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4.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5.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6.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8.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00" r:id="rId3"/>
    <p:sldMasterId id="2147483719" r:id="rId4"/>
    <p:sldMasterId id="2147483740" r:id="rId5"/>
    <p:sldMasterId id="2147483759" r:id="rId6"/>
    <p:sldMasterId id="2147483778" r:id="rId7"/>
    <p:sldMasterId id="2147483798" r:id="rId8"/>
    <p:sldMasterId id="2147483817" r:id="rId9"/>
  </p:sldMasterIdLst>
  <p:notesMasterIdLst>
    <p:notesMasterId r:id="rId64"/>
  </p:notesMasterIdLst>
  <p:sldIdLst>
    <p:sldId id="257" r:id="rId10"/>
    <p:sldId id="306" r:id="rId11"/>
    <p:sldId id="307" r:id="rId12"/>
    <p:sldId id="308" r:id="rId13"/>
    <p:sldId id="258" r:id="rId14"/>
    <p:sldId id="259" r:id="rId15"/>
    <p:sldId id="260" r:id="rId16"/>
    <p:sldId id="309" r:id="rId17"/>
    <p:sldId id="282" r:id="rId18"/>
    <p:sldId id="283" r:id="rId19"/>
    <p:sldId id="284" r:id="rId20"/>
    <p:sldId id="285" r:id="rId21"/>
    <p:sldId id="286" r:id="rId22"/>
    <p:sldId id="287" r:id="rId23"/>
    <p:sldId id="288" r:id="rId24"/>
    <p:sldId id="289" r:id="rId25"/>
    <p:sldId id="310" r:id="rId26"/>
    <p:sldId id="301" r:id="rId27"/>
    <p:sldId id="302" r:id="rId28"/>
    <p:sldId id="303" r:id="rId29"/>
    <p:sldId id="311" r:id="rId30"/>
    <p:sldId id="290" r:id="rId31"/>
    <p:sldId id="291" r:id="rId32"/>
    <p:sldId id="292" r:id="rId33"/>
    <p:sldId id="293" r:id="rId34"/>
    <p:sldId id="294" r:id="rId35"/>
    <p:sldId id="295" r:id="rId36"/>
    <p:sldId id="296" r:id="rId37"/>
    <p:sldId id="297" r:id="rId38"/>
    <p:sldId id="298" r:id="rId39"/>
    <p:sldId id="299" r:id="rId40"/>
    <p:sldId id="265" r:id="rId41"/>
    <p:sldId id="266" r:id="rId42"/>
    <p:sldId id="267" r:id="rId43"/>
    <p:sldId id="268" r:id="rId44"/>
    <p:sldId id="269" r:id="rId45"/>
    <p:sldId id="270" r:id="rId46"/>
    <p:sldId id="271" r:id="rId47"/>
    <p:sldId id="272" r:id="rId48"/>
    <p:sldId id="273" r:id="rId49"/>
    <p:sldId id="274" r:id="rId50"/>
    <p:sldId id="275" r:id="rId51"/>
    <p:sldId id="276" r:id="rId52"/>
    <p:sldId id="277" r:id="rId53"/>
    <p:sldId id="278" r:id="rId54"/>
    <p:sldId id="279" r:id="rId55"/>
    <p:sldId id="280" r:id="rId56"/>
    <p:sldId id="319" r:id="rId57"/>
    <p:sldId id="314" r:id="rId58"/>
    <p:sldId id="315" r:id="rId59"/>
    <p:sldId id="316" r:id="rId60"/>
    <p:sldId id="317" r:id="rId61"/>
    <p:sldId id="318" r:id="rId62"/>
    <p:sldId id="153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an Kuhtz" initials="CK" lastIdx="1" clrIdx="0">
    <p:extLst>
      <p:ext uri="{19B8F6BF-5375-455C-9EA6-DF929625EA0E}">
        <p15:presenceInfo xmlns:p15="http://schemas.microsoft.com/office/powerpoint/2012/main" userId="S-1-5-21-2127521184-1604012920-1887927527-1305206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3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ill Kotlyarenko" userId="1abb784d1bce7eb2" providerId="LiveId" clId="{5112CFED-4A3B-4C0B-9521-97590358B183}"/>
    <pc:docChg chg="addSld modSld">
      <pc:chgData name="Kirill Kotlyarenko" userId="1abb784d1bce7eb2" providerId="LiveId" clId="{5112CFED-4A3B-4C0B-9521-97590358B183}" dt="2018-06-05T19:59:48.522" v="0"/>
      <pc:docMkLst>
        <pc:docMk/>
      </pc:docMkLst>
      <pc:sldChg chg="add">
        <pc:chgData name="Kirill Kotlyarenko" userId="1abb784d1bce7eb2" providerId="LiveId" clId="{5112CFED-4A3B-4C0B-9521-97590358B183}" dt="2018-06-05T19:59:48.522" v="0"/>
        <pc:sldMkLst>
          <pc:docMk/>
          <pc:sldMk cId="3876711821" sldId="15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3F5E6-9640-45D7-BB7C-A8CF3D7464C9}"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53D44-43CE-477B-B607-F338D88823BF}" type="slidenum">
              <a:rPr lang="en-US" smtClean="0"/>
              <a:t>‹#›</a:t>
            </a:fld>
            <a:endParaRPr lang="en-US"/>
          </a:p>
        </p:txBody>
      </p:sp>
    </p:spTree>
    <p:extLst>
      <p:ext uri="{BB962C8B-B14F-4D97-AF65-F5344CB8AC3E}">
        <p14:creationId xmlns:p14="http://schemas.microsoft.com/office/powerpoint/2010/main" val="3026086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honeregistration.microsoft.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icrosoft.sharepoint.com/sites/itweb/securelogon/Pages/FAQ.aspx"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upport.microsoft.com/help/4057142/windows-10-update-kb4057142"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support.microsoft.com/help/4057144/windows-10-update-kb4057144"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IMPORTANT NOTE: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Ready will utilize Windows 10 and the new </a:t>
            </a:r>
            <a:r>
              <a:rPr lang="en-US" sz="900" u="sng" kern="1200" dirty="0">
                <a:solidFill>
                  <a:schemeClr val="tx1"/>
                </a:solidFill>
                <a:effectLst/>
                <a:latin typeface="Segoe UI Light" pitchFamily="34" charset="0"/>
                <a:ea typeface="+mn-ea"/>
                <a:cs typeface="+mn-cs"/>
              </a:rPr>
              <a:t>PowerPoint 2016</a:t>
            </a:r>
            <a:r>
              <a:rPr lang="en-US" sz="900" kern="1200" dirty="0">
                <a:solidFill>
                  <a:schemeClr val="tx1"/>
                </a:solidFill>
                <a:effectLst/>
                <a:latin typeface="Segoe UI Light" pitchFamily="34" charset="0"/>
                <a:ea typeface="+mn-ea"/>
                <a:cs typeface="+mn-cs"/>
              </a:rPr>
              <a:t>, as well as </a:t>
            </a:r>
            <a:r>
              <a:rPr lang="en-US" sz="900" u="sng" kern="1200" dirty="0">
                <a:solidFill>
                  <a:schemeClr val="tx1"/>
                </a:solidFill>
                <a:effectLst/>
                <a:latin typeface="Segoe UI Light" pitchFamily="34" charset="0"/>
                <a:ea typeface="+mn-ea"/>
                <a:cs typeface="+mn-cs"/>
              </a:rPr>
              <a:t>PowerPoint 2013</a:t>
            </a:r>
            <a:r>
              <a:rPr lang="en-US" sz="900" kern="1200" dirty="0">
                <a:solidFill>
                  <a:schemeClr val="tx1"/>
                </a:solidFill>
                <a:effectLst/>
                <a:latin typeface="Segoe UI Light" pitchFamily="34" charset="0"/>
                <a:ea typeface="+mn-ea"/>
                <a:cs typeface="+mn-cs"/>
              </a:rPr>
              <a:t> on </a:t>
            </a:r>
            <a:r>
              <a:rPr lang="en-US" sz="900" b="1" kern="1200" dirty="0">
                <a:solidFill>
                  <a:schemeClr val="tx1"/>
                </a:solidFill>
                <a:effectLst/>
                <a:latin typeface="Segoe UI Light" pitchFamily="34" charset="0"/>
                <a:ea typeface="+mn-ea"/>
                <a:cs typeface="+mn-cs"/>
              </a:rPr>
              <a:t>all</a:t>
            </a:r>
            <a:r>
              <a:rPr lang="en-US" sz="900" kern="1200" dirty="0">
                <a:solidFill>
                  <a:schemeClr val="tx1"/>
                </a:solidFill>
                <a:effectLst/>
                <a:latin typeface="Segoe UI Light" pitchFamily="34" charset="0"/>
                <a:ea typeface="+mn-ea"/>
                <a:cs typeface="+mn-cs"/>
              </a:rPr>
              <a:t> event machines. Please build your slides utilizing the appropriate Template and utilize the version of PowerPoint that works best.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Windows 10 devices now connect remotely through VPN using the PIN with Passport for Work. Speakers needing to use VPN in a demo, will need to have registered for Phone Authentication at </a:t>
            </a:r>
            <a:r>
              <a:rPr lang="en-US" sz="900" u="sng" kern="1200" dirty="0">
                <a:solidFill>
                  <a:schemeClr val="tx1"/>
                </a:solidFill>
                <a:effectLst/>
                <a:latin typeface="Segoe UI Light" pitchFamily="34" charset="0"/>
                <a:ea typeface="+mn-ea"/>
                <a:cs typeface="+mn-cs"/>
                <a:hlinkClick r:id="rId3"/>
              </a:rPr>
              <a:t>https://phoneregistration.microsoft.com</a:t>
            </a:r>
            <a:r>
              <a:rPr lang="en-US" sz="900" kern="1200" dirty="0">
                <a:solidFill>
                  <a:schemeClr val="tx1"/>
                </a:solidFill>
                <a:effectLst/>
                <a:latin typeface="Segoe UI Light" pitchFamily="34" charset="0"/>
                <a:ea typeface="+mn-ea"/>
                <a:cs typeface="+mn-cs"/>
              </a:rPr>
              <a:t>. Additional details are also available here: </a:t>
            </a:r>
            <a:r>
              <a:rPr lang="en-US" sz="900" u="sng" kern="1200" dirty="0">
                <a:solidFill>
                  <a:schemeClr val="tx1"/>
                </a:solidFill>
                <a:effectLst/>
                <a:latin typeface="Segoe UI Light" pitchFamily="34" charset="0"/>
                <a:ea typeface="+mn-ea"/>
                <a:cs typeface="+mn-cs"/>
                <a:hlinkClick r:id="rId4"/>
              </a:rPr>
              <a:t>https://microsoft.sharepoint.com/sites/itweb/securelogon/Pages/FAQ.aspx</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3594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12495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65267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48527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91826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high light the new announcements</a:t>
            </a:r>
          </a:p>
          <a:p>
            <a:pPr marL="234841" indent="-234841">
              <a:buFont typeface="+mj-lt"/>
              <a:buAutoNum type="arabicPeriod"/>
            </a:pPr>
            <a:r>
              <a:rPr lang="en-US" err="1"/>
              <a:t>Vnet</a:t>
            </a:r>
            <a:r>
              <a:rPr lang="en-US"/>
              <a:t> peering. We mention that the VPN tunnel between regions is replaced by the </a:t>
            </a:r>
            <a:r>
              <a:rPr lang="en-US" err="1"/>
              <a:t>VNet</a:t>
            </a:r>
            <a:r>
              <a:rPr lang="en-US"/>
              <a:t> peering. Bottlenecks are removed.</a:t>
            </a:r>
          </a:p>
          <a:p>
            <a:pPr marL="234841" indent="-234841">
              <a:buFont typeface="+mj-lt"/>
              <a:buAutoNum type="arabicPeriod"/>
            </a:pPr>
            <a:r>
              <a:rPr lang="en-US"/>
              <a:t>We highlight the fact that we can now talk to non-Windows clients – namely Apple IOS clients.</a:t>
            </a:r>
          </a:p>
          <a:p>
            <a:pPr marL="234841" indent="-234841">
              <a:buFont typeface="+mj-lt"/>
              <a:buAutoNum type="arabicPeriod"/>
            </a:pPr>
            <a:r>
              <a:rPr lang="en-US"/>
              <a:t>We highlight ExpressRoute and have a pop up box where we list the set of features (feature list will have 3 – 4 bullets).</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2714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230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046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1461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create Scale &amp; Availability in Azure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885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balancing portfolio</a:t>
            </a:r>
          </a:p>
          <a:p>
            <a:r>
              <a:rPr lang="en-US" dirty="0"/>
              <a:t>Three fully managed products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5335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354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9033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AppGw</a:t>
            </a:r>
            <a:r>
              <a:rPr lang="en-US" baseline="0" dirty="0"/>
              <a:t> is platform managed, dedicated deployment. Azure takes care of availability, patching, management of these deployments for you.</a:t>
            </a:r>
          </a:p>
          <a:p>
            <a:r>
              <a:rPr lang="en-US" baseline="0" dirty="0"/>
              <a:t>Application Gateway like ALB is regional in scope but has more advanced connectivity options. You are not limited to scale sets or </a:t>
            </a:r>
            <a:r>
              <a:rPr lang="en-US" baseline="0" dirty="0" err="1"/>
              <a:t>VNets</a:t>
            </a:r>
            <a:r>
              <a:rPr lang="en-US" baseline="0" dirty="0"/>
              <a:t>. </a:t>
            </a:r>
          </a:p>
          <a:p>
            <a:r>
              <a:rPr lang="en-US" baseline="0" dirty="0" err="1"/>
              <a:t>AppGw</a:t>
            </a:r>
            <a:r>
              <a:rPr lang="en-US" baseline="0" dirty="0"/>
              <a:t> can be deployed as both public facing or internal ILB only. More importantly you can use </a:t>
            </a:r>
            <a:r>
              <a:rPr lang="en-US" baseline="0" dirty="0" err="1"/>
              <a:t>AppGw</a:t>
            </a:r>
            <a:r>
              <a:rPr lang="en-US" baseline="0" dirty="0"/>
              <a:t> with both end points exposed at the same time to function as both internal and external layer 7 ADC.</a:t>
            </a:r>
          </a:p>
          <a:p>
            <a:r>
              <a:rPr lang="en-US" baseline="0" dirty="0" err="1"/>
              <a:t>AppGw</a:t>
            </a:r>
            <a:r>
              <a:rPr lang="en-US" baseline="0" dirty="0"/>
              <a:t> is a SSL terminating reverse proxy which offers many functionalities. </a:t>
            </a:r>
          </a:p>
          <a:p>
            <a:r>
              <a:rPr lang="en-US" baseline="0" dirty="0"/>
              <a:t>It is difficult to list down all the capabilities in one chart but here is an attempt. We offer layer 7 routing capabilities like </a:t>
            </a:r>
          </a:p>
          <a:p>
            <a:pPr marL="388712" lvl="1" indent="-171450">
              <a:buFont typeface="Arial" panose="020B0604020202020204" pitchFamily="34" charset="0"/>
              <a:buChar char="•"/>
            </a:pPr>
            <a:r>
              <a:rPr lang="en-US" baseline="0" dirty="0"/>
              <a:t>true round robin load distribution on per http request basis</a:t>
            </a:r>
          </a:p>
          <a:p>
            <a:pPr marL="388712" lvl="1" indent="-171450">
              <a:buFont typeface="Arial" panose="020B0604020202020204" pitchFamily="34" charset="0"/>
              <a:buChar char="•"/>
            </a:pPr>
            <a:r>
              <a:rPr lang="en-US" baseline="0" dirty="0"/>
              <a:t>Ability to pin a user session to the same VM even when originating traffic is behind CDN or proxy</a:t>
            </a:r>
          </a:p>
          <a:p>
            <a:pPr marL="388712" lvl="1" indent="-171450">
              <a:buFont typeface="Arial" panose="020B0604020202020204" pitchFamily="34" charset="0"/>
              <a:buChar char="•"/>
            </a:pPr>
            <a:r>
              <a:rPr lang="en-US" baseline="0" dirty="0"/>
              <a:t>Ability to host multiple sites behinds the same Application Gateway</a:t>
            </a:r>
          </a:p>
          <a:p>
            <a:r>
              <a:rPr lang="en-US" dirty="0"/>
              <a:t>And many more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0930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75099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a little deeper.</a:t>
            </a:r>
          </a:p>
          <a:p>
            <a:pPr marL="228600" indent="-228600">
              <a:buAutoNum type="arabicPeriod"/>
            </a:pPr>
            <a:r>
              <a:rPr lang="en-US" dirty="0"/>
              <a:t>You can use Azure Load Balancer for your scenarios and create </a:t>
            </a:r>
            <a:r>
              <a:rPr lang="en-US" dirty="0" err="1"/>
              <a:t>scalablility</a:t>
            </a:r>
            <a:r>
              <a:rPr lang="en-US" dirty="0"/>
              <a:t> and redundancy &lt;CLICK&gt;</a:t>
            </a:r>
          </a:p>
          <a:p>
            <a:pPr marL="228600" indent="-228600">
              <a:buAutoNum type="arabicPeriod"/>
            </a:pPr>
            <a:r>
              <a:rPr lang="en-US" dirty="0"/>
              <a:t>You could also choose to use Application Gateway and WAF to add additional layer 7 processing and protection &lt;CLICK&gt;</a:t>
            </a:r>
          </a:p>
          <a:p>
            <a:pPr marL="228600" indent="-228600">
              <a:buAutoNum type="arabicPeriod"/>
            </a:pPr>
            <a:r>
              <a:rPr lang="en-US" dirty="0"/>
              <a:t>And lastly, you can scale out across multiple regions using DNS load balancing with Traffic Manager</a:t>
            </a:r>
          </a:p>
          <a:p>
            <a:pPr marL="0" indent="0">
              <a:buNone/>
            </a:pPr>
            <a:r>
              <a:rPr lang="en-US" dirty="0"/>
              <a:t>We have solutions for all your load balancing needs, whether that is </a:t>
            </a:r>
          </a:p>
          <a:p>
            <a:pPr marL="0" indent="0">
              <a:buNone/>
            </a:pPr>
            <a:r>
              <a:rPr lang="en-US" dirty="0"/>
              <a:t>layer 4 TCP and UDP, </a:t>
            </a:r>
          </a:p>
          <a:p>
            <a:pPr marL="0" indent="0">
              <a:buNone/>
            </a:pPr>
            <a:r>
              <a:rPr lang="en-US" dirty="0"/>
              <a:t>layer 7 HTTP, HTTPS, </a:t>
            </a:r>
          </a:p>
          <a:p>
            <a:pPr marL="0" indent="0">
              <a:buNone/>
            </a:pPr>
            <a:r>
              <a:rPr lang="en-US" dirty="0"/>
              <a:t>or global DNS load balancing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030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40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excited to announce load balancer standard</a:t>
            </a:r>
          </a:p>
          <a:p>
            <a:r>
              <a:rPr lang="en-US" dirty="0"/>
              <a:t>Next generation of the load balancer platform</a:t>
            </a:r>
          </a:p>
          <a:p>
            <a:r>
              <a:rPr lang="en-US" dirty="0"/>
              <a:t>Expands to the entire </a:t>
            </a:r>
            <a:r>
              <a:rPr lang="en-US" dirty="0" err="1"/>
              <a:t>vnet</a:t>
            </a:r>
            <a:r>
              <a:rPr lang="en-US" dirty="0"/>
              <a:t>, with or without availability sets</a:t>
            </a:r>
          </a:p>
          <a:p>
            <a:r>
              <a:rPr lang="en-US" dirty="0"/>
              <a:t>Up to 1000 instances in the backend pool</a:t>
            </a:r>
          </a:p>
          <a:p>
            <a:r>
              <a:rPr lang="en-US" dirty="0"/>
              <a:t>Which includes also 1000 instance VMSS</a:t>
            </a:r>
          </a:p>
          <a:p>
            <a:r>
              <a:rPr lang="en-US" dirty="0"/>
              <a:t>HA ports for internal load balancing and scaling of network virtual appliances</a:t>
            </a:r>
          </a:p>
          <a:p>
            <a:r>
              <a:rPr lang="en-US" dirty="0"/>
              <a:t>And any application which needs a large number of ports</a:t>
            </a:r>
          </a:p>
          <a:p>
            <a:r>
              <a:rPr lang="en-US" dirty="0"/>
              <a:t>Advanced analytics to simplify operations</a:t>
            </a:r>
          </a:p>
          <a:p>
            <a:r>
              <a:rPr lang="en-US" dirty="0"/>
              <a:t>Support for availability zones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0994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a little deeper.</a:t>
            </a:r>
          </a:p>
          <a:p>
            <a:pPr marL="228600" indent="-228600">
              <a:buAutoNum type="arabicPeriod"/>
            </a:pPr>
            <a:r>
              <a:rPr lang="en-US" dirty="0"/>
              <a:t>You can use Azure Load Balancer for your scenarios and create </a:t>
            </a:r>
            <a:r>
              <a:rPr lang="en-US" dirty="0" err="1"/>
              <a:t>scalablility</a:t>
            </a:r>
            <a:r>
              <a:rPr lang="en-US" dirty="0"/>
              <a:t> and redundancy &lt;CLICK&gt;</a:t>
            </a:r>
          </a:p>
          <a:p>
            <a:pPr marL="228600" indent="-228600">
              <a:buAutoNum type="arabicPeriod"/>
            </a:pPr>
            <a:r>
              <a:rPr lang="en-US" dirty="0"/>
              <a:t>You could also choose to use Application Gateway and WAF to add additional layer 7 processing and protection &lt;CLICK&gt;</a:t>
            </a:r>
          </a:p>
          <a:p>
            <a:pPr marL="228600" indent="-228600">
              <a:buAutoNum type="arabicPeriod"/>
            </a:pPr>
            <a:r>
              <a:rPr lang="en-US" dirty="0"/>
              <a:t>And lastly, you can scale out across multiple regions using DNS load balancing with Traffic Manager</a:t>
            </a:r>
          </a:p>
          <a:p>
            <a:pPr marL="0" indent="0">
              <a:buNone/>
            </a:pPr>
            <a:r>
              <a:rPr lang="en-US" dirty="0"/>
              <a:t>We have solutions for all your load balancing needs, whether that is </a:t>
            </a:r>
          </a:p>
          <a:p>
            <a:pPr marL="0" indent="0">
              <a:buNone/>
            </a:pPr>
            <a:r>
              <a:rPr lang="en-US" dirty="0"/>
              <a:t>layer 4 TCP and UDP, </a:t>
            </a:r>
          </a:p>
          <a:p>
            <a:pPr marL="0" indent="0">
              <a:buNone/>
            </a:pPr>
            <a:r>
              <a:rPr lang="en-US" dirty="0"/>
              <a:t>layer 7 HTTP, HTTPS, </a:t>
            </a:r>
          </a:p>
          <a:p>
            <a:pPr marL="0" indent="0">
              <a:buNone/>
            </a:pPr>
            <a:r>
              <a:rPr lang="en-US" dirty="0"/>
              <a:t>or global DNS load balancing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6069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a little deeper.</a:t>
            </a:r>
          </a:p>
          <a:p>
            <a:pPr marL="228600" indent="-228600">
              <a:buAutoNum type="arabicPeriod"/>
            </a:pPr>
            <a:r>
              <a:rPr lang="en-US" dirty="0"/>
              <a:t>You can use Azure Load Balancer for your scenarios and create </a:t>
            </a:r>
            <a:r>
              <a:rPr lang="en-US" dirty="0" err="1"/>
              <a:t>scalablility</a:t>
            </a:r>
            <a:r>
              <a:rPr lang="en-US" dirty="0"/>
              <a:t> and redundancy &lt;CLICK&gt;</a:t>
            </a:r>
          </a:p>
          <a:p>
            <a:pPr marL="228600" indent="-228600">
              <a:buAutoNum type="arabicPeriod"/>
            </a:pPr>
            <a:r>
              <a:rPr lang="en-US" dirty="0"/>
              <a:t>You could also choose to use Application Gateway and WAF to add additional layer 7 processing and protection &lt;CLICK&gt;</a:t>
            </a:r>
          </a:p>
          <a:p>
            <a:pPr marL="228600" indent="-228600">
              <a:buAutoNum type="arabicPeriod"/>
            </a:pPr>
            <a:r>
              <a:rPr lang="en-US" dirty="0"/>
              <a:t>And lastly, you can scale out across multiple regions using DNS load balancing with Traffic Manager</a:t>
            </a:r>
          </a:p>
          <a:p>
            <a:pPr marL="0" indent="0">
              <a:buNone/>
            </a:pPr>
            <a:r>
              <a:rPr lang="en-US" dirty="0"/>
              <a:t>We have solutions for all your load balancing needs, whether that is </a:t>
            </a:r>
          </a:p>
          <a:p>
            <a:pPr marL="0" indent="0">
              <a:buNone/>
            </a:pPr>
            <a:r>
              <a:rPr lang="en-US" dirty="0"/>
              <a:t>layer 4 TCP and UDP, </a:t>
            </a:r>
          </a:p>
          <a:p>
            <a:pPr marL="0" indent="0">
              <a:buNone/>
            </a:pPr>
            <a:r>
              <a:rPr lang="en-US" dirty="0"/>
              <a:t>layer 7 HTTP, HTTPS, </a:t>
            </a:r>
          </a:p>
          <a:p>
            <a:pPr marL="0" indent="0">
              <a:buNone/>
            </a:pPr>
            <a:r>
              <a:rPr lang="en-US" dirty="0"/>
              <a:t>or global DNS load balancing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12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a little deeper.</a:t>
            </a:r>
          </a:p>
          <a:p>
            <a:pPr marL="228600" indent="-228600">
              <a:buAutoNum type="arabicPeriod"/>
            </a:pPr>
            <a:r>
              <a:rPr lang="en-US" dirty="0"/>
              <a:t>You can use Azure Load Balancer for your scenarios and create </a:t>
            </a:r>
            <a:r>
              <a:rPr lang="en-US" dirty="0" err="1"/>
              <a:t>scalablility</a:t>
            </a:r>
            <a:r>
              <a:rPr lang="en-US" dirty="0"/>
              <a:t> and redundancy &lt;CLICK&gt;</a:t>
            </a:r>
          </a:p>
          <a:p>
            <a:pPr marL="228600" indent="-228600">
              <a:buAutoNum type="arabicPeriod"/>
            </a:pPr>
            <a:r>
              <a:rPr lang="en-US" dirty="0"/>
              <a:t>You could also choose to use Application Gateway and WAF to add additional layer 7 processing and protection &lt;CLICK&gt;</a:t>
            </a:r>
          </a:p>
          <a:p>
            <a:pPr marL="228600" indent="-228600">
              <a:buAutoNum type="arabicPeriod"/>
            </a:pPr>
            <a:r>
              <a:rPr lang="en-US" dirty="0"/>
              <a:t>And lastly, you can scale out across multiple regions using DNS load balancing with Traffic Manager</a:t>
            </a:r>
          </a:p>
          <a:p>
            <a:pPr marL="0" indent="0">
              <a:buNone/>
            </a:pPr>
            <a:r>
              <a:rPr lang="en-US" dirty="0"/>
              <a:t>We have solutions for all your load balancing needs, whether that is </a:t>
            </a:r>
          </a:p>
          <a:p>
            <a:pPr marL="0" indent="0">
              <a:buNone/>
            </a:pPr>
            <a:r>
              <a:rPr lang="en-US" dirty="0"/>
              <a:t>layer 4 TCP and UDP, </a:t>
            </a:r>
          </a:p>
          <a:p>
            <a:pPr marL="0" indent="0">
              <a:buNone/>
            </a:pPr>
            <a:r>
              <a:rPr lang="en-US" dirty="0"/>
              <a:t>layer 7 HTTP, HTTPS, </a:t>
            </a:r>
          </a:p>
          <a:p>
            <a:pPr marL="0" indent="0">
              <a:buNone/>
            </a:pPr>
            <a:r>
              <a:rPr lang="en-US" dirty="0"/>
              <a:t>or global DNS load balancing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7779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excited to announce load balancer standard</a:t>
            </a:r>
          </a:p>
          <a:p>
            <a:r>
              <a:rPr lang="en-US" dirty="0"/>
              <a:t>Next generation of the load balancer platform</a:t>
            </a:r>
          </a:p>
          <a:p>
            <a:r>
              <a:rPr lang="en-US" dirty="0"/>
              <a:t>Expands to the entire </a:t>
            </a:r>
            <a:r>
              <a:rPr lang="en-US" dirty="0" err="1"/>
              <a:t>vnet</a:t>
            </a:r>
            <a:r>
              <a:rPr lang="en-US" dirty="0"/>
              <a:t>, with or without availability sets</a:t>
            </a:r>
          </a:p>
          <a:p>
            <a:r>
              <a:rPr lang="en-US" dirty="0"/>
              <a:t>Up to 1000 instances in the backend pool</a:t>
            </a:r>
          </a:p>
          <a:p>
            <a:r>
              <a:rPr lang="en-US" dirty="0"/>
              <a:t>Which includes also 1000 instance VMSS</a:t>
            </a:r>
          </a:p>
          <a:p>
            <a:r>
              <a:rPr lang="en-US" dirty="0"/>
              <a:t>HA ports for internal load balancing and scaling of network virtual appliances</a:t>
            </a:r>
          </a:p>
          <a:p>
            <a:r>
              <a:rPr lang="en-US" dirty="0"/>
              <a:t>And any application which needs a large number of ports</a:t>
            </a:r>
          </a:p>
          <a:p>
            <a:r>
              <a:rPr lang="en-US" dirty="0"/>
              <a:t>Advanced analytics to simplify operations</a:t>
            </a:r>
          </a:p>
          <a:p>
            <a:r>
              <a:rPr lang="en-US" dirty="0"/>
              <a:t>Support for availability zones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4781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493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a little deeper.</a:t>
            </a:r>
          </a:p>
          <a:p>
            <a:pPr marL="228600" indent="-228600">
              <a:buAutoNum type="arabicPeriod"/>
            </a:pPr>
            <a:r>
              <a:rPr lang="en-US" dirty="0"/>
              <a:t>You can use Azure Load Balancer for your scenarios and create </a:t>
            </a:r>
            <a:r>
              <a:rPr lang="en-US" dirty="0" err="1"/>
              <a:t>scalablility</a:t>
            </a:r>
            <a:r>
              <a:rPr lang="en-US" dirty="0"/>
              <a:t> and redundancy &lt;CLICK&gt;</a:t>
            </a:r>
          </a:p>
          <a:p>
            <a:pPr marL="228600" indent="-228600">
              <a:buAutoNum type="arabicPeriod"/>
            </a:pPr>
            <a:r>
              <a:rPr lang="en-US" dirty="0"/>
              <a:t>You could also choose to use Application Gateway and WAF to add additional layer 7 processing and protection &lt;CLICK&gt;</a:t>
            </a:r>
          </a:p>
          <a:p>
            <a:pPr marL="228600" indent="-228600">
              <a:buAutoNum type="arabicPeriod"/>
            </a:pPr>
            <a:r>
              <a:rPr lang="en-US" dirty="0"/>
              <a:t>And lastly, you can scale out across multiple regions using DNS load balancing with Traffic Manager</a:t>
            </a:r>
          </a:p>
          <a:p>
            <a:pPr marL="0" indent="0">
              <a:buNone/>
            </a:pPr>
            <a:r>
              <a:rPr lang="en-US" dirty="0"/>
              <a:t>We have solutions for all your load balancing needs, whether that is </a:t>
            </a:r>
          </a:p>
          <a:p>
            <a:pPr marL="0" indent="0">
              <a:buNone/>
            </a:pPr>
            <a:r>
              <a:rPr lang="en-US" dirty="0"/>
              <a:t>layer 4 TCP and UDP, </a:t>
            </a:r>
          </a:p>
          <a:p>
            <a:pPr marL="0" indent="0">
              <a:buNone/>
            </a:pPr>
            <a:r>
              <a:rPr lang="en-US" dirty="0"/>
              <a:t>layer 7 HTTP, HTTPS, </a:t>
            </a:r>
          </a:p>
          <a:p>
            <a:pPr marL="0" indent="0">
              <a:buNone/>
            </a:pPr>
            <a:r>
              <a:rPr lang="en-US" dirty="0"/>
              <a:t>or global DNS load balancing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3452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a little deeper.</a:t>
            </a:r>
          </a:p>
          <a:p>
            <a:pPr marL="228600" indent="-228600">
              <a:buAutoNum type="arabicPeriod"/>
            </a:pPr>
            <a:r>
              <a:rPr lang="en-US" dirty="0"/>
              <a:t>You can use Azure Load Balancer for your scenarios and create </a:t>
            </a:r>
            <a:r>
              <a:rPr lang="en-US" dirty="0" err="1"/>
              <a:t>scalablility</a:t>
            </a:r>
            <a:r>
              <a:rPr lang="en-US" dirty="0"/>
              <a:t> and redundancy &lt;CLICK&gt;</a:t>
            </a:r>
          </a:p>
          <a:p>
            <a:pPr marL="228600" indent="-228600">
              <a:buAutoNum type="arabicPeriod"/>
            </a:pPr>
            <a:r>
              <a:rPr lang="en-US" dirty="0"/>
              <a:t>You could also choose to use Application Gateway and WAF to add additional layer 7 processing and protection &lt;CLICK&gt;</a:t>
            </a:r>
          </a:p>
          <a:p>
            <a:pPr marL="228600" indent="-228600">
              <a:buAutoNum type="arabicPeriod"/>
            </a:pPr>
            <a:r>
              <a:rPr lang="en-US" dirty="0"/>
              <a:t>And lastly, you can scale out across multiple regions using DNS load balancing with Traffic Manager</a:t>
            </a:r>
          </a:p>
          <a:p>
            <a:pPr marL="0" indent="0">
              <a:buNone/>
            </a:pPr>
            <a:r>
              <a:rPr lang="en-US" dirty="0"/>
              <a:t>We have solutions for all your load balancing needs, whether that is </a:t>
            </a:r>
          </a:p>
          <a:p>
            <a:pPr marL="0" indent="0">
              <a:buNone/>
            </a:pPr>
            <a:r>
              <a:rPr lang="en-US" dirty="0"/>
              <a:t>layer 4 TCP and UDP, </a:t>
            </a:r>
          </a:p>
          <a:p>
            <a:pPr marL="0" indent="0">
              <a:buNone/>
            </a:pPr>
            <a:r>
              <a:rPr lang="en-US" dirty="0"/>
              <a:t>layer 7 HTTP, HTTPS, </a:t>
            </a:r>
          </a:p>
          <a:p>
            <a:pPr marL="0" indent="0">
              <a:buNone/>
            </a:pPr>
            <a:r>
              <a:rPr lang="en-US" dirty="0"/>
              <a:t>or global DNS load balancing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68150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a little deeper.</a:t>
            </a:r>
          </a:p>
          <a:p>
            <a:pPr marL="228600" indent="-228600">
              <a:buAutoNum type="arabicPeriod"/>
            </a:pPr>
            <a:r>
              <a:rPr lang="en-US" dirty="0"/>
              <a:t>You can use Azure Load Balancer for your scenarios and create </a:t>
            </a:r>
            <a:r>
              <a:rPr lang="en-US" dirty="0" err="1"/>
              <a:t>scalablility</a:t>
            </a:r>
            <a:r>
              <a:rPr lang="en-US" dirty="0"/>
              <a:t> and redundancy &lt;CLICK&gt;</a:t>
            </a:r>
          </a:p>
          <a:p>
            <a:pPr marL="228600" indent="-228600">
              <a:buAutoNum type="arabicPeriod"/>
            </a:pPr>
            <a:r>
              <a:rPr lang="en-US" dirty="0"/>
              <a:t>You could also choose to use Application Gateway and WAF to add additional layer 7 processing and protection &lt;CLICK&gt;</a:t>
            </a:r>
          </a:p>
          <a:p>
            <a:pPr marL="228600" indent="-228600">
              <a:buAutoNum type="arabicPeriod"/>
            </a:pPr>
            <a:r>
              <a:rPr lang="en-US" dirty="0"/>
              <a:t>And lastly, you can scale out across multiple regions using DNS load balancing with Traffic Manager</a:t>
            </a:r>
          </a:p>
          <a:p>
            <a:pPr marL="0" indent="0">
              <a:buNone/>
            </a:pPr>
            <a:r>
              <a:rPr lang="en-US" dirty="0"/>
              <a:t>We have solutions for all your load balancing needs, whether that is </a:t>
            </a:r>
          </a:p>
          <a:p>
            <a:pPr marL="0" indent="0">
              <a:buNone/>
            </a:pPr>
            <a:r>
              <a:rPr lang="en-US" dirty="0"/>
              <a:t>layer 4 TCP and UDP, </a:t>
            </a:r>
          </a:p>
          <a:p>
            <a:pPr marL="0" indent="0">
              <a:buNone/>
            </a:pPr>
            <a:r>
              <a:rPr lang="en-US" dirty="0"/>
              <a:t>layer 7 HTTP, HTTPS, </a:t>
            </a:r>
          </a:p>
          <a:p>
            <a:pPr marL="0" indent="0">
              <a:buNone/>
            </a:pPr>
            <a:r>
              <a:rPr lang="en-US" dirty="0"/>
              <a:t>or global DNS load balancing</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94324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D5B8A0E-724F-4169-A8DD-FD12B679E03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98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create Scale &amp; Availability in Azure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664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891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r>
              <a:rPr lang="en-US" sz="1400" kern="0">
                <a:gradFill>
                  <a:gsLst>
                    <a:gs pos="0">
                      <a:srgbClr val="FFFFFF"/>
                    </a:gs>
                    <a:gs pos="100000">
                      <a:srgbClr val="FFFFFF"/>
                    </a:gs>
                  </a:gsLst>
                  <a:lin ang="5400000" scaled="0"/>
                </a:gradFill>
                <a:latin typeface="Segoe UI"/>
                <a:ea typeface="Segoe UI" pitchFamily="34" charset="0"/>
                <a:cs typeface="Segoe UI" pitchFamily="34" charset="0"/>
              </a:rPr>
              <a:t>Open WEB Application Security Project</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57134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16840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1817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7842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a:gradFill>
                  <a:gsLst>
                    <a:gs pos="0">
                      <a:srgbClr val="FFFFFF"/>
                    </a:gs>
                    <a:gs pos="100000">
                      <a:srgbClr val="FFFFFF"/>
                    </a:gs>
                  </a:gsLst>
                  <a:lin ang="5400000" scaled="0"/>
                </a:gradFill>
                <a:latin typeface="Segoe UI"/>
                <a:ea typeface="Segoe UI" pitchFamily="34" charset="0"/>
                <a:cs typeface="Segoe UI" pitchFamily="34" charset="0"/>
              </a:rPr>
              <a:t>These are all the component pieces of Azure’s networking infrastructure</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6818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8356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54167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408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8292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Additional KB* &amp; </a:t>
            </a:r>
            <a:r>
              <a:rPr lang="en-US" dirty="0" err="1"/>
              <a:t>regkey</a:t>
            </a:r>
            <a:r>
              <a:rPr lang="en-US" dirty="0"/>
              <a:t> settings for Windows 10 &amp; Windows Server 2016</a:t>
            </a: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Windows 10 (version 1607) &amp; Windows Server 2016: </a:t>
            </a:r>
            <a:r>
              <a:rPr lang="en-US" sz="1200" b="0" i="0" u="sng" strike="noStrike" kern="1200" dirty="0">
                <a:solidFill>
                  <a:schemeClr val="tx1"/>
                </a:solidFill>
                <a:effectLst/>
                <a:latin typeface="+mn-lt"/>
                <a:ea typeface="+mn-ea"/>
                <a:cs typeface="+mn-cs"/>
                <a:hlinkClick r:id="rId3"/>
              </a:rPr>
              <a:t>KB4057142</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t" latinLnBrk="0" hangingPunct="1">
              <a:lnSpc>
                <a:spcPct val="100000"/>
              </a:lnSpc>
              <a:spcBef>
                <a:spcPts val="0"/>
              </a:spcBef>
              <a:spcAft>
                <a:spcPts val="0"/>
              </a:spcAft>
              <a:buClrTx/>
              <a:buSzTx/>
              <a:buFont typeface="Arial" panose="020B0604020202020204" pitchFamily="34" charset="0"/>
              <a:buChar char="•"/>
              <a:tabLst/>
              <a:defRPr/>
            </a:pPr>
            <a:r>
              <a:rPr lang="en-US" dirty="0"/>
              <a:t>Windows 10 (version 1703): </a:t>
            </a:r>
            <a:r>
              <a:rPr lang="en-US" sz="1200" b="0" i="0" u="none" strike="noStrike" kern="1200" dirty="0">
                <a:solidFill>
                  <a:schemeClr val="tx1"/>
                </a:solidFill>
                <a:effectLst/>
                <a:latin typeface="+mn-lt"/>
                <a:ea typeface="+mn-ea"/>
                <a:cs typeface="+mn-cs"/>
                <a:hlinkClick r:id="rId4"/>
              </a:rPr>
              <a:t>KB4057144</a:t>
            </a:r>
            <a:endParaRPr lang="en-US" sz="1200" b="0" i="0" u="none" strike="noStrike" kern="1200" dirty="0">
              <a:solidFill>
                <a:schemeClr val="tx1"/>
              </a:solidFill>
              <a:effectLst/>
              <a:latin typeface="+mn-lt"/>
              <a:ea typeface="+mn-ea"/>
              <a:cs typeface="+mn-cs"/>
            </a:endParaRPr>
          </a:p>
          <a:p>
            <a:pPr marL="171450" indent="-171450" rtl="0" eaLnBrk="1" fontAlgn="t" latinLnBrk="0" hangingPunct="1">
              <a:buFont typeface="Arial" panose="020B0604020202020204" pitchFamily="34" charset="0"/>
              <a:buChar char="•"/>
            </a:pPr>
            <a:r>
              <a:rPr lang="en-US" dirty="0"/>
              <a:t>Create or set </a:t>
            </a:r>
            <a:r>
              <a:rPr lang="en-US" dirty="0" err="1"/>
              <a:t>regkey</a:t>
            </a:r>
            <a:r>
              <a:rPr lang="en-US" dirty="0"/>
              <a:t> “</a:t>
            </a:r>
            <a:r>
              <a:rPr lang="en-US" sz="1200" dirty="0"/>
              <a:t>HKEY_LOCAL_MACHINE\SYSTEM\</a:t>
            </a:r>
            <a:r>
              <a:rPr lang="en-US" sz="1200" dirty="0" err="1"/>
              <a:t>CurrentControlSet</a:t>
            </a:r>
            <a:r>
              <a:rPr lang="en-US" sz="1200" dirty="0"/>
              <a:t>\Services\</a:t>
            </a:r>
            <a:r>
              <a:rPr lang="en-US" sz="1200" dirty="0" err="1"/>
              <a:t>RasMan</a:t>
            </a:r>
            <a:r>
              <a:rPr lang="en-US" sz="1200" dirty="0"/>
              <a:t>\ IKEv2\</a:t>
            </a:r>
            <a:r>
              <a:rPr lang="en-US" sz="1200" dirty="0" err="1"/>
              <a:t>DisableCertReqPayload</a:t>
            </a:r>
            <a:r>
              <a:rPr lang="en-US" sz="1200" dirty="0"/>
              <a:t>” to 1 (REG_DWORD)</a:t>
            </a:r>
            <a:endParaRPr lang="en-US" dirty="0"/>
          </a:p>
          <a:p>
            <a:pPr marL="0" indent="0" rtl="0" eaLnBrk="1" fontAlgn="t" latinLnBrk="0" hangingPunct="1">
              <a:buFont typeface="Arial" panose="020B0604020202020204" pitchFamily="34" charset="0"/>
              <a:buNone/>
            </a:pPr>
            <a:endParaRPr lang="en-US" dirty="0"/>
          </a:p>
          <a:p>
            <a:pPr marL="0" indent="0" rtl="0" eaLnBrk="1" fontAlgn="t" latinLnBrk="0" hangingPunct="1">
              <a:buFont typeface="Arial" panose="020B0604020202020204" pitchFamily="34" charset="0"/>
              <a:buNone/>
            </a:pPr>
            <a:r>
              <a:rPr lang="en-US" dirty="0"/>
              <a:t>(**) Refer to </a:t>
            </a:r>
            <a:r>
              <a:rPr lang="en-US" sz="1200" dirty="0">
                <a:latin typeface="Segoe UI" panose="020B0502040204020203" pitchFamily="34" charset="0"/>
                <a:cs typeface="Segoe UI" panose="020B0502040204020203" pitchFamily="34" charset="0"/>
              </a:rPr>
              <a:t>https://docs.microsoft.com/en-us/azure/multi-factor-authentication/multi-factor-authentication-nps-extension </a:t>
            </a: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4495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161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311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72216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856468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33463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16008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6314067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034045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310234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18456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55116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276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455616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024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197920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6175641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53192" y="6087890"/>
            <a:ext cx="1427788" cy="304828"/>
          </a:xfrm>
          <a:prstGeom prst="rect">
            <a:avLst/>
          </a:prstGeom>
        </p:spPr>
      </p:pic>
      <p:pic>
        <p:nvPicPr>
          <p:cNvPr id="10" name="Picture 9"/>
          <p:cNvPicPr>
            <a:picLocks noChangeAspect="1"/>
          </p:cNvPicPr>
          <p:nvPr userDrawn="1"/>
        </p:nvPicPr>
        <p:blipFill>
          <a:blip r:embed="rId3"/>
          <a:stretch>
            <a:fillRect/>
          </a:stretch>
        </p:blipFill>
        <p:spPr>
          <a:xfrm>
            <a:off x="-241655" y="1927276"/>
            <a:ext cx="7744259" cy="2106897"/>
          </a:xfrm>
          <a:prstGeom prst="rect">
            <a:avLst/>
          </a:prstGeom>
        </p:spPr>
      </p:pic>
    </p:spTree>
    <p:extLst>
      <p:ext uri="{BB962C8B-B14F-4D97-AF65-F5344CB8AC3E}">
        <p14:creationId xmlns:p14="http://schemas.microsoft.com/office/powerpoint/2010/main" val="280876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782138"/>
            <a:ext cx="12191377" cy="10758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63550" y="6171287"/>
            <a:ext cx="1427788" cy="304828"/>
          </a:xfrm>
          <a:prstGeom prst="rect">
            <a:avLst/>
          </a:prstGeom>
        </p:spPr>
      </p:pic>
    </p:spTree>
    <p:extLst>
      <p:ext uri="{BB962C8B-B14F-4D97-AF65-F5344CB8AC3E}">
        <p14:creationId xmlns:p14="http://schemas.microsoft.com/office/powerpoint/2010/main" val="1452160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602681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36314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8075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849708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4807230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556825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37851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38016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930136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85145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19038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534887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898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81112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84979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052993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1066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30524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58196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80886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728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55271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3411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650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9043391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37805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58608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340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6850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6089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9096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328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416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85501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14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464626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93124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43986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13792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89822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16476719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9053219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1610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1712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14367" rtl="0" eaLnBrk="1" fontAlgn="auto" latinLnBrk="0" hangingPunct="1">
              <a:lnSpc>
                <a:spcPct val="90000"/>
              </a:lnSpc>
              <a:spcBef>
                <a:spcPts val="1176"/>
              </a:spcBef>
              <a:spcAft>
                <a:spcPts val="588"/>
              </a:spcAft>
              <a:buClrTx/>
              <a:buSzTx/>
              <a:buFontTx/>
              <a:buNone/>
              <a:tabLst/>
              <a:defRPr/>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share this video with non-FTE personnel</a:t>
            </a:r>
            <a:endPar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826400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579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08139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2154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39797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1220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397287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08772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8421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007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4635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50223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3621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435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168066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55289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1200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4840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652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394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8586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4108694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551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84123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3138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105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4214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553168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024978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963671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49807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716111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3676285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26445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984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44059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6811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6551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732183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111440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857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71777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06093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5376892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609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78900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76394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13458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8345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851740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4332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68262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5240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493978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61905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798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33882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4943689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50097190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2693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73218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26376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78099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2913884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307152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82252" y="4923737"/>
            <a:ext cx="8027503" cy="1647530"/>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Intelligent Cloud Architect Boot Camp </a:t>
            </a:r>
            <a:r>
              <a:rPr lang="en-US" sz="2157" kern="1200" dirty="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Intelligent Cloud Architect Boot Camp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34885375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959132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4503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379435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01296554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015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1489083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146629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96606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8261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26409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6171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6984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8693393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14054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99446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0407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6110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5059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438054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2802667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59438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47724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27861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47399879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49931775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029422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emf"/><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1.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image" Target="../media/image1.emf"/><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theme" Target="../theme/theme4.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image" Target="../media/image1.emf"/><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10" Type="http://schemas.openxmlformats.org/officeDocument/2006/relationships/slideLayout" Target="../slideLayouts/slideLayout85.xml"/><Relationship Id="rId19" Type="http://schemas.openxmlformats.org/officeDocument/2006/relationships/theme" Target="../theme/theme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image" Target="../media/image1.emf"/><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theme" Target="../theme/theme6.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theme" Target="../theme/theme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image" Target="../media/image1.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theme" Target="../theme/theme8.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51.xml"/><Relationship Id="rId7" Type="http://schemas.openxmlformats.org/officeDocument/2006/relationships/theme" Target="../theme/theme9.xml"/><Relationship Id="rId2" Type="http://schemas.openxmlformats.org/officeDocument/2006/relationships/slideLayout" Target="../slideLayouts/slideLayout150.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5" Type="http://schemas.openxmlformats.org/officeDocument/2006/relationships/slideLayout" Target="../slideLayouts/slideLayout153.xml"/><Relationship Id="rId4"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92545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6869013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246838568"/>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39686218"/>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96025980"/>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57750280"/>
      </p:ext>
    </p:extLst>
  </p:cSld>
  <p:clrMap bg1="dk1" tx1="lt1" bg2="dk2" tx2="lt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 id="2147483772" r:id="rId13"/>
    <p:sldLayoutId id="2147483773" r:id="rId14"/>
    <p:sldLayoutId id="2147483774" r:id="rId15"/>
    <p:sldLayoutId id="2147483775" r:id="rId16"/>
    <p:sldLayoutId id="2147483776" r:id="rId17"/>
    <p:sldLayoutId id="2147483777" r:id="rId18"/>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14102" rtl="0" eaLnBrk="1" fontAlgn="base" latinLnBrk="0" hangingPunct="1">
                <a:lnSpc>
                  <a:spcPct val="100000"/>
                </a:lnSpc>
                <a:spcBef>
                  <a:spcPct val="0"/>
                </a:spcBef>
                <a:spcAft>
                  <a:spcPct val="0"/>
                </a:spcAft>
              </a:pPr>
              <a:r>
                <a:rPr lang="en-US" sz="49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174688994"/>
      </p:ext>
    </p:extLst>
  </p:cSld>
  <p:clrMap bg1="dk1" tx1="lt1" bg2="dk2" tx2="lt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 id="2147483794" r:id="rId16"/>
    <p:sldLayoutId id="2147483795" r:id="rId17"/>
    <p:sldLayoutId id="2147483796" r:id="rId18"/>
    <p:sldLayoutId id="2147483797"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4636328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44307911"/>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Lst>
  <p:transition>
    <p:fade/>
  </p:transition>
  <p:txStyles>
    <p:title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6.xml"/><Relationship Id="rId6" Type="http://schemas.openxmlformats.org/officeDocument/2006/relationships/image" Target="../media/image51.emf"/><Relationship Id="rId5" Type="http://schemas.openxmlformats.org/officeDocument/2006/relationships/image" Target="../media/image19.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3.png"/><Relationship Id="rId18" Type="http://schemas.openxmlformats.org/officeDocument/2006/relationships/image" Target="../media/image46.png"/><Relationship Id="rId3" Type="http://schemas.openxmlformats.org/officeDocument/2006/relationships/image" Target="../media/image33.png"/><Relationship Id="rId7" Type="http://schemas.openxmlformats.org/officeDocument/2006/relationships/image" Target="../media/image38.png"/><Relationship Id="rId12" Type="http://schemas.openxmlformats.org/officeDocument/2006/relationships/image" Target="../media/image52.png"/><Relationship Id="rId17" Type="http://schemas.openxmlformats.org/officeDocument/2006/relationships/image" Target="../media/image45.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24.xml"/><Relationship Id="rId6" Type="http://schemas.openxmlformats.org/officeDocument/2006/relationships/image" Target="../media/image37.png"/><Relationship Id="rId11" Type="http://schemas.openxmlformats.org/officeDocument/2006/relationships/image" Target="../media/image19.png"/><Relationship Id="rId5" Type="http://schemas.openxmlformats.org/officeDocument/2006/relationships/image" Target="../media/image36.png"/><Relationship Id="rId15" Type="http://schemas.openxmlformats.org/officeDocument/2006/relationships/image" Target="../media/image43.png"/><Relationship Id="rId10" Type="http://schemas.openxmlformats.org/officeDocument/2006/relationships/image" Target="../media/image42.png"/><Relationship Id="rId19" Type="http://schemas.openxmlformats.org/officeDocument/2006/relationships/image" Target="../media/image55.jpg"/><Relationship Id="rId4" Type="http://schemas.openxmlformats.org/officeDocument/2006/relationships/image" Target="../media/image35.png"/><Relationship Id="rId9" Type="http://schemas.openxmlformats.org/officeDocument/2006/relationships/image" Target="../media/image41.png"/><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52.xml"/><Relationship Id="rId5" Type="http://schemas.openxmlformats.org/officeDocument/2006/relationships/image" Target="../media/image16.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9" Type="http://schemas.openxmlformats.org/officeDocument/2006/relationships/image" Target="../media/image93.png"/><Relationship Id="rId21" Type="http://schemas.openxmlformats.org/officeDocument/2006/relationships/image" Target="../media/image75.png"/><Relationship Id="rId34" Type="http://schemas.openxmlformats.org/officeDocument/2006/relationships/image" Target="../media/image88.png"/><Relationship Id="rId42" Type="http://schemas.openxmlformats.org/officeDocument/2006/relationships/image" Target="../media/image96.png"/><Relationship Id="rId47" Type="http://schemas.openxmlformats.org/officeDocument/2006/relationships/image" Target="../media/image101.png"/><Relationship Id="rId50" Type="http://schemas.openxmlformats.org/officeDocument/2006/relationships/image" Target="../media/image104.png"/><Relationship Id="rId55" Type="http://schemas.openxmlformats.org/officeDocument/2006/relationships/image" Target="../media/image109.png"/><Relationship Id="rId63" Type="http://schemas.openxmlformats.org/officeDocument/2006/relationships/image" Target="../media/image117.png"/><Relationship Id="rId68" Type="http://schemas.openxmlformats.org/officeDocument/2006/relationships/image" Target="../media/image122.png"/><Relationship Id="rId76" Type="http://schemas.openxmlformats.org/officeDocument/2006/relationships/image" Target="../media/image130.png"/><Relationship Id="rId84" Type="http://schemas.openxmlformats.org/officeDocument/2006/relationships/image" Target="../media/image138.png"/><Relationship Id="rId89" Type="http://schemas.openxmlformats.org/officeDocument/2006/relationships/image" Target="../media/image143.png"/><Relationship Id="rId7" Type="http://schemas.openxmlformats.org/officeDocument/2006/relationships/image" Target="../media/image61.png"/><Relationship Id="rId71" Type="http://schemas.openxmlformats.org/officeDocument/2006/relationships/image" Target="../media/image125.png"/><Relationship Id="rId92" Type="http://schemas.openxmlformats.org/officeDocument/2006/relationships/image" Target="../media/image146.png"/><Relationship Id="rId2" Type="http://schemas.openxmlformats.org/officeDocument/2006/relationships/image" Target="../media/image56.png"/><Relationship Id="rId16" Type="http://schemas.openxmlformats.org/officeDocument/2006/relationships/image" Target="../media/image70.png"/><Relationship Id="rId29" Type="http://schemas.openxmlformats.org/officeDocument/2006/relationships/image" Target="../media/image83.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37" Type="http://schemas.openxmlformats.org/officeDocument/2006/relationships/image" Target="../media/image91.png"/><Relationship Id="rId40" Type="http://schemas.openxmlformats.org/officeDocument/2006/relationships/image" Target="../media/image94.png"/><Relationship Id="rId45" Type="http://schemas.openxmlformats.org/officeDocument/2006/relationships/image" Target="../media/image99.png"/><Relationship Id="rId53" Type="http://schemas.openxmlformats.org/officeDocument/2006/relationships/image" Target="../media/image107.png"/><Relationship Id="rId58" Type="http://schemas.openxmlformats.org/officeDocument/2006/relationships/image" Target="../media/image112.png"/><Relationship Id="rId66" Type="http://schemas.openxmlformats.org/officeDocument/2006/relationships/image" Target="../media/image120.png"/><Relationship Id="rId74" Type="http://schemas.openxmlformats.org/officeDocument/2006/relationships/image" Target="../media/image128.png"/><Relationship Id="rId79" Type="http://schemas.openxmlformats.org/officeDocument/2006/relationships/image" Target="../media/image133.png"/><Relationship Id="rId87" Type="http://schemas.openxmlformats.org/officeDocument/2006/relationships/image" Target="../media/image141.png"/><Relationship Id="rId5" Type="http://schemas.openxmlformats.org/officeDocument/2006/relationships/image" Target="../media/image59.png"/><Relationship Id="rId61" Type="http://schemas.openxmlformats.org/officeDocument/2006/relationships/image" Target="../media/image115.png"/><Relationship Id="rId82" Type="http://schemas.openxmlformats.org/officeDocument/2006/relationships/image" Target="../media/image136.png"/><Relationship Id="rId90" Type="http://schemas.openxmlformats.org/officeDocument/2006/relationships/image" Target="../media/image144.png"/><Relationship Id="rId95" Type="http://schemas.openxmlformats.org/officeDocument/2006/relationships/image" Target="../media/image149.png"/><Relationship Id="rId19" Type="http://schemas.openxmlformats.org/officeDocument/2006/relationships/image" Target="../media/image7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35" Type="http://schemas.openxmlformats.org/officeDocument/2006/relationships/image" Target="../media/image89.png"/><Relationship Id="rId43" Type="http://schemas.openxmlformats.org/officeDocument/2006/relationships/image" Target="../media/image97.png"/><Relationship Id="rId48" Type="http://schemas.openxmlformats.org/officeDocument/2006/relationships/image" Target="../media/image102.png"/><Relationship Id="rId56" Type="http://schemas.openxmlformats.org/officeDocument/2006/relationships/image" Target="../media/image110.png"/><Relationship Id="rId64" Type="http://schemas.openxmlformats.org/officeDocument/2006/relationships/image" Target="../media/image118.png"/><Relationship Id="rId69" Type="http://schemas.openxmlformats.org/officeDocument/2006/relationships/image" Target="../media/image123.png"/><Relationship Id="rId77" Type="http://schemas.openxmlformats.org/officeDocument/2006/relationships/image" Target="../media/image131.png"/><Relationship Id="rId8" Type="http://schemas.openxmlformats.org/officeDocument/2006/relationships/image" Target="../media/image62.png"/><Relationship Id="rId51" Type="http://schemas.openxmlformats.org/officeDocument/2006/relationships/image" Target="../media/image105.png"/><Relationship Id="rId72" Type="http://schemas.openxmlformats.org/officeDocument/2006/relationships/image" Target="../media/image126.png"/><Relationship Id="rId80" Type="http://schemas.openxmlformats.org/officeDocument/2006/relationships/image" Target="../media/image134.png"/><Relationship Id="rId85" Type="http://schemas.openxmlformats.org/officeDocument/2006/relationships/image" Target="../media/image139.png"/><Relationship Id="rId93" Type="http://schemas.openxmlformats.org/officeDocument/2006/relationships/image" Target="../media/image147.png"/><Relationship Id="rId3" Type="http://schemas.openxmlformats.org/officeDocument/2006/relationships/image" Target="../media/image57.sv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svg"/><Relationship Id="rId38" Type="http://schemas.openxmlformats.org/officeDocument/2006/relationships/image" Target="../media/image92.png"/><Relationship Id="rId46" Type="http://schemas.openxmlformats.org/officeDocument/2006/relationships/image" Target="../media/image100.png"/><Relationship Id="rId59" Type="http://schemas.openxmlformats.org/officeDocument/2006/relationships/image" Target="../media/image113.png"/><Relationship Id="rId67" Type="http://schemas.openxmlformats.org/officeDocument/2006/relationships/image" Target="../media/image121.png"/><Relationship Id="rId20" Type="http://schemas.openxmlformats.org/officeDocument/2006/relationships/image" Target="../media/image74.png"/><Relationship Id="rId41" Type="http://schemas.openxmlformats.org/officeDocument/2006/relationships/image" Target="../media/image95.png"/><Relationship Id="rId54" Type="http://schemas.openxmlformats.org/officeDocument/2006/relationships/image" Target="../media/image108.png"/><Relationship Id="rId62" Type="http://schemas.openxmlformats.org/officeDocument/2006/relationships/image" Target="../media/image116.png"/><Relationship Id="rId70" Type="http://schemas.openxmlformats.org/officeDocument/2006/relationships/image" Target="../media/image124.png"/><Relationship Id="rId75" Type="http://schemas.openxmlformats.org/officeDocument/2006/relationships/image" Target="../media/image129.png"/><Relationship Id="rId83" Type="http://schemas.openxmlformats.org/officeDocument/2006/relationships/image" Target="../media/image137.png"/><Relationship Id="rId88" Type="http://schemas.openxmlformats.org/officeDocument/2006/relationships/image" Target="../media/image142.png"/><Relationship Id="rId91" Type="http://schemas.openxmlformats.org/officeDocument/2006/relationships/image" Target="../media/image145.png"/><Relationship Id="rId1" Type="http://schemas.openxmlformats.org/officeDocument/2006/relationships/slideLayout" Target="../slideLayouts/slideLayout27.xml"/><Relationship Id="rId6" Type="http://schemas.openxmlformats.org/officeDocument/2006/relationships/image" Target="../media/image60.png"/><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36" Type="http://schemas.openxmlformats.org/officeDocument/2006/relationships/image" Target="../media/image90.png"/><Relationship Id="rId49" Type="http://schemas.openxmlformats.org/officeDocument/2006/relationships/image" Target="../media/image103.png"/><Relationship Id="rId57" Type="http://schemas.openxmlformats.org/officeDocument/2006/relationships/image" Target="../media/image111.png"/><Relationship Id="rId10" Type="http://schemas.openxmlformats.org/officeDocument/2006/relationships/image" Target="../media/image64.png"/><Relationship Id="rId31" Type="http://schemas.openxmlformats.org/officeDocument/2006/relationships/image" Target="../media/image85.png"/><Relationship Id="rId44" Type="http://schemas.openxmlformats.org/officeDocument/2006/relationships/image" Target="../media/image98.png"/><Relationship Id="rId52" Type="http://schemas.openxmlformats.org/officeDocument/2006/relationships/image" Target="../media/image106.png"/><Relationship Id="rId60" Type="http://schemas.openxmlformats.org/officeDocument/2006/relationships/image" Target="../media/image114.png"/><Relationship Id="rId65" Type="http://schemas.openxmlformats.org/officeDocument/2006/relationships/image" Target="../media/image119.png"/><Relationship Id="rId73" Type="http://schemas.openxmlformats.org/officeDocument/2006/relationships/image" Target="../media/image127.png"/><Relationship Id="rId78" Type="http://schemas.openxmlformats.org/officeDocument/2006/relationships/image" Target="../media/image132.png"/><Relationship Id="rId81" Type="http://schemas.openxmlformats.org/officeDocument/2006/relationships/image" Target="../media/image135.png"/><Relationship Id="rId86" Type="http://schemas.openxmlformats.org/officeDocument/2006/relationships/image" Target="../media/image140.png"/><Relationship Id="rId94" Type="http://schemas.openxmlformats.org/officeDocument/2006/relationships/image" Target="../media/image148.png"/><Relationship Id="rId4" Type="http://schemas.openxmlformats.org/officeDocument/2006/relationships/image" Target="../media/image58.png"/><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50.png"/><Relationship Id="rId7" Type="http://schemas.openxmlformats.org/officeDocument/2006/relationships/image" Target="../media/image152.png"/><Relationship Id="rId2" Type="http://schemas.openxmlformats.org/officeDocument/2006/relationships/notesSlide" Target="../notesSlides/notesSlide14.xml"/><Relationship Id="rId1" Type="http://schemas.openxmlformats.org/officeDocument/2006/relationships/slideLayout" Target="../slideLayouts/slideLayout136.xml"/><Relationship Id="rId6" Type="http://schemas.openxmlformats.org/officeDocument/2006/relationships/image" Target="../media/image19.png"/><Relationship Id="rId5" Type="http://schemas.openxmlformats.org/officeDocument/2006/relationships/image" Target="../media/image151.png"/><Relationship Id="rId4" Type="http://schemas.openxmlformats.org/officeDocument/2006/relationships/image" Target="../media/image49.png"/><Relationship Id="rId9" Type="http://schemas.openxmlformats.org/officeDocument/2006/relationships/image" Target="../media/image153.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52.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1.xml.rels><?xml version="1.0" encoding="UTF-8" standalone="yes"?>
<Relationships xmlns="http://schemas.openxmlformats.org/package/2006/relationships"><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17.xml"/><Relationship Id="rId1" Type="http://schemas.openxmlformats.org/officeDocument/2006/relationships/slideLayout" Target="../slideLayouts/slideLayout133.xml"/><Relationship Id="rId6" Type="http://schemas.openxmlformats.org/officeDocument/2006/relationships/image" Target="../media/image155.png"/><Relationship Id="rId5" Type="http://schemas.openxmlformats.org/officeDocument/2006/relationships/image" Target="../media/image19.png"/><Relationship Id="rId4" Type="http://schemas.openxmlformats.org/officeDocument/2006/relationships/image" Target="../media/image1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33.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svg"/><Relationship Id="rId2" Type="http://schemas.openxmlformats.org/officeDocument/2006/relationships/notesSlide" Target="../notesSlides/notesSlide19.xml"/><Relationship Id="rId1" Type="http://schemas.openxmlformats.org/officeDocument/2006/relationships/slideLayout" Target="../slideLayouts/slideLayout8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svg"/></Relationships>
</file>

<file path=ppt/slides/_rels/slide3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0.xml"/><Relationship Id="rId1" Type="http://schemas.openxmlformats.org/officeDocument/2006/relationships/slideLayout" Target="../slideLayouts/slideLayout81.xml"/><Relationship Id="rId5" Type="http://schemas.openxmlformats.org/officeDocument/2006/relationships/image" Target="../media/image164.jpeg"/><Relationship Id="rId4" Type="http://schemas.openxmlformats.org/officeDocument/2006/relationships/image" Target="../media/image163.jpe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81.xml"/><Relationship Id="rId6" Type="http://schemas.openxmlformats.org/officeDocument/2006/relationships/image" Target="../media/image165.png"/><Relationship Id="rId5" Type="http://schemas.openxmlformats.org/officeDocument/2006/relationships/image" Target="../media/image158.svg"/><Relationship Id="rId4" Type="http://schemas.openxmlformats.org/officeDocument/2006/relationships/image" Target="../media/image157.png"/></Relationships>
</file>

<file path=ppt/slides/_rels/slide36.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2.xml"/><Relationship Id="rId1" Type="http://schemas.openxmlformats.org/officeDocument/2006/relationships/slideLayout" Target="../slideLayouts/slideLayout81.xml"/><Relationship Id="rId6" Type="http://schemas.openxmlformats.org/officeDocument/2006/relationships/image" Target="../media/image169.png"/><Relationship Id="rId5" Type="http://schemas.openxmlformats.org/officeDocument/2006/relationships/image" Target="../media/image168.svg"/><Relationship Id="rId4" Type="http://schemas.openxmlformats.org/officeDocument/2006/relationships/image" Target="../media/image167.png"/></Relationships>
</file>

<file path=ppt/slides/_rels/slide37.xml.rels><?xml version="1.0" encoding="UTF-8" standalone="yes"?>
<Relationships xmlns="http://schemas.openxmlformats.org/package/2006/relationships"><Relationship Id="rId8" Type="http://schemas.openxmlformats.org/officeDocument/2006/relationships/image" Target="../media/image172.svg"/><Relationship Id="rId13" Type="http://schemas.openxmlformats.org/officeDocument/2006/relationships/image" Target="../media/image174.svg"/><Relationship Id="rId3" Type="http://schemas.openxmlformats.org/officeDocument/2006/relationships/image" Target="../media/image160.png"/><Relationship Id="rId7" Type="http://schemas.openxmlformats.org/officeDocument/2006/relationships/image" Target="../media/image171.png"/><Relationship Id="rId12" Type="http://schemas.openxmlformats.org/officeDocument/2006/relationships/image" Target="../media/image173.png"/><Relationship Id="rId2" Type="http://schemas.openxmlformats.org/officeDocument/2006/relationships/notesSlide" Target="../notesSlides/notesSlide23.xml"/><Relationship Id="rId1" Type="http://schemas.openxmlformats.org/officeDocument/2006/relationships/slideLayout" Target="../slideLayouts/slideLayout81.xml"/><Relationship Id="rId6" Type="http://schemas.openxmlformats.org/officeDocument/2006/relationships/image" Target="../media/image168.svg"/><Relationship Id="rId11" Type="http://schemas.openxmlformats.org/officeDocument/2006/relationships/image" Target="../media/image159.png"/><Relationship Id="rId5" Type="http://schemas.openxmlformats.org/officeDocument/2006/relationships/image" Target="../media/image167.png"/><Relationship Id="rId15" Type="http://schemas.openxmlformats.org/officeDocument/2006/relationships/image" Target="../media/image176.svg"/><Relationship Id="rId10" Type="http://schemas.openxmlformats.org/officeDocument/2006/relationships/image" Target="../media/image158.svg"/><Relationship Id="rId4" Type="http://schemas.openxmlformats.org/officeDocument/2006/relationships/image" Target="../media/image161.svg"/><Relationship Id="rId9" Type="http://schemas.openxmlformats.org/officeDocument/2006/relationships/image" Target="../media/image157.png"/><Relationship Id="rId14" Type="http://schemas.openxmlformats.org/officeDocument/2006/relationships/image" Target="../media/image175.png"/></Relationships>
</file>

<file path=ppt/slides/_rels/slide38.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61.svg"/><Relationship Id="rId2" Type="http://schemas.openxmlformats.org/officeDocument/2006/relationships/notesSlide" Target="../notesSlides/notesSlide24.xml"/><Relationship Id="rId1" Type="http://schemas.openxmlformats.org/officeDocument/2006/relationships/slideLayout" Target="../slideLayouts/slideLayout78.xml"/><Relationship Id="rId6" Type="http://schemas.openxmlformats.org/officeDocument/2006/relationships/image" Target="../media/image160.png"/><Relationship Id="rId5" Type="http://schemas.openxmlformats.org/officeDocument/2006/relationships/image" Target="../media/image179.svg"/><Relationship Id="rId4" Type="http://schemas.openxmlformats.org/officeDocument/2006/relationships/image" Target="../media/image178.png"/></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61.svg"/><Relationship Id="rId2" Type="http://schemas.openxmlformats.org/officeDocument/2006/relationships/notesSlide" Target="../notesSlides/notesSlide25.xml"/><Relationship Id="rId1" Type="http://schemas.openxmlformats.org/officeDocument/2006/relationships/slideLayout" Target="../slideLayouts/slideLayout78.xml"/><Relationship Id="rId6" Type="http://schemas.openxmlformats.org/officeDocument/2006/relationships/image" Target="../media/image160.png"/><Relationship Id="rId5" Type="http://schemas.openxmlformats.org/officeDocument/2006/relationships/image" Target="../media/image19.png"/><Relationship Id="rId4" Type="http://schemas.openxmlformats.org/officeDocument/2006/relationships/image" Target="../media/image181.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52.xml"/><Relationship Id="rId6" Type="http://schemas.openxmlformats.org/officeDocument/2006/relationships/image" Target="../media/image22.png"/><Relationship Id="rId11" Type="http://schemas.openxmlformats.org/officeDocument/2006/relationships/image" Target="../media/image26.png"/><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tiff"/></Relationships>
</file>

<file path=ppt/slides/_rels/slide4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81.xml"/><Relationship Id="rId4" Type="http://schemas.openxmlformats.org/officeDocument/2006/relationships/image" Target="../media/image161.svg"/></Relationships>
</file>

<file path=ppt/slides/_rels/slide4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xml"/><Relationship Id="rId1" Type="http://schemas.openxmlformats.org/officeDocument/2006/relationships/slideLayout" Target="../slideLayouts/slideLayout81.xml"/><Relationship Id="rId6" Type="http://schemas.openxmlformats.org/officeDocument/2006/relationships/image" Target="../media/image183.png"/><Relationship Id="rId5" Type="http://schemas.openxmlformats.org/officeDocument/2006/relationships/image" Target="../media/image161.svg"/><Relationship Id="rId4" Type="http://schemas.openxmlformats.org/officeDocument/2006/relationships/image" Target="../media/image160.png"/></Relationships>
</file>

<file path=ppt/slides/_rels/slide42.xml.rels><?xml version="1.0" encoding="UTF-8" standalone="yes"?>
<Relationships xmlns="http://schemas.openxmlformats.org/package/2006/relationships"><Relationship Id="rId8" Type="http://schemas.openxmlformats.org/officeDocument/2006/relationships/image" Target="../media/image185.svg"/><Relationship Id="rId3" Type="http://schemas.openxmlformats.org/officeDocument/2006/relationships/image" Target="../media/image160.png"/><Relationship Id="rId7" Type="http://schemas.openxmlformats.org/officeDocument/2006/relationships/image" Target="../media/image184.png"/><Relationship Id="rId2" Type="http://schemas.openxmlformats.org/officeDocument/2006/relationships/notesSlide" Target="../notesSlides/notesSlide28.xml"/><Relationship Id="rId1" Type="http://schemas.openxmlformats.org/officeDocument/2006/relationships/slideLayout" Target="../slideLayouts/slideLayout81.xml"/><Relationship Id="rId6" Type="http://schemas.openxmlformats.org/officeDocument/2006/relationships/image" Target="../media/image168.svg"/><Relationship Id="rId5" Type="http://schemas.openxmlformats.org/officeDocument/2006/relationships/image" Target="../media/image167.png"/><Relationship Id="rId4" Type="http://schemas.openxmlformats.org/officeDocument/2006/relationships/image" Target="../media/image161.svg"/></Relationships>
</file>

<file path=ppt/slides/_rels/slide4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78.xml"/><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slides/_rels/slide44.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69.png"/><Relationship Id="rId7" Type="http://schemas.openxmlformats.org/officeDocument/2006/relationships/image" Target="../media/image186.png"/><Relationship Id="rId2" Type="http://schemas.openxmlformats.org/officeDocument/2006/relationships/notesSlide" Target="../notesSlides/notesSlide30.xml"/><Relationship Id="rId1" Type="http://schemas.openxmlformats.org/officeDocument/2006/relationships/slideLayout" Target="../slideLayouts/slideLayout81.xml"/><Relationship Id="rId6" Type="http://schemas.openxmlformats.org/officeDocument/2006/relationships/image" Target="../media/image170.png"/><Relationship Id="rId5" Type="http://schemas.openxmlformats.org/officeDocument/2006/relationships/image" Target="../media/image191.png"/><Relationship Id="rId4" Type="http://schemas.openxmlformats.org/officeDocument/2006/relationships/image" Target="../media/image190.png"/></Relationships>
</file>

<file path=ppt/slides/_rels/slide45.xml.rels><?xml version="1.0" encoding="UTF-8" standalone="yes"?>
<Relationships xmlns="http://schemas.openxmlformats.org/package/2006/relationships"><Relationship Id="rId8" Type="http://schemas.openxmlformats.org/officeDocument/2006/relationships/image" Target="../media/image168.svg"/><Relationship Id="rId3" Type="http://schemas.openxmlformats.org/officeDocument/2006/relationships/image" Target="../media/image186.png"/><Relationship Id="rId7"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81.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87.svg"/></Relationships>
</file>

<file path=ppt/slides/_rels/slide4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2.xml"/><Relationship Id="rId1" Type="http://schemas.openxmlformats.org/officeDocument/2006/relationships/slideLayout" Target="../slideLayouts/slideLayout81.xml"/><Relationship Id="rId4" Type="http://schemas.openxmlformats.org/officeDocument/2006/relationships/image" Target="../media/image195.png"/></Relationships>
</file>

<file path=ppt/slides/_rels/slide47.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notesSlide" Target="../notesSlides/notesSlide33.xml"/><Relationship Id="rId1" Type="http://schemas.openxmlformats.org/officeDocument/2006/relationships/slideLayout" Target="../slideLayouts/slideLayout99.xml"/><Relationship Id="rId4" Type="http://schemas.openxmlformats.org/officeDocument/2006/relationships/image" Target="../media/image164.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96.png"/><Relationship Id="rId7" Type="http://schemas.openxmlformats.org/officeDocument/2006/relationships/image" Target="../media/image198.png"/><Relationship Id="rId2" Type="http://schemas.openxmlformats.org/officeDocument/2006/relationships/notesSlide" Target="../notesSlides/notesSlide35.xml"/><Relationship Id="rId1" Type="http://schemas.openxmlformats.org/officeDocument/2006/relationships/slideLayout" Target="../slideLayouts/slideLayout152.xml"/><Relationship Id="rId6" Type="http://schemas.microsoft.com/office/2007/relationships/hdphoto" Target="../media/hdphoto3.wdp"/><Relationship Id="rId5" Type="http://schemas.openxmlformats.org/officeDocument/2006/relationships/image" Target="../media/image197.png"/><Relationship Id="rId4" Type="http://schemas.microsoft.com/office/2007/relationships/hdphoto" Target="../media/hdphoto2.wdp"/><Relationship Id="rId9" Type="http://schemas.openxmlformats.org/officeDocument/2006/relationships/image" Target="../media/image199.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52.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15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208.svg"/><Relationship Id="rId3" Type="http://schemas.openxmlformats.org/officeDocument/2006/relationships/image" Target="../media/image202.png"/><Relationship Id="rId7" Type="http://schemas.openxmlformats.org/officeDocument/2006/relationships/image" Target="../media/image204.png"/><Relationship Id="rId12" Type="http://schemas.openxmlformats.org/officeDocument/2006/relationships/image" Target="../media/image207.png"/><Relationship Id="rId2" Type="http://schemas.openxmlformats.org/officeDocument/2006/relationships/notesSlide" Target="../notesSlides/notesSlide38.xml"/><Relationship Id="rId1" Type="http://schemas.openxmlformats.org/officeDocument/2006/relationships/slideLayout" Target="../slideLayouts/slideLayout152.xml"/><Relationship Id="rId6" Type="http://schemas.openxmlformats.org/officeDocument/2006/relationships/image" Target="../media/image203.png"/><Relationship Id="rId11" Type="http://schemas.openxmlformats.org/officeDocument/2006/relationships/image" Target="../media/image206.png"/><Relationship Id="rId5" Type="http://schemas.openxmlformats.org/officeDocument/2006/relationships/image" Target="../media/image48.png"/><Relationship Id="rId10" Type="http://schemas.openxmlformats.org/officeDocument/2006/relationships/image" Target="../media/image19.png"/><Relationship Id="rId4" Type="http://schemas.openxmlformats.org/officeDocument/2006/relationships/image" Target="../media/image151.png"/><Relationship Id="rId9" Type="http://schemas.openxmlformats.org/officeDocument/2006/relationships/image" Target="../media/image201.png"/></Relationships>
</file>

<file path=ppt/slides/_rels/slide5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9.xml"/><Relationship Id="rId1" Type="http://schemas.openxmlformats.org/officeDocument/2006/relationships/slideLayout" Target="../slideLayouts/slideLayout152.xml"/><Relationship Id="rId5" Type="http://schemas.openxmlformats.org/officeDocument/2006/relationships/image" Target="../media/image35.png"/><Relationship Id="rId4" Type="http://schemas.microsoft.com/office/2007/relationships/hdphoto" Target="../media/hdphoto5.wdp"/></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jpeg"/><Relationship Id="rId3" Type="http://schemas.openxmlformats.org/officeDocument/2006/relationships/image" Target="../media/image32.emf"/><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emf"/><Relationship Id="rId16" Type="http://schemas.openxmlformats.org/officeDocument/2006/relationships/image" Target="../media/image45.png"/><Relationship Id="rId1" Type="http://schemas.openxmlformats.org/officeDocument/2006/relationships/slideLayout" Target="../slideLayouts/slideLayout4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4775" y="2448500"/>
            <a:ext cx="10944567" cy="1154435"/>
          </a:xfrm>
        </p:spPr>
        <p:txBody>
          <a:bodyPr/>
          <a:lstStyle/>
          <a:p>
            <a:r>
              <a:rPr lang="en-US" sz="6000" dirty="0"/>
              <a:t>Azure Networking Overview</a:t>
            </a:r>
          </a:p>
        </p:txBody>
      </p:sp>
    </p:spTree>
    <p:extLst>
      <p:ext uri="{BB962C8B-B14F-4D97-AF65-F5344CB8AC3E}">
        <p14:creationId xmlns:p14="http://schemas.microsoft.com/office/powerpoint/2010/main" val="3024030494"/>
      </p:ext>
    </p:extLst>
  </p:cSld>
  <p:clrMapOvr>
    <a:masterClrMapping/>
  </p:clrMapOvr>
  <mc:AlternateContent xmlns:mc="http://schemas.openxmlformats.org/markup-compatibility/2006" xmlns:p14="http://schemas.microsoft.com/office/powerpoint/2010/main">
    <mc:Choice Requires="p14">
      <p:transition spd="med" p14:dur="700" advTm="16909">
        <p:fade/>
      </p:transition>
    </mc:Choice>
    <mc:Fallback xmlns="">
      <p:transition spd="med" advTm="1690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Secure VPN transit</a:t>
            </a:r>
          </a:p>
        </p:txBody>
      </p:sp>
      <p:sp>
        <p:nvSpPr>
          <p:cNvPr id="2" name="Text Placeholder 1"/>
          <p:cNvSpPr>
            <a:spLocks noGrp="1"/>
          </p:cNvSpPr>
          <p:nvPr>
            <p:ph type="body" sz="quarter" idx="4294967295"/>
          </p:nvPr>
        </p:nvSpPr>
        <p:spPr>
          <a:xfrm>
            <a:off x="0" y="1038535"/>
            <a:ext cx="9636567" cy="1937584"/>
          </a:xfrm>
        </p:spPr>
        <p:txBody>
          <a:bodyPr vert="horz" wrap="square" lIns="179285" tIns="143428" rIns="179285" bIns="143428" rtlCol="0">
            <a:spAutoFit/>
          </a:bodyPr>
          <a:lstStyle/>
          <a:p>
            <a:pPr marL="0" lvl="1" indent="0">
              <a:spcBef>
                <a:spcPts val="1176"/>
              </a:spcBef>
              <a:spcAft>
                <a:spcPts val="1176"/>
              </a:spcAft>
              <a:buNone/>
            </a:pPr>
            <a:r>
              <a:rPr lang="en-US" sz="2745" dirty="0">
                <a:solidFill>
                  <a:schemeClr val="accent6"/>
                </a:solidFill>
              </a:rPr>
              <a:t>BGP for redundant paths and dynamic routing</a:t>
            </a:r>
            <a:br>
              <a:rPr lang="en-US" dirty="0">
                <a:solidFill>
                  <a:schemeClr val="accent6"/>
                </a:solidFill>
              </a:rPr>
            </a:br>
            <a:r>
              <a:rPr lang="en-US" dirty="0">
                <a:solidFill>
                  <a:schemeClr val="bg1"/>
                </a:solidFill>
              </a:rPr>
              <a:t>Automatic shortest path selection and failover</a:t>
            </a:r>
            <a:endParaRPr lang="en-US" sz="1961" dirty="0">
              <a:solidFill>
                <a:schemeClr val="bg1"/>
              </a:solidFill>
            </a:endParaRPr>
          </a:p>
          <a:p>
            <a:pPr marL="0" indent="0">
              <a:buNone/>
            </a:pPr>
            <a:r>
              <a:rPr lang="en-US" sz="2745" b="1" dirty="0">
                <a:solidFill>
                  <a:schemeClr val="accent6"/>
                </a:solidFill>
              </a:rPr>
              <a:t>Transit over Microsoft global network</a:t>
            </a:r>
            <a:br>
              <a:rPr lang="en-US" sz="2745" dirty="0">
                <a:solidFill>
                  <a:schemeClr val="accent6"/>
                </a:solidFill>
              </a:rPr>
            </a:br>
            <a:r>
              <a:rPr lang="en-US" sz="2353" dirty="0">
                <a:solidFill>
                  <a:schemeClr val="bg1"/>
                </a:solidFill>
              </a:rPr>
              <a:t>Secure connectivity using Internet only for “last mile”</a:t>
            </a:r>
            <a:endParaRPr lang="en-US" sz="2353" dirty="0"/>
          </a:p>
        </p:txBody>
      </p:sp>
      <p:sp>
        <p:nvSpPr>
          <p:cNvPr id="9" name="Line 7"/>
          <p:cNvSpPr>
            <a:spLocks noChangeShapeType="1"/>
          </p:cNvSpPr>
          <p:nvPr/>
        </p:nvSpPr>
        <p:spPr bwMode="auto">
          <a:xfrm flipH="1">
            <a:off x="5243664" y="5790612"/>
            <a:ext cx="1628477" cy="0"/>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Freeform 8"/>
          <p:cNvSpPr>
            <a:spLocks/>
          </p:cNvSpPr>
          <p:nvPr/>
        </p:nvSpPr>
        <p:spPr bwMode="auto">
          <a:xfrm>
            <a:off x="6933871" y="5776591"/>
            <a:ext cx="148848" cy="148848"/>
          </a:xfrm>
          <a:custGeom>
            <a:avLst/>
            <a:gdLst>
              <a:gd name="T0" fmla="*/ 150 w 150"/>
              <a:gd name="T1" fmla="*/ 75 h 150"/>
              <a:gd name="T2" fmla="*/ 0 w 150"/>
              <a:gd name="T3" fmla="*/ 150 h 150"/>
              <a:gd name="T4" fmla="*/ 0 w 150"/>
              <a:gd name="T5" fmla="*/ 0 h 150"/>
              <a:gd name="T6" fmla="*/ 150 w 150"/>
              <a:gd name="T7" fmla="*/ 75 h 150"/>
            </a:gdLst>
            <a:ahLst/>
            <a:cxnLst>
              <a:cxn ang="0">
                <a:pos x="T0" y="T1"/>
              </a:cxn>
              <a:cxn ang="0">
                <a:pos x="T2" y="T3"/>
              </a:cxn>
              <a:cxn ang="0">
                <a:pos x="T4" y="T5"/>
              </a:cxn>
              <a:cxn ang="0">
                <a:pos x="T6" y="T7"/>
              </a:cxn>
            </a:cxnLst>
            <a:rect l="0" t="0" r="r" b="b"/>
            <a:pathLst>
              <a:path w="150" h="150">
                <a:moveTo>
                  <a:pt x="150" y="75"/>
                </a:moveTo>
                <a:lnTo>
                  <a:pt x="0" y="150"/>
                </a:lnTo>
                <a:cubicBezTo>
                  <a:pt x="24" y="103"/>
                  <a:pt x="24" y="47"/>
                  <a:pt x="0" y="0"/>
                </a:cubicBezTo>
                <a:lnTo>
                  <a:pt x="150" y="75"/>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9"/>
          <p:cNvSpPr>
            <a:spLocks/>
          </p:cNvSpPr>
          <p:nvPr/>
        </p:nvSpPr>
        <p:spPr bwMode="auto">
          <a:xfrm>
            <a:off x="5190250" y="5776591"/>
            <a:ext cx="148848" cy="148848"/>
          </a:xfrm>
          <a:custGeom>
            <a:avLst/>
            <a:gdLst>
              <a:gd name="T0" fmla="*/ 0 w 150"/>
              <a:gd name="T1" fmla="*/ 75 h 150"/>
              <a:gd name="T2" fmla="*/ 150 w 150"/>
              <a:gd name="T3" fmla="*/ 0 h 150"/>
              <a:gd name="T4" fmla="*/ 150 w 150"/>
              <a:gd name="T5" fmla="*/ 150 h 150"/>
              <a:gd name="T6" fmla="*/ 0 w 150"/>
              <a:gd name="T7" fmla="*/ 75 h 150"/>
            </a:gdLst>
            <a:ahLst/>
            <a:cxnLst>
              <a:cxn ang="0">
                <a:pos x="T0" y="T1"/>
              </a:cxn>
              <a:cxn ang="0">
                <a:pos x="T2" y="T3"/>
              </a:cxn>
              <a:cxn ang="0">
                <a:pos x="T4" y="T5"/>
              </a:cxn>
              <a:cxn ang="0">
                <a:pos x="T6" y="T7"/>
              </a:cxn>
            </a:cxnLst>
            <a:rect l="0" t="0" r="r" b="b"/>
            <a:pathLst>
              <a:path w="150" h="150">
                <a:moveTo>
                  <a:pt x="0" y="75"/>
                </a:moveTo>
                <a:lnTo>
                  <a:pt x="150" y="0"/>
                </a:lnTo>
                <a:cubicBezTo>
                  <a:pt x="126" y="47"/>
                  <a:pt x="126" y="103"/>
                  <a:pt x="150" y="150"/>
                </a:cubicBezTo>
                <a:lnTo>
                  <a:pt x="0" y="75"/>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12"/>
          <p:cNvSpPr>
            <a:spLocks noChangeArrowheads="1"/>
          </p:cNvSpPr>
          <p:nvPr/>
        </p:nvSpPr>
        <p:spPr bwMode="auto">
          <a:xfrm>
            <a:off x="8061962" y="3385132"/>
            <a:ext cx="848606" cy="24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Full mesh</a:t>
            </a:r>
          </a:p>
        </p:txBody>
      </p:sp>
      <p:sp>
        <p:nvSpPr>
          <p:cNvPr id="15" name="Rectangle 13"/>
          <p:cNvSpPr>
            <a:spLocks noChangeArrowheads="1"/>
          </p:cNvSpPr>
          <p:nvPr/>
        </p:nvSpPr>
        <p:spPr bwMode="auto">
          <a:xfrm>
            <a:off x="7816622" y="3699641"/>
            <a:ext cx="1519647" cy="241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Redundant paths</a:t>
            </a:r>
          </a:p>
        </p:txBody>
      </p:sp>
      <p:sp>
        <p:nvSpPr>
          <p:cNvPr id="28" name="Line 25"/>
          <p:cNvSpPr>
            <a:spLocks noChangeShapeType="1"/>
          </p:cNvSpPr>
          <p:nvPr/>
        </p:nvSpPr>
        <p:spPr bwMode="auto">
          <a:xfrm flipH="1">
            <a:off x="8468721" y="5755172"/>
            <a:ext cx="1706445" cy="5316"/>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27"/>
          <p:cNvSpPr>
            <a:spLocks/>
          </p:cNvSpPr>
          <p:nvPr/>
        </p:nvSpPr>
        <p:spPr bwMode="auto">
          <a:xfrm>
            <a:off x="8861597" y="5776591"/>
            <a:ext cx="150622" cy="148848"/>
          </a:xfrm>
          <a:custGeom>
            <a:avLst/>
            <a:gdLst>
              <a:gd name="T0" fmla="*/ 0 w 151"/>
              <a:gd name="T1" fmla="*/ 76 h 151"/>
              <a:gd name="T2" fmla="*/ 150 w 151"/>
              <a:gd name="T3" fmla="*/ 0 h 151"/>
              <a:gd name="T4" fmla="*/ 151 w 151"/>
              <a:gd name="T5" fmla="*/ 151 h 151"/>
              <a:gd name="T6" fmla="*/ 0 w 151"/>
              <a:gd name="T7" fmla="*/ 76 h 151"/>
            </a:gdLst>
            <a:ahLst/>
            <a:cxnLst>
              <a:cxn ang="0">
                <a:pos x="T0" y="T1"/>
              </a:cxn>
              <a:cxn ang="0">
                <a:pos x="T2" y="T3"/>
              </a:cxn>
              <a:cxn ang="0">
                <a:pos x="T4" y="T5"/>
              </a:cxn>
              <a:cxn ang="0">
                <a:pos x="T6" y="T7"/>
              </a:cxn>
            </a:cxnLst>
            <a:rect l="0" t="0" r="r" b="b"/>
            <a:pathLst>
              <a:path w="151" h="151">
                <a:moveTo>
                  <a:pt x="0" y="76"/>
                </a:moveTo>
                <a:lnTo>
                  <a:pt x="150" y="0"/>
                </a:lnTo>
                <a:cubicBezTo>
                  <a:pt x="127" y="48"/>
                  <a:pt x="127" y="103"/>
                  <a:pt x="151" y="151"/>
                </a:cubicBezTo>
                <a:lnTo>
                  <a:pt x="0" y="76"/>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Line 28"/>
          <p:cNvSpPr>
            <a:spLocks noChangeShapeType="1"/>
          </p:cNvSpPr>
          <p:nvPr/>
        </p:nvSpPr>
        <p:spPr bwMode="auto">
          <a:xfrm flipH="1" flipV="1">
            <a:off x="2016837" y="5758715"/>
            <a:ext cx="1554052" cy="15948"/>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Freeform 29"/>
          <p:cNvSpPr>
            <a:spLocks/>
          </p:cNvSpPr>
          <p:nvPr/>
        </p:nvSpPr>
        <p:spPr bwMode="auto">
          <a:xfrm>
            <a:off x="3260749" y="5776591"/>
            <a:ext cx="150622" cy="148848"/>
          </a:xfrm>
          <a:custGeom>
            <a:avLst/>
            <a:gdLst>
              <a:gd name="T0" fmla="*/ 151 w 151"/>
              <a:gd name="T1" fmla="*/ 77 h 150"/>
              <a:gd name="T2" fmla="*/ 0 w 151"/>
              <a:gd name="T3" fmla="*/ 150 h 150"/>
              <a:gd name="T4" fmla="*/ 1 w 151"/>
              <a:gd name="T5" fmla="*/ 0 h 150"/>
              <a:gd name="T6" fmla="*/ 151 w 151"/>
              <a:gd name="T7" fmla="*/ 77 h 150"/>
            </a:gdLst>
            <a:ahLst/>
            <a:cxnLst>
              <a:cxn ang="0">
                <a:pos x="T0" y="T1"/>
              </a:cxn>
              <a:cxn ang="0">
                <a:pos x="T2" y="T3"/>
              </a:cxn>
              <a:cxn ang="0">
                <a:pos x="T4" y="T5"/>
              </a:cxn>
              <a:cxn ang="0">
                <a:pos x="T6" y="T7"/>
              </a:cxn>
            </a:cxnLst>
            <a:rect l="0" t="0" r="r" b="b"/>
            <a:pathLst>
              <a:path w="151" h="150">
                <a:moveTo>
                  <a:pt x="151" y="77"/>
                </a:moveTo>
                <a:lnTo>
                  <a:pt x="0" y="150"/>
                </a:lnTo>
                <a:cubicBezTo>
                  <a:pt x="24" y="103"/>
                  <a:pt x="25" y="48"/>
                  <a:pt x="1" y="0"/>
                </a:cubicBezTo>
                <a:lnTo>
                  <a:pt x="151" y="77"/>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41"/>
          <p:cNvSpPr>
            <a:spLocks noChangeArrowheads="1"/>
          </p:cNvSpPr>
          <p:nvPr/>
        </p:nvSpPr>
        <p:spPr bwMode="auto">
          <a:xfrm>
            <a:off x="1793454" y="5988481"/>
            <a:ext cx="1334121"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S2S VPN</a:t>
            </a:r>
          </a:p>
        </p:txBody>
      </p:sp>
      <p:sp>
        <p:nvSpPr>
          <p:cNvPr id="53" name="Rectangle 50"/>
          <p:cNvSpPr>
            <a:spLocks noChangeArrowheads="1"/>
          </p:cNvSpPr>
          <p:nvPr/>
        </p:nvSpPr>
        <p:spPr bwMode="auto">
          <a:xfrm>
            <a:off x="9137921" y="5988481"/>
            <a:ext cx="1341594" cy="18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S2S VPN</a:t>
            </a:r>
          </a:p>
        </p:txBody>
      </p:sp>
      <p:sp>
        <p:nvSpPr>
          <p:cNvPr id="62" name="Line 59"/>
          <p:cNvSpPr>
            <a:spLocks noChangeShapeType="1"/>
          </p:cNvSpPr>
          <p:nvPr/>
        </p:nvSpPr>
        <p:spPr bwMode="auto">
          <a:xfrm flipH="1">
            <a:off x="4784714" y="4142644"/>
            <a:ext cx="983465" cy="985237"/>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Freeform 60"/>
          <p:cNvSpPr>
            <a:spLocks/>
          </p:cNvSpPr>
          <p:nvPr/>
        </p:nvSpPr>
        <p:spPr bwMode="auto">
          <a:xfrm>
            <a:off x="5690211" y="4062904"/>
            <a:ext cx="157710" cy="159481"/>
          </a:xfrm>
          <a:custGeom>
            <a:avLst/>
            <a:gdLst>
              <a:gd name="T0" fmla="*/ 159 w 159"/>
              <a:gd name="T1" fmla="*/ 0 h 160"/>
              <a:gd name="T2" fmla="*/ 106 w 159"/>
              <a:gd name="T3" fmla="*/ 160 h 160"/>
              <a:gd name="T4" fmla="*/ 0 w 159"/>
              <a:gd name="T5" fmla="*/ 54 h 160"/>
              <a:gd name="T6" fmla="*/ 159 w 159"/>
              <a:gd name="T7" fmla="*/ 0 h 160"/>
            </a:gdLst>
            <a:ahLst/>
            <a:cxnLst>
              <a:cxn ang="0">
                <a:pos x="T0" y="T1"/>
              </a:cxn>
              <a:cxn ang="0">
                <a:pos x="T2" y="T3"/>
              </a:cxn>
              <a:cxn ang="0">
                <a:pos x="T4" y="T5"/>
              </a:cxn>
              <a:cxn ang="0">
                <a:pos x="T6" y="T7"/>
              </a:cxn>
            </a:cxnLst>
            <a:rect l="0" t="0" r="r" b="b"/>
            <a:pathLst>
              <a:path w="159" h="160">
                <a:moveTo>
                  <a:pt x="159" y="0"/>
                </a:moveTo>
                <a:lnTo>
                  <a:pt x="106" y="160"/>
                </a:lnTo>
                <a:cubicBezTo>
                  <a:pt x="89" y="110"/>
                  <a:pt x="50" y="70"/>
                  <a:pt x="0" y="54"/>
                </a:cubicBezTo>
                <a:lnTo>
                  <a:pt x="159"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Freeform 61"/>
          <p:cNvSpPr>
            <a:spLocks/>
          </p:cNvSpPr>
          <p:nvPr/>
        </p:nvSpPr>
        <p:spPr bwMode="auto">
          <a:xfrm>
            <a:off x="4704974" y="5049911"/>
            <a:ext cx="159481" cy="157710"/>
          </a:xfrm>
          <a:custGeom>
            <a:avLst/>
            <a:gdLst>
              <a:gd name="T0" fmla="*/ 0 w 160"/>
              <a:gd name="T1" fmla="*/ 159 h 159"/>
              <a:gd name="T2" fmla="*/ 53 w 160"/>
              <a:gd name="T3" fmla="*/ 0 h 159"/>
              <a:gd name="T4" fmla="*/ 160 w 160"/>
              <a:gd name="T5" fmla="*/ 106 h 159"/>
              <a:gd name="T6" fmla="*/ 0 w 160"/>
              <a:gd name="T7" fmla="*/ 159 h 159"/>
            </a:gdLst>
            <a:ahLst/>
            <a:cxnLst>
              <a:cxn ang="0">
                <a:pos x="T0" y="T1"/>
              </a:cxn>
              <a:cxn ang="0">
                <a:pos x="T2" y="T3"/>
              </a:cxn>
              <a:cxn ang="0">
                <a:pos x="T4" y="T5"/>
              </a:cxn>
              <a:cxn ang="0">
                <a:pos x="T6" y="T7"/>
              </a:cxn>
            </a:cxnLst>
            <a:rect l="0" t="0" r="r" b="b"/>
            <a:pathLst>
              <a:path w="160" h="159">
                <a:moveTo>
                  <a:pt x="0" y="159"/>
                </a:moveTo>
                <a:lnTo>
                  <a:pt x="53" y="0"/>
                </a:lnTo>
                <a:cubicBezTo>
                  <a:pt x="70" y="50"/>
                  <a:pt x="109" y="90"/>
                  <a:pt x="160" y="106"/>
                </a:cubicBezTo>
                <a:lnTo>
                  <a:pt x="0" y="159"/>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Line 62"/>
          <p:cNvSpPr>
            <a:spLocks noChangeShapeType="1"/>
          </p:cNvSpPr>
          <p:nvPr/>
        </p:nvSpPr>
        <p:spPr bwMode="auto">
          <a:xfrm>
            <a:off x="6409646" y="4146188"/>
            <a:ext cx="999413" cy="1114594"/>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Freeform 63"/>
          <p:cNvSpPr>
            <a:spLocks/>
          </p:cNvSpPr>
          <p:nvPr/>
        </p:nvSpPr>
        <p:spPr bwMode="auto">
          <a:xfrm>
            <a:off x="6333449" y="4061132"/>
            <a:ext cx="155937" cy="161254"/>
          </a:xfrm>
          <a:custGeom>
            <a:avLst/>
            <a:gdLst>
              <a:gd name="T0" fmla="*/ 0 w 157"/>
              <a:gd name="T1" fmla="*/ 0 h 162"/>
              <a:gd name="T2" fmla="*/ 157 w 157"/>
              <a:gd name="T3" fmla="*/ 62 h 162"/>
              <a:gd name="T4" fmla="*/ 45 w 157"/>
              <a:gd name="T5" fmla="*/ 162 h 162"/>
              <a:gd name="T6" fmla="*/ 0 w 157"/>
              <a:gd name="T7" fmla="*/ 0 h 162"/>
            </a:gdLst>
            <a:ahLst/>
            <a:cxnLst>
              <a:cxn ang="0">
                <a:pos x="T0" y="T1"/>
              </a:cxn>
              <a:cxn ang="0">
                <a:pos x="T2" y="T3"/>
              </a:cxn>
              <a:cxn ang="0">
                <a:pos x="T4" y="T5"/>
              </a:cxn>
              <a:cxn ang="0">
                <a:pos x="T6" y="T7"/>
              </a:cxn>
            </a:cxnLst>
            <a:rect l="0" t="0" r="r" b="b"/>
            <a:pathLst>
              <a:path w="157" h="162">
                <a:moveTo>
                  <a:pt x="0" y="0"/>
                </a:moveTo>
                <a:lnTo>
                  <a:pt x="157" y="62"/>
                </a:lnTo>
                <a:cubicBezTo>
                  <a:pt x="106" y="76"/>
                  <a:pt x="64" y="113"/>
                  <a:pt x="45" y="162"/>
                </a:cubicBezTo>
                <a:lnTo>
                  <a:pt x="0" y="0"/>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Freeform 64"/>
          <p:cNvSpPr>
            <a:spLocks/>
          </p:cNvSpPr>
          <p:nvPr/>
        </p:nvSpPr>
        <p:spPr bwMode="auto">
          <a:xfrm>
            <a:off x="7331091" y="5184585"/>
            <a:ext cx="154166" cy="161254"/>
          </a:xfrm>
          <a:custGeom>
            <a:avLst/>
            <a:gdLst>
              <a:gd name="T0" fmla="*/ 156 w 156"/>
              <a:gd name="T1" fmla="*/ 162 h 162"/>
              <a:gd name="T2" fmla="*/ 0 w 156"/>
              <a:gd name="T3" fmla="*/ 100 h 162"/>
              <a:gd name="T4" fmla="*/ 112 w 156"/>
              <a:gd name="T5" fmla="*/ 0 h 162"/>
              <a:gd name="T6" fmla="*/ 156 w 156"/>
              <a:gd name="T7" fmla="*/ 162 h 162"/>
            </a:gdLst>
            <a:ahLst/>
            <a:cxnLst>
              <a:cxn ang="0">
                <a:pos x="T0" y="T1"/>
              </a:cxn>
              <a:cxn ang="0">
                <a:pos x="T2" y="T3"/>
              </a:cxn>
              <a:cxn ang="0">
                <a:pos x="T4" y="T5"/>
              </a:cxn>
              <a:cxn ang="0">
                <a:pos x="T6" y="T7"/>
              </a:cxn>
            </a:cxnLst>
            <a:rect l="0" t="0" r="r" b="b"/>
            <a:pathLst>
              <a:path w="156" h="162">
                <a:moveTo>
                  <a:pt x="156" y="162"/>
                </a:moveTo>
                <a:lnTo>
                  <a:pt x="0" y="100"/>
                </a:lnTo>
                <a:cubicBezTo>
                  <a:pt x="51" y="86"/>
                  <a:pt x="92" y="49"/>
                  <a:pt x="112" y="0"/>
                </a:cubicBezTo>
                <a:lnTo>
                  <a:pt x="156" y="162"/>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36" name="Group 135"/>
          <p:cNvGrpSpPr/>
          <p:nvPr/>
        </p:nvGrpSpPr>
        <p:grpSpPr>
          <a:xfrm>
            <a:off x="3538847" y="5252067"/>
            <a:ext cx="1523927" cy="955113"/>
            <a:chOff x="3756366" y="5128570"/>
            <a:chExt cx="1554485" cy="974265"/>
          </a:xfrm>
        </p:grpSpPr>
        <p:sp>
          <p:nvSpPr>
            <p:cNvPr id="23"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0"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err="1">
                  <a:ln>
                    <a:noFill/>
                  </a:ln>
                  <a:gradFill>
                    <a:gsLst>
                      <a:gs pos="5439">
                        <a:srgbClr val="F8F8F8"/>
                      </a:gs>
                      <a:gs pos="10000">
                        <a:srgbClr val="F8F8F8"/>
                      </a:gs>
                    </a:gsLst>
                    <a:lin ang="5400000" scaled="0"/>
                  </a:gradFill>
                  <a:effectLst/>
                  <a:uLnTx/>
                  <a:uFillTx/>
                  <a:latin typeface="Segoe UI"/>
                  <a:ea typeface="+mn-ea"/>
                  <a:cs typeface="+mn-cs"/>
                </a:rPr>
                <a:t>VNet</a:t>
              </a:r>
              <a:r>
                <a:rPr kumimoji="0" lang="en-US" alt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 2</a:t>
              </a:r>
            </a:p>
          </p:txBody>
        </p:sp>
        <p:sp>
          <p:nvSpPr>
            <p:cNvPr id="82"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West US</a:t>
              </a:r>
            </a:p>
          </p:txBody>
        </p:sp>
      </p:grpSp>
      <p:grpSp>
        <p:nvGrpSpPr>
          <p:cNvPr id="145" name="Group 144"/>
          <p:cNvGrpSpPr/>
          <p:nvPr/>
        </p:nvGrpSpPr>
        <p:grpSpPr>
          <a:xfrm>
            <a:off x="3895165" y="2905782"/>
            <a:ext cx="4199660" cy="2206151"/>
            <a:chOff x="3973271" y="2829378"/>
            <a:chExt cx="4283872" cy="2250389"/>
          </a:xfrm>
        </p:grpSpPr>
        <p:sp>
          <p:nvSpPr>
            <p:cNvPr id="85" name="Freeform 82"/>
            <p:cNvSpPr>
              <a:spLocks noEditPoints="1"/>
            </p:cNvSpPr>
            <p:nvPr/>
          </p:nvSpPr>
          <p:spPr bwMode="auto">
            <a:xfrm>
              <a:off x="3973271" y="4761640"/>
              <a:ext cx="4283872" cy="318127"/>
            </a:xfrm>
            <a:custGeom>
              <a:avLst/>
              <a:gdLst>
                <a:gd name="T0" fmla="*/ 54 w 2370"/>
                <a:gd name="T1" fmla="*/ 69 h 176"/>
                <a:gd name="T2" fmla="*/ 108 w 2370"/>
                <a:gd name="T3" fmla="*/ 66 h 176"/>
                <a:gd name="T4" fmla="*/ 59 w 2370"/>
                <a:gd name="T5" fmla="*/ 176 h 176"/>
                <a:gd name="T6" fmla="*/ 0 w 2370"/>
                <a:gd name="T7" fmla="*/ 71 h 176"/>
                <a:gd name="T8" fmla="*/ 54 w 2370"/>
                <a:gd name="T9" fmla="*/ 69 h 176"/>
                <a:gd name="T10" fmla="*/ 2316 w 2370"/>
                <a:gd name="T11" fmla="*/ 1 h 176"/>
                <a:gd name="T12" fmla="*/ 2263 w 2370"/>
                <a:gd name="T13" fmla="*/ 2 h 176"/>
                <a:gd name="T14" fmla="*/ 2317 w 2370"/>
                <a:gd name="T15" fmla="*/ 109 h 176"/>
                <a:gd name="T16" fmla="*/ 2370 w 2370"/>
                <a:gd name="T17" fmla="*/ 0 h 176"/>
                <a:gd name="T18" fmla="*/ 2316 w 2370"/>
                <a:gd name="T19" fmla="*/ 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0" h="176">
                  <a:moveTo>
                    <a:pt x="54" y="69"/>
                  </a:moveTo>
                  <a:lnTo>
                    <a:pt x="108" y="66"/>
                  </a:lnTo>
                  <a:lnTo>
                    <a:pt x="59" y="176"/>
                  </a:lnTo>
                  <a:lnTo>
                    <a:pt x="0" y="71"/>
                  </a:lnTo>
                  <a:lnTo>
                    <a:pt x="54" y="69"/>
                  </a:lnTo>
                  <a:close/>
                  <a:moveTo>
                    <a:pt x="2316" y="1"/>
                  </a:moveTo>
                  <a:lnTo>
                    <a:pt x="2263" y="2"/>
                  </a:lnTo>
                  <a:lnTo>
                    <a:pt x="2317" y="109"/>
                  </a:lnTo>
                  <a:lnTo>
                    <a:pt x="2370" y="0"/>
                  </a:lnTo>
                  <a:lnTo>
                    <a:pt x="2316" y="1"/>
                  </a:lnTo>
                  <a:close/>
                </a:path>
              </a:pathLst>
            </a:custGeom>
            <a:solidFill>
              <a:schemeClr val="accent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83"/>
            <p:cNvSpPr>
              <a:spLocks noEditPoints="1"/>
            </p:cNvSpPr>
            <p:nvPr/>
          </p:nvSpPr>
          <p:spPr bwMode="auto">
            <a:xfrm>
              <a:off x="3973271" y="2829378"/>
              <a:ext cx="4283872" cy="2250389"/>
            </a:xfrm>
            <a:custGeom>
              <a:avLst/>
              <a:gdLst>
                <a:gd name="T0" fmla="*/ 96 w 4231"/>
                <a:gd name="T1" fmla="*/ 2027 h 2218"/>
                <a:gd name="T2" fmla="*/ 2114 w 4231"/>
                <a:gd name="T3" fmla="*/ 2 h 2218"/>
                <a:gd name="T4" fmla="*/ 4135 w 4231"/>
                <a:gd name="T5" fmla="*/ 1906 h 2218"/>
                <a:gd name="T6" fmla="*/ 96 w 4231"/>
                <a:gd name="T7" fmla="*/ 2027 h 2218"/>
                <a:gd name="T8" fmla="*/ 192 w 4231"/>
                <a:gd name="T9" fmla="*/ 2022 h 2218"/>
                <a:gd name="T10" fmla="*/ 105 w 4231"/>
                <a:gd name="T11" fmla="*/ 2218 h 2218"/>
                <a:gd name="T12" fmla="*/ 0 w 4231"/>
                <a:gd name="T13" fmla="*/ 2031 h 2218"/>
                <a:gd name="T14" fmla="*/ 96 w 4231"/>
                <a:gd name="T15" fmla="*/ 2027 h 2218"/>
                <a:gd name="T16" fmla="*/ 4135 w 4231"/>
                <a:gd name="T17" fmla="*/ 1906 h 2218"/>
                <a:gd name="T18" fmla="*/ 4040 w 4231"/>
                <a:gd name="T19" fmla="*/ 1907 h 2218"/>
                <a:gd name="T20" fmla="*/ 4137 w 4231"/>
                <a:gd name="T21" fmla="*/ 2098 h 2218"/>
                <a:gd name="T22" fmla="*/ 4231 w 4231"/>
                <a:gd name="T23" fmla="*/ 1905 h 2218"/>
                <a:gd name="T24" fmla="*/ 4135 w 4231"/>
                <a:gd name="T25" fmla="*/ 1906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1" h="2218">
                  <a:moveTo>
                    <a:pt x="96" y="2027"/>
                  </a:moveTo>
                  <a:cubicBezTo>
                    <a:pt x="94" y="910"/>
                    <a:pt x="998" y="4"/>
                    <a:pt x="2114" y="2"/>
                  </a:cubicBezTo>
                  <a:cubicBezTo>
                    <a:pt x="3186" y="0"/>
                    <a:pt x="4074" y="836"/>
                    <a:pt x="4135" y="1906"/>
                  </a:cubicBezTo>
                  <a:moveTo>
                    <a:pt x="96" y="2027"/>
                  </a:moveTo>
                  <a:lnTo>
                    <a:pt x="192" y="2022"/>
                  </a:lnTo>
                  <a:lnTo>
                    <a:pt x="105" y="2218"/>
                  </a:lnTo>
                  <a:lnTo>
                    <a:pt x="0" y="2031"/>
                  </a:lnTo>
                  <a:lnTo>
                    <a:pt x="96" y="2027"/>
                  </a:lnTo>
                  <a:close/>
                  <a:moveTo>
                    <a:pt x="4135" y="1906"/>
                  </a:moveTo>
                  <a:lnTo>
                    <a:pt x="4040" y="1907"/>
                  </a:lnTo>
                  <a:lnTo>
                    <a:pt x="4137" y="2098"/>
                  </a:lnTo>
                  <a:lnTo>
                    <a:pt x="4231" y="1905"/>
                  </a:lnTo>
                  <a:lnTo>
                    <a:pt x="4135" y="1906"/>
                  </a:lnTo>
                  <a:close/>
                </a:path>
              </a:pathLst>
            </a:custGeom>
            <a:ln w="25400" cap="sq">
              <a:solidFill>
                <a:schemeClr val="accent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7" name="Freeform 84"/>
          <p:cNvSpPr>
            <a:spLocks noEditPoints="1"/>
          </p:cNvSpPr>
          <p:nvPr/>
        </p:nvSpPr>
        <p:spPr bwMode="auto">
          <a:xfrm>
            <a:off x="3999715" y="6416362"/>
            <a:ext cx="4001196" cy="191377"/>
          </a:xfrm>
          <a:custGeom>
            <a:avLst/>
            <a:gdLst>
              <a:gd name="T0" fmla="*/ 109 w 2258"/>
              <a:gd name="T1" fmla="*/ 0 h 108"/>
              <a:gd name="T2" fmla="*/ 109 w 2258"/>
              <a:gd name="T3" fmla="*/ 108 h 108"/>
              <a:gd name="T4" fmla="*/ 0 w 2258"/>
              <a:gd name="T5" fmla="*/ 54 h 108"/>
              <a:gd name="T6" fmla="*/ 109 w 2258"/>
              <a:gd name="T7" fmla="*/ 0 h 108"/>
              <a:gd name="T8" fmla="*/ 2150 w 2258"/>
              <a:gd name="T9" fmla="*/ 0 h 108"/>
              <a:gd name="T10" fmla="*/ 2150 w 2258"/>
              <a:gd name="T11" fmla="*/ 108 h 108"/>
              <a:gd name="T12" fmla="*/ 2258 w 2258"/>
              <a:gd name="T13" fmla="*/ 54 h 108"/>
              <a:gd name="T14" fmla="*/ 2150 w 225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8" h="108">
                <a:moveTo>
                  <a:pt x="109" y="0"/>
                </a:moveTo>
                <a:lnTo>
                  <a:pt x="109" y="108"/>
                </a:lnTo>
                <a:lnTo>
                  <a:pt x="0" y="54"/>
                </a:lnTo>
                <a:lnTo>
                  <a:pt x="109" y="0"/>
                </a:lnTo>
                <a:close/>
                <a:moveTo>
                  <a:pt x="2150" y="0"/>
                </a:moveTo>
                <a:lnTo>
                  <a:pt x="2150" y="108"/>
                </a:lnTo>
                <a:lnTo>
                  <a:pt x="2258" y="54"/>
                </a:lnTo>
                <a:lnTo>
                  <a:pt x="2150" y="0"/>
                </a:lnTo>
                <a:close/>
              </a:path>
            </a:pathLst>
          </a:custGeom>
          <a:solidFill>
            <a:schemeClr val="accent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8" name="Freeform 85"/>
          <p:cNvSpPr>
            <a:spLocks noEditPoints="1"/>
          </p:cNvSpPr>
          <p:nvPr/>
        </p:nvSpPr>
        <p:spPr bwMode="auto">
          <a:xfrm>
            <a:off x="3999715" y="6416362"/>
            <a:ext cx="4001196" cy="191377"/>
          </a:xfrm>
          <a:custGeom>
            <a:avLst/>
            <a:gdLst>
              <a:gd name="T0" fmla="*/ 109 w 2258"/>
              <a:gd name="T1" fmla="*/ 0 h 108"/>
              <a:gd name="T2" fmla="*/ 109 w 2258"/>
              <a:gd name="T3" fmla="*/ 108 h 108"/>
              <a:gd name="T4" fmla="*/ 0 w 2258"/>
              <a:gd name="T5" fmla="*/ 54 h 108"/>
              <a:gd name="T6" fmla="*/ 109 w 2258"/>
              <a:gd name="T7" fmla="*/ 0 h 108"/>
              <a:gd name="T8" fmla="*/ 2150 w 2258"/>
              <a:gd name="T9" fmla="*/ 0 h 108"/>
              <a:gd name="T10" fmla="*/ 2150 w 2258"/>
              <a:gd name="T11" fmla="*/ 108 h 108"/>
              <a:gd name="T12" fmla="*/ 2258 w 2258"/>
              <a:gd name="T13" fmla="*/ 54 h 108"/>
              <a:gd name="T14" fmla="*/ 2150 w 2258"/>
              <a:gd name="T15" fmla="*/ 0 h 108"/>
              <a:gd name="T16" fmla="*/ 109 w 2258"/>
              <a:gd name="T17" fmla="*/ 54 h 108"/>
              <a:gd name="T18" fmla="*/ 2150 w 2258"/>
              <a:gd name="T19" fmla="*/ 54 h 108"/>
              <a:gd name="T20" fmla="*/ 109 w 2258"/>
              <a:gd name="T2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8" h="108">
                <a:moveTo>
                  <a:pt x="109" y="0"/>
                </a:moveTo>
                <a:lnTo>
                  <a:pt x="109" y="108"/>
                </a:lnTo>
                <a:lnTo>
                  <a:pt x="0" y="54"/>
                </a:lnTo>
                <a:lnTo>
                  <a:pt x="109" y="0"/>
                </a:lnTo>
                <a:close/>
                <a:moveTo>
                  <a:pt x="2150" y="0"/>
                </a:moveTo>
                <a:lnTo>
                  <a:pt x="2150" y="108"/>
                </a:lnTo>
                <a:lnTo>
                  <a:pt x="2258" y="54"/>
                </a:lnTo>
                <a:lnTo>
                  <a:pt x="2150" y="0"/>
                </a:lnTo>
                <a:close/>
                <a:moveTo>
                  <a:pt x="109" y="54"/>
                </a:moveTo>
                <a:lnTo>
                  <a:pt x="2150" y="54"/>
                </a:lnTo>
                <a:lnTo>
                  <a:pt x="109" y="54"/>
                </a:lnTo>
                <a:close/>
              </a:path>
            </a:pathLst>
          </a:custGeom>
          <a:ln w="25400" cap="sq">
            <a:solidFill>
              <a:schemeClr val="accent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Freeform 26"/>
          <p:cNvSpPr>
            <a:spLocks/>
          </p:cNvSpPr>
          <p:nvPr/>
        </p:nvSpPr>
        <p:spPr bwMode="auto">
          <a:xfrm>
            <a:off x="10606992" y="5775703"/>
            <a:ext cx="148848" cy="150622"/>
          </a:xfrm>
          <a:custGeom>
            <a:avLst/>
            <a:gdLst>
              <a:gd name="T0" fmla="*/ 150 w 150"/>
              <a:gd name="T1" fmla="*/ 74 h 150"/>
              <a:gd name="T2" fmla="*/ 1 w 150"/>
              <a:gd name="T3" fmla="*/ 150 h 150"/>
              <a:gd name="T4" fmla="*/ 0 w 150"/>
              <a:gd name="T5" fmla="*/ 0 h 150"/>
              <a:gd name="T6" fmla="*/ 150 w 150"/>
              <a:gd name="T7" fmla="*/ 74 h 150"/>
            </a:gdLst>
            <a:ahLst/>
            <a:cxnLst>
              <a:cxn ang="0">
                <a:pos x="T0" y="T1"/>
              </a:cxn>
              <a:cxn ang="0">
                <a:pos x="T2" y="T3"/>
              </a:cxn>
              <a:cxn ang="0">
                <a:pos x="T4" y="T5"/>
              </a:cxn>
              <a:cxn ang="0">
                <a:pos x="T6" y="T7"/>
              </a:cxn>
            </a:cxnLst>
            <a:rect l="0" t="0" r="r" b="b"/>
            <a:pathLst>
              <a:path w="150" h="150">
                <a:moveTo>
                  <a:pt x="150" y="74"/>
                </a:moveTo>
                <a:lnTo>
                  <a:pt x="1" y="150"/>
                </a:lnTo>
                <a:cubicBezTo>
                  <a:pt x="24" y="102"/>
                  <a:pt x="24" y="47"/>
                  <a:pt x="0" y="0"/>
                </a:cubicBezTo>
                <a:lnTo>
                  <a:pt x="150" y="74"/>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1" name="Group 110"/>
          <p:cNvGrpSpPr/>
          <p:nvPr/>
        </p:nvGrpSpPr>
        <p:grpSpPr>
          <a:xfrm>
            <a:off x="10872877" y="4743354"/>
            <a:ext cx="847034" cy="1972537"/>
            <a:chOff x="10914669" y="4703798"/>
            <a:chExt cx="864019" cy="2012090"/>
          </a:xfrm>
        </p:grpSpPr>
        <p:sp>
          <p:nvSpPr>
            <p:cNvPr id="16" name="Freeform 14"/>
            <p:cNvSpPr>
              <a:spLocks noEditPoints="1"/>
            </p:cNvSpPr>
            <p:nvPr/>
          </p:nvSpPr>
          <p:spPr bwMode="auto">
            <a:xfrm>
              <a:off x="10957154" y="4994812"/>
              <a:ext cx="779051" cy="1243588"/>
            </a:xfrm>
            <a:custGeom>
              <a:avLst/>
              <a:gdLst>
                <a:gd name="T0" fmla="*/ 222 w 431"/>
                <a:gd name="T1" fmla="*/ 688 h 688"/>
                <a:gd name="T2" fmla="*/ 0 w 431"/>
                <a:gd name="T3" fmla="*/ 0 h 688"/>
                <a:gd name="T4" fmla="*/ 183 w 431"/>
                <a:gd name="T5" fmla="*/ 290 h 688"/>
                <a:gd name="T6" fmla="*/ 124 w 431"/>
                <a:gd name="T7" fmla="*/ 231 h 688"/>
                <a:gd name="T8" fmla="*/ 183 w 431"/>
                <a:gd name="T9" fmla="*/ 290 h 688"/>
                <a:gd name="T10" fmla="*/ 35 w 431"/>
                <a:gd name="T11" fmla="*/ 143 h 688"/>
                <a:gd name="T12" fmla="*/ 94 w 431"/>
                <a:gd name="T13" fmla="*/ 202 h 688"/>
                <a:gd name="T14" fmla="*/ 125 w 431"/>
                <a:gd name="T15" fmla="*/ 202 h 688"/>
                <a:gd name="T16" fmla="*/ 184 w 431"/>
                <a:gd name="T17" fmla="*/ 143 h 688"/>
                <a:gd name="T18" fmla="*/ 125 w 431"/>
                <a:gd name="T19" fmla="*/ 202 h 688"/>
                <a:gd name="T20" fmla="*/ 183 w 431"/>
                <a:gd name="T21" fmla="*/ 54 h 688"/>
                <a:gd name="T22" fmla="*/ 124 w 431"/>
                <a:gd name="T23" fmla="*/ 113 h 688"/>
                <a:gd name="T24" fmla="*/ 36 w 431"/>
                <a:gd name="T25" fmla="*/ 54 h 688"/>
                <a:gd name="T26" fmla="*/ 95 w 431"/>
                <a:gd name="T27" fmla="*/ 113 h 688"/>
                <a:gd name="T28" fmla="*/ 36 w 431"/>
                <a:gd name="T29" fmla="*/ 54 h 688"/>
                <a:gd name="T30" fmla="*/ 95 w 431"/>
                <a:gd name="T31" fmla="*/ 231 h 688"/>
                <a:gd name="T32" fmla="*/ 36 w 431"/>
                <a:gd name="T33" fmla="*/ 290 h 688"/>
                <a:gd name="T34" fmla="*/ 183 w 431"/>
                <a:gd name="T35" fmla="*/ 558 h 688"/>
                <a:gd name="T36" fmla="*/ 124 w 431"/>
                <a:gd name="T37" fmla="*/ 499 h 688"/>
                <a:gd name="T38" fmla="*/ 183 w 431"/>
                <a:gd name="T39" fmla="*/ 558 h 688"/>
                <a:gd name="T40" fmla="*/ 35 w 431"/>
                <a:gd name="T41" fmla="*/ 410 h 688"/>
                <a:gd name="T42" fmla="*/ 94 w 431"/>
                <a:gd name="T43" fmla="*/ 469 h 688"/>
                <a:gd name="T44" fmla="*/ 125 w 431"/>
                <a:gd name="T45" fmla="*/ 469 h 688"/>
                <a:gd name="T46" fmla="*/ 184 w 431"/>
                <a:gd name="T47" fmla="*/ 410 h 688"/>
                <a:gd name="T48" fmla="*/ 125 w 431"/>
                <a:gd name="T49" fmla="*/ 469 h 688"/>
                <a:gd name="T50" fmla="*/ 183 w 431"/>
                <a:gd name="T51" fmla="*/ 321 h 688"/>
                <a:gd name="T52" fmla="*/ 124 w 431"/>
                <a:gd name="T53" fmla="*/ 381 h 688"/>
                <a:gd name="T54" fmla="*/ 36 w 431"/>
                <a:gd name="T55" fmla="*/ 321 h 688"/>
                <a:gd name="T56" fmla="*/ 95 w 431"/>
                <a:gd name="T57" fmla="*/ 381 h 688"/>
                <a:gd name="T58" fmla="*/ 36 w 431"/>
                <a:gd name="T59" fmla="*/ 321 h 688"/>
                <a:gd name="T60" fmla="*/ 95 w 431"/>
                <a:gd name="T61" fmla="*/ 499 h 688"/>
                <a:gd name="T62" fmla="*/ 36 w 431"/>
                <a:gd name="T63" fmla="*/ 558 h 688"/>
                <a:gd name="T64" fmla="*/ 405 w 431"/>
                <a:gd name="T65" fmla="*/ 225 h 688"/>
                <a:gd name="T66" fmla="*/ 372 w 431"/>
                <a:gd name="T67" fmla="*/ 154 h 688"/>
                <a:gd name="T68" fmla="*/ 349 w 431"/>
                <a:gd name="T69" fmla="*/ 85 h 688"/>
                <a:gd name="T70" fmla="*/ 330 w 431"/>
                <a:gd name="T71" fmla="*/ 21 h 688"/>
                <a:gd name="T72" fmla="*/ 307 w 431"/>
                <a:gd name="T73" fmla="*/ 85 h 688"/>
                <a:gd name="T74" fmla="*/ 275 w 431"/>
                <a:gd name="T75" fmla="*/ 154 h 688"/>
                <a:gd name="T76" fmla="*/ 249 w 431"/>
                <a:gd name="T77" fmla="*/ 225 h 688"/>
                <a:gd name="T78" fmla="*/ 431 w 431"/>
                <a:gd name="T79" fmla="*/ 688 h 688"/>
                <a:gd name="T80" fmla="*/ 405 w 431"/>
                <a:gd name="T81" fmla="*/ 225 h 688"/>
                <a:gd name="T82" fmla="*/ 279 w 431"/>
                <a:gd name="T83" fmla="*/ 503 h 688"/>
                <a:gd name="T84" fmla="*/ 338 w 431"/>
                <a:gd name="T85" fmla="*/ 444 h 688"/>
                <a:gd name="T86" fmla="*/ 338 w 431"/>
                <a:gd name="T87" fmla="*/ 322 h 688"/>
                <a:gd name="T88" fmla="*/ 279 w 431"/>
                <a:gd name="T89" fmla="*/ 263 h 688"/>
                <a:gd name="T90" fmla="*/ 338 w 431"/>
                <a:gd name="T91" fmla="*/ 322 h 688"/>
                <a:gd name="T92" fmla="*/ 348 w 431"/>
                <a:gd name="T93" fmla="*/ 412 h 688"/>
                <a:gd name="T94" fmla="*/ 407 w 431"/>
                <a:gd name="T95" fmla="*/ 3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1" h="688">
                  <a:moveTo>
                    <a:pt x="0" y="688"/>
                  </a:moveTo>
                  <a:lnTo>
                    <a:pt x="222" y="688"/>
                  </a:lnTo>
                  <a:lnTo>
                    <a:pt x="222" y="0"/>
                  </a:lnTo>
                  <a:lnTo>
                    <a:pt x="0" y="0"/>
                  </a:lnTo>
                  <a:lnTo>
                    <a:pt x="0" y="688"/>
                  </a:lnTo>
                  <a:close/>
                  <a:moveTo>
                    <a:pt x="183" y="290"/>
                  </a:moveTo>
                  <a:lnTo>
                    <a:pt x="124" y="290"/>
                  </a:lnTo>
                  <a:lnTo>
                    <a:pt x="124" y="231"/>
                  </a:lnTo>
                  <a:lnTo>
                    <a:pt x="183" y="231"/>
                  </a:lnTo>
                  <a:lnTo>
                    <a:pt x="183" y="290"/>
                  </a:lnTo>
                  <a:close/>
                  <a:moveTo>
                    <a:pt x="35" y="202"/>
                  </a:moveTo>
                  <a:lnTo>
                    <a:pt x="35" y="143"/>
                  </a:lnTo>
                  <a:lnTo>
                    <a:pt x="94" y="143"/>
                  </a:lnTo>
                  <a:lnTo>
                    <a:pt x="94" y="202"/>
                  </a:lnTo>
                  <a:lnTo>
                    <a:pt x="35" y="202"/>
                  </a:lnTo>
                  <a:close/>
                  <a:moveTo>
                    <a:pt x="125" y="202"/>
                  </a:moveTo>
                  <a:lnTo>
                    <a:pt x="125" y="143"/>
                  </a:lnTo>
                  <a:lnTo>
                    <a:pt x="184" y="143"/>
                  </a:lnTo>
                  <a:lnTo>
                    <a:pt x="184" y="202"/>
                  </a:lnTo>
                  <a:lnTo>
                    <a:pt x="125" y="202"/>
                  </a:lnTo>
                  <a:close/>
                  <a:moveTo>
                    <a:pt x="124" y="54"/>
                  </a:moveTo>
                  <a:lnTo>
                    <a:pt x="183" y="54"/>
                  </a:lnTo>
                  <a:lnTo>
                    <a:pt x="183" y="113"/>
                  </a:lnTo>
                  <a:lnTo>
                    <a:pt x="124" y="113"/>
                  </a:lnTo>
                  <a:lnTo>
                    <a:pt x="124" y="54"/>
                  </a:lnTo>
                  <a:close/>
                  <a:moveTo>
                    <a:pt x="36" y="54"/>
                  </a:moveTo>
                  <a:lnTo>
                    <a:pt x="95" y="54"/>
                  </a:lnTo>
                  <a:lnTo>
                    <a:pt x="95" y="113"/>
                  </a:lnTo>
                  <a:lnTo>
                    <a:pt x="36" y="113"/>
                  </a:lnTo>
                  <a:lnTo>
                    <a:pt x="36" y="54"/>
                  </a:lnTo>
                  <a:close/>
                  <a:moveTo>
                    <a:pt x="36" y="231"/>
                  </a:moveTo>
                  <a:lnTo>
                    <a:pt x="95" y="231"/>
                  </a:lnTo>
                  <a:lnTo>
                    <a:pt x="95" y="290"/>
                  </a:lnTo>
                  <a:lnTo>
                    <a:pt x="36" y="290"/>
                  </a:lnTo>
                  <a:lnTo>
                    <a:pt x="36" y="231"/>
                  </a:lnTo>
                  <a:close/>
                  <a:moveTo>
                    <a:pt x="183" y="558"/>
                  </a:moveTo>
                  <a:lnTo>
                    <a:pt x="124" y="558"/>
                  </a:lnTo>
                  <a:lnTo>
                    <a:pt x="124" y="499"/>
                  </a:lnTo>
                  <a:lnTo>
                    <a:pt x="183" y="499"/>
                  </a:lnTo>
                  <a:lnTo>
                    <a:pt x="183" y="558"/>
                  </a:lnTo>
                  <a:close/>
                  <a:moveTo>
                    <a:pt x="35" y="469"/>
                  </a:moveTo>
                  <a:lnTo>
                    <a:pt x="35" y="410"/>
                  </a:lnTo>
                  <a:lnTo>
                    <a:pt x="94" y="410"/>
                  </a:lnTo>
                  <a:lnTo>
                    <a:pt x="94" y="469"/>
                  </a:lnTo>
                  <a:lnTo>
                    <a:pt x="35" y="469"/>
                  </a:lnTo>
                  <a:close/>
                  <a:moveTo>
                    <a:pt x="125" y="469"/>
                  </a:moveTo>
                  <a:lnTo>
                    <a:pt x="125" y="410"/>
                  </a:lnTo>
                  <a:lnTo>
                    <a:pt x="184" y="410"/>
                  </a:lnTo>
                  <a:lnTo>
                    <a:pt x="184" y="469"/>
                  </a:lnTo>
                  <a:lnTo>
                    <a:pt x="125" y="469"/>
                  </a:lnTo>
                  <a:close/>
                  <a:moveTo>
                    <a:pt x="124" y="321"/>
                  </a:moveTo>
                  <a:lnTo>
                    <a:pt x="183" y="321"/>
                  </a:lnTo>
                  <a:lnTo>
                    <a:pt x="183" y="381"/>
                  </a:lnTo>
                  <a:lnTo>
                    <a:pt x="124" y="381"/>
                  </a:lnTo>
                  <a:lnTo>
                    <a:pt x="124" y="321"/>
                  </a:lnTo>
                  <a:close/>
                  <a:moveTo>
                    <a:pt x="36" y="321"/>
                  </a:moveTo>
                  <a:lnTo>
                    <a:pt x="95" y="321"/>
                  </a:lnTo>
                  <a:lnTo>
                    <a:pt x="95" y="381"/>
                  </a:lnTo>
                  <a:lnTo>
                    <a:pt x="36" y="381"/>
                  </a:lnTo>
                  <a:lnTo>
                    <a:pt x="36" y="321"/>
                  </a:lnTo>
                  <a:close/>
                  <a:moveTo>
                    <a:pt x="36" y="499"/>
                  </a:moveTo>
                  <a:lnTo>
                    <a:pt x="95" y="499"/>
                  </a:lnTo>
                  <a:lnTo>
                    <a:pt x="95" y="558"/>
                  </a:lnTo>
                  <a:lnTo>
                    <a:pt x="36" y="558"/>
                  </a:lnTo>
                  <a:lnTo>
                    <a:pt x="36" y="499"/>
                  </a:lnTo>
                  <a:close/>
                  <a:moveTo>
                    <a:pt x="405" y="225"/>
                  </a:moveTo>
                  <a:lnTo>
                    <a:pt x="405" y="154"/>
                  </a:lnTo>
                  <a:lnTo>
                    <a:pt x="372" y="154"/>
                  </a:lnTo>
                  <a:lnTo>
                    <a:pt x="372" y="85"/>
                  </a:lnTo>
                  <a:lnTo>
                    <a:pt x="349" y="85"/>
                  </a:lnTo>
                  <a:lnTo>
                    <a:pt x="349" y="21"/>
                  </a:lnTo>
                  <a:lnTo>
                    <a:pt x="330" y="21"/>
                  </a:lnTo>
                  <a:lnTo>
                    <a:pt x="330" y="85"/>
                  </a:lnTo>
                  <a:lnTo>
                    <a:pt x="307" y="85"/>
                  </a:lnTo>
                  <a:lnTo>
                    <a:pt x="307" y="154"/>
                  </a:lnTo>
                  <a:lnTo>
                    <a:pt x="275" y="154"/>
                  </a:lnTo>
                  <a:lnTo>
                    <a:pt x="275" y="225"/>
                  </a:lnTo>
                  <a:lnTo>
                    <a:pt x="249" y="225"/>
                  </a:lnTo>
                  <a:lnTo>
                    <a:pt x="249" y="688"/>
                  </a:lnTo>
                  <a:lnTo>
                    <a:pt x="431" y="688"/>
                  </a:lnTo>
                  <a:lnTo>
                    <a:pt x="431" y="225"/>
                  </a:lnTo>
                  <a:lnTo>
                    <a:pt x="405" y="225"/>
                  </a:lnTo>
                  <a:close/>
                  <a:moveTo>
                    <a:pt x="338" y="503"/>
                  </a:moveTo>
                  <a:lnTo>
                    <a:pt x="279" y="503"/>
                  </a:lnTo>
                  <a:lnTo>
                    <a:pt x="279" y="444"/>
                  </a:lnTo>
                  <a:lnTo>
                    <a:pt x="338" y="444"/>
                  </a:lnTo>
                  <a:lnTo>
                    <a:pt x="338" y="503"/>
                  </a:lnTo>
                  <a:close/>
                  <a:moveTo>
                    <a:pt x="338" y="322"/>
                  </a:moveTo>
                  <a:lnTo>
                    <a:pt x="279" y="322"/>
                  </a:lnTo>
                  <a:lnTo>
                    <a:pt x="279" y="263"/>
                  </a:lnTo>
                  <a:lnTo>
                    <a:pt x="338" y="263"/>
                  </a:lnTo>
                  <a:lnTo>
                    <a:pt x="338" y="322"/>
                  </a:lnTo>
                  <a:close/>
                  <a:moveTo>
                    <a:pt x="407" y="412"/>
                  </a:moveTo>
                  <a:lnTo>
                    <a:pt x="348" y="412"/>
                  </a:lnTo>
                  <a:lnTo>
                    <a:pt x="348" y="353"/>
                  </a:lnTo>
                  <a:lnTo>
                    <a:pt x="407" y="353"/>
                  </a:lnTo>
                  <a:lnTo>
                    <a:pt x="407" y="412"/>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15"/>
            <p:cNvSpPr>
              <a:spLocks noChangeArrowheads="1"/>
            </p:cNvSpPr>
            <p:nvPr/>
          </p:nvSpPr>
          <p:spPr bwMode="auto">
            <a:xfrm>
              <a:off x="10914669" y="6299857"/>
              <a:ext cx="8640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On-Premises</a:t>
              </a:r>
            </a:p>
          </p:txBody>
        </p:sp>
        <p:sp>
          <p:nvSpPr>
            <p:cNvPr id="19" name="Rectangle 16"/>
            <p:cNvSpPr>
              <a:spLocks noChangeArrowheads="1"/>
            </p:cNvSpPr>
            <p:nvPr/>
          </p:nvSpPr>
          <p:spPr bwMode="auto">
            <a:xfrm>
              <a:off x="11158936" y="6531222"/>
              <a:ext cx="3754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Site 5</a:t>
              </a:r>
            </a:p>
          </p:txBody>
        </p:sp>
        <p:grpSp>
          <p:nvGrpSpPr>
            <p:cNvPr id="110" name="Group 109"/>
            <p:cNvGrpSpPr/>
            <p:nvPr/>
          </p:nvGrpSpPr>
          <p:grpSpPr>
            <a:xfrm>
              <a:off x="10948497" y="4703798"/>
              <a:ext cx="796365" cy="184666"/>
              <a:chOff x="10876162" y="4703798"/>
              <a:chExt cx="796365" cy="184666"/>
            </a:xfrm>
          </p:grpSpPr>
          <p:sp>
            <p:nvSpPr>
              <p:cNvPr id="95" name="Rectangle 92"/>
              <p:cNvSpPr>
                <a:spLocks noChangeArrowheads="1"/>
              </p:cNvSpPr>
              <p:nvPr/>
            </p:nvSpPr>
            <p:spPr bwMode="auto">
              <a:xfrm>
                <a:off x="10876162" y="4703798"/>
                <a:ext cx="3382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ASN </a:t>
                </a:r>
              </a:p>
            </p:txBody>
          </p:sp>
          <p:sp>
            <p:nvSpPr>
              <p:cNvPr id="96" name="Rectangle 93"/>
              <p:cNvSpPr>
                <a:spLocks noChangeArrowheads="1"/>
              </p:cNvSpPr>
              <p:nvPr/>
            </p:nvSpPr>
            <p:spPr bwMode="auto">
              <a:xfrm>
                <a:off x="11255746" y="4703798"/>
                <a:ext cx="4167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65050</a:t>
                </a:r>
              </a:p>
            </p:txBody>
          </p:sp>
        </p:grpSp>
      </p:grpSp>
      <p:sp>
        <p:nvSpPr>
          <p:cNvPr id="33" name="Freeform 30"/>
          <p:cNvSpPr>
            <a:spLocks/>
          </p:cNvSpPr>
          <p:nvPr/>
        </p:nvSpPr>
        <p:spPr bwMode="auto">
          <a:xfrm>
            <a:off x="1447708" y="5776591"/>
            <a:ext cx="148848" cy="148848"/>
          </a:xfrm>
          <a:custGeom>
            <a:avLst/>
            <a:gdLst>
              <a:gd name="T0" fmla="*/ 0 w 151"/>
              <a:gd name="T1" fmla="*/ 73 h 150"/>
              <a:gd name="T2" fmla="*/ 151 w 151"/>
              <a:gd name="T3" fmla="*/ 0 h 150"/>
              <a:gd name="T4" fmla="*/ 150 w 151"/>
              <a:gd name="T5" fmla="*/ 150 h 150"/>
              <a:gd name="T6" fmla="*/ 0 w 151"/>
              <a:gd name="T7" fmla="*/ 73 h 150"/>
            </a:gdLst>
            <a:ahLst/>
            <a:cxnLst>
              <a:cxn ang="0">
                <a:pos x="T0" y="T1"/>
              </a:cxn>
              <a:cxn ang="0">
                <a:pos x="T2" y="T3"/>
              </a:cxn>
              <a:cxn ang="0">
                <a:pos x="T4" y="T5"/>
              </a:cxn>
              <a:cxn ang="0">
                <a:pos x="T6" y="T7"/>
              </a:cxn>
            </a:cxnLst>
            <a:rect l="0" t="0" r="r" b="b"/>
            <a:pathLst>
              <a:path w="151" h="150">
                <a:moveTo>
                  <a:pt x="0" y="73"/>
                </a:moveTo>
                <a:lnTo>
                  <a:pt x="151" y="0"/>
                </a:lnTo>
                <a:cubicBezTo>
                  <a:pt x="127" y="47"/>
                  <a:pt x="127" y="102"/>
                  <a:pt x="150" y="150"/>
                </a:cubicBezTo>
                <a:lnTo>
                  <a:pt x="0" y="73"/>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48" name="Group 147"/>
          <p:cNvGrpSpPr/>
          <p:nvPr/>
        </p:nvGrpSpPr>
        <p:grpSpPr>
          <a:xfrm>
            <a:off x="4885980" y="3386580"/>
            <a:ext cx="353586" cy="362186"/>
            <a:chOff x="4972842" y="3427675"/>
            <a:chExt cx="360676" cy="369449"/>
          </a:xfrm>
        </p:grpSpPr>
        <p:sp>
          <p:nvSpPr>
            <p:cNvPr id="99" name="Rectangle 96"/>
            <p:cNvSpPr>
              <a:spLocks noChangeArrowheads="1"/>
            </p:cNvSpPr>
            <p:nvPr/>
          </p:nvSpPr>
          <p:spPr bwMode="auto">
            <a:xfrm>
              <a:off x="5039720" y="3427675"/>
              <a:ext cx="25968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29"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ASN</a:t>
              </a:r>
            </a:p>
          </p:txBody>
        </p:sp>
        <p:sp>
          <p:nvSpPr>
            <p:cNvPr id="100" name="Rectangle 97"/>
            <p:cNvSpPr>
              <a:spLocks noChangeArrowheads="1"/>
            </p:cNvSpPr>
            <p:nvPr/>
          </p:nvSpPr>
          <p:spPr bwMode="auto">
            <a:xfrm>
              <a:off x="4972842" y="3635541"/>
              <a:ext cx="36067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029"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65030</a:t>
              </a:r>
            </a:p>
          </p:txBody>
        </p:sp>
      </p:grpSp>
      <p:grpSp>
        <p:nvGrpSpPr>
          <p:cNvPr id="146" name="Group 145"/>
          <p:cNvGrpSpPr/>
          <p:nvPr/>
        </p:nvGrpSpPr>
        <p:grpSpPr>
          <a:xfrm>
            <a:off x="3979387" y="6215401"/>
            <a:ext cx="720005" cy="150863"/>
            <a:chOff x="4228159" y="6113680"/>
            <a:chExt cx="734443" cy="153888"/>
          </a:xfrm>
        </p:grpSpPr>
        <p:sp>
          <p:nvSpPr>
            <p:cNvPr id="101" name="Rectangle 98"/>
            <p:cNvSpPr>
              <a:spLocks noChangeArrowheads="1"/>
            </p:cNvSpPr>
            <p:nvPr/>
          </p:nvSpPr>
          <p:spPr bwMode="auto">
            <a:xfrm>
              <a:off x="4228159" y="6113680"/>
              <a:ext cx="2837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ASN </a:t>
              </a:r>
            </a:p>
          </p:txBody>
        </p:sp>
        <p:sp>
          <p:nvSpPr>
            <p:cNvPr id="102" name="Rectangle 99"/>
            <p:cNvSpPr>
              <a:spLocks noChangeArrowheads="1"/>
            </p:cNvSpPr>
            <p:nvPr/>
          </p:nvSpPr>
          <p:spPr bwMode="auto">
            <a:xfrm>
              <a:off x="4617956" y="6113680"/>
              <a:ext cx="3446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65020</a:t>
              </a:r>
            </a:p>
          </p:txBody>
        </p:sp>
      </p:grpSp>
      <p:grpSp>
        <p:nvGrpSpPr>
          <p:cNvPr id="147" name="Group 146"/>
          <p:cNvGrpSpPr/>
          <p:nvPr/>
        </p:nvGrpSpPr>
        <p:grpSpPr>
          <a:xfrm>
            <a:off x="7676650" y="6217616"/>
            <a:ext cx="720005" cy="150863"/>
            <a:chOff x="7677851" y="6113680"/>
            <a:chExt cx="734443" cy="153888"/>
          </a:xfrm>
        </p:grpSpPr>
        <p:sp>
          <p:nvSpPr>
            <p:cNvPr id="103" name="Rectangle 100"/>
            <p:cNvSpPr>
              <a:spLocks noChangeArrowheads="1"/>
            </p:cNvSpPr>
            <p:nvPr/>
          </p:nvSpPr>
          <p:spPr bwMode="auto">
            <a:xfrm>
              <a:off x="7677851" y="6113680"/>
              <a:ext cx="2837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ASN </a:t>
              </a:r>
            </a:p>
          </p:txBody>
        </p:sp>
        <p:sp>
          <p:nvSpPr>
            <p:cNvPr id="104" name="Rectangle 101"/>
            <p:cNvSpPr>
              <a:spLocks noChangeArrowheads="1"/>
            </p:cNvSpPr>
            <p:nvPr/>
          </p:nvSpPr>
          <p:spPr bwMode="auto">
            <a:xfrm>
              <a:off x="8067648" y="6113680"/>
              <a:ext cx="3446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98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65010</a:t>
              </a:r>
            </a:p>
          </p:txBody>
        </p:sp>
      </p:grpSp>
      <p:grpSp>
        <p:nvGrpSpPr>
          <p:cNvPr id="115" name="Group 114"/>
          <p:cNvGrpSpPr/>
          <p:nvPr/>
        </p:nvGrpSpPr>
        <p:grpSpPr>
          <a:xfrm>
            <a:off x="1793452" y="5504402"/>
            <a:ext cx="1339821" cy="450443"/>
            <a:chOff x="1918584" y="5415484"/>
            <a:chExt cx="1366687" cy="459475"/>
          </a:xfrm>
        </p:grpSpPr>
        <p:sp>
          <p:nvSpPr>
            <p:cNvPr id="35"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F8C00"/>
                      </a:gs>
                      <a:gs pos="10000">
                        <a:srgbClr val="FF8C00"/>
                      </a:gs>
                    </a:gsLst>
                    <a:lin ang="5400000" scaled="0"/>
                  </a:gradFill>
                  <a:effectLst/>
                  <a:uLnTx/>
                  <a:uFillTx/>
                  <a:latin typeface="Segoe UI"/>
                  <a:ea typeface="+mn-ea"/>
                  <a:cs typeface="+mn-cs"/>
                </a:rPr>
                <a:t>BGP</a:t>
              </a:r>
            </a:p>
          </p:txBody>
        </p:sp>
        <p:grpSp>
          <p:nvGrpSpPr>
            <p:cNvPr id="112" name="Group 111"/>
            <p:cNvGrpSpPr/>
            <p:nvPr/>
          </p:nvGrpSpPr>
          <p:grpSpPr>
            <a:xfrm>
              <a:off x="1918584" y="5653903"/>
              <a:ext cx="1366687" cy="221056"/>
              <a:chOff x="3713163" y="1598613"/>
              <a:chExt cx="1236663" cy="200025"/>
            </a:xfrm>
          </p:grpSpPr>
          <p:sp>
            <p:nvSpPr>
              <p:cNvPr id="113"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16" name="Group 115"/>
          <p:cNvGrpSpPr/>
          <p:nvPr/>
        </p:nvGrpSpPr>
        <p:grpSpPr>
          <a:xfrm rot="18947525">
            <a:off x="4666714" y="4296632"/>
            <a:ext cx="1041833" cy="450443"/>
            <a:chOff x="1918582" y="5415484"/>
            <a:chExt cx="1062724" cy="459475"/>
          </a:xfrm>
        </p:grpSpPr>
        <p:sp>
          <p:nvSpPr>
            <p:cNvPr id="117" name="Rectangle 32"/>
            <p:cNvSpPr>
              <a:spLocks noChangeArrowheads="1"/>
            </p:cNvSpPr>
            <p:nvPr/>
          </p:nvSpPr>
          <p:spPr bwMode="auto">
            <a:xfrm>
              <a:off x="1918585" y="5415484"/>
              <a:ext cx="10406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F8C00"/>
                      </a:gs>
                      <a:gs pos="10000">
                        <a:srgbClr val="FF8C00"/>
                      </a:gs>
                    </a:gsLst>
                    <a:lin ang="5400000" scaled="0"/>
                  </a:gradFill>
                  <a:effectLst/>
                  <a:uLnTx/>
                  <a:uFillTx/>
                  <a:latin typeface="Segoe UI"/>
                  <a:ea typeface="+mn-ea"/>
                  <a:cs typeface="+mn-cs"/>
                </a:rPr>
                <a:t>BGP</a:t>
              </a:r>
            </a:p>
          </p:txBody>
        </p:sp>
        <p:grpSp>
          <p:nvGrpSpPr>
            <p:cNvPr id="118" name="Group 117"/>
            <p:cNvGrpSpPr/>
            <p:nvPr/>
          </p:nvGrpSpPr>
          <p:grpSpPr>
            <a:xfrm>
              <a:off x="1918582" y="5653902"/>
              <a:ext cx="1062724" cy="221057"/>
              <a:chOff x="3713163" y="1598613"/>
              <a:chExt cx="961619" cy="200026"/>
            </a:xfrm>
          </p:grpSpPr>
          <p:sp>
            <p:nvSpPr>
              <p:cNvPr id="119" name="Freeform 5"/>
              <p:cNvSpPr>
                <a:spLocks/>
              </p:cNvSpPr>
              <p:nvPr/>
            </p:nvSpPr>
            <p:spPr bwMode="auto">
              <a:xfrm>
                <a:off x="3878264" y="1598614"/>
                <a:ext cx="796518"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21" name="Group 120"/>
          <p:cNvGrpSpPr/>
          <p:nvPr/>
        </p:nvGrpSpPr>
        <p:grpSpPr>
          <a:xfrm rot="2760175">
            <a:off x="6506997" y="4380685"/>
            <a:ext cx="1041833" cy="450443"/>
            <a:chOff x="1918582" y="5415484"/>
            <a:chExt cx="1062724" cy="459475"/>
          </a:xfrm>
        </p:grpSpPr>
        <p:sp>
          <p:nvSpPr>
            <p:cNvPr id="122" name="Rectangle 32"/>
            <p:cNvSpPr>
              <a:spLocks noChangeArrowheads="1"/>
            </p:cNvSpPr>
            <p:nvPr/>
          </p:nvSpPr>
          <p:spPr bwMode="auto">
            <a:xfrm>
              <a:off x="1918585" y="5415484"/>
              <a:ext cx="10406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F8C00"/>
                      </a:gs>
                      <a:gs pos="10000">
                        <a:srgbClr val="FF8C00"/>
                      </a:gs>
                    </a:gsLst>
                    <a:lin ang="5400000" scaled="0"/>
                  </a:gradFill>
                  <a:effectLst/>
                  <a:uLnTx/>
                  <a:uFillTx/>
                  <a:latin typeface="Segoe UI"/>
                  <a:ea typeface="+mn-ea"/>
                  <a:cs typeface="+mn-cs"/>
                </a:rPr>
                <a:t>BGP</a:t>
              </a:r>
            </a:p>
          </p:txBody>
        </p:sp>
        <p:grpSp>
          <p:nvGrpSpPr>
            <p:cNvPr id="123" name="Group 122"/>
            <p:cNvGrpSpPr/>
            <p:nvPr/>
          </p:nvGrpSpPr>
          <p:grpSpPr>
            <a:xfrm>
              <a:off x="1918582" y="5653902"/>
              <a:ext cx="1062724" cy="221057"/>
              <a:chOff x="3713163" y="1598613"/>
              <a:chExt cx="961619" cy="200026"/>
            </a:xfrm>
          </p:grpSpPr>
          <p:sp>
            <p:nvSpPr>
              <p:cNvPr id="124" name="Freeform 5"/>
              <p:cNvSpPr>
                <a:spLocks/>
              </p:cNvSpPr>
              <p:nvPr/>
            </p:nvSpPr>
            <p:spPr bwMode="auto">
              <a:xfrm>
                <a:off x="3878264" y="1598614"/>
                <a:ext cx="796518"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5"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26" name="Group 125"/>
          <p:cNvGrpSpPr/>
          <p:nvPr/>
        </p:nvGrpSpPr>
        <p:grpSpPr>
          <a:xfrm>
            <a:off x="5466574" y="5504402"/>
            <a:ext cx="1339821" cy="450443"/>
            <a:chOff x="1918584" y="5415484"/>
            <a:chExt cx="1366687" cy="459475"/>
          </a:xfrm>
        </p:grpSpPr>
        <p:sp>
          <p:nvSpPr>
            <p:cNvPr id="127"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F8C00"/>
                      </a:gs>
                      <a:gs pos="10000">
                        <a:srgbClr val="FF8C00"/>
                      </a:gs>
                    </a:gsLst>
                    <a:lin ang="5400000" scaled="0"/>
                  </a:gradFill>
                  <a:effectLst/>
                  <a:uLnTx/>
                  <a:uFillTx/>
                  <a:latin typeface="Segoe UI"/>
                  <a:ea typeface="+mn-ea"/>
                  <a:cs typeface="+mn-cs"/>
                </a:rPr>
                <a:t>BGP</a:t>
              </a:r>
            </a:p>
          </p:txBody>
        </p:sp>
        <p:grpSp>
          <p:nvGrpSpPr>
            <p:cNvPr id="128" name="Group 127"/>
            <p:cNvGrpSpPr/>
            <p:nvPr/>
          </p:nvGrpSpPr>
          <p:grpSpPr>
            <a:xfrm>
              <a:off x="1918584" y="5653903"/>
              <a:ext cx="1366687" cy="221056"/>
              <a:chOff x="3713163" y="1598613"/>
              <a:chExt cx="1236663" cy="200025"/>
            </a:xfrm>
          </p:grpSpPr>
          <p:sp>
            <p:nvSpPr>
              <p:cNvPr id="129"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31" name="Group 130"/>
          <p:cNvGrpSpPr/>
          <p:nvPr/>
        </p:nvGrpSpPr>
        <p:grpSpPr>
          <a:xfrm>
            <a:off x="9139695" y="5504402"/>
            <a:ext cx="1339821" cy="450443"/>
            <a:chOff x="1918584" y="5415484"/>
            <a:chExt cx="1366687" cy="459475"/>
          </a:xfrm>
        </p:grpSpPr>
        <p:sp>
          <p:nvSpPr>
            <p:cNvPr id="132"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F8C00"/>
                      </a:gs>
                      <a:gs pos="10000">
                        <a:srgbClr val="FF8C00"/>
                      </a:gs>
                    </a:gsLst>
                    <a:lin ang="5400000" scaled="0"/>
                  </a:gradFill>
                  <a:effectLst/>
                  <a:uLnTx/>
                  <a:uFillTx/>
                  <a:latin typeface="Segoe UI"/>
                  <a:ea typeface="+mn-ea"/>
                  <a:cs typeface="+mn-cs"/>
                </a:rPr>
                <a:t>BGP</a:t>
              </a:r>
            </a:p>
          </p:txBody>
        </p:sp>
        <p:grpSp>
          <p:nvGrpSpPr>
            <p:cNvPr id="133" name="Group 132"/>
            <p:cNvGrpSpPr/>
            <p:nvPr/>
          </p:nvGrpSpPr>
          <p:grpSpPr>
            <a:xfrm>
              <a:off x="1918584" y="5653903"/>
              <a:ext cx="1366687" cy="221056"/>
              <a:chOff x="3713163" y="1598613"/>
              <a:chExt cx="1236663" cy="200025"/>
            </a:xfrm>
          </p:grpSpPr>
          <p:sp>
            <p:nvSpPr>
              <p:cNvPr id="134"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37" name="Group 136"/>
          <p:cNvGrpSpPr/>
          <p:nvPr/>
        </p:nvGrpSpPr>
        <p:grpSpPr>
          <a:xfrm>
            <a:off x="5305291" y="3042693"/>
            <a:ext cx="1523927" cy="955113"/>
            <a:chOff x="3756366" y="5128570"/>
            <a:chExt cx="1554485" cy="974265"/>
          </a:xfrm>
        </p:grpSpPr>
        <p:sp>
          <p:nvSpPr>
            <p:cNvPr id="138"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9"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err="1">
                  <a:ln>
                    <a:noFill/>
                  </a:ln>
                  <a:gradFill>
                    <a:gsLst>
                      <a:gs pos="5439">
                        <a:srgbClr val="F8F8F8"/>
                      </a:gs>
                      <a:gs pos="10000">
                        <a:srgbClr val="F8F8F8"/>
                      </a:gs>
                    </a:gsLst>
                    <a:lin ang="5400000" scaled="0"/>
                  </a:gradFill>
                  <a:effectLst/>
                  <a:uLnTx/>
                  <a:uFillTx/>
                  <a:latin typeface="Segoe UI"/>
                  <a:ea typeface="+mn-ea"/>
                  <a:cs typeface="+mn-cs"/>
                </a:rPr>
                <a:t>VNet</a:t>
              </a:r>
              <a:r>
                <a:rPr kumimoji="0" lang="en-US" alt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 3</a:t>
              </a:r>
            </a:p>
          </p:txBody>
        </p:sp>
        <p:sp>
          <p:nvSpPr>
            <p:cNvPr id="140"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Central US</a:t>
              </a:r>
            </a:p>
          </p:txBody>
        </p:sp>
      </p:grpSp>
      <p:grpSp>
        <p:nvGrpSpPr>
          <p:cNvPr id="141" name="Group 140"/>
          <p:cNvGrpSpPr/>
          <p:nvPr/>
        </p:nvGrpSpPr>
        <p:grpSpPr>
          <a:xfrm>
            <a:off x="7210195" y="5252067"/>
            <a:ext cx="1523927" cy="955113"/>
            <a:chOff x="3756366" y="5128570"/>
            <a:chExt cx="1554485" cy="974265"/>
          </a:xfrm>
        </p:grpSpPr>
        <p:sp>
          <p:nvSpPr>
            <p:cNvPr id="142"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3"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568" b="0" i="0" u="none" strike="noStrike" kern="0" cap="none" spc="0" normalizeH="0" baseline="0" noProof="0" err="1">
                  <a:ln>
                    <a:noFill/>
                  </a:ln>
                  <a:gradFill>
                    <a:gsLst>
                      <a:gs pos="5439">
                        <a:srgbClr val="F8F8F8"/>
                      </a:gs>
                      <a:gs pos="10000">
                        <a:srgbClr val="F8F8F8"/>
                      </a:gs>
                    </a:gsLst>
                    <a:lin ang="5400000" scaled="0"/>
                  </a:gradFill>
                  <a:effectLst/>
                  <a:uLnTx/>
                  <a:uFillTx/>
                  <a:latin typeface="Segoe UI"/>
                  <a:ea typeface="+mn-ea"/>
                  <a:cs typeface="+mn-cs"/>
                </a:rPr>
                <a:t>VNet</a:t>
              </a:r>
              <a:r>
                <a:rPr kumimoji="0" lang="en-US" altLang="en-US" sz="1568"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 1</a:t>
              </a:r>
            </a:p>
          </p:txBody>
        </p:sp>
        <p:sp>
          <p:nvSpPr>
            <p:cNvPr id="144"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East US</a:t>
              </a:r>
            </a:p>
          </p:txBody>
        </p:sp>
      </p:grpSp>
      <p:grpSp>
        <p:nvGrpSpPr>
          <p:cNvPr id="150" name="Group 149"/>
          <p:cNvGrpSpPr/>
          <p:nvPr/>
        </p:nvGrpSpPr>
        <p:grpSpPr>
          <a:xfrm>
            <a:off x="436216" y="4743354"/>
            <a:ext cx="847034" cy="1972537"/>
            <a:chOff x="10914669" y="4703798"/>
            <a:chExt cx="864019" cy="2012090"/>
          </a:xfrm>
        </p:grpSpPr>
        <p:sp>
          <p:nvSpPr>
            <p:cNvPr id="151" name="Freeform 14"/>
            <p:cNvSpPr>
              <a:spLocks noEditPoints="1"/>
            </p:cNvSpPr>
            <p:nvPr/>
          </p:nvSpPr>
          <p:spPr bwMode="auto">
            <a:xfrm>
              <a:off x="10957154" y="4994812"/>
              <a:ext cx="779051" cy="1243588"/>
            </a:xfrm>
            <a:custGeom>
              <a:avLst/>
              <a:gdLst>
                <a:gd name="T0" fmla="*/ 222 w 431"/>
                <a:gd name="T1" fmla="*/ 688 h 688"/>
                <a:gd name="T2" fmla="*/ 0 w 431"/>
                <a:gd name="T3" fmla="*/ 0 h 688"/>
                <a:gd name="T4" fmla="*/ 183 w 431"/>
                <a:gd name="T5" fmla="*/ 290 h 688"/>
                <a:gd name="T6" fmla="*/ 124 w 431"/>
                <a:gd name="T7" fmla="*/ 231 h 688"/>
                <a:gd name="T8" fmla="*/ 183 w 431"/>
                <a:gd name="T9" fmla="*/ 290 h 688"/>
                <a:gd name="T10" fmla="*/ 35 w 431"/>
                <a:gd name="T11" fmla="*/ 143 h 688"/>
                <a:gd name="T12" fmla="*/ 94 w 431"/>
                <a:gd name="T13" fmla="*/ 202 h 688"/>
                <a:gd name="T14" fmla="*/ 125 w 431"/>
                <a:gd name="T15" fmla="*/ 202 h 688"/>
                <a:gd name="T16" fmla="*/ 184 w 431"/>
                <a:gd name="T17" fmla="*/ 143 h 688"/>
                <a:gd name="T18" fmla="*/ 125 w 431"/>
                <a:gd name="T19" fmla="*/ 202 h 688"/>
                <a:gd name="T20" fmla="*/ 183 w 431"/>
                <a:gd name="T21" fmla="*/ 54 h 688"/>
                <a:gd name="T22" fmla="*/ 124 w 431"/>
                <a:gd name="T23" fmla="*/ 113 h 688"/>
                <a:gd name="T24" fmla="*/ 36 w 431"/>
                <a:gd name="T25" fmla="*/ 54 h 688"/>
                <a:gd name="T26" fmla="*/ 95 w 431"/>
                <a:gd name="T27" fmla="*/ 113 h 688"/>
                <a:gd name="T28" fmla="*/ 36 w 431"/>
                <a:gd name="T29" fmla="*/ 54 h 688"/>
                <a:gd name="T30" fmla="*/ 95 w 431"/>
                <a:gd name="T31" fmla="*/ 231 h 688"/>
                <a:gd name="T32" fmla="*/ 36 w 431"/>
                <a:gd name="T33" fmla="*/ 290 h 688"/>
                <a:gd name="T34" fmla="*/ 183 w 431"/>
                <a:gd name="T35" fmla="*/ 558 h 688"/>
                <a:gd name="T36" fmla="*/ 124 w 431"/>
                <a:gd name="T37" fmla="*/ 499 h 688"/>
                <a:gd name="T38" fmla="*/ 183 w 431"/>
                <a:gd name="T39" fmla="*/ 558 h 688"/>
                <a:gd name="T40" fmla="*/ 35 w 431"/>
                <a:gd name="T41" fmla="*/ 410 h 688"/>
                <a:gd name="T42" fmla="*/ 94 w 431"/>
                <a:gd name="T43" fmla="*/ 469 h 688"/>
                <a:gd name="T44" fmla="*/ 125 w 431"/>
                <a:gd name="T45" fmla="*/ 469 h 688"/>
                <a:gd name="T46" fmla="*/ 184 w 431"/>
                <a:gd name="T47" fmla="*/ 410 h 688"/>
                <a:gd name="T48" fmla="*/ 125 w 431"/>
                <a:gd name="T49" fmla="*/ 469 h 688"/>
                <a:gd name="T50" fmla="*/ 183 w 431"/>
                <a:gd name="T51" fmla="*/ 321 h 688"/>
                <a:gd name="T52" fmla="*/ 124 w 431"/>
                <a:gd name="T53" fmla="*/ 381 h 688"/>
                <a:gd name="T54" fmla="*/ 36 w 431"/>
                <a:gd name="T55" fmla="*/ 321 h 688"/>
                <a:gd name="T56" fmla="*/ 95 w 431"/>
                <a:gd name="T57" fmla="*/ 381 h 688"/>
                <a:gd name="T58" fmla="*/ 36 w 431"/>
                <a:gd name="T59" fmla="*/ 321 h 688"/>
                <a:gd name="T60" fmla="*/ 95 w 431"/>
                <a:gd name="T61" fmla="*/ 499 h 688"/>
                <a:gd name="T62" fmla="*/ 36 w 431"/>
                <a:gd name="T63" fmla="*/ 558 h 688"/>
                <a:gd name="T64" fmla="*/ 405 w 431"/>
                <a:gd name="T65" fmla="*/ 225 h 688"/>
                <a:gd name="T66" fmla="*/ 372 w 431"/>
                <a:gd name="T67" fmla="*/ 154 h 688"/>
                <a:gd name="T68" fmla="*/ 349 w 431"/>
                <a:gd name="T69" fmla="*/ 85 h 688"/>
                <a:gd name="T70" fmla="*/ 330 w 431"/>
                <a:gd name="T71" fmla="*/ 21 h 688"/>
                <a:gd name="T72" fmla="*/ 307 w 431"/>
                <a:gd name="T73" fmla="*/ 85 h 688"/>
                <a:gd name="T74" fmla="*/ 275 w 431"/>
                <a:gd name="T75" fmla="*/ 154 h 688"/>
                <a:gd name="T76" fmla="*/ 249 w 431"/>
                <a:gd name="T77" fmla="*/ 225 h 688"/>
                <a:gd name="T78" fmla="*/ 431 w 431"/>
                <a:gd name="T79" fmla="*/ 688 h 688"/>
                <a:gd name="T80" fmla="*/ 405 w 431"/>
                <a:gd name="T81" fmla="*/ 225 h 688"/>
                <a:gd name="T82" fmla="*/ 279 w 431"/>
                <a:gd name="T83" fmla="*/ 503 h 688"/>
                <a:gd name="T84" fmla="*/ 338 w 431"/>
                <a:gd name="T85" fmla="*/ 444 h 688"/>
                <a:gd name="T86" fmla="*/ 338 w 431"/>
                <a:gd name="T87" fmla="*/ 322 h 688"/>
                <a:gd name="T88" fmla="*/ 279 w 431"/>
                <a:gd name="T89" fmla="*/ 263 h 688"/>
                <a:gd name="T90" fmla="*/ 338 w 431"/>
                <a:gd name="T91" fmla="*/ 322 h 688"/>
                <a:gd name="T92" fmla="*/ 348 w 431"/>
                <a:gd name="T93" fmla="*/ 412 h 688"/>
                <a:gd name="T94" fmla="*/ 407 w 431"/>
                <a:gd name="T95" fmla="*/ 3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1" h="688">
                  <a:moveTo>
                    <a:pt x="0" y="688"/>
                  </a:moveTo>
                  <a:lnTo>
                    <a:pt x="222" y="688"/>
                  </a:lnTo>
                  <a:lnTo>
                    <a:pt x="222" y="0"/>
                  </a:lnTo>
                  <a:lnTo>
                    <a:pt x="0" y="0"/>
                  </a:lnTo>
                  <a:lnTo>
                    <a:pt x="0" y="688"/>
                  </a:lnTo>
                  <a:close/>
                  <a:moveTo>
                    <a:pt x="183" y="290"/>
                  </a:moveTo>
                  <a:lnTo>
                    <a:pt x="124" y="290"/>
                  </a:lnTo>
                  <a:lnTo>
                    <a:pt x="124" y="231"/>
                  </a:lnTo>
                  <a:lnTo>
                    <a:pt x="183" y="231"/>
                  </a:lnTo>
                  <a:lnTo>
                    <a:pt x="183" y="290"/>
                  </a:lnTo>
                  <a:close/>
                  <a:moveTo>
                    <a:pt x="35" y="202"/>
                  </a:moveTo>
                  <a:lnTo>
                    <a:pt x="35" y="143"/>
                  </a:lnTo>
                  <a:lnTo>
                    <a:pt x="94" y="143"/>
                  </a:lnTo>
                  <a:lnTo>
                    <a:pt x="94" y="202"/>
                  </a:lnTo>
                  <a:lnTo>
                    <a:pt x="35" y="202"/>
                  </a:lnTo>
                  <a:close/>
                  <a:moveTo>
                    <a:pt x="125" y="202"/>
                  </a:moveTo>
                  <a:lnTo>
                    <a:pt x="125" y="143"/>
                  </a:lnTo>
                  <a:lnTo>
                    <a:pt x="184" y="143"/>
                  </a:lnTo>
                  <a:lnTo>
                    <a:pt x="184" y="202"/>
                  </a:lnTo>
                  <a:lnTo>
                    <a:pt x="125" y="202"/>
                  </a:lnTo>
                  <a:close/>
                  <a:moveTo>
                    <a:pt x="124" y="54"/>
                  </a:moveTo>
                  <a:lnTo>
                    <a:pt x="183" y="54"/>
                  </a:lnTo>
                  <a:lnTo>
                    <a:pt x="183" y="113"/>
                  </a:lnTo>
                  <a:lnTo>
                    <a:pt x="124" y="113"/>
                  </a:lnTo>
                  <a:lnTo>
                    <a:pt x="124" y="54"/>
                  </a:lnTo>
                  <a:close/>
                  <a:moveTo>
                    <a:pt x="36" y="54"/>
                  </a:moveTo>
                  <a:lnTo>
                    <a:pt x="95" y="54"/>
                  </a:lnTo>
                  <a:lnTo>
                    <a:pt x="95" y="113"/>
                  </a:lnTo>
                  <a:lnTo>
                    <a:pt x="36" y="113"/>
                  </a:lnTo>
                  <a:lnTo>
                    <a:pt x="36" y="54"/>
                  </a:lnTo>
                  <a:close/>
                  <a:moveTo>
                    <a:pt x="36" y="231"/>
                  </a:moveTo>
                  <a:lnTo>
                    <a:pt x="95" y="231"/>
                  </a:lnTo>
                  <a:lnTo>
                    <a:pt x="95" y="290"/>
                  </a:lnTo>
                  <a:lnTo>
                    <a:pt x="36" y="290"/>
                  </a:lnTo>
                  <a:lnTo>
                    <a:pt x="36" y="231"/>
                  </a:lnTo>
                  <a:close/>
                  <a:moveTo>
                    <a:pt x="183" y="558"/>
                  </a:moveTo>
                  <a:lnTo>
                    <a:pt x="124" y="558"/>
                  </a:lnTo>
                  <a:lnTo>
                    <a:pt x="124" y="499"/>
                  </a:lnTo>
                  <a:lnTo>
                    <a:pt x="183" y="499"/>
                  </a:lnTo>
                  <a:lnTo>
                    <a:pt x="183" y="558"/>
                  </a:lnTo>
                  <a:close/>
                  <a:moveTo>
                    <a:pt x="35" y="469"/>
                  </a:moveTo>
                  <a:lnTo>
                    <a:pt x="35" y="410"/>
                  </a:lnTo>
                  <a:lnTo>
                    <a:pt x="94" y="410"/>
                  </a:lnTo>
                  <a:lnTo>
                    <a:pt x="94" y="469"/>
                  </a:lnTo>
                  <a:lnTo>
                    <a:pt x="35" y="469"/>
                  </a:lnTo>
                  <a:close/>
                  <a:moveTo>
                    <a:pt x="125" y="469"/>
                  </a:moveTo>
                  <a:lnTo>
                    <a:pt x="125" y="410"/>
                  </a:lnTo>
                  <a:lnTo>
                    <a:pt x="184" y="410"/>
                  </a:lnTo>
                  <a:lnTo>
                    <a:pt x="184" y="469"/>
                  </a:lnTo>
                  <a:lnTo>
                    <a:pt x="125" y="469"/>
                  </a:lnTo>
                  <a:close/>
                  <a:moveTo>
                    <a:pt x="124" y="321"/>
                  </a:moveTo>
                  <a:lnTo>
                    <a:pt x="183" y="321"/>
                  </a:lnTo>
                  <a:lnTo>
                    <a:pt x="183" y="381"/>
                  </a:lnTo>
                  <a:lnTo>
                    <a:pt x="124" y="381"/>
                  </a:lnTo>
                  <a:lnTo>
                    <a:pt x="124" y="321"/>
                  </a:lnTo>
                  <a:close/>
                  <a:moveTo>
                    <a:pt x="36" y="321"/>
                  </a:moveTo>
                  <a:lnTo>
                    <a:pt x="95" y="321"/>
                  </a:lnTo>
                  <a:lnTo>
                    <a:pt x="95" y="381"/>
                  </a:lnTo>
                  <a:lnTo>
                    <a:pt x="36" y="381"/>
                  </a:lnTo>
                  <a:lnTo>
                    <a:pt x="36" y="321"/>
                  </a:lnTo>
                  <a:close/>
                  <a:moveTo>
                    <a:pt x="36" y="499"/>
                  </a:moveTo>
                  <a:lnTo>
                    <a:pt x="95" y="499"/>
                  </a:lnTo>
                  <a:lnTo>
                    <a:pt x="95" y="558"/>
                  </a:lnTo>
                  <a:lnTo>
                    <a:pt x="36" y="558"/>
                  </a:lnTo>
                  <a:lnTo>
                    <a:pt x="36" y="499"/>
                  </a:lnTo>
                  <a:close/>
                  <a:moveTo>
                    <a:pt x="405" y="225"/>
                  </a:moveTo>
                  <a:lnTo>
                    <a:pt x="405" y="154"/>
                  </a:lnTo>
                  <a:lnTo>
                    <a:pt x="372" y="154"/>
                  </a:lnTo>
                  <a:lnTo>
                    <a:pt x="372" y="85"/>
                  </a:lnTo>
                  <a:lnTo>
                    <a:pt x="349" y="85"/>
                  </a:lnTo>
                  <a:lnTo>
                    <a:pt x="349" y="21"/>
                  </a:lnTo>
                  <a:lnTo>
                    <a:pt x="330" y="21"/>
                  </a:lnTo>
                  <a:lnTo>
                    <a:pt x="330" y="85"/>
                  </a:lnTo>
                  <a:lnTo>
                    <a:pt x="307" y="85"/>
                  </a:lnTo>
                  <a:lnTo>
                    <a:pt x="307" y="154"/>
                  </a:lnTo>
                  <a:lnTo>
                    <a:pt x="275" y="154"/>
                  </a:lnTo>
                  <a:lnTo>
                    <a:pt x="275" y="225"/>
                  </a:lnTo>
                  <a:lnTo>
                    <a:pt x="249" y="225"/>
                  </a:lnTo>
                  <a:lnTo>
                    <a:pt x="249" y="688"/>
                  </a:lnTo>
                  <a:lnTo>
                    <a:pt x="431" y="688"/>
                  </a:lnTo>
                  <a:lnTo>
                    <a:pt x="431" y="225"/>
                  </a:lnTo>
                  <a:lnTo>
                    <a:pt x="405" y="225"/>
                  </a:lnTo>
                  <a:close/>
                  <a:moveTo>
                    <a:pt x="338" y="503"/>
                  </a:moveTo>
                  <a:lnTo>
                    <a:pt x="279" y="503"/>
                  </a:lnTo>
                  <a:lnTo>
                    <a:pt x="279" y="444"/>
                  </a:lnTo>
                  <a:lnTo>
                    <a:pt x="338" y="444"/>
                  </a:lnTo>
                  <a:lnTo>
                    <a:pt x="338" y="503"/>
                  </a:lnTo>
                  <a:close/>
                  <a:moveTo>
                    <a:pt x="338" y="322"/>
                  </a:moveTo>
                  <a:lnTo>
                    <a:pt x="279" y="322"/>
                  </a:lnTo>
                  <a:lnTo>
                    <a:pt x="279" y="263"/>
                  </a:lnTo>
                  <a:lnTo>
                    <a:pt x="338" y="263"/>
                  </a:lnTo>
                  <a:lnTo>
                    <a:pt x="338" y="322"/>
                  </a:lnTo>
                  <a:close/>
                  <a:moveTo>
                    <a:pt x="407" y="412"/>
                  </a:moveTo>
                  <a:lnTo>
                    <a:pt x="348" y="412"/>
                  </a:lnTo>
                  <a:lnTo>
                    <a:pt x="348" y="353"/>
                  </a:lnTo>
                  <a:lnTo>
                    <a:pt x="407" y="353"/>
                  </a:lnTo>
                  <a:lnTo>
                    <a:pt x="407" y="412"/>
                  </a:ln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2" name="Rectangle 15"/>
            <p:cNvSpPr>
              <a:spLocks noChangeArrowheads="1"/>
            </p:cNvSpPr>
            <p:nvPr/>
          </p:nvSpPr>
          <p:spPr bwMode="auto">
            <a:xfrm>
              <a:off x="10914669" y="6299857"/>
              <a:ext cx="86401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On-Premises</a:t>
              </a:r>
            </a:p>
          </p:txBody>
        </p:sp>
        <p:sp>
          <p:nvSpPr>
            <p:cNvPr id="153" name="Rectangle 16"/>
            <p:cNvSpPr>
              <a:spLocks noChangeArrowheads="1"/>
            </p:cNvSpPr>
            <p:nvPr/>
          </p:nvSpPr>
          <p:spPr bwMode="auto">
            <a:xfrm>
              <a:off x="11158936" y="6531222"/>
              <a:ext cx="3754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Site 4</a:t>
              </a:r>
            </a:p>
          </p:txBody>
        </p:sp>
        <p:grpSp>
          <p:nvGrpSpPr>
            <p:cNvPr id="154" name="Group 153"/>
            <p:cNvGrpSpPr/>
            <p:nvPr/>
          </p:nvGrpSpPr>
          <p:grpSpPr>
            <a:xfrm>
              <a:off x="10948497" y="4703798"/>
              <a:ext cx="796365" cy="184666"/>
              <a:chOff x="10876162" y="4703798"/>
              <a:chExt cx="796365" cy="184666"/>
            </a:xfrm>
          </p:grpSpPr>
          <p:sp>
            <p:nvSpPr>
              <p:cNvPr id="155" name="Rectangle 92"/>
              <p:cNvSpPr>
                <a:spLocks noChangeArrowheads="1"/>
              </p:cNvSpPr>
              <p:nvPr/>
            </p:nvSpPr>
            <p:spPr bwMode="auto">
              <a:xfrm>
                <a:off x="10876162" y="4703798"/>
                <a:ext cx="3382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ASN </a:t>
                </a:r>
              </a:p>
            </p:txBody>
          </p:sp>
          <p:sp>
            <p:nvSpPr>
              <p:cNvPr id="156" name="Rectangle 93"/>
              <p:cNvSpPr>
                <a:spLocks noChangeArrowheads="1"/>
              </p:cNvSpPr>
              <p:nvPr/>
            </p:nvSpPr>
            <p:spPr bwMode="auto">
              <a:xfrm>
                <a:off x="11255746" y="4703798"/>
                <a:ext cx="4167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176"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65040</a:t>
                </a:r>
              </a:p>
            </p:txBody>
          </p:sp>
        </p:grpSp>
      </p:grpSp>
    </p:spTree>
    <p:extLst>
      <p:ext uri="{BB962C8B-B14F-4D97-AF65-F5344CB8AC3E}">
        <p14:creationId xmlns:p14="http://schemas.microsoft.com/office/powerpoint/2010/main" val="10011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Dual Redundancy with Active-Active gateways</a:t>
            </a:r>
          </a:p>
        </p:txBody>
      </p:sp>
      <p:sp>
        <p:nvSpPr>
          <p:cNvPr id="2" name="Text Placeholder 1"/>
          <p:cNvSpPr>
            <a:spLocks noGrp="1"/>
          </p:cNvSpPr>
          <p:nvPr>
            <p:ph type="body" sz="quarter" idx="4294967295"/>
          </p:nvPr>
        </p:nvSpPr>
        <p:spPr>
          <a:xfrm>
            <a:off x="1" y="1116350"/>
            <a:ext cx="11655079" cy="1777287"/>
          </a:xfrm>
        </p:spPr>
        <p:txBody>
          <a:bodyPr/>
          <a:lstStyle/>
          <a:p>
            <a:pPr marL="0" lvl="1" indent="0">
              <a:spcBef>
                <a:spcPts val="588"/>
              </a:spcBef>
              <a:spcAft>
                <a:spcPts val="588"/>
              </a:spcAft>
              <a:buNone/>
            </a:pPr>
            <a:r>
              <a:rPr lang="en-US" sz="2745">
                <a:gradFill>
                  <a:gsLst>
                    <a:gs pos="5439">
                      <a:schemeClr val="accent6"/>
                    </a:gs>
                    <a:gs pos="10000">
                      <a:schemeClr val="accent6"/>
                    </a:gs>
                  </a:gsLst>
                  <a:lin ang="5400000" scaled="0"/>
                </a:gradFill>
              </a:rPr>
              <a:t>Zero downtime during planned maintenance</a:t>
            </a:r>
          </a:p>
          <a:p>
            <a:pPr marL="336145" lvl="1" indent="0">
              <a:buNone/>
            </a:pPr>
            <a:r>
              <a:rPr lang="en-US" sz="1765">
                <a:solidFill>
                  <a:schemeClr val="bg1"/>
                </a:solidFill>
              </a:rPr>
              <a:t>From active-standby to active-active</a:t>
            </a:r>
          </a:p>
          <a:p>
            <a:pPr marL="336145" lvl="1" indent="0">
              <a:buNone/>
            </a:pPr>
            <a:r>
              <a:rPr lang="en-US" sz="1765">
                <a:solidFill>
                  <a:schemeClr val="bg1"/>
                </a:solidFill>
              </a:rPr>
              <a:t>Support both cross-premises and VNet-to-VNet connectivity</a:t>
            </a:r>
          </a:p>
          <a:p>
            <a:pPr marL="336145" lvl="1" indent="0">
              <a:buNone/>
            </a:pPr>
            <a:r>
              <a:rPr lang="en-US" sz="1765">
                <a:solidFill>
                  <a:schemeClr val="bg1"/>
                </a:solidFill>
              </a:rPr>
              <a:t>Spreading traffic over multiple tunnels simultaneously</a:t>
            </a:r>
          </a:p>
          <a:p>
            <a:pPr marL="0" lvl="1" indent="0">
              <a:spcBef>
                <a:spcPts val="0"/>
              </a:spcBef>
              <a:spcAft>
                <a:spcPts val="1176"/>
              </a:spcAft>
              <a:buNone/>
            </a:pPr>
            <a:endParaRPr lang="en-US" sz="1765">
              <a:gradFill>
                <a:gsLst>
                  <a:gs pos="5439">
                    <a:srgbClr val="F8F8F8"/>
                  </a:gs>
                  <a:gs pos="10000">
                    <a:srgbClr val="F8F8F8"/>
                  </a:gs>
                </a:gsLst>
                <a:lin ang="5400000" scaled="0"/>
              </a:gradFill>
            </a:endParaRPr>
          </a:p>
        </p:txBody>
      </p:sp>
      <p:grpSp>
        <p:nvGrpSpPr>
          <p:cNvPr id="3" name="Group 2"/>
          <p:cNvGrpSpPr/>
          <p:nvPr/>
        </p:nvGrpSpPr>
        <p:grpSpPr>
          <a:xfrm>
            <a:off x="269880" y="2407718"/>
            <a:ext cx="11655201" cy="4439438"/>
            <a:chOff x="275291" y="2206171"/>
            <a:chExt cx="11888912" cy="4528458"/>
          </a:xfrm>
        </p:grpSpPr>
        <p:sp>
          <p:nvSpPr>
            <p:cNvPr id="8" name="Rectangle 7"/>
            <p:cNvSpPr/>
            <p:nvPr/>
          </p:nvSpPr>
          <p:spPr bwMode="auto">
            <a:xfrm>
              <a:off x="775252" y="3102690"/>
              <a:ext cx="2242786" cy="2219199"/>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Rectangle 8"/>
            <p:cNvSpPr/>
            <p:nvPr/>
          </p:nvSpPr>
          <p:spPr bwMode="auto">
            <a:xfrm>
              <a:off x="9710057" y="2206171"/>
              <a:ext cx="2454146" cy="4528458"/>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 name="Group 9"/>
            <p:cNvGrpSpPr/>
            <p:nvPr/>
          </p:nvGrpSpPr>
          <p:grpSpPr>
            <a:xfrm>
              <a:off x="8675536" y="2653560"/>
              <a:ext cx="1239578" cy="1239578"/>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3" name="Rectangle 15"/>
            <p:cNvSpPr>
              <a:spLocks noChangeArrowheads="1"/>
            </p:cNvSpPr>
            <p:nvPr/>
          </p:nvSpPr>
          <p:spPr bwMode="auto">
            <a:xfrm>
              <a:off x="10034285" y="4662370"/>
              <a:ext cx="1802542"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On Premises</a:t>
              </a:r>
            </a:p>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Site 5</a:t>
              </a:r>
            </a:p>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ASN65050</a:t>
              </a:r>
            </a:p>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10.51.0.0/16</a:t>
              </a:r>
            </a:p>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10.52.0.0/16</a:t>
              </a:r>
            </a:p>
          </p:txBody>
        </p:sp>
        <p:grpSp>
          <p:nvGrpSpPr>
            <p:cNvPr id="14" name="Group 13"/>
            <p:cNvGrpSpPr/>
            <p:nvPr/>
          </p:nvGrpSpPr>
          <p:grpSpPr>
            <a:xfrm flipH="1">
              <a:off x="10034285" y="2521876"/>
              <a:ext cx="1805690" cy="1993029"/>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72" name="Group 71"/>
            <p:cNvGrpSpPr/>
            <p:nvPr/>
          </p:nvGrpSpPr>
          <p:grpSpPr>
            <a:xfrm>
              <a:off x="8675536" y="4575574"/>
              <a:ext cx="1239578" cy="1239578"/>
              <a:chOff x="2287588" y="3095625"/>
              <a:chExt cx="333375" cy="333375"/>
            </a:xfrm>
          </p:grpSpPr>
          <p:sp>
            <p:nvSpPr>
              <p:cNvPr id="73" name="Rectangle 72"/>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4"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6" name="Group 95"/>
            <p:cNvGrpSpPr/>
            <p:nvPr/>
          </p:nvGrpSpPr>
          <p:grpSpPr>
            <a:xfrm>
              <a:off x="275291" y="2744092"/>
              <a:ext cx="1077651" cy="621349"/>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0" name="Rectangle 15"/>
            <p:cNvSpPr>
              <a:spLocks noChangeArrowheads="1"/>
            </p:cNvSpPr>
            <p:nvPr/>
          </p:nvSpPr>
          <p:spPr bwMode="auto">
            <a:xfrm>
              <a:off x="8675536" y="3941574"/>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VPN 1</a:t>
              </a:r>
            </a:p>
          </p:txBody>
        </p:sp>
        <p:sp>
          <p:nvSpPr>
            <p:cNvPr id="101" name="Rectangle 15"/>
            <p:cNvSpPr>
              <a:spLocks noChangeArrowheads="1"/>
            </p:cNvSpPr>
            <p:nvPr/>
          </p:nvSpPr>
          <p:spPr bwMode="auto">
            <a:xfrm>
              <a:off x="8675536" y="5815152"/>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VPN 2</a:t>
              </a:r>
            </a:p>
          </p:txBody>
        </p:sp>
        <p:grpSp>
          <p:nvGrpSpPr>
            <p:cNvPr id="6" name="Group 5"/>
            <p:cNvGrpSpPr/>
            <p:nvPr/>
          </p:nvGrpSpPr>
          <p:grpSpPr>
            <a:xfrm>
              <a:off x="2809590" y="2653560"/>
              <a:ext cx="1239578" cy="1658706"/>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Azure</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VPN </a:t>
                </a:r>
              </a:p>
            </p:txBody>
          </p:sp>
        </p:grpSp>
        <p:sp>
          <p:nvSpPr>
            <p:cNvPr id="106" name="Rectangle 15"/>
            <p:cNvSpPr>
              <a:spLocks noChangeArrowheads="1"/>
            </p:cNvSpPr>
            <p:nvPr/>
          </p:nvSpPr>
          <p:spPr bwMode="auto">
            <a:xfrm>
              <a:off x="938141" y="3514609"/>
              <a:ext cx="1555054"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VNet1</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East US</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ASN 65010</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10.11.0.0/16</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10.11.0.0/16</a:t>
              </a:r>
            </a:p>
          </p:txBody>
        </p:sp>
        <p:grpSp>
          <p:nvGrpSpPr>
            <p:cNvPr id="107" name="Group 106"/>
            <p:cNvGrpSpPr/>
            <p:nvPr/>
          </p:nvGrpSpPr>
          <p:grpSpPr>
            <a:xfrm>
              <a:off x="2809590" y="4544244"/>
              <a:ext cx="1239578" cy="1658706"/>
              <a:chOff x="2417704" y="3623868"/>
              <a:chExt cx="1239578" cy="1658706"/>
            </a:xfrm>
          </p:grpSpPr>
          <p:grpSp>
            <p:nvGrpSpPr>
              <p:cNvPr id="108" name="Group 107"/>
              <p:cNvGrpSpPr/>
              <p:nvPr/>
            </p:nvGrpSpPr>
            <p:grpSpPr>
              <a:xfrm>
                <a:off x="2417704" y="3623868"/>
                <a:ext cx="1239578" cy="1239578"/>
                <a:chOff x="2287588" y="3095625"/>
                <a:chExt cx="333375" cy="333375"/>
              </a:xfrm>
            </p:grpSpPr>
            <p:sp>
              <p:nvSpPr>
                <p:cNvPr id="110" name="Rectangle 109"/>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1"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9"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Azure</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VPN 2 </a:t>
                </a:r>
              </a:p>
            </p:txBody>
          </p:sp>
        </p:grpSp>
        <p:cxnSp>
          <p:nvCxnSpPr>
            <p:cNvPr id="115" name="Straight Arrow Connector 114"/>
            <p:cNvCxnSpPr/>
            <p:nvPr/>
          </p:nvCxnSpPr>
          <p:spPr>
            <a:xfrm>
              <a:off x="4172699" y="2877358"/>
              <a:ext cx="4379307" cy="0"/>
            </a:xfrm>
            <a:prstGeom prst="straightConnector1">
              <a:avLst/>
            </a:prstGeom>
            <a:ln w="25400">
              <a:solidFill>
                <a:schemeClr val="accent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172699" y="5569760"/>
              <a:ext cx="4379307" cy="0"/>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4172699" y="3260325"/>
              <a:ext cx="4379307" cy="1935789"/>
            </a:xfrm>
            <a:prstGeom prst="straightConnector1">
              <a:avLst/>
            </a:prstGeom>
            <a:ln w="25400">
              <a:solidFill>
                <a:schemeClr val="accent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172699" y="3260325"/>
              <a:ext cx="4379307" cy="1866749"/>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4914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Configurable IPsec/IKE policy</a:t>
            </a:r>
          </a:p>
        </p:txBody>
      </p:sp>
      <p:sp>
        <p:nvSpPr>
          <p:cNvPr id="2" name="Text Placeholder 1"/>
          <p:cNvSpPr>
            <a:spLocks noGrp="1"/>
          </p:cNvSpPr>
          <p:nvPr>
            <p:ph type="body" sz="quarter" idx="4294967295"/>
          </p:nvPr>
        </p:nvSpPr>
        <p:spPr>
          <a:xfrm>
            <a:off x="1" y="1116350"/>
            <a:ext cx="11655079" cy="1406045"/>
          </a:xfrm>
        </p:spPr>
        <p:txBody>
          <a:bodyPr/>
          <a:lstStyle/>
          <a:p>
            <a:pPr marL="0" lvl="1" indent="0">
              <a:spcBef>
                <a:spcPts val="588"/>
              </a:spcBef>
              <a:spcAft>
                <a:spcPts val="588"/>
              </a:spcAft>
              <a:buNone/>
            </a:pPr>
            <a:r>
              <a:rPr lang="en-US" sz="2745" dirty="0">
                <a:gradFill>
                  <a:gsLst>
                    <a:gs pos="5439">
                      <a:schemeClr val="accent6"/>
                    </a:gs>
                    <a:gs pos="10000">
                      <a:schemeClr val="accent6"/>
                    </a:gs>
                  </a:gsLst>
                  <a:lin ang="5400000" scaled="0"/>
                </a:gradFill>
              </a:rPr>
              <a:t>Compliance &amp; security requirements</a:t>
            </a:r>
          </a:p>
          <a:p>
            <a:pPr marL="336145" lvl="1" indent="-336145">
              <a:spcBef>
                <a:spcPts val="588"/>
              </a:spcBef>
              <a:spcAft>
                <a:spcPts val="588"/>
              </a:spcAft>
              <a:buFont typeface="Wingdings" panose="05000000000000000000" pitchFamily="2" charset="2"/>
              <a:buChar char="§"/>
            </a:pPr>
            <a:r>
              <a:rPr lang="en-US" sz="1961" dirty="0">
                <a:solidFill>
                  <a:schemeClr val="bg1"/>
                </a:solidFill>
              </a:rPr>
              <a:t>Per connection IPsec/IKE policy</a:t>
            </a:r>
          </a:p>
          <a:p>
            <a:pPr marL="336145" lvl="1" indent="-336145">
              <a:spcBef>
                <a:spcPts val="588"/>
              </a:spcBef>
              <a:spcAft>
                <a:spcPts val="588"/>
              </a:spcAft>
              <a:buFont typeface="Wingdings" panose="05000000000000000000" pitchFamily="2" charset="2"/>
              <a:buChar char="§"/>
            </a:pPr>
            <a:r>
              <a:rPr lang="en-US" sz="1961" dirty="0">
                <a:solidFill>
                  <a:schemeClr val="bg1"/>
                </a:solidFill>
              </a:rPr>
              <a:t>Encryption, integrity, DH/PFS groups, SA lifetime</a:t>
            </a:r>
          </a:p>
        </p:txBody>
      </p:sp>
      <p:sp>
        <p:nvSpPr>
          <p:cNvPr id="8" name="Rectangle 7"/>
          <p:cNvSpPr/>
          <p:nvPr/>
        </p:nvSpPr>
        <p:spPr bwMode="auto">
          <a:xfrm>
            <a:off x="749515" y="3454699"/>
            <a:ext cx="2198698" cy="1086593"/>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83" name="Group 82"/>
          <p:cNvGrpSpPr/>
          <p:nvPr/>
        </p:nvGrpSpPr>
        <p:grpSpPr>
          <a:xfrm>
            <a:off x="8823798" y="1493122"/>
            <a:ext cx="3024261" cy="1230435"/>
            <a:chOff x="8375035" y="1522565"/>
            <a:chExt cx="3084904" cy="1255108"/>
          </a:xfrm>
        </p:grpSpPr>
        <p:sp>
          <p:nvSpPr>
            <p:cNvPr id="9" name="Rectangle 8"/>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2</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10.2.0.0/16</a:t>
              </a:r>
            </a:p>
          </p:txBody>
        </p:sp>
        <p:grpSp>
          <p:nvGrpSpPr>
            <p:cNvPr id="14" name="Group 13"/>
            <p:cNvGrpSpPr/>
            <p:nvPr/>
          </p:nvGrpSpPr>
          <p:grpSpPr>
            <a:xfrm flipH="1">
              <a:off x="10668480" y="1522565"/>
              <a:ext cx="791459" cy="1066496"/>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96" name="Group 95"/>
          <p:cNvGrpSpPr/>
          <p:nvPr/>
        </p:nvGrpSpPr>
        <p:grpSpPr>
          <a:xfrm>
            <a:off x="259383" y="3103150"/>
            <a:ext cx="1056467" cy="609135"/>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 name="Group 3"/>
          <p:cNvGrpSpPr/>
          <p:nvPr/>
        </p:nvGrpSpPr>
        <p:grpSpPr>
          <a:xfrm>
            <a:off x="7744584" y="1725988"/>
            <a:ext cx="1096202" cy="1463588"/>
            <a:chOff x="7265850" y="1897062"/>
            <a:chExt cx="1118183" cy="1492936"/>
          </a:xfrm>
        </p:grpSpPr>
        <p:grpSp>
          <p:nvGrpSpPr>
            <p:cNvPr id="10" name="Group 9"/>
            <p:cNvGrpSpPr>
              <a:grpSpLocks noChangeAspect="1"/>
            </p:cNvGrpSpPr>
            <p:nvPr/>
          </p:nvGrpSpPr>
          <p:grpSpPr>
            <a:xfrm>
              <a:off x="7285037" y="1897062"/>
              <a:ext cx="1097280" cy="1097280"/>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0"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Site-2</a:t>
              </a:r>
            </a:p>
          </p:txBody>
        </p:sp>
      </p:grpSp>
      <p:grpSp>
        <p:nvGrpSpPr>
          <p:cNvPr id="6" name="Group 5"/>
          <p:cNvGrpSpPr/>
          <p:nvPr/>
        </p:nvGrpSpPr>
        <p:grpSpPr>
          <a:xfrm>
            <a:off x="1987387" y="3379133"/>
            <a:ext cx="1215210" cy="1626099"/>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Azure</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VPN </a:t>
              </a:r>
            </a:p>
          </p:txBody>
        </p:sp>
      </p:grpSp>
      <p:sp>
        <p:nvSpPr>
          <p:cNvPr id="106" name="Rectangle 15"/>
          <p:cNvSpPr>
            <a:spLocks noChangeArrowheads="1"/>
          </p:cNvSpPr>
          <p:nvPr/>
        </p:nvSpPr>
        <p:spPr bwMode="auto">
          <a:xfrm>
            <a:off x="909202" y="3858520"/>
            <a:ext cx="1524485" cy="56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VNet1</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10.1.0.0/16</a:t>
            </a:r>
          </a:p>
        </p:txBody>
      </p:sp>
      <p:cxnSp>
        <p:nvCxnSpPr>
          <p:cNvPr id="119" name="Straight Arrow Connector 118"/>
          <p:cNvCxnSpPr>
            <a:cxnSpLocks/>
            <a:stCxn id="77" idx="11"/>
            <a:endCxn id="12" idx="5"/>
          </p:cNvCxnSpPr>
          <p:nvPr/>
        </p:nvCxnSpPr>
        <p:spPr>
          <a:xfrm flipV="1">
            <a:off x="3202597" y="2264495"/>
            <a:ext cx="4560797" cy="1724453"/>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5" name="Group 104"/>
          <p:cNvGrpSpPr/>
          <p:nvPr/>
        </p:nvGrpSpPr>
        <p:grpSpPr>
          <a:xfrm>
            <a:off x="7744584" y="5135851"/>
            <a:ext cx="1096202" cy="1463588"/>
            <a:chOff x="7265850" y="1897062"/>
            <a:chExt cx="1118183" cy="1492936"/>
          </a:xfrm>
        </p:grpSpPr>
        <p:grpSp>
          <p:nvGrpSpPr>
            <p:cNvPr id="112" name="Group 111"/>
            <p:cNvGrpSpPr>
              <a:grpSpLocks noChangeAspect="1"/>
            </p:cNvGrpSpPr>
            <p:nvPr/>
          </p:nvGrpSpPr>
          <p:grpSpPr>
            <a:xfrm>
              <a:off x="7285037" y="1897062"/>
              <a:ext cx="1097280" cy="1097280"/>
              <a:chOff x="2287588" y="3095625"/>
              <a:chExt cx="333375" cy="333375"/>
            </a:xfrm>
          </p:grpSpPr>
          <p:sp>
            <p:nvSpPr>
              <p:cNvPr id="114" name="Rectangle 113"/>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3"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Site-3</a:t>
              </a:r>
            </a:p>
          </p:txBody>
        </p:sp>
      </p:grpSp>
      <p:cxnSp>
        <p:nvCxnSpPr>
          <p:cNvPr id="120" name="Straight Arrow Connector 119"/>
          <p:cNvCxnSpPr>
            <a:cxnSpLocks/>
            <a:stCxn id="77" idx="11"/>
            <a:endCxn id="118" idx="5"/>
          </p:cNvCxnSpPr>
          <p:nvPr/>
        </p:nvCxnSpPr>
        <p:spPr>
          <a:xfrm>
            <a:off x="3202597" y="3988948"/>
            <a:ext cx="4560797" cy="1685410"/>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81" name="Group 180"/>
          <p:cNvGrpSpPr/>
          <p:nvPr/>
        </p:nvGrpSpPr>
        <p:grpSpPr>
          <a:xfrm>
            <a:off x="8819621" y="4902228"/>
            <a:ext cx="3024261" cy="1230435"/>
            <a:chOff x="8375035" y="1522565"/>
            <a:chExt cx="3084904" cy="1255108"/>
          </a:xfrm>
        </p:grpSpPr>
        <p:sp>
          <p:nvSpPr>
            <p:cNvPr id="182" name="Rectangle 181"/>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3</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10.3.0.0/16</a:t>
              </a:r>
            </a:p>
          </p:txBody>
        </p:sp>
        <p:grpSp>
          <p:nvGrpSpPr>
            <p:cNvPr id="184" name="Group 183"/>
            <p:cNvGrpSpPr/>
            <p:nvPr/>
          </p:nvGrpSpPr>
          <p:grpSpPr>
            <a:xfrm flipH="1">
              <a:off x="10668480" y="1522565"/>
              <a:ext cx="791459" cy="1066496"/>
              <a:chOff x="715963" y="1976438"/>
              <a:chExt cx="1820862" cy="2009775"/>
            </a:xfrm>
          </p:grpSpPr>
          <p:sp>
            <p:nvSpPr>
              <p:cNvPr id="18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3" name="TextBox 2"/>
          <p:cNvSpPr txBox="1"/>
          <p:nvPr/>
        </p:nvSpPr>
        <p:spPr>
          <a:xfrm>
            <a:off x="3399133" y="2622031"/>
            <a:ext cx="5068499" cy="125518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Connection 1 policy:</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IKE: AES256, SHA386, DH14</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IPsec: GCMAES256, GCMAES256, PFS24</a:t>
            </a:r>
          </a:p>
        </p:txBody>
      </p:sp>
      <p:sp>
        <p:nvSpPr>
          <p:cNvPr id="241" name="TextBox 240"/>
          <p:cNvSpPr txBox="1"/>
          <p:nvPr/>
        </p:nvSpPr>
        <p:spPr>
          <a:xfrm>
            <a:off x="3368230" y="4564285"/>
            <a:ext cx="4010886" cy="125518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Connection 2 policy:</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IKE: AES128, SHA1, DH2</a:t>
            </a:r>
          </a:p>
          <a:p>
            <a:pPr marL="336145" marR="0" lvl="0" indent="-33614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FFFFFF"/>
                </a:solidFill>
                <a:effectLst/>
                <a:uLnTx/>
                <a:uFillTx/>
                <a:latin typeface="Segoe UI"/>
                <a:ea typeface="+mn-ea"/>
                <a:cs typeface="+mn-cs"/>
              </a:rPr>
              <a:t>IPsec: AES256, SHA256, PFS24</a:t>
            </a:r>
          </a:p>
        </p:txBody>
      </p:sp>
    </p:spTree>
    <p:extLst>
      <p:ext uri="{BB962C8B-B14F-4D97-AF65-F5344CB8AC3E}">
        <p14:creationId xmlns:p14="http://schemas.microsoft.com/office/powerpoint/2010/main" val="205962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Text Placeholder 549">
            <a:extLst>
              <a:ext uri="{FF2B5EF4-FFF2-40B4-BE49-F238E27FC236}">
                <a16:creationId xmlns:a16="http://schemas.microsoft.com/office/drawing/2014/main" id="{B9057A6A-F463-472A-8344-A0C7976C0333}"/>
              </a:ext>
            </a:extLst>
          </p:cNvPr>
          <p:cNvSpPr txBox="1">
            <a:spLocks/>
          </p:cNvSpPr>
          <p:nvPr/>
        </p:nvSpPr>
        <p:spPr>
          <a:xfrm>
            <a:off x="8354908" y="488"/>
            <a:ext cx="3837093" cy="6857026"/>
          </a:xfrm>
          <a:prstGeom prst="rect">
            <a:avLst/>
          </a:prstGeom>
          <a:solidFill>
            <a:schemeClr val="bg1">
              <a:lumMod val="85000"/>
            </a:schemeClr>
          </a:solidFill>
        </p:spPr>
        <p:txBody>
          <a:bodyPr lIns="179285" rIns="448212"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176"/>
              </a:spcBef>
              <a:spcAft>
                <a:spcPts val="0"/>
              </a:spcAft>
              <a:buClrTx/>
              <a:buSzPct val="90000"/>
              <a:buFont typeface="Wingdings" panose="05000000000000000000" pitchFamily="2" charset="2"/>
              <a:buNone/>
              <a:tabLst/>
              <a:defRPr/>
            </a:pPr>
            <a:r>
              <a:rPr kumimoji="0" lang="en-US" sz="2745" b="1" i="0" u="none" strike="noStrike" kern="1200" cap="none" spc="0" normalizeH="0" baseline="0" noProof="0">
                <a:ln>
                  <a:noFill/>
                </a:ln>
                <a:solidFill>
                  <a:srgbClr val="D83B01"/>
                </a:solidFill>
                <a:effectLst/>
                <a:uLnTx/>
                <a:uFillTx/>
                <a:latin typeface="Segoe UI Light"/>
                <a:ea typeface="+mn-ea"/>
                <a:cs typeface="+mn-cs"/>
              </a:rPr>
              <a:t>S2S VPN</a:t>
            </a:r>
            <a:endPar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224097" marR="0" lvl="0" indent="-224097" algn="l" defTabSz="914367" rtl="0" eaLnBrk="1" fontAlgn="auto" latinLnBrk="0" hangingPunct="1">
              <a:lnSpc>
                <a:spcPct val="90000"/>
              </a:lnSpc>
              <a:spcBef>
                <a:spcPts val="1176"/>
              </a:spcBef>
              <a:spcAft>
                <a:spcPts val="0"/>
              </a:spcAft>
              <a:buClrTx/>
              <a:buSzPct val="90000"/>
              <a:buFont typeface="Arial" panose="020B0604020202020204" pitchFamily="34" charset="0"/>
              <a:buChar char="•"/>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Apply custom IPsec/IKE policy for </a:t>
            </a:r>
            <a:r>
              <a:rPr kumimoji="0" lang="en-US" sz="1961" b="0" i="0" u="none" strike="noStrike" kern="1200" cap="none" spc="0" normalizeH="0" baseline="0" noProof="0">
                <a:ln>
                  <a:noFill/>
                </a:ln>
                <a:solidFill>
                  <a:srgbClr val="D83B01"/>
                </a:solidFill>
                <a:effectLst/>
                <a:uLnTx/>
                <a:uFillTx/>
                <a:latin typeface="Segoe UI Light"/>
                <a:ea typeface="+mn-ea"/>
                <a:cs typeface="+mn-cs"/>
              </a:rPr>
              <a:t>compliance</a:t>
            </a:r>
            <a:b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b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(encryption/integrity, PFS, DH)</a:t>
            </a:r>
          </a:p>
          <a:p>
            <a:pPr marL="224097" marR="0" lvl="0" indent="-224097" algn="l" defTabSz="914367" rtl="0" eaLnBrk="1" fontAlgn="auto" latinLnBrk="0" hangingPunct="1">
              <a:lnSpc>
                <a:spcPct val="90000"/>
              </a:lnSpc>
              <a:spcBef>
                <a:spcPts val="1176"/>
              </a:spcBef>
              <a:spcAft>
                <a:spcPts val="0"/>
              </a:spcAft>
              <a:buClrTx/>
              <a:buSzPct val="90000"/>
              <a:buFont typeface="Arial" panose="020B0604020202020204" pitchFamily="34" charset="0"/>
              <a:buChar char="•"/>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Download </a:t>
            </a:r>
            <a:r>
              <a:rPr kumimoji="0" lang="en-US" sz="1961" b="0" i="0" u="none" strike="noStrike" kern="1200" cap="none" spc="0" normalizeH="0" baseline="0" noProof="0">
                <a:ln>
                  <a:noFill/>
                </a:ln>
                <a:solidFill>
                  <a:srgbClr val="D83B01"/>
                </a:solidFill>
                <a:effectLst/>
                <a:uLnTx/>
                <a:uFillTx/>
                <a:latin typeface="Segoe UI Light"/>
                <a:ea typeface="+mn-ea"/>
                <a:cs typeface="+mn-cs"/>
              </a:rPr>
              <a:t>VPN device scripts </a:t>
            </a: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for seamless configurations</a:t>
            </a:r>
          </a:p>
          <a:p>
            <a:pPr marL="224097" marR="0" lvl="0" indent="-224097"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C976283A-5801-4065-8552-269ABE41C9E2}"/>
              </a:ext>
            </a:extLst>
          </p:cNvPr>
          <p:cNvSpPr/>
          <p:nvPr/>
        </p:nvSpPr>
        <p:spPr bwMode="auto">
          <a:xfrm>
            <a:off x="269241" y="1757893"/>
            <a:ext cx="2737975" cy="2172884"/>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1" name="Picture 10">
            <a:extLst>
              <a:ext uri="{FF2B5EF4-FFF2-40B4-BE49-F238E27FC236}">
                <a16:creationId xmlns:a16="http://schemas.microsoft.com/office/drawing/2014/main" id="{E9C8B0F0-738B-4E82-BDB4-0A928641825C}"/>
              </a:ext>
            </a:extLst>
          </p:cNvPr>
          <p:cNvPicPr>
            <a:picLocks noChangeAspect="1"/>
          </p:cNvPicPr>
          <p:nvPr/>
        </p:nvPicPr>
        <p:blipFill>
          <a:blip r:embed="rId2"/>
          <a:stretch>
            <a:fillRect/>
          </a:stretch>
        </p:blipFill>
        <p:spPr>
          <a:xfrm>
            <a:off x="415296" y="3558533"/>
            <a:ext cx="309383" cy="309384"/>
          </a:xfrm>
          <a:prstGeom prst="rect">
            <a:avLst/>
          </a:prstGeom>
        </p:spPr>
      </p:pic>
      <p:sp>
        <p:nvSpPr>
          <p:cNvPr id="27" name="TextBox 26">
            <a:extLst>
              <a:ext uri="{FF2B5EF4-FFF2-40B4-BE49-F238E27FC236}">
                <a16:creationId xmlns:a16="http://schemas.microsoft.com/office/drawing/2014/main" id="{C8DA1F33-B700-4F64-960D-1163DC43E21D}"/>
              </a:ext>
            </a:extLst>
          </p:cNvPr>
          <p:cNvSpPr txBox="1"/>
          <p:nvPr/>
        </p:nvSpPr>
        <p:spPr>
          <a:xfrm>
            <a:off x="269241" y="1387706"/>
            <a:ext cx="3204215"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VNet</a:t>
            </a:r>
          </a:p>
        </p:txBody>
      </p:sp>
      <p:pic>
        <p:nvPicPr>
          <p:cNvPr id="29" name="Picture 28">
            <a:extLst>
              <a:ext uri="{FF2B5EF4-FFF2-40B4-BE49-F238E27FC236}">
                <a16:creationId xmlns:a16="http://schemas.microsoft.com/office/drawing/2014/main" id="{12CCC33C-5F9E-475D-9CD2-101376384FA3}"/>
              </a:ext>
            </a:extLst>
          </p:cNvPr>
          <p:cNvPicPr>
            <a:picLocks noChangeAspect="1"/>
          </p:cNvPicPr>
          <p:nvPr/>
        </p:nvPicPr>
        <p:blipFill rotWithShape="1">
          <a:blip r:embed="rId3"/>
          <a:srcRect t="1" b="26644"/>
          <a:stretch/>
        </p:blipFill>
        <p:spPr>
          <a:xfrm>
            <a:off x="2408197" y="3333388"/>
            <a:ext cx="611018" cy="448212"/>
          </a:xfrm>
          <a:prstGeom prst="rect">
            <a:avLst/>
          </a:prstGeom>
        </p:spPr>
      </p:pic>
      <p:sp>
        <p:nvSpPr>
          <p:cNvPr id="31" name="Rectangle 30">
            <a:extLst>
              <a:ext uri="{FF2B5EF4-FFF2-40B4-BE49-F238E27FC236}">
                <a16:creationId xmlns:a16="http://schemas.microsoft.com/office/drawing/2014/main" id="{156F8D66-7400-4C66-A29F-BA6B15BFC7B0}"/>
              </a:ext>
            </a:extLst>
          </p:cNvPr>
          <p:cNvSpPr/>
          <p:nvPr/>
        </p:nvSpPr>
        <p:spPr bwMode="auto">
          <a:xfrm flipH="1">
            <a:off x="5380679" y="1757893"/>
            <a:ext cx="2677455" cy="2172884"/>
          </a:xfrm>
          <a:prstGeom prst="rect">
            <a:avLst/>
          </a:prstGeom>
          <a:solidFill>
            <a:schemeClr val="accent2">
              <a:lumMod val="40000"/>
              <a:lumOff val="60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34" name="Picture 33">
            <a:extLst>
              <a:ext uri="{FF2B5EF4-FFF2-40B4-BE49-F238E27FC236}">
                <a16:creationId xmlns:a16="http://schemas.microsoft.com/office/drawing/2014/main" id="{7FCFB366-FCBB-47DF-9CE3-77FC44FFE8ED}"/>
              </a:ext>
            </a:extLst>
          </p:cNvPr>
          <p:cNvPicPr>
            <a:picLocks noChangeAspect="1"/>
          </p:cNvPicPr>
          <p:nvPr/>
        </p:nvPicPr>
        <p:blipFill>
          <a:blip r:embed="rId2"/>
          <a:stretch>
            <a:fillRect/>
          </a:stretch>
        </p:blipFill>
        <p:spPr>
          <a:xfrm flipH="1">
            <a:off x="7631124" y="3621392"/>
            <a:ext cx="309383" cy="309384"/>
          </a:xfrm>
          <a:prstGeom prst="rect">
            <a:avLst/>
          </a:prstGeom>
        </p:spPr>
      </p:pic>
      <p:pic>
        <p:nvPicPr>
          <p:cNvPr id="50" name="Picture 49">
            <a:extLst>
              <a:ext uri="{FF2B5EF4-FFF2-40B4-BE49-F238E27FC236}">
                <a16:creationId xmlns:a16="http://schemas.microsoft.com/office/drawing/2014/main" id="{1508B53A-0550-4929-A18C-699D00AAB44F}"/>
              </a:ext>
            </a:extLst>
          </p:cNvPr>
          <p:cNvPicPr>
            <a:picLocks noChangeAspect="1"/>
          </p:cNvPicPr>
          <p:nvPr/>
        </p:nvPicPr>
        <p:blipFill rotWithShape="1">
          <a:blip r:embed="rId3"/>
          <a:srcRect t="1" b="26644"/>
          <a:stretch/>
        </p:blipFill>
        <p:spPr>
          <a:xfrm>
            <a:off x="5394099" y="3327872"/>
            <a:ext cx="611018" cy="448212"/>
          </a:xfrm>
          <a:prstGeom prst="rect">
            <a:avLst/>
          </a:prstGeom>
        </p:spPr>
      </p:pic>
      <p:sp>
        <p:nvSpPr>
          <p:cNvPr id="53" name="TextBox 52">
            <a:extLst>
              <a:ext uri="{FF2B5EF4-FFF2-40B4-BE49-F238E27FC236}">
                <a16:creationId xmlns:a16="http://schemas.microsoft.com/office/drawing/2014/main" id="{605075F6-B438-4FD8-985B-AEF16789DC17}"/>
              </a:ext>
            </a:extLst>
          </p:cNvPr>
          <p:cNvSpPr txBox="1"/>
          <p:nvPr/>
        </p:nvSpPr>
        <p:spPr>
          <a:xfrm>
            <a:off x="4853920" y="1387706"/>
            <a:ext cx="3204215"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On-Premises Network</a:t>
            </a:r>
          </a:p>
        </p:txBody>
      </p:sp>
      <p:grpSp>
        <p:nvGrpSpPr>
          <p:cNvPr id="25" name="Group 24">
            <a:extLst>
              <a:ext uri="{FF2B5EF4-FFF2-40B4-BE49-F238E27FC236}">
                <a16:creationId xmlns:a16="http://schemas.microsoft.com/office/drawing/2014/main" id="{37281D24-C03D-45E4-B411-AE9E594C073A}"/>
              </a:ext>
            </a:extLst>
          </p:cNvPr>
          <p:cNvGrpSpPr/>
          <p:nvPr/>
        </p:nvGrpSpPr>
        <p:grpSpPr>
          <a:xfrm>
            <a:off x="2958006" y="3467713"/>
            <a:ext cx="2510734" cy="307359"/>
            <a:chOff x="3261162" y="3556312"/>
            <a:chExt cx="1899977" cy="200632"/>
          </a:xfrm>
        </p:grpSpPr>
        <p:cxnSp>
          <p:nvCxnSpPr>
            <p:cNvPr id="63" name="Straight Arrow Connector 62">
              <a:extLst>
                <a:ext uri="{FF2B5EF4-FFF2-40B4-BE49-F238E27FC236}">
                  <a16:creationId xmlns:a16="http://schemas.microsoft.com/office/drawing/2014/main" id="{F4470A08-692C-4C0E-8CBD-4C82269B6413}"/>
                </a:ext>
              </a:extLst>
            </p:cNvPr>
            <p:cNvCxnSpPr>
              <a:cxnSpLocks/>
            </p:cNvCxnSpPr>
            <p:nvPr/>
          </p:nvCxnSpPr>
          <p:spPr>
            <a:xfrm>
              <a:off x="3261162" y="3656628"/>
              <a:ext cx="1899977" cy="0"/>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Cylinder 63">
              <a:extLst>
                <a:ext uri="{FF2B5EF4-FFF2-40B4-BE49-F238E27FC236}">
                  <a16:creationId xmlns:a16="http://schemas.microsoft.com/office/drawing/2014/main" id="{56B3F1C3-E4DE-4F92-A9F8-9BB08E2574AE}"/>
                </a:ext>
              </a:extLst>
            </p:cNvPr>
            <p:cNvSpPr/>
            <p:nvPr/>
          </p:nvSpPr>
          <p:spPr bwMode="auto">
            <a:xfrm rot="16200000">
              <a:off x="4102695" y="2882880"/>
              <a:ext cx="200632" cy="1547496"/>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grpSp>
      <p:sp>
        <p:nvSpPr>
          <p:cNvPr id="66" name="TextBox 65">
            <a:extLst>
              <a:ext uri="{FF2B5EF4-FFF2-40B4-BE49-F238E27FC236}">
                <a16:creationId xmlns:a16="http://schemas.microsoft.com/office/drawing/2014/main" id="{72F6BB6C-2976-49B0-AB35-9F0F6F864FFE}"/>
              </a:ext>
            </a:extLst>
          </p:cNvPr>
          <p:cNvSpPr txBox="1"/>
          <p:nvPr/>
        </p:nvSpPr>
        <p:spPr>
          <a:xfrm>
            <a:off x="6040400" y="3590810"/>
            <a:ext cx="1597028"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Headquarters</a:t>
            </a:r>
          </a:p>
        </p:txBody>
      </p:sp>
      <p:grpSp>
        <p:nvGrpSpPr>
          <p:cNvPr id="67" name="Group 66">
            <a:extLst>
              <a:ext uri="{FF2B5EF4-FFF2-40B4-BE49-F238E27FC236}">
                <a16:creationId xmlns:a16="http://schemas.microsoft.com/office/drawing/2014/main" id="{9CAD82AA-98A6-45AF-A5FB-ED387089C8FD}"/>
              </a:ext>
            </a:extLst>
          </p:cNvPr>
          <p:cNvGrpSpPr>
            <a:grpSpLocks noChangeAspect="1"/>
          </p:cNvGrpSpPr>
          <p:nvPr/>
        </p:nvGrpSpPr>
        <p:grpSpPr>
          <a:xfrm flipH="1">
            <a:off x="7475062" y="1185271"/>
            <a:ext cx="772629" cy="1122297"/>
            <a:chOff x="4560877" y="4697003"/>
            <a:chExt cx="1893269" cy="2297076"/>
          </a:xfrm>
        </p:grpSpPr>
        <p:sp>
          <p:nvSpPr>
            <p:cNvPr id="68" name="Rectangle 10">
              <a:extLst>
                <a:ext uri="{FF2B5EF4-FFF2-40B4-BE49-F238E27FC236}">
                  <a16:creationId xmlns:a16="http://schemas.microsoft.com/office/drawing/2014/main" id="{6FF2CE5B-1C65-4DCF-AAB2-D0038B0C0E84}"/>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11">
              <a:extLst>
                <a:ext uri="{FF2B5EF4-FFF2-40B4-BE49-F238E27FC236}">
                  <a16:creationId xmlns:a16="http://schemas.microsoft.com/office/drawing/2014/main" id="{A69CD034-BDA7-4E65-AF4C-FD617079BD62}"/>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21">
              <a:extLst>
                <a:ext uri="{FF2B5EF4-FFF2-40B4-BE49-F238E27FC236}">
                  <a16:creationId xmlns:a16="http://schemas.microsoft.com/office/drawing/2014/main" id="{ABF26587-7CE3-4BDD-898D-B183F8DE6B48}"/>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22">
              <a:extLst>
                <a:ext uri="{FF2B5EF4-FFF2-40B4-BE49-F238E27FC236}">
                  <a16:creationId xmlns:a16="http://schemas.microsoft.com/office/drawing/2014/main" id="{3BB3357B-05F6-413C-92B6-FEE127144812}"/>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26">
              <a:extLst>
                <a:ext uri="{FF2B5EF4-FFF2-40B4-BE49-F238E27FC236}">
                  <a16:creationId xmlns:a16="http://schemas.microsoft.com/office/drawing/2014/main" id="{7BBEF25D-4247-4256-AC7F-1F2F1A06E29E}"/>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27">
              <a:extLst>
                <a:ext uri="{FF2B5EF4-FFF2-40B4-BE49-F238E27FC236}">
                  <a16:creationId xmlns:a16="http://schemas.microsoft.com/office/drawing/2014/main" id="{FC3E5698-AE30-4485-BA64-452D2A4DB621}"/>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28">
              <a:extLst>
                <a:ext uri="{FF2B5EF4-FFF2-40B4-BE49-F238E27FC236}">
                  <a16:creationId xmlns:a16="http://schemas.microsoft.com/office/drawing/2014/main" id="{9667CADB-38AD-403B-B92D-D9782F5FA418}"/>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29">
              <a:extLst>
                <a:ext uri="{FF2B5EF4-FFF2-40B4-BE49-F238E27FC236}">
                  <a16:creationId xmlns:a16="http://schemas.microsoft.com/office/drawing/2014/main" id="{AA4E4F74-7FD7-4641-B2B0-9787E0747B6A}"/>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30">
              <a:extLst>
                <a:ext uri="{FF2B5EF4-FFF2-40B4-BE49-F238E27FC236}">
                  <a16:creationId xmlns:a16="http://schemas.microsoft.com/office/drawing/2014/main" id="{EA54D413-2DCA-4B48-889B-25575A58377F}"/>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31">
              <a:extLst>
                <a:ext uri="{FF2B5EF4-FFF2-40B4-BE49-F238E27FC236}">
                  <a16:creationId xmlns:a16="http://schemas.microsoft.com/office/drawing/2014/main" id="{BD77524D-BB77-4B93-B1E4-91DE304B5A55}"/>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32">
              <a:extLst>
                <a:ext uri="{FF2B5EF4-FFF2-40B4-BE49-F238E27FC236}">
                  <a16:creationId xmlns:a16="http://schemas.microsoft.com/office/drawing/2014/main" id="{936E27F3-0154-4CCA-913C-CC8192B991DB}"/>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33">
              <a:extLst>
                <a:ext uri="{FF2B5EF4-FFF2-40B4-BE49-F238E27FC236}">
                  <a16:creationId xmlns:a16="http://schemas.microsoft.com/office/drawing/2014/main" id="{E89163B5-312F-414E-B457-E1F3EF1EADFE}"/>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34">
              <a:extLst>
                <a:ext uri="{FF2B5EF4-FFF2-40B4-BE49-F238E27FC236}">
                  <a16:creationId xmlns:a16="http://schemas.microsoft.com/office/drawing/2014/main" id="{F6122A75-A85E-42F6-BFC1-C5BF47FC6807}"/>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35">
              <a:extLst>
                <a:ext uri="{FF2B5EF4-FFF2-40B4-BE49-F238E27FC236}">
                  <a16:creationId xmlns:a16="http://schemas.microsoft.com/office/drawing/2014/main" id="{39933539-6883-4087-902D-6327330791C6}"/>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Rectangle 36">
              <a:extLst>
                <a:ext uri="{FF2B5EF4-FFF2-40B4-BE49-F238E27FC236}">
                  <a16:creationId xmlns:a16="http://schemas.microsoft.com/office/drawing/2014/main" id="{A4C0E39D-AEAD-42F0-A7FD-DEA7464F3D91}"/>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37">
              <a:extLst>
                <a:ext uri="{FF2B5EF4-FFF2-40B4-BE49-F238E27FC236}">
                  <a16:creationId xmlns:a16="http://schemas.microsoft.com/office/drawing/2014/main" id="{280E2C37-5834-49C0-AB5F-6D8313FBF0F3}"/>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38">
              <a:extLst>
                <a:ext uri="{FF2B5EF4-FFF2-40B4-BE49-F238E27FC236}">
                  <a16:creationId xmlns:a16="http://schemas.microsoft.com/office/drawing/2014/main" id="{E6BE0B24-EBA9-4EDB-AA17-8C02B7AA1EBD}"/>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39">
              <a:extLst>
                <a:ext uri="{FF2B5EF4-FFF2-40B4-BE49-F238E27FC236}">
                  <a16:creationId xmlns:a16="http://schemas.microsoft.com/office/drawing/2014/main" id="{803A3828-8A5F-4BB4-A03C-73E7CF99C701}"/>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40">
              <a:extLst>
                <a:ext uri="{FF2B5EF4-FFF2-40B4-BE49-F238E27FC236}">
                  <a16:creationId xmlns:a16="http://schemas.microsoft.com/office/drawing/2014/main" id="{0A54E1AF-630F-42A0-8C91-DF47FB46DF9C}"/>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41">
              <a:extLst>
                <a:ext uri="{FF2B5EF4-FFF2-40B4-BE49-F238E27FC236}">
                  <a16:creationId xmlns:a16="http://schemas.microsoft.com/office/drawing/2014/main" id="{29DC00B8-F35C-48C7-9FC5-A8F2E1AC9327}"/>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42">
              <a:extLst>
                <a:ext uri="{FF2B5EF4-FFF2-40B4-BE49-F238E27FC236}">
                  <a16:creationId xmlns:a16="http://schemas.microsoft.com/office/drawing/2014/main" id="{0DEB4FA9-15B5-493F-A2A4-35BBCFF26276}"/>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43">
              <a:extLst>
                <a:ext uri="{FF2B5EF4-FFF2-40B4-BE49-F238E27FC236}">
                  <a16:creationId xmlns:a16="http://schemas.microsoft.com/office/drawing/2014/main" id="{B47A931E-B19B-4766-8C1E-C3041CF76718}"/>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44">
              <a:extLst>
                <a:ext uri="{FF2B5EF4-FFF2-40B4-BE49-F238E27FC236}">
                  <a16:creationId xmlns:a16="http://schemas.microsoft.com/office/drawing/2014/main" id="{AEA7EAD1-B4D0-4357-B358-2FD01D7FBC34}"/>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45">
              <a:extLst>
                <a:ext uri="{FF2B5EF4-FFF2-40B4-BE49-F238E27FC236}">
                  <a16:creationId xmlns:a16="http://schemas.microsoft.com/office/drawing/2014/main" id="{661AFD00-0D5D-4A0F-A0CF-B275D58F3638}"/>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46">
              <a:extLst>
                <a:ext uri="{FF2B5EF4-FFF2-40B4-BE49-F238E27FC236}">
                  <a16:creationId xmlns:a16="http://schemas.microsoft.com/office/drawing/2014/main" id="{58A346BC-033E-4C2B-BC08-F59E3743052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47">
              <a:extLst>
                <a:ext uri="{FF2B5EF4-FFF2-40B4-BE49-F238E27FC236}">
                  <a16:creationId xmlns:a16="http://schemas.microsoft.com/office/drawing/2014/main" id="{AA7BBFD0-C953-406B-BD91-B3D91C894AE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48">
              <a:extLst>
                <a:ext uri="{FF2B5EF4-FFF2-40B4-BE49-F238E27FC236}">
                  <a16:creationId xmlns:a16="http://schemas.microsoft.com/office/drawing/2014/main" id="{D7174A2E-8CA0-439A-99C1-0948FF0658A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49">
              <a:extLst>
                <a:ext uri="{FF2B5EF4-FFF2-40B4-BE49-F238E27FC236}">
                  <a16:creationId xmlns:a16="http://schemas.microsoft.com/office/drawing/2014/main" id="{B4CECE7C-C7B1-4C58-9177-9E2A880A6BD3}"/>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50">
              <a:extLst>
                <a:ext uri="{FF2B5EF4-FFF2-40B4-BE49-F238E27FC236}">
                  <a16:creationId xmlns:a16="http://schemas.microsoft.com/office/drawing/2014/main" id="{4C7FEA3C-EE7A-4A0B-8743-642DCA97EDF9}"/>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51">
              <a:extLst>
                <a:ext uri="{FF2B5EF4-FFF2-40B4-BE49-F238E27FC236}">
                  <a16:creationId xmlns:a16="http://schemas.microsoft.com/office/drawing/2014/main" id="{97FAF7FE-437B-48DD-9FA8-914A909429E5}"/>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52">
              <a:extLst>
                <a:ext uri="{FF2B5EF4-FFF2-40B4-BE49-F238E27FC236}">
                  <a16:creationId xmlns:a16="http://schemas.microsoft.com/office/drawing/2014/main" id="{75194197-8F1A-4791-ACFA-C1A10E283358}"/>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9" name="Rectangle 53">
              <a:extLst>
                <a:ext uri="{FF2B5EF4-FFF2-40B4-BE49-F238E27FC236}">
                  <a16:creationId xmlns:a16="http://schemas.microsoft.com/office/drawing/2014/main" id="{F9522680-C728-4752-9861-9723E3B51FCD}"/>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Rectangle 54">
              <a:extLst>
                <a:ext uri="{FF2B5EF4-FFF2-40B4-BE49-F238E27FC236}">
                  <a16:creationId xmlns:a16="http://schemas.microsoft.com/office/drawing/2014/main" id="{807FC6CB-080B-480B-BABA-21280A8CA45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55">
              <a:extLst>
                <a:ext uri="{FF2B5EF4-FFF2-40B4-BE49-F238E27FC236}">
                  <a16:creationId xmlns:a16="http://schemas.microsoft.com/office/drawing/2014/main" id="{B388B6FE-ADD4-422D-A52A-F15E6BBEFC99}"/>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56">
              <a:extLst>
                <a:ext uri="{FF2B5EF4-FFF2-40B4-BE49-F238E27FC236}">
                  <a16:creationId xmlns:a16="http://schemas.microsoft.com/office/drawing/2014/main" id="{19DBC03B-FD4C-4325-98C6-177EDFBF68A4}"/>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57">
              <a:extLst>
                <a:ext uri="{FF2B5EF4-FFF2-40B4-BE49-F238E27FC236}">
                  <a16:creationId xmlns:a16="http://schemas.microsoft.com/office/drawing/2014/main" id="{0DCF64BD-FF4D-434A-B402-D8532A5BC6C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Rectangle 58">
              <a:extLst>
                <a:ext uri="{FF2B5EF4-FFF2-40B4-BE49-F238E27FC236}">
                  <a16:creationId xmlns:a16="http://schemas.microsoft.com/office/drawing/2014/main" id="{92AEE8E8-B517-4201-A864-78D3478AD5F6}"/>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59">
              <a:extLst>
                <a:ext uri="{FF2B5EF4-FFF2-40B4-BE49-F238E27FC236}">
                  <a16:creationId xmlns:a16="http://schemas.microsoft.com/office/drawing/2014/main" id="{82DB5DB3-7954-42B0-BAB9-8490EE2C640C}"/>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60">
              <a:extLst>
                <a:ext uri="{FF2B5EF4-FFF2-40B4-BE49-F238E27FC236}">
                  <a16:creationId xmlns:a16="http://schemas.microsoft.com/office/drawing/2014/main" id="{5E3BC737-19A6-4564-BF00-BEA30CA9D3F3}"/>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Rectangle 61">
              <a:extLst>
                <a:ext uri="{FF2B5EF4-FFF2-40B4-BE49-F238E27FC236}">
                  <a16:creationId xmlns:a16="http://schemas.microsoft.com/office/drawing/2014/main" id="{EF6B5579-8D63-4954-8C08-743270A98936}"/>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62">
              <a:extLst>
                <a:ext uri="{FF2B5EF4-FFF2-40B4-BE49-F238E27FC236}">
                  <a16:creationId xmlns:a16="http://schemas.microsoft.com/office/drawing/2014/main" id="{BAB6C224-A626-40EA-A6C0-AC2E41619C76}"/>
                </a:ext>
              </a:extLst>
            </p:cNvPr>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63">
              <a:extLst>
                <a:ext uri="{FF2B5EF4-FFF2-40B4-BE49-F238E27FC236}">
                  <a16:creationId xmlns:a16="http://schemas.microsoft.com/office/drawing/2014/main" id="{F1181365-A7B2-44EE-81F6-D0AD613E3601}"/>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64">
              <a:extLst>
                <a:ext uri="{FF2B5EF4-FFF2-40B4-BE49-F238E27FC236}">
                  <a16:creationId xmlns:a16="http://schemas.microsoft.com/office/drawing/2014/main" id="{5504528F-1430-47F5-A25E-4DC6A183B5FD}"/>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65">
              <a:extLst>
                <a:ext uri="{FF2B5EF4-FFF2-40B4-BE49-F238E27FC236}">
                  <a16:creationId xmlns:a16="http://schemas.microsoft.com/office/drawing/2014/main" id="{07169993-0791-4E70-B118-6C98DBAF3162}"/>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66">
              <a:extLst>
                <a:ext uri="{FF2B5EF4-FFF2-40B4-BE49-F238E27FC236}">
                  <a16:creationId xmlns:a16="http://schemas.microsoft.com/office/drawing/2014/main" id="{1149AF9C-B902-41F0-97B7-4895C6A057CC}"/>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67">
              <a:extLst>
                <a:ext uri="{FF2B5EF4-FFF2-40B4-BE49-F238E27FC236}">
                  <a16:creationId xmlns:a16="http://schemas.microsoft.com/office/drawing/2014/main" id="{5C598F9B-1D1C-4156-BD8A-C7AF074923A2}"/>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68">
              <a:extLst>
                <a:ext uri="{FF2B5EF4-FFF2-40B4-BE49-F238E27FC236}">
                  <a16:creationId xmlns:a16="http://schemas.microsoft.com/office/drawing/2014/main" id="{FC197BC6-9DDF-4EA9-A615-3C0B114C9439}"/>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69">
              <a:extLst>
                <a:ext uri="{FF2B5EF4-FFF2-40B4-BE49-F238E27FC236}">
                  <a16:creationId xmlns:a16="http://schemas.microsoft.com/office/drawing/2014/main" id="{980B9934-824D-4753-810D-117C3CFEC7A2}"/>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70">
              <a:extLst>
                <a:ext uri="{FF2B5EF4-FFF2-40B4-BE49-F238E27FC236}">
                  <a16:creationId xmlns:a16="http://schemas.microsoft.com/office/drawing/2014/main" id="{9E03BE83-D137-46D2-BB82-484D32B553D3}"/>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71">
              <a:extLst>
                <a:ext uri="{FF2B5EF4-FFF2-40B4-BE49-F238E27FC236}">
                  <a16:creationId xmlns:a16="http://schemas.microsoft.com/office/drawing/2014/main" id="{CFA4B07A-4291-4D6B-B206-135A1D436A74}"/>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72">
              <a:extLst>
                <a:ext uri="{FF2B5EF4-FFF2-40B4-BE49-F238E27FC236}">
                  <a16:creationId xmlns:a16="http://schemas.microsoft.com/office/drawing/2014/main" id="{A1F1F17C-5F01-4E22-9C04-698131C4E291}"/>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73">
              <a:extLst>
                <a:ext uri="{FF2B5EF4-FFF2-40B4-BE49-F238E27FC236}">
                  <a16:creationId xmlns:a16="http://schemas.microsoft.com/office/drawing/2014/main" id="{618E39DA-7BB5-4461-A95D-BB3C23F53281}"/>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74">
              <a:extLst>
                <a:ext uri="{FF2B5EF4-FFF2-40B4-BE49-F238E27FC236}">
                  <a16:creationId xmlns:a16="http://schemas.microsoft.com/office/drawing/2014/main" id="{980EFCCA-90A0-4D0D-8BDB-FBCF326FCB93}"/>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75">
              <a:extLst>
                <a:ext uri="{FF2B5EF4-FFF2-40B4-BE49-F238E27FC236}">
                  <a16:creationId xmlns:a16="http://schemas.microsoft.com/office/drawing/2014/main" id="{FEFFACE3-343C-4C12-8068-F8807119512A}"/>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76">
              <a:extLst>
                <a:ext uri="{FF2B5EF4-FFF2-40B4-BE49-F238E27FC236}">
                  <a16:creationId xmlns:a16="http://schemas.microsoft.com/office/drawing/2014/main" id="{3406163E-53BE-4D1C-B76F-31AA20D43189}"/>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77">
              <a:extLst>
                <a:ext uri="{FF2B5EF4-FFF2-40B4-BE49-F238E27FC236}">
                  <a16:creationId xmlns:a16="http://schemas.microsoft.com/office/drawing/2014/main" id="{E979D983-4AB8-445D-A8AB-14C219269A6B}"/>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78">
              <a:extLst>
                <a:ext uri="{FF2B5EF4-FFF2-40B4-BE49-F238E27FC236}">
                  <a16:creationId xmlns:a16="http://schemas.microsoft.com/office/drawing/2014/main" id="{15719E2E-12DF-4E2D-9787-D8EA0F24ECFE}"/>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79">
              <a:extLst>
                <a:ext uri="{FF2B5EF4-FFF2-40B4-BE49-F238E27FC236}">
                  <a16:creationId xmlns:a16="http://schemas.microsoft.com/office/drawing/2014/main" id="{8651FEE5-C565-4DFF-8194-940D1721D9E4}"/>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80">
              <a:extLst>
                <a:ext uri="{FF2B5EF4-FFF2-40B4-BE49-F238E27FC236}">
                  <a16:creationId xmlns:a16="http://schemas.microsoft.com/office/drawing/2014/main" id="{07257863-6486-49C9-BB2B-F19D4E90835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81">
              <a:extLst>
                <a:ext uri="{FF2B5EF4-FFF2-40B4-BE49-F238E27FC236}">
                  <a16:creationId xmlns:a16="http://schemas.microsoft.com/office/drawing/2014/main" id="{9BB4342C-36C9-4AD3-B4D0-25C6C39550F6}"/>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82">
              <a:extLst>
                <a:ext uri="{FF2B5EF4-FFF2-40B4-BE49-F238E27FC236}">
                  <a16:creationId xmlns:a16="http://schemas.microsoft.com/office/drawing/2014/main" id="{C3E18229-EC1B-4524-8CCC-9D37EA11772E}"/>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83">
              <a:extLst>
                <a:ext uri="{FF2B5EF4-FFF2-40B4-BE49-F238E27FC236}">
                  <a16:creationId xmlns:a16="http://schemas.microsoft.com/office/drawing/2014/main" id="{3DF274B2-747A-4086-A0B3-79104E265388}"/>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84">
              <a:extLst>
                <a:ext uri="{FF2B5EF4-FFF2-40B4-BE49-F238E27FC236}">
                  <a16:creationId xmlns:a16="http://schemas.microsoft.com/office/drawing/2014/main" id="{0287766D-063A-4B8C-B33B-3A9DFE460C75}"/>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85">
              <a:extLst>
                <a:ext uri="{FF2B5EF4-FFF2-40B4-BE49-F238E27FC236}">
                  <a16:creationId xmlns:a16="http://schemas.microsoft.com/office/drawing/2014/main" id="{A8AB55AC-CB23-496F-BFC7-FEDE3D3A5C76}"/>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86">
              <a:extLst>
                <a:ext uri="{FF2B5EF4-FFF2-40B4-BE49-F238E27FC236}">
                  <a16:creationId xmlns:a16="http://schemas.microsoft.com/office/drawing/2014/main" id="{0F238B72-6EDB-47A0-96A5-ECF4DEB33BA2}"/>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87">
              <a:extLst>
                <a:ext uri="{FF2B5EF4-FFF2-40B4-BE49-F238E27FC236}">
                  <a16:creationId xmlns:a16="http://schemas.microsoft.com/office/drawing/2014/main" id="{7111CFE8-881F-479B-B2F5-4D58A8151E86}"/>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88">
              <a:extLst>
                <a:ext uri="{FF2B5EF4-FFF2-40B4-BE49-F238E27FC236}">
                  <a16:creationId xmlns:a16="http://schemas.microsoft.com/office/drawing/2014/main" id="{4E931B7A-7B37-4BE8-8D26-CD51C021BF30}"/>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89">
              <a:extLst>
                <a:ext uri="{FF2B5EF4-FFF2-40B4-BE49-F238E27FC236}">
                  <a16:creationId xmlns:a16="http://schemas.microsoft.com/office/drawing/2014/main" id="{5B2598CD-7AA8-4977-9DC0-E2B9DBF059B0}"/>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90">
              <a:extLst>
                <a:ext uri="{FF2B5EF4-FFF2-40B4-BE49-F238E27FC236}">
                  <a16:creationId xmlns:a16="http://schemas.microsoft.com/office/drawing/2014/main" id="{919677E3-5740-4CED-996F-71141C2550AA}"/>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91">
              <a:extLst>
                <a:ext uri="{FF2B5EF4-FFF2-40B4-BE49-F238E27FC236}">
                  <a16:creationId xmlns:a16="http://schemas.microsoft.com/office/drawing/2014/main" id="{448693AF-6CDD-4FE2-833E-620B73CE7C2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8" name="Rectangle 92">
              <a:extLst>
                <a:ext uri="{FF2B5EF4-FFF2-40B4-BE49-F238E27FC236}">
                  <a16:creationId xmlns:a16="http://schemas.microsoft.com/office/drawing/2014/main" id="{CD411932-57FD-469F-80A4-2F6C89D71C3D}"/>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9" name="Rectangle 93">
              <a:extLst>
                <a:ext uri="{FF2B5EF4-FFF2-40B4-BE49-F238E27FC236}">
                  <a16:creationId xmlns:a16="http://schemas.microsoft.com/office/drawing/2014/main" id="{B80CC54D-E16F-4B68-971D-CCFC6A60EE0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94">
              <a:extLst>
                <a:ext uri="{FF2B5EF4-FFF2-40B4-BE49-F238E27FC236}">
                  <a16:creationId xmlns:a16="http://schemas.microsoft.com/office/drawing/2014/main" id="{8FF03699-732F-430F-969D-534B0CC663E9}"/>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1" name="Rectangle 95">
              <a:extLst>
                <a:ext uri="{FF2B5EF4-FFF2-40B4-BE49-F238E27FC236}">
                  <a16:creationId xmlns:a16="http://schemas.microsoft.com/office/drawing/2014/main" id="{A49E9EA0-C3F2-4C3C-9C7D-A1FF926CF904}"/>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2" name="Rectangle 96">
              <a:extLst>
                <a:ext uri="{FF2B5EF4-FFF2-40B4-BE49-F238E27FC236}">
                  <a16:creationId xmlns:a16="http://schemas.microsoft.com/office/drawing/2014/main" id="{2C3021CB-EDF7-4C23-AEFE-EDD3E65E08D9}"/>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97">
              <a:extLst>
                <a:ext uri="{FF2B5EF4-FFF2-40B4-BE49-F238E27FC236}">
                  <a16:creationId xmlns:a16="http://schemas.microsoft.com/office/drawing/2014/main" id="{CD7BC556-1EC6-4F56-A0F4-E010B492E416}"/>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98">
              <a:extLst>
                <a:ext uri="{FF2B5EF4-FFF2-40B4-BE49-F238E27FC236}">
                  <a16:creationId xmlns:a16="http://schemas.microsoft.com/office/drawing/2014/main" id="{6D0C26AE-3ED6-4A64-9117-73364513FBD5}"/>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99">
              <a:extLst>
                <a:ext uri="{FF2B5EF4-FFF2-40B4-BE49-F238E27FC236}">
                  <a16:creationId xmlns:a16="http://schemas.microsoft.com/office/drawing/2014/main" id="{6949AC06-4526-4676-8DE1-06F6ACEACF64}"/>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100">
              <a:extLst>
                <a:ext uri="{FF2B5EF4-FFF2-40B4-BE49-F238E27FC236}">
                  <a16:creationId xmlns:a16="http://schemas.microsoft.com/office/drawing/2014/main" id="{C208A61E-3A2E-47F1-9D9A-889EAA167FB4}"/>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 name="Rectangle 101">
              <a:extLst>
                <a:ext uri="{FF2B5EF4-FFF2-40B4-BE49-F238E27FC236}">
                  <a16:creationId xmlns:a16="http://schemas.microsoft.com/office/drawing/2014/main" id="{75AD6AC1-868B-4688-85C6-2C45D445EAD5}"/>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02">
              <a:extLst>
                <a:ext uri="{FF2B5EF4-FFF2-40B4-BE49-F238E27FC236}">
                  <a16:creationId xmlns:a16="http://schemas.microsoft.com/office/drawing/2014/main" id="{9E08A7CB-FBFD-4450-8965-90D69630E071}"/>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 name="Rectangle 103">
              <a:extLst>
                <a:ext uri="{FF2B5EF4-FFF2-40B4-BE49-F238E27FC236}">
                  <a16:creationId xmlns:a16="http://schemas.microsoft.com/office/drawing/2014/main" id="{500EA871-966B-4533-88D5-D1748CE22C0C}"/>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 name="Rectangle 104">
              <a:extLst>
                <a:ext uri="{FF2B5EF4-FFF2-40B4-BE49-F238E27FC236}">
                  <a16:creationId xmlns:a16="http://schemas.microsoft.com/office/drawing/2014/main" id="{8C3BCCCD-9406-4B01-AB49-275E4396751C}"/>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05">
              <a:extLst>
                <a:ext uri="{FF2B5EF4-FFF2-40B4-BE49-F238E27FC236}">
                  <a16:creationId xmlns:a16="http://schemas.microsoft.com/office/drawing/2014/main" id="{287BE861-C4CB-471C-9B04-3AC728F64CB0}"/>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06">
              <a:extLst>
                <a:ext uri="{FF2B5EF4-FFF2-40B4-BE49-F238E27FC236}">
                  <a16:creationId xmlns:a16="http://schemas.microsoft.com/office/drawing/2014/main" id="{83D184E3-8682-41CA-B374-CFAAF681C6BA}"/>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07">
              <a:extLst>
                <a:ext uri="{FF2B5EF4-FFF2-40B4-BE49-F238E27FC236}">
                  <a16:creationId xmlns:a16="http://schemas.microsoft.com/office/drawing/2014/main" id="{3F195BF1-32FA-4749-8269-AC4540CF260A}"/>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08">
              <a:extLst>
                <a:ext uri="{FF2B5EF4-FFF2-40B4-BE49-F238E27FC236}">
                  <a16:creationId xmlns:a16="http://schemas.microsoft.com/office/drawing/2014/main" id="{C1D7A8DD-AB46-49DD-A23E-1EE587706D6B}"/>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09">
              <a:extLst>
                <a:ext uri="{FF2B5EF4-FFF2-40B4-BE49-F238E27FC236}">
                  <a16:creationId xmlns:a16="http://schemas.microsoft.com/office/drawing/2014/main" id="{67A7E9A2-F2A8-4351-9451-67F1E2D7ABE3}"/>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6" name="Rectangle 110">
              <a:extLst>
                <a:ext uri="{FF2B5EF4-FFF2-40B4-BE49-F238E27FC236}">
                  <a16:creationId xmlns:a16="http://schemas.microsoft.com/office/drawing/2014/main" id="{61BD673A-8604-4C6E-8E5F-7D937A732CA8}"/>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7" name="Rectangle 111">
              <a:extLst>
                <a:ext uri="{FF2B5EF4-FFF2-40B4-BE49-F238E27FC236}">
                  <a16:creationId xmlns:a16="http://schemas.microsoft.com/office/drawing/2014/main" id="{47625C41-67B0-4752-9752-1DD2736D0E42}"/>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8" name="Rectangle 112">
              <a:extLst>
                <a:ext uri="{FF2B5EF4-FFF2-40B4-BE49-F238E27FC236}">
                  <a16:creationId xmlns:a16="http://schemas.microsoft.com/office/drawing/2014/main" id="{940AB502-E8A0-4DCC-A677-17EA3BAEA90A}"/>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113">
              <a:extLst>
                <a:ext uri="{FF2B5EF4-FFF2-40B4-BE49-F238E27FC236}">
                  <a16:creationId xmlns:a16="http://schemas.microsoft.com/office/drawing/2014/main" id="{3D4E63F5-AF51-4131-848C-D798D995F545}"/>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0" name="Rectangle 114">
              <a:extLst>
                <a:ext uri="{FF2B5EF4-FFF2-40B4-BE49-F238E27FC236}">
                  <a16:creationId xmlns:a16="http://schemas.microsoft.com/office/drawing/2014/main" id="{13ECE1A9-0F52-40D0-963B-29766F539F5B}"/>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1" name="Rectangle 115">
              <a:extLst>
                <a:ext uri="{FF2B5EF4-FFF2-40B4-BE49-F238E27FC236}">
                  <a16:creationId xmlns:a16="http://schemas.microsoft.com/office/drawing/2014/main" id="{B89EB57D-1495-4C16-8341-290D6603EA59}"/>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2" name="Rectangle 116">
              <a:extLst>
                <a:ext uri="{FF2B5EF4-FFF2-40B4-BE49-F238E27FC236}">
                  <a16:creationId xmlns:a16="http://schemas.microsoft.com/office/drawing/2014/main" id="{E7181762-9C81-4AB4-BA68-869572890CA9}"/>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3" name="Rectangle 117">
              <a:extLst>
                <a:ext uri="{FF2B5EF4-FFF2-40B4-BE49-F238E27FC236}">
                  <a16:creationId xmlns:a16="http://schemas.microsoft.com/office/drawing/2014/main" id="{6C377A9D-BC8F-4578-BA49-6EF094C1AF0C}"/>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4" name="Rectangle 118">
              <a:extLst>
                <a:ext uri="{FF2B5EF4-FFF2-40B4-BE49-F238E27FC236}">
                  <a16:creationId xmlns:a16="http://schemas.microsoft.com/office/drawing/2014/main" id="{90E75257-881A-40E3-8193-047711B7BF0C}"/>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5" name="Rectangle 119">
              <a:extLst>
                <a:ext uri="{FF2B5EF4-FFF2-40B4-BE49-F238E27FC236}">
                  <a16:creationId xmlns:a16="http://schemas.microsoft.com/office/drawing/2014/main" id="{818D453B-C3FE-402C-A475-CE45B89AAB40}"/>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6" name="Rectangle 120">
              <a:extLst>
                <a:ext uri="{FF2B5EF4-FFF2-40B4-BE49-F238E27FC236}">
                  <a16:creationId xmlns:a16="http://schemas.microsoft.com/office/drawing/2014/main" id="{2B58D18D-DA0E-417A-A0FC-E12857F591F8}"/>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7" name="Rectangle 121">
              <a:extLst>
                <a:ext uri="{FF2B5EF4-FFF2-40B4-BE49-F238E27FC236}">
                  <a16:creationId xmlns:a16="http://schemas.microsoft.com/office/drawing/2014/main" id="{03D205CD-1F65-470B-A92A-5FE52041FA51}"/>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8" name="Rectangle 122">
              <a:extLst>
                <a:ext uri="{FF2B5EF4-FFF2-40B4-BE49-F238E27FC236}">
                  <a16:creationId xmlns:a16="http://schemas.microsoft.com/office/drawing/2014/main" id="{4AA21320-5326-44F7-862F-236F247FF3F8}"/>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123">
              <a:extLst>
                <a:ext uri="{FF2B5EF4-FFF2-40B4-BE49-F238E27FC236}">
                  <a16:creationId xmlns:a16="http://schemas.microsoft.com/office/drawing/2014/main" id="{04D8FD7F-A6D5-4BB0-AA28-0D837F8A6126}"/>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124">
              <a:extLst>
                <a:ext uri="{FF2B5EF4-FFF2-40B4-BE49-F238E27FC236}">
                  <a16:creationId xmlns:a16="http://schemas.microsoft.com/office/drawing/2014/main" id="{6731BA2A-D93D-4E37-908A-98E5FDEB6991}"/>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125">
              <a:extLst>
                <a:ext uri="{FF2B5EF4-FFF2-40B4-BE49-F238E27FC236}">
                  <a16:creationId xmlns:a16="http://schemas.microsoft.com/office/drawing/2014/main" id="{5F13436B-7A77-4D77-91F5-EAA9A5B3ECE6}"/>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592" name="Freeform 11">
            <a:extLst>
              <a:ext uri="{FF2B5EF4-FFF2-40B4-BE49-F238E27FC236}">
                <a16:creationId xmlns:a16="http://schemas.microsoft.com/office/drawing/2014/main" id="{F78BF53B-1D81-44F2-9B42-6A5D9F691CE0}"/>
              </a:ext>
            </a:extLst>
          </p:cNvPr>
          <p:cNvSpPr>
            <a:spLocks/>
          </p:cNvSpPr>
          <p:nvPr/>
        </p:nvSpPr>
        <p:spPr bwMode="auto">
          <a:xfrm>
            <a:off x="118591" y="1344771"/>
            <a:ext cx="1129825" cy="66073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3" name="TextBox 592">
            <a:extLst>
              <a:ext uri="{FF2B5EF4-FFF2-40B4-BE49-F238E27FC236}">
                <a16:creationId xmlns:a16="http://schemas.microsoft.com/office/drawing/2014/main" id="{C5AA828E-89FC-475C-9197-A162EC7AF4E2}"/>
              </a:ext>
            </a:extLst>
          </p:cNvPr>
          <p:cNvSpPr txBox="1"/>
          <p:nvPr/>
        </p:nvSpPr>
        <p:spPr>
          <a:xfrm>
            <a:off x="118592" y="1475966"/>
            <a:ext cx="1192125" cy="53405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p>
        </p:txBody>
      </p:sp>
      <p:sp>
        <p:nvSpPr>
          <p:cNvPr id="2" name="Title 1">
            <a:extLst>
              <a:ext uri="{FF2B5EF4-FFF2-40B4-BE49-F238E27FC236}">
                <a16:creationId xmlns:a16="http://schemas.microsoft.com/office/drawing/2014/main" id="{AC8B6EC9-4527-43D0-B241-84F69AA6E1B2}"/>
              </a:ext>
            </a:extLst>
          </p:cNvPr>
          <p:cNvSpPr>
            <a:spLocks noGrp="1"/>
          </p:cNvSpPr>
          <p:nvPr>
            <p:ph type="title"/>
          </p:nvPr>
        </p:nvSpPr>
        <p:spPr/>
        <p:txBody>
          <a:bodyPr/>
          <a:lstStyle/>
          <a:p>
            <a:r>
              <a:rPr lang="en-US"/>
              <a:t>VPN download device scripts</a:t>
            </a:r>
          </a:p>
        </p:txBody>
      </p:sp>
      <p:grpSp>
        <p:nvGrpSpPr>
          <p:cNvPr id="3" name="Group 2">
            <a:extLst>
              <a:ext uri="{FF2B5EF4-FFF2-40B4-BE49-F238E27FC236}">
                <a16:creationId xmlns:a16="http://schemas.microsoft.com/office/drawing/2014/main" id="{F345276B-A62E-4D5F-9183-0C6F433AE71C}"/>
              </a:ext>
            </a:extLst>
          </p:cNvPr>
          <p:cNvGrpSpPr/>
          <p:nvPr/>
        </p:nvGrpSpPr>
        <p:grpSpPr>
          <a:xfrm>
            <a:off x="392746" y="2351277"/>
            <a:ext cx="1739608" cy="1067182"/>
            <a:chOff x="1551315" y="2374922"/>
            <a:chExt cx="1810432" cy="1088581"/>
          </a:xfrm>
        </p:grpSpPr>
        <p:sp>
          <p:nvSpPr>
            <p:cNvPr id="26" name="Rectangle: Rounded Corners 25">
              <a:extLst>
                <a:ext uri="{FF2B5EF4-FFF2-40B4-BE49-F238E27FC236}">
                  <a16:creationId xmlns:a16="http://schemas.microsoft.com/office/drawing/2014/main" id="{E56869C8-96B5-4D6E-8D19-87BC06857045}"/>
                </a:ext>
              </a:extLst>
            </p:cNvPr>
            <p:cNvSpPr/>
            <p:nvPr/>
          </p:nvSpPr>
          <p:spPr bwMode="auto">
            <a:xfrm>
              <a:off x="1551315" y="2374922"/>
              <a:ext cx="1810432" cy="1088581"/>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5D9AF24E-EBCE-4399-BA62-C9AC515F0DC5}"/>
                </a:ext>
              </a:extLst>
            </p:cNvPr>
            <p:cNvGrpSpPr/>
            <p:nvPr/>
          </p:nvGrpSpPr>
          <p:grpSpPr>
            <a:xfrm>
              <a:off x="1979718" y="2495930"/>
              <a:ext cx="1049452" cy="859169"/>
              <a:chOff x="6254404" y="1419487"/>
              <a:chExt cx="1292999" cy="1058559"/>
            </a:xfrm>
          </p:grpSpPr>
          <p:grpSp>
            <p:nvGrpSpPr>
              <p:cNvPr id="12" name="Group 11">
                <a:extLst>
                  <a:ext uri="{FF2B5EF4-FFF2-40B4-BE49-F238E27FC236}">
                    <a16:creationId xmlns:a16="http://schemas.microsoft.com/office/drawing/2014/main" id="{58630525-56A2-4227-8B6D-8EF2B898B112}"/>
                  </a:ext>
                </a:extLst>
              </p:cNvPr>
              <p:cNvGrpSpPr/>
              <p:nvPr/>
            </p:nvGrpSpPr>
            <p:grpSpPr>
              <a:xfrm>
                <a:off x="6254404" y="1419487"/>
                <a:ext cx="1074072" cy="318109"/>
                <a:chOff x="6254404" y="1419487"/>
                <a:chExt cx="1074072" cy="318109"/>
              </a:xfrm>
            </p:grpSpPr>
            <p:pic>
              <p:nvPicPr>
                <p:cNvPr id="21" name="Picture 20">
                  <a:extLst>
                    <a:ext uri="{FF2B5EF4-FFF2-40B4-BE49-F238E27FC236}">
                      <a16:creationId xmlns:a16="http://schemas.microsoft.com/office/drawing/2014/main" id="{9BE90C2A-823B-4534-B7F5-BEB819E2161A}"/>
                    </a:ext>
                  </a:extLst>
                </p:cNvPr>
                <p:cNvPicPr>
                  <a:picLocks noChangeAspect="1"/>
                </p:cNvPicPr>
                <p:nvPr/>
              </p:nvPicPr>
              <p:blipFill>
                <a:blip r:embed="rId4"/>
                <a:stretch>
                  <a:fillRect/>
                </a:stretch>
              </p:blipFill>
              <p:spPr>
                <a:xfrm>
                  <a:off x="6254404" y="1419487"/>
                  <a:ext cx="318109" cy="318109"/>
                </a:xfrm>
                <a:prstGeom prst="rect">
                  <a:avLst/>
                </a:prstGeom>
              </p:spPr>
            </p:pic>
            <p:pic>
              <p:nvPicPr>
                <p:cNvPr id="22" name="Picture 21">
                  <a:extLst>
                    <a:ext uri="{FF2B5EF4-FFF2-40B4-BE49-F238E27FC236}">
                      <a16:creationId xmlns:a16="http://schemas.microsoft.com/office/drawing/2014/main" id="{8F5D95C9-3E33-4A5F-97FA-28DBEC1C5F18}"/>
                    </a:ext>
                  </a:extLst>
                </p:cNvPr>
                <p:cNvPicPr>
                  <a:picLocks noChangeAspect="1"/>
                </p:cNvPicPr>
                <p:nvPr/>
              </p:nvPicPr>
              <p:blipFill>
                <a:blip r:embed="rId4"/>
                <a:stretch>
                  <a:fillRect/>
                </a:stretch>
              </p:blipFill>
              <p:spPr>
                <a:xfrm>
                  <a:off x="6632386" y="1419487"/>
                  <a:ext cx="318109" cy="318109"/>
                </a:xfrm>
                <a:prstGeom prst="rect">
                  <a:avLst/>
                </a:prstGeom>
              </p:spPr>
            </p:pic>
            <p:pic>
              <p:nvPicPr>
                <p:cNvPr id="23" name="Picture 22">
                  <a:extLst>
                    <a:ext uri="{FF2B5EF4-FFF2-40B4-BE49-F238E27FC236}">
                      <a16:creationId xmlns:a16="http://schemas.microsoft.com/office/drawing/2014/main" id="{7E2DB983-BF00-4CFF-B176-92ED9BD06897}"/>
                    </a:ext>
                  </a:extLst>
                </p:cNvPr>
                <p:cNvPicPr>
                  <a:picLocks noChangeAspect="1"/>
                </p:cNvPicPr>
                <p:nvPr/>
              </p:nvPicPr>
              <p:blipFill>
                <a:blip r:embed="rId4"/>
                <a:stretch>
                  <a:fillRect/>
                </a:stretch>
              </p:blipFill>
              <p:spPr>
                <a:xfrm>
                  <a:off x="7010367" y="1419487"/>
                  <a:ext cx="318109" cy="318109"/>
                </a:xfrm>
                <a:prstGeom prst="rect">
                  <a:avLst/>
                </a:prstGeom>
              </p:spPr>
            </p:pic>
          </p:grpSp>
          <p:grpSp>
            <p:nvGrpSpPr>
              <p:cNvPr id="13" name="Group 12">
                <a:extLst>
                  <a:ext uri="{FF2B5EF4-FFF2-40B4-BE49-F238E27FC236}">
                    <a16:creationId xmlns:a16="http://schemas.microsoft.com/office/drawing/2014/main" id="{458C7BA3-BDEC-44B4-8B2B-151D0B3C6E14}"/>
                  </a:ext>
                </a:extLst>
              </p:cNvPr>
              <p:cNvGrpSpPr/>
              <p:nvPr/>
            </p:nvGrpSpPr>
            <p:grpSpPr>
              <a:xfrm>
                <a:off x="6473331" y="1789712"/>
                <a:ext cx="1074072" cy="318109"/>
                <a:chOff x="6254404" y="1419487"/>
                <a:chExt cx="1074072" cy="318109"/>
              </a:xfrm>
            </p:grpSpPr>
            <p:pic>
              <p:nvPicPr>
                <p:cNvPr id="18" name="Picture 17">
                  <a:extLst>
                    <a:ext uri="{FF2B5EF4-FFF2-40B4-BE49-F238E27FC236}">
                      <a16:creationId xmlns:a16="http://schemas.microsoft.com/office/drawing/2014/main" id="{9202612E-BDD2-4955-954A-88500F3598EA}"/>
                    </a:ext>
                  </a:extLst>
                </p:cNvPr>
                <p:cNvPicPr>
                  <a:picLocks noChangeAspect="1"/>
                </p:cNvPicPr>
                <p:nvPr/>
              </p:nvPicPr>
              <p:blipFill>
                <a:blip r:embed="rId4"/>
                <a:stretch>
                  <a:fillRect/>
                </a:stretch>
              </p:blipFill>
              <p:spPr>
                <a:xfrm>
                  <a:off x="6254404" y="1419487"/>
                  <a:ext cx="318109" cy="318109"/>
                </a:xfrm>
                <a:prstGeom prst="rect">
                  <a:avLst/>
                </a:prstGeom>
              </p:spPr>
            </p:pic>
            <p:pic>
              <p:nvPicPr>
                <p:cNvPr id="19" name="Picture 18">
                  <a:extLst>
                    <a:ext uri="{FF2B5EF4-FFF2-40B4-BE49-F238E27FC236}">
                      <a16:creationId xmlns:a16="http://schemas.microsoft.com/office/drawing/2014/main" id="{1B1A7A86-E2D1-40B0-8915-40A06F4A32C9}"/>
                    </a:ext>
                  </a:extLst>
                </p:cNvPr>
                <p:cNvPicPr>
                  <a:picLocks noChangeAspect="1"/>
                </p:cNvPicPr>
                <p:nvPr/>
              </p:nvPicPr>
              <p:blipFill>
                <a:blip r:embed="rId4"/>
                <a:stretch>
                  <a:fillRect/>
                </a:stretch>
              </p:blipFill>
              <p:spPr>
                <a:xfrm>
                  <a:off x="6632386" y="1419487"/>
                  <a:ext cx="318109" cy="318109"/>
                </a:xfrm>
                <a:prstGeom prst="rect">
                  <a:avLst/>
                </a:prstGeom>
              </p:spPr>
            </p:pic>
            <p:pic>
              <p:nvPicPr>
                <p:cNvPr id="20" name="Picture 19">
                  <a:extLst>
                    <a:ext uri="{FF2B5EF4-FFF2-40B4-BE49-F238E27FC236}">
                      <a16:creationId xmlns:a16="http://schemas.microsoft.com/office/drawing/2014/main" id="{78B0C0E2-C0CD-4AC7-BBE3-7EB4CCFD7008}"/>
                    </a:ext>
                  </a:extLst>
                </p:cNvPr>
                <p:cNvPicPr>
                  <a:picLocks noChangeAspect="1"/>
                </p:cNvPicPr>
                <p:nvPr/>
              </p:nvPicPr>
              <p:blipFill>
                <a:blip r:embed="rId4"/>
                <a:stretch>
                  <a:fillRect/>
                </a:stretch>
              </p:blipFill>
              <p:spPr>
                <a:xfrm>
                  <a:off x="7010367" y="1419487"/>
                  <a:ext cx="318109" cy="318109"/>
                </a:xfrm>
                <a:prstGeom prst="rect">
                  <a:avLst/>
                </a:prstGeom>
              </p:spPr>
            </p:pic>
          </p:grpSp>
          <p:grpSp>
            <p:nvGrpSpPr>
              <p:cNvPr id="14" name="Group 13">
                <a:extLst>
                  <a:ext uri="{FF2B5EF4-FFF2-40B4-BE49-F238E27FC236}">
                    <a16:creationId xmlns:a16="http://schemas.microsoft.com/office/drawing/2014/main" id="{0F08D700-BC14-41DE-B0BE-7546A94C5701}"/>
                  </a:ext>
                </a:extLst>
              </p:cNvPr>
              <p:cNvGrpSpPr/>
              <p:nvPr/>
            </p:nvGrpSpPr>
            <p:grpSpPr>
              <a:xfrm>
                <a:off x="6254404" y="2159937"/>
                <a:ext cx="1074072" cy="318109"/>
                <a:chOff x="6254404" y="1419487"/>
                <a:chExt cx="1074072" cy="318109"/>
              </a:xfrm>
            </p:grpSpPr>
            <p:pic>
              <p:nvPicPr>
                <p:cNvPr id="15" name="Picture 14">
                  <a:extLst>
                    <a:ext uri="{FF2B5EF4-FFF2-40B4-BE49-F238E27FC236}">
                      <a16:creationId xmlns:a16="http://schemas.microsoft.com/office/drawing/2014/main" id="{B0AB89C5-5E9C-4909-A8BC-B32B60C42C05}"/>
                    </a:ext>
                  </a:extLst>
                </p:cNvPr>
                <p:cNvPicPr>
                  <a:picLocks noChangeAspect="1"/>
                </p:cNvPicPr>
                <p:nvPr/>
              </p:nvPicPr>
              <p:blipFill>
                <a:blip r:embed="rId4"/>
                <a:stretch>
                  <a:fillRect/>
                </a:stretch>
              </p:blipFill>
              <p:spPr>
                <a:xfrm>
                  <a:off x="6254404" y="1419487"/>
                  <a:ext cx="318109" cy="318109"/>
                </a:xfrm>
                <a:prstGeom prst="rect">
                  <a:avLst/>
                </a:prstGeom>
              </p:spPr>
            </p:pic>
            <p:pic>
              <p:nvPicPr>
                <p:cNvPr id="16" name="Picture 15">
                  <a:extLst>
                    <a:ext uri="{FF2B5EF4-FFF2-40B4-BE49-F238E27FC236}">
                      <a16:creationId xmlns:a16="http://schemas.microsoft.com/office/drawing/2014/main" id="{6C39447E-E967-4C02-AAAA-AF837771621F}"/>
                    </a:ext>
                  </a:extLst>
                </p:cNvPr>
                <p:cNvPicPr>
                  <a:picLocks noChangeAspect="1"/>
                </p:cNvPicPr>
                <p:nvPr/>
              </p:nvPicPr>
              <p:blipFill>
                <a:blip r:embed="rId4"/>
                <a:stretch>
                  <a:fillRect/>
                </a:stretch>
              </p:blipFill>
              <p:spPr>
                <a:xfrm>
                  <a:off x="6632386" y="1419487"/>
                  <a:ext cx="318109" cy="318109"/>
                </a:xfrm>
                <a:prstGeom prst="rect">
                  <a:avLst/>
                </a:prstGeom>
              </p:spPr>
            </p:pic>
            <p:pic>
              <p:nvPicPr>
                <p:cNvPr id="17" name="Picture 16">
                  <a:extLst>
                    <a:ext uri="{FF2B5EF4-FFF2-40B4-BE49-F238E27FC236}">
                      <a16:creationId xmlns:a16="http://schemas.microsoft.com/office/drawing/2014/main" id="{054FC34D-D09C-44D6-B38A-C78AB2978287}"/>
                    </a:ext>
                  </a:extLst>
                </p:cNvPr>
                <p:cNvPicPr>
                  <a:picLocks noChangeAspect="1"/>
                </p:cNvPicPr>
                <p:nvPr/>
              </p:nvPicPr>
              <p:blipFill>
                <a:blip r:embed="rId4"/>
                <a:stretch>
                  <a:fillRect/>
                </a:stretch>
              </p:blipFill>
              <p:spPr>
                <a:xfrm>
                  <a:off x="7010367" y="1419487"/>
                  <a:ext cx="318109" cy="318109"/>
                </a:xfrm>
                <a:prstGeom prst="rect">
                  <a:avLst/>
                </a:prstGeom>
              </p:spPr>
            </p:pic>
          </p:grpSp>
        </p:grpSp>
      </p:grpSp>
      <p:grpSp>
        <p:nvGrpSpPr>
          <p:cNvPr id="172" name="Group 171">
            <a:extLst>
              <a:ext uri="{FF2B5EF4-FFF2-40B4-BE49-F238E27FC236}">
                <a16:creationId xmlns:a16="http://schemas.microsoft.com/office/drawing/2014/main" id="{6236CCCE-E04D-46A2-9878-2AB9A342D343}"/>
              </a:ext>
            </a:extLst>
          </p:cNvPr>
          <p:cNvGrpSpPr/>
          <p:nvPr/>
        </p:nvGrpSpPr>
        <p:grpSpPr>
          <a:xfrm>
            <a:off x="6053577" y="2415310"/>
            <a:ext cx="1739608" cy="1067182"/>
            <a:chOff x="1551315" y="2374922"/>
            <a:chExt cx="1810432" cy="1088581"/>
          </a:xfrm>
        </p:grpSpPr>
        <p:sp>
          <p:nvSpPr>
            <p:cNvPr id="173" name="Rectangle: Rounded Corners 172">
              <a:extLst>
                <a:ext uri="{FF2B5EF4-FFF2-40B4-BE49-F238E27FC236}">
                  <a16:creationId xmlns:a16="http://schemas.microsoft.com/office/drawing/2014/main" id="{EE0C2BF2-0B07-4D57-8617-8A961DA0C4A9}"/>
                </a:ext>
              </a:extLst>
            </p:cNvPr>
            <p:cNvSpPr/>
            <p:nvPr/>
          </p:nvSpPr>
          <p:spPr bwMode="auto">
            <a:xfrm>
              <a:off x="1551315" y="2374922"/>
              <a:ext cx="1810432" cy="1088581"/>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4" name="Group 173">
              <a:extLst>
                <a:ext uri="{FF2B5EF4-FFF2-40B4-BE49-F238E27FC236}">
                  <a16:creationId xmlns:a16="http://schemas.microsoft.com/office/drawing/2014/main" id="{0AD49A7F-320F-4531-92FE-A44BDD527AAC}"/>
                </a:ext>
              </a:extLst>
            </p:cNvPr>
            <p:cNvGrpSpPr/>
            <p:nvPr/>
          </p:nvGrpSpPr>
          <p:grpSpPr>
            <a:xfrm>
              <a:off x="1979718" y="2495930"/>
              <a:ext cx="1049452" cy="859169"/>
              <a:chOff x="6254404" y="1419487"/>
              <a:chExt cx="1292999" cy="1058559"/>
            </a:xfrm>
          </p:grpSpPr>
          <p:grpSp>
            <p:nvGrpSpPr>
              <p:cNvPr id="175" name="Group 174">
                <a:extLst>
                  <a:ext uri="{FF2B5EF4-FFF2-40B4-BE49-F238E27FC236}">
                    <a16:creationId xmlns:a16="http://schemas.microsoft.com/office/drawing/2014/main" id="{55E58979-9568-49AF-A9AB-2EB6EC7A8966}"/>
                  </a:ext>
                </a:extLst>
              </p:cNvPr>
              <p:cNvGrpSpPr/>
              <p:nvPr/>
            </p:nvGrpSpPr>
            <p:grpSpPr>
              <a:xfrm>
                <a:off x="6254404" y="1419487"/>
                <a:ext cx="1074072" cy="318109"/>
                <a:chOff x="6254404" y="1419487"/>
                <a:chExt cx="1074072" cy="318109"/>
              </a:xfrm>
            </p:grpSpPr>
            <p:pic>
              <p:nvPicPr>
                <p:cNvPr id="184" name="Picture 183">
                  <a:extLst>
                    <a:ext uri="{FF2B5EF4-FFF2-40B4-BE49-F238E27FC236}">
                      <a16:creationId xmlns:a16="http://schemas.microsoft.com/office/drawing/2014/main" id="{B48A4ECA-4FEF-4FFF-9AC5-8B3C6B5DE4E7}"/>
                    </a:ext>
                  </a:extLst>
                </p:cNvPr>
                <p:cNvPicPr>
                  <a:picLocks noChangeAspect="1"/>
                </p:cNvPicPr>
                <p:nvPr/>
              </p:nvPicPr>
              <p:blipFill>
                <a:blip r:embed="rId4"/>
                <a:stretch>
                  <a:fillRect/>
                </a:stretch>
              </p:blipFill>
              <p:spPr>
                <a:xfrm>
                  <a:off x="6254404" y="1419487"/>
                  <a:ext cx="318109" cy="318109"/>
                </a:xfrm>
                <a:prstGeom prst="rect">
                  <a:avLst/>
                </a:prstGeom>
              </p:spPr>
            </p:pic>
            <p:pic>
              <p:nvPicPr>
                <p:cNvPr id="185" name="Picture 184">
                  <a:extLst>
                    <a:ext uri="{FF2B5EF4-FFF2-40B4-BE49-F238E27FC236}">
                      <a16:creationId xmlns:a16="http://schemas.microsoft.com/office/drawing/2014/main" id="{782181F0-1C7E-4F71-B9A4-0A94EF76327A}"/>
                    </a:ext>
                  </a:extLst>
                </p:cNvPr>
                <p:cNvPicPr>
                  <a:picLocks noChangeAspect="1"/>
                </p:cNvPicPr>
                <p:nvPr/>
              </p:nvPicPr>
              <p:blipFill>
                <a:blip r:embed="rId4"/>
                <a:stretch>
                  <a:fillRect/>
                </a:stretch>
              </p:blipFill>
              <p:spPr>
                <a:xfrm>
                  <a:off x="6632386" y="1419487"/>
                  <a:ext cx="318109" cy="318109"/>
                </a:xfrm>
                <a:prstGeom prst="rect">
                  <a:avLst/>
                </a:prstGeom>
              </p:spPr>
            </p:pic>
            <p:pic>
              <p:nvPicPr>
                <p:cNvPr id="186" name="Picture 185">
                  <a:extLst>
                    <a:ext uri="{FF2B5EF4-FFF2-40B4-BE49-F238E27FC236}">
                      <a16:creationId xmlns:a16="http://schemas.microsoft.com/office/drawing/2014/main" id="{6EECC9D0-961B-42C3-BF66-F018758F7F16}"/>
                    </a:ext>
                  </a:extLst>
                </p:cNvPr>
                <p:cNvPicPr>
                  <a:picLocks noChangeAspect="1"/>
                </p:cNvPicPr>
                <p:nvPr/>
              </p:nvPicPr>
              <p:blipFill>
                <a:blip r:embed="rId4"/>
                <a:stretch>
                  <a:fillRect/>
                </a:stretch>
              </p:blipFill>
              <p:spPr>
                <a:xfrm>
                  <a:off x="7010367" y="1419487"/>
                  <a:ext cx="318109" cy="318109"/>
                </a:xfrm>
                <a:prstGeom prst="rect">
                  <a:avLst/>
                </a:prstGeom>
              </p:spPr>
            </p:pic>
          </p:grpSp>
          <p:grpSp>
            <p:nvGrpSpPr>
              <p:cNvPr id="176" name="Group 175">
                <a:extLst>
                  <a:ext uri="{FF2B5EF4-FFF2-40B4-BE49-F238E27FC236}">
                    <a16:creationId xmlns:a16="http://schemas.microsoft.com/office/drawing/2014/main" id="{B48E56DE-C3B4-4E70-AD7D-627A99CA299E}"/>
                  </a:ext>
                </a:extLst>
              </p:cNvPr>
              <p:cNvGrpSpPr/>
              <p:nvPr/>
            </p:nvGrpSpPr>
            <p:grpSpPr>
              <a:xfrm>
                <a:off x="6473331" y="1789712"/>
                <a:ext cx="1074072" cy="318109"/>
                <a:chOff x="6254404" y="1419487"/>
                <a:chExt cx="1074072" cy="318109"/>
              </a:xfrm>
            </p:grpSpPr>
            <p:pic>
              <p:nvPicPr>
                <p:cNvPr id="181" name="Picture 180">
                  <a:extLst>
                    <a:ext uri="{FF2B5EF4-FFF2-40B4-BE49-F238E27FC236}">
                      <a16:creationId xmlns:a16="http://schemas.microsoft.com/office/drawing/2014/main" id="{091DB9FB-B5E7-4988-8F2D-0C42DE93501D}"/>
                    </a:ext>
                  </a:extLst>
                </p:cNvPr>
                <p:cNvPicPr>
                  <a:picLocks noChangeAspect="1"/>
                </p:cNvPicPr>
                <p:nvPr/>
              </p:nvPicPr>
              <p:blipFill>
                <a:blip r:embed="rId4"/>
                <a:stretch>
                  <a:fillRect/>
                </a:stretch>
              </p:blipFill>
              <p:spPr>
                <a:xfrm>
                  <a:off x="6254404" y="1419487"/>
                  <a:ext cx="318109" cy="318109"/>
                </a:xfrm>
                <a:prstGeom prst="rect">
                  <a:avLst/>
                </a:prstGeom>
              </p:spPr>
            </p:pic>
            <p:pic>
              <p:nvPicPr>
                <p:cNvPr id="182" name="Picture 181">
                  <a:extLst>
                    <a:ext uri="{FF2B5EF4-FFF2-40B4-BE49-F238E27FC236}">
                      <a16:creationId xmlns:a16="http://schemas.microsoft.com/office/drawing/2014/main" id="{2C9EF7E4-9E6E-4D2F-8274-34D8699277D0}"/>
                    </a:ext>
                  </a:extLst>
                </p:cNvPr>
                <p:cNvPicPr>
                  <a:picLocks noChangeAspect="1"/>
                </p:cNvPicPr>
                <p:nvPr/>
              </p:nvPicPr>
              <p:blipFill>
                <a:blip r:embed="rId4"/>
                <a:stretch>
                  <a:fillRect/>
                </a:stretch>
              </p:blipFill>
              <p:spPr>
                <a:xfrm>
                  <a:off x="6632386" y="1419487"/>
                  <a:ext cx="318109" cy="318109"/>
                </a:xfrm>
                <a:prstGeom prst="rect">
                  <a:avLst/>
                </a:prstGeom>
              </p:spPr>
            </p:pic>
            <p:pic>
              <p:nvPicPr>
                <p:cNvPr id="183" name="Picture 182">
                  <a:extLst>
                    <a:ext uri="{FF2B5EF4-FFF2-40B4-BE49-F238E27FC236}">
                      <a16:creationId xmlns:a16="http://schemas.microsoft.com/office/drawing/2014/main" id="{43DA1CFE-87ED-407E-B47A-095AFB2A6929}"/>
                    </a:ext>
                  </a:extLst>
                </p:cNvPr>
                <p:cNvPicPr>
                  <a:picLocks noChangeAspect="1"/>
                </p:cNvPicPr>
                <p:nvPr/>
              </p:nvPicPr>
              <p:blipFill>
                <a:blip r:embed="rId4"/>
                <a:stretch>
                  <a:fillRect/>
                </a:stretch>
              </p:blipFill>
              <p:spPr>
                <a:xfrm>
                  <a:off x="7010367" y="1419487"/>
                  <a:ext cx="318109" cy="318109"/>
                </a:xfrm>
                <a:prstGeom prst="rect">
                  <a:avLst/>
                </a:prstGeom>
              </p:spPr>
            </p:pic>
          </p:grpSp>
          <p:grpSp>
            <p:nvGrpSpPr>
              <p:cNvPr id="177" name="Group 176">
                <a:extLst>
                  <a:ext uri="{FF2B5EF4-FFF2-40B4-BE49-F238E27FC236}">
                    <a16:creationId xmlns:a16="http://schemas.microsoft.com/office/drawing/2014/main" id="{C440F66C-E044-4506-A4C4-D1C551ADBD2F}"/>
                  </a:ext>
                </a:extLst>
              </p:cNvPr>
              <p:cNvGrpSpPr/>
              <p:nvPr/>
            </p:nvGrpSpPr>
            <p:grpSpPr>
              <a:xfrm>
                <a:off x="6254404" y="2159937"/>
                <a:ext cx="1074072" cy="318109"/>
                <a:chOff x="6254404" y="1419487"/>
                <a:chExt cx="1074072" cy="318109"/>
              </a:xfrm>
            </p:grpSpPr>
            <p:pic>
              <p:nvPicPr>
                <p:cNvPr id="178" name="Picture 177">
                  <a:extLst>
                    <a:ext uri="{FF2B5EF4-FFF2-40B4-BE49-F238E27FC236}">
                      <a16:creationId xmlns:a16="http://schemas.microsoft.com/office/drawing/2014/main" id="{B4D63ACF-BA63-497B-B5F9-92A2D5D5BADD}"/>
                    </a:ext>
                  </a:extLst>
                </p:cNvPr>
                <p:cNvPicPr>
                  <a:picLocks noChangeAspect="1"/>
                </p:cNvPicPr>
                <p:nvPr/>
              </p:nvPicPr>
              <p:blipFill>
                <a:blip r:embed="rId4"/>
                <a:stretch>
                  <a:fillRect/>
                </a:stretch>
              </p:blipFill>
              <p:spPr>
                <a:xfrm>
                  <a:off x="6254404" y="1419487"/>
                  <a:ext cx="318109" cy="318109"/>
                </a:xfrm>
                <a:prstGeom prst="rect">
                  <a:avLst/>
                </a:prstGeom>
              </p:spPr>
            </p:pic>
            <p:pic>
              <p:nvPicPr>
                <p:cNvPr id="179" name="Picture 178">
                  <a:extLst>
                    <a:ext uri="{FF2B5EF4-FFF2-40B4-BE49-F238E27FC236}">
                      <a16:creationId xmlns:a16="http://schemas.microsoft.com/office/drawing/2014/main" id="{E7AECD5F-50FE-4775-A418-A333C39B2864}"/>
                    </a:ext>
                  </a:extLst>
                </p:cNvPr>
                <p:cNvPicPr>
                  <a:picLocks noChangeAspect="1"/>
                </p:cNvPicPr>
                <p:nvPr/>
              </p:nvPicPr>
              <p:blipFill>
                <a:blip r:embed="rId4"/>
                <a:stretch>
                  <a:fillRect/>
                </a:stretch>
              </p:blipFill>
              <p:spPr>
                <a:xfrm>
                  <a:off x="6632386" y="1419487"/>
                  <a:ext cx="318109" cy="318109"/>
                </a:xfrm>
                <a:prstGeom prst="rect">
                  <a:avLst/>
                </a:prstGeom>
              </p:spPr>
            </p:pic>
            <p:pic>
              <p:nvPicPr>
                <p:cNvPr id="180" name="Picture 179">
                  <a:extLst>
                    <a:ext uri="{FF2B5EF4-FFF2-40B4-BE49-F238E27FC236}">
                      <a16:creationId xmlns:a16="http://schemas.microsoft.com/office/drawing/2014/main" id="{0FCF71B7-968F-4D62-9E8C-0086D1588715}"/>
                    </a:ext>
                  </a:extLst>
                </p:cNvPr>
                <p:cNvPicPr>
                  <a:picLocks noChangeAspect="1"/>
                </p:cNvPicPr>
                <p:nvPr/>
              </p:nvPicPr>
              <p:blipFill>
                <a:blip r:embed="rId4"/>
                <a:stretch>
                  <a:fillRect/>
                </a:stretch>
              </p:blipFill>
              <p:spPr>
                <a:xfrm>
                  <a:off x="7010367" y="1419487"/>
                  <a:ext cx="318109" cy="318109"/>
                </a:xfrm>
                <a:prstGeom prst="rect">
                  <a:avLst/>
                </a:prstGeom>
              </p:spPr>
            </p:pic>
          </p:grpSp>
        </p:grpSp>
      </p:grpSp>
      <p:sp>
        <p:nvSpPr>
          <p:cNvPr id="190" name="Education">
            <a:extLst>
              <a:ext uri="{FF2B5EF4-FFF2-40B4-BE49-F238E27FC236}">
                <a16:creationId xmlns:a16="http://schemas.microsoft.com/office/drawing/2014/main" id="{E08180E3-68CC-4316-B9ED-68CB928DC8FE}"/>
              </a:ext>
            </a:extLst>
          </p:cNvPr>
          <p:cNvSpPr>
            <a:spLocks noChangeAspect="1" noEditPoints="1"/>
          </p:cNvSpPr>
          <p:nvPr/>
        </p:nvSpPr>
        <p:spPr bwMode="auto">
          <a:xfrm>
            <a:off x="3765159" y="1429004"/>
            <a:ext cx="896425" cy="896425"/>
          </a:xfrm>
          <a:custGeom>
            <a:avLst/>
            <a:gdLst>
              <a:gd name="T0" fmla="*/ 35 w 350"/>
              <a:gd name="T1" fmla="*/ 350 h 350"/>
              <a:gd name="T2" fmla="*/ 10 w 350"/>
              <a:gd name="T3" fmla="*/ 340 h 350"/>
              <a:gd name="T4" fmla="*/ 0 w 350"/>
              <a:gd name="T5" fmla="*/ 315 h 350"/>
              <a:gd name="T6" fmla="*/ 10 w 350"/>
              <a:gd name="T7" fmla="*/ 290 h 350"/>
              <a:gd name="T8" fmla="*/ 35 w 350"/>
              <a:gd name="T9" fmla="*/ 280 h 350"/>
              <a:gd name="T10" fmla="*/ 175 w 350"/>
              <a:gd name="T11" fmla="*/ 280 h 350"/>
              <a:gd name="T12" fmla="*/ 245 w 350"/>
              <a:gd name="T13" fmla="*/ 280 h 350"/>
              <a:gd name="T14" fmla="*/ 220 w 350"/>
              <a:gd name="T15" fmla="*/ 290 h 350"/>
              <a:gd name="T16" fmla="*/ 210 w 350"/>
              <a:gd name="T17" fmla="*/ 315 h 350"/>
              <a:gd name="T18" fmla="*/ 220 w 350"/>
              <a:gd name="T19" fmla="*/ 340 h 350"/>
              <a:gd name="T20" fmla="*/ 245 w 350"/>
              <a:gd name="T21" fmla="*/ 350 h 350"/>
              <a:gd name="T22" fmla="*/ 280 w 350"/>
              <a:gd name="T23" fmla="*/ 70 h 350"/>
              <a:gd name="T24" fmla="*/ 315 w 350"/>
              <a:gd name="T25" fmla="*/ 70 h 350"/>
              <a:gd name="T26" fmla="*/ 350 w 350"/>
              <a:gd name="T27" fmla="*/ 35 h 350"/>
              <a:gd name="T28" fmla="*/ 315 w 350"/>
              <a:gd name="T29" fmla="*/ 0 h 350"/>
              <a:gd name="T30" fmla="*/ 280 w 350"/>
              <a:gd name="T31" fmla="*/ 35 h 350"/>
              <a:gd name="T32" fmla="*/ 280 w 350"/>
              <a:gd name="T33" fmla="*/ 222 h 350"/>
              <a:gd name="T34" fmla="*/ 314 w 350"/>
              <a:gd name="T35" fmla="*/ 0 h 350"/>
              <a:gd name="T36" fmla="*/ 82 w 350"/>
              <a:gd name="T37" fmla="*/ 0 h 350"/>
              <a:gd name="T38" fmla="*/ 47 w 350"/>
              <a:gd name="T39" fmla="*/ 35 h 350"/>
              <a:gd name="T40" fmla="*/ 47 w 350"/>
              <a:gd name="T41" fmla="*/ 268 h 350"/>
              <a:gd name="T42" fmla="*/ 280 w 350"/>
              <a:gd name="T43" fmla="*/ 222 h 350"/>
              <a:gd name="T44" fmla="*/ 280 w 350"/>
              <a:gd name="T45" fmla="*/ 315 h 350"/>
              <a:gd name="T46" fmla="*/ 35 w 350"/>
              <a:gd name="T47" fmla="*/ 350 h 350"/>
              <a:gd name="T48" fmla="*/ 245 w 350"/>
              <a:gd name="T49" fmla="*/ 350 h 350"/>
              <a:gd name="T50" fmla="*/ 280 w 350"/>
              <a:gd name="T51" fmla="*/ 315 h 350"/>
              <a:gd name="T52" fmla="*/ 82 w 350"/>
              <a:gd name="T53" fmla="*/ 70 h 350"/>
              <a:gd name="T54" fmla="*/ 245 w 350"/>
              <a:gd name="T55" fmla="*/ 70 h 350"/>
              <a:gd name="T56" fmla="*/ 82 w 350"/>
              <a:gd name="T57" fmla="*/ 117 h 350"/>
              <a:gd name="T58" fmla="*/ 128 w 350"/>
              <a:gd name="T59" fmla="*/ 117 h 350"/>
              <a:gd name="T60" fmla="*/ 82 w 350"/>
              <a:gd name="T61" fmla="*/ 163 h 350"/>
              <a:gd name="T62" fmla="*/ 128 w 350"/>
              <a:gd name="T63" fmla="*/ 163 h 350"/>
              <a:gd name="T64" fmla="*/ 82 w 350"/>
              <a:gd name="T65" fmla="*/ 210 h 350"/>
              <a:gd name="T66" fmla="*/ 128 w 350"/>
              <a:gd name="T67" fmla="*/ 210 h 350"/>
              <a:gd name="T68" fmla="*/ 163 w 350"/>
              <a:gd name="T69" fmla="*/ 152 h 350"/>
              <a:gd name="T70" fmla="*/ 163 w 350"/>
              <a:gd name="T71" fmla="*/ 245 h 350"/>
              <a:gd name="T72" fmla="*/ 198 w 350"/>
              <a:gd name="T73" fmla="*/ 228 h 350"/>
              <a:gd name="T74" fmla="*/ 233 w 350"/>
              <a:gd name="T75" fmla="*/ 245 h 350"/>
              <a:gd name="T76" fmla="*/ 233 w 350"/>
              <a:gd name="T77" fmla="*/ 152 h 350"/>
              <a:gd name="T78" fmla="*/ 198 w 350"/>
              <a:gd name="T79" fmla="*/ 117 h 350"/>
              <a:gd name="T80" fmla="*/ 163 w 350"/>
              <a:gd name="T81" fmla="*/ 152 h 350"/>
              <a:gd name="T82" fmla="*/ 198 w 350"/>
              <a:gd name="T83" fmla="*/ 187 h 350"/>
              <a:gd name="T84" fmla="*/ 233 w 350"/>
              <a:gd name="T85" fmla="*/ 152 h 350"/>
              <a:gd name="T86" fmla="*/ 198 w 350"/>
              <a:gd name="T87" fmla="*/ 117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0" h="350">
                <a:moveTo>
                  <a:pt x="35" y="350"/>
                </a:moveTo>
                <a:cubicBezTo>
                  <a:pt x="25" y="350"/>
                  <a:pt x="17" y="346"/>
                  <a:pt x="10" y="340"/>
                </a:cubicBezTo>
                <a:cubicBezTo>
                  <a:pt x="4" y="333"/>
                  <a:pt x="0" y="325"/>
                  <a:pt x="0" y="315"/>
                </a:cubicBezTo>
                <a:cubicBezTo>
                  <a:pt x="0" y="305"/>
                  <a:pt x="4" y="297"/>
                  <a:pt x="10" y="290"/>
                </a:cubicBezTo>
                <a:cubicBezTo>
                  <a:pt x="17" y="284"/>
                  <a:pt x="25" y="280"/>
                  <a:pt x="35" y="280"/>
                </a:cubicBezTo>
                <a:cubicBezTo>
                  <a:pt x="175" y="280"/>
                  <a:pt x="175" y="280"/>
                  <a:pt x="175" y="280"/>
                </a:cubicBezTo>
                <a:cubicBezTo>
                  <a:pt x="245" y="280"/>
                  <a:pt x="245" y="280"/>
                  <a:pt x="245" y="280"/>
                </a:cubicBezTo>
                <a:cubicBezTo>
                  <a:pt x="235" y="280"/>
                  <a:pt x="227" y="284"/>
                  <a:pt x="220" y="290"/>
                </a:cubicBezTo>
                <a:cubicBezTo>
                  <a:pt x="214" y="297"/>
                  <a:pt x="210" y="305"/>
                  <a:pt x="210" y="315"/>
                </a:cubicBezTo>
                <a:cubicBezTo>
                  <a:pt x="210" y="325"/>
                  <a:pt x="214" y="333"/>
                  <a:pt x="220" y="340"/>
                </a:cubicBezTo>
                <a:cubicBezTo>
                  <a:pt x="227" y="346"/>
                  <a:pt x="235" y="350"/>
                  <a:pt x="245" y="350"/>
                </a:cubicBezTo>
                <a:moveTo>
                  <a:pt x="280" y="70"/>
                </a:moveTo>
                <a:cubicBezTo>
                  <a:pt x="315" y="70"/>
                  <a:pt x="315" y="70"/>
                  <a:pt x="315" y="70"/>
                </a:cubicBezTo>
                <a:cubicBezTo>
                  <a:pt x="334" y="70"/>
                  <a:pt x="350" y="54"/>
                  <a:pt x="350" y="35"/>
                </a:cubicBezTo>
                <a:cubicBezTo>
                  <a:pt x="350" y="16"/>
                  <a:pt x="334" y="0"/>
                  <a:pt x="315" y="0"/>
                </a:cubicBezTo>
                <a:cubicBezTo>
                  <a:pt x="296" y="0"/>
                  <a:pt x="280" y="16"/>
                  <a:pt x="280" y="35"/>
                </a:cubicBezTo>
                <a:cubicBezTo>
                  <a:pt x="280" y="222"/>
                  <a:pt x="280" y="222"/>
                  <a:pt x="280" y="222"/>
                </a:cubicBezTo>
                <a:moveTo>
                  <a:pt x="314" y="0"/>
                </a:moveTo>
                <a:cubicBezTo>
                  <a:pt x="82" y="0"/>
                  <a:pt x="82" y="0"/>
                  <a:pt x="82" y="0"/>
                </a:cubicBezTo>
                <a:cubicBezTo>
                  <a:pt x="62" y="0"/>
                  <a:pt x="47" y="16"/>
                  <a:pt x="47" y="35"/>
                </a:cubicBezTo>
                <a:cubicBezTo>
                  <a:pt x="47" y="268"/>
                  <a:pt x="47" y="268"/>
                  <a:pt x="47" y="268"/>
                </a:cubicBezTo>
                <a:moveTo>
                  <a:pt x="280" y="222"/>
                </a:moveTo>
                <a:cubicBezTo>
                  <a:pt x="280" y="315"/>
                  <a:pt x="280" y="315"/>
                  <a:pt x="280" y="315"/>
                </a:cubicBezTo>
                <a:moveTo>
                  <a:pt x="35" y="350"/>
                </a:moveTo>
                <a:cubicBezTo>
                  <a:pt x="245" y="350"/>
                  <a:pt x="245" y="350"/>
                  <a:pt x="245" y="350"/>
                </a:cubicBezTo>
                <a:cubicBezTo>
                  <a:pt x="264" y="350"/>
                  <a:pt x="280" y="334"/>
                  <a:pt x="280" y="315"/>
                </a:cubicBezTo>
                <a:moveTo>
                  <a:pt x="82" y="70"/>
                </a:moveTo>
                <a:cubicBezTo>
                  <a:pt x="245" y="70"/>
                  <a:pt x="245" y="70"/>
                  <a:pt x="245" y="70"/>
                </a:cubicBezTo>
                <a:moveTo>
                  <a:pt x="82" y="117"/>
                </a:moveTo>
                <a:cubicBezTo>
                  <a:pt x="128" y="117"/>
                  <a:pt x="128" y="117"/>
                  <a:pt x="128" y="117"/>
                </a:cubicBezTo>
                <a:moveTo>
                  <a:pt x="82" y="163"/>
                </a:moveTo>
                <a:cubicBezTo>
                  <a:pt x="128" y="163"/>
                  <a:pt x="128" y="163"/>
                  <a:pt x="128" y="163"/>
                </a:cubicBezTo>
                <a:moveTo>
                  <a:pt x="82" y="210"/>
                </a:moveTo>
                <a:cubicBezTo>
                  <a:pt x="128" y="210"/>
                  <a:pt x="128" y="210"/>
                  <a:pt x="128" y="210"/>
                </a:cubicBezTo>
                <a:moveTo>
                  <a:pt x="163" y="152"/>
                </a:moveTo>
                <a:cubicBezTo>
                  <a:pt x="163" y="245"/>
                  <a:pt x="163" y="245"/>
                  <a:pt x="163" y="245"/>
                </a:cubicBezTo>
                <a:cubicBezTo>
                  <a:pt x="198" y="228"/>
                  <a:pt x="198" y="228"/>
                  <a:pt x="198" y="228"/>
                </a:cubicBezTo>
                <a:cubicBezTo>
                  <a:pt x="233" y="245"/>
                  <a:pt x="233" y="245"/>
                  <a:pt x="233" y="245"/>
                </a:cubicBezTo>
                <a:cubicBezTo>
                  <a:pt x="233" y="152"/>
                  <a:pt x="233" y="152"/>
                  <a:pt x="233" y="152"/>
                </a:cubicBezTo>
                <a:moveTo>
                  <a:pt x="198" y="117"/>
                </a:moveTo>
                <a:cubicBezTo>
                  <a:pt x="179" y="117"/>
                  <a:pt x="163" y="132"/>
                  <a:pt x="163" y="152"/>
                </a:cubicBezTo>
                <a:cubicBezTo>
                  <a:pt x="163" y="171"/>
                  <a:pt x="179" y="187"/>
                  <a:pt x="198" y="187"/>
                </a:cubicBezTo>
                <a:cubicBezTo>
                  <a:pt x="218" y="187"/>
                  <a:pt x="233" y="171"/>
                  <a:pt x="233" y="152"/>
                </a:cubicBezTo>
                <a:cubicBezTo>
                  <a:pt x="233" y="132"/>
                  <a:pt x="218" y="117"/>
                  <a:pt x="198" y="117"/>
                </a:cubicBezTo>
                <a:close/>
              </a:path>
            </a:pathLst>
          </a:custGeom>
          <a:solidFill>
            <a:schemeClr val="accent4">
              <a:lumMod val="40000"/>
              <a:lumOff val="60000"/>
            </a:schemeClr>
          </a:solidFill>
          <a:ln w="15875" cap="sq">
            <a:solidFill>
              <a:schemeClr val="tx1"/>
            </a:solidFill>
            <a:prstDash val="soli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Arrow: Down 29">
            <a:extLst>
              <a:ext uri="{FF2B5EF4-FFF2-40B4-BE49-F238E27FC236}">
                <a16:creationId xmlns:a16="http://schemas.microsoft.com/office/drawing/2014/main" id="{1800C969-BF58-4F5E-88B3-172EDFDA144C}"/>
              </a:ext>
            </a:extLst>
          </p:cNvPr>
          <p:cNvSpPr/>
          <p:nvPr/>
        </p:nvSpPr>
        <p:spPr bwMode="auto">
          <a:xfrm>
            <a:off x="4011805" y="2723020"/>
            <a:ext cx="403134" cy="69543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a:extLst>
              <a:ext uri="{FF2B5EF4-FFF2-40B4-BE49-F238E27FC236}">
                <a16:creationId xmlns:a16="http://schemas.microsoft.com/office/drawing/2014/main" id="{33C46459-C9E5-45A5-8890-8099983258FE}"/>
              </a:ext>
            </a:extLst>
          </p:cNvPr>
          <p:cNvSpPr txBox="1"/>
          <p:nvPr/>
        </p:nvSpPr>
        <p:spPr>
          <a:xfrm>
            <a:off x="3357711" y="2280489"/>
            <a:ext cx="1711323" cy="778509"/>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Custom Policy</a:t>
            </a:r>
          </a:p>
        </p:txBody>
      </p:sp>
      <p:sp>
        <p:nvSpPr>
          <p:cNvPr id="192" name="DeveloperTools_EC7A" descr="Tools, screwdriver, wrench&#10;">
            <a:extLst>
              <a:ext uri="{FF2B5EF4-FFF2-40B4-BE49-F238E27FC236}">
                <a16:creationId xmlns:a16="http://schemas.microsoft.com/office/drawing/2014/main" id="{A57BBBC4-4E40-4951-B131-FD3BA56E2291}"/>
              </a:ext>
            </a:extLst>
          </p:cNvPr>
          <p:cNvSpPr>
            <a:spLocks noChangeAspect="1" noEditPoints="1"/>
          </p:cNvSpPr>
          <p:nvPr/>
        </p:nvSpPr>
        <p:spPr bwMode="auto">
          <a:xfrm>
            <a:off x="5529320" y="4878292"/>
            <a:ext cx="340577" cy="536633"/>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3" name="Script_F03A" descr="Script, ledger, document, contract&#10;">
            <a:extLst>
              <a:ext uri="{FF2B5EF4-FFF2-40B4-BE49-F238E27FC236}">
                <a16:creationId xmlns:a16="http://schemas.microsoft.com/office/drawing/2014/main" id="{BA7907D3-3A9B-40EF-921F-38A9811B2F0E}"/>
              </a:ext>
            </a:extLst>
          </p:cNvPr>
          <p:cNvSpPr>
            <a:spLocks noChangeAspect="1" noEditPoints="1"/>
          </p:cNvSpPr>
          <p:nvPr/>
        </p:nvSpPr>
        <p:spPr bwMode="auto">
          <a:xfrm>
            <a:off x="3765159" y="4773043"/>
            <a:ext cx="896425" cy="896859"/>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solidFill>
            <a:schemeClr val="accent2"/>
          </a:solidFill>
          <a:ln w="15875"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4" name="Arrow: Down 193">
            <a:extLst>
              <a:ext uri="{FF2B5EF4-FFF2-40B4-BE49-F238E27FC236}">
                <a16:creationId xmlns:a16="http://schemas.microsoft.com/office/drawing/2014/main" id="{F375FBDB-8E42-43C2-B414-06377BE962EB}"/>
              </a:ext>
            </a:extLst>
          </p:cNvPr>
          <p:cNvSpPr/>
          <p:nvPr/>
        </p:nvSpPr>
        <p:spPr bwMode="auto">
          <a:xfrm>
            <a:off x="4011805" y="3928752"/>
            <a:ext cx="403134" cy="695438"/>
          </a:xfrm>
          <a:prstGeom prst="downArrow">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5" name="TextBox 194">
            <a:extLst>
              <a:ext uri="{FF2B5EF4-FFF2-40B4-BE49-F238E27FC236}">
                <a16:creationId xmlns:a16="http://schemas.microsoft.com/office/drawing/2014/main" id="{B5ACB244-A498-42AE-BB97-9CA417D47814}"/>
              </a:ext>
            </a:extLst>
          </p:cNvPr>
          <p:cNvSpPr txBox="1"/>
          <p:nvPr/>
        </p:nvSpPr>
        <p:spPr>
          <a:xfrm>
            <a:off x="3312306" y="5794160"/>
            <a:ext cx="1792192" cy="102285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VPN device configuration scripts</a:t>
            </a:r>
          </a:p>
        </p:txBody>
      </p:sp>
      <p:sp>
        <p:nvSpPr>
          <p:cNvPr id="197" name="Arrow: Down 196">
            <a:extLst>
              <a:ext uri="{FF2B5EF4-FFF2-40B4-BE49-F238E27FC236}">
                <a16:creationId xmlns:a16="http://schemas.microsoft.com/office/drawing/2014/main" id="{22F2336D-5AD0-4A4E-AAEC-37299CE1BB9D}"/>
              </a:ext>
            </a:extLst>
          </p:cNvPr>
          <p:cNvSpPr/>
          <p:nvPr/>
        </p:nvSpPr>
        <p:spPr bwMode="auto">
          <a:xfrm rot="16200000">
            <a:off x="4889091" y="4798890"/>
            <a:ext cx="403134" cy="695438"/>
          </a:xfrm>
          <a:prstGeom prst="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Arrow: Down 197">
            <a:extLst>
              <a:ext uri="{FF2B5EF4-FFF2-40B4-BE49-F238E27FC236}">
                <a16:creationId xmlns:a16="http://schemas.microsoft.com/office/drawing/2014/main" id="{1419E572-C68B-4F49-9687-3011A427DA2E}"/>
              </a:ext>
            </a:extLst>
          </p:cNvPr>
          <p:cNvSpPr/>
          <p:nvPr/>
        </p:nvSpPr>
        <p:spPr bwMode="auto">
          <a:xfrm rot="10800000">
            <a:off x="5511229" y="4023441"/>
            <a:ext cx="403134" cy="695438"/>
          </a:xfrm>
          <a:prstGeom prst="down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5403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90"/>
                                        </p:tgtEl>
                                        <p:attrNameLst>
                                          <p:attrName>style.visibility</p:attrName>
                                        </p:attrNameLst>
                                      </p:cBhvr>
                                      <p:to>
                                        <p:strVal val="visible"/>
                                      </p:to>
                                    </p:set>
                                    <p:anim calcmode="lin" valueType="num">
                                      <p:cBhvr additive="base">
                                        <p:cTn id="7" dur="500" fill="hold"/>
                                        <p:tgtEl>
                                          <p:spTgt spid="190"/>
                                        </p:tgtEl>
                                        <p:attrNameLst>
                                          <p:attrName>ppt_x</p:attrName>
                                        </p:attrNameLst>
                                      </p:cBhvr>
                                      <p:tavLst>
                                        <p:tav tm="0">
                                          <p:val>
                                            <p:strVal val="#ppt_x"/>
                                          </p:val>
                                        </p:tav>
                                        <p:tav tm="100000">
                                          <p:val>
                                            <p:strVal val="#ppt_x"/>
                                          </p:val>
                                        </p:tav>
                                      </p:tavLst>
                                    </p:anim>
                                    <p:anim calcmode="lin" valueType="num">
                                      <p:cBhvr additive="base">
                                        <p:cTn id="8" dur="500" fill="hold"/>
                                        <p:tgtEl>
                                          <p:spTgt spid="19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91"/>
                                        </p:tgtEl>
                                        <p:attrNameLst>
                                          <p:attrName>style.visibility</p:attrName>
                                        </p:attrNameLst>
                                      </p:cBhvr>
                                      <p:to>
                                        <p:strVal val="visible"/>
                                      </p:to>
                                    </p:set>
                                    <p:anim calcmode="lin" valueType="num">
                                      <p:cBhvr additive="base">
                                        <p:cTn id="11" dur="500" fill="hold"/>
                                        <p:tgtEl>
                                          <p:spTgt spid="191"/>
                                        </p:tgtEl>
                                        <p:attrNameLst>
                                          <p:attrName>ppt_x</p:attrName>
                                        </p:attrNameLst>
                                      </p:cBhvr>
                                      <p:tavLst>
                                        <p:tav tm="0">
                                          <p:val>
                                            <p:strVal val="#ppt_x"/>
                                          </p:val>
                                        </p:tav>
                                        <p:tav tm="100000">
                                          <p:val>
                                            <p:strVal val="#ppt_x"/>
                                          </p:val>
                                        </p:tav>
                                      </p:tavLst>
                                    </p:anim>
                                    <p:anim calcmode="lin" valueType="num">
                                      <p:cBhvr additive="base">
                                        <p:cTn id="12" dur="500" fill="hold"/>
                                        <p:tgtEl>
                                          <p:spTgt spid="191"/>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94"/>
                                        </p:tgtEl>
                                        <p:attrNameLst>
                                          <p:attrName>style.visibility</p:attrName>
                                        </p:attrNameLst>
                                      </p:cBhvr>
                                      <p:to>
                                        <p:strVal val="visible"/>
                                      </p:to>
                                    </p:set>
                                    <p:animEffect transition="in" filter="wipe(up)">
                                      <p:cBhvr>
                                        <p:cTn id="21" dur="500"/>
                                        <p:tgtEl>
                                          <p:spTgt spid="194"/>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93"/>
                                        </p:tgtEl>
                                        <p:attrNameLst>
                                          <p:attrName>style.visibility</p:attrName>
                                        </p:attrNameLst>
                                      </p:cBhvr>
                                      <p:to>
                                        <p:strVal val="visible"/>
                                      </p:to>
                                    </p:set>
                                    <p:animEffect transition="in" filter="wipe(up)">
                                      <p:cBhvr>
                                        <p:cTn id="24" dur="500"/>
                                        <p:tgtEl>
                                          <p:spTgt spid="19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95"/>
                                        </p:tgtEl>
                                        <p:attrNameLst>
                                          <p:attrName>style.visibility</p:attrName>
                                        </p:attrNameLst>
                                      </p:cBhvr>
                                      <p:to>
                                        <p:strVal val="visible"/>
                                      </p:to>
                                    </p:set>
                                    <p:animEffect transition="in" filter="wipe(up)">
                                      <p:cBhvr>
                                        <p:cTn id="27" dur="500"/>
                                        <p:tgtEl>
                                          <p:spTgt spid="195"/>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97"/>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92"/>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30" grpId="0" animBg="1"/>
      <p:bldP spid="191" grpId="0"/>
      <p:bldP spid="192" grpId="0" animBg="1"/>
      <p:bldP spid="193" grpId="0" animBg="1"/>
      <p:bldP spid="194" grpId="0" animBg="1"/>
      <p:bldP spid="195" grpId="0"/>
      <p:bldP spid="197" grpId="0" animBg="1"/>
      <p:bldP spid="19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5329CF-9584-4747-9E1E-26FA88A50FAA}"/>
              </a:ext>
            </a:extLst>
          </p:cNvPr>
          <p:cNvSpPr>
            <a:spLocks noGrp="1"/>
          </p:cNvSpPr>
          <p:nvPr>
            <p:ph type="title"/>
          </p:nvPr>
        </p:nvSpPr>
        <p:spPr/>
        <p:txBody>
          <a:bodyPr/>
          <a:lstStyle/>
          <a:p>
            <a:r>
              <a:rPr lang="en-US" dirty="0"/>
              <a:t>P2S VPN for </a:t>
            </a:r>
            <a:r>
              <a:rPr lang="en-US"/>
              <a:t>Remote Access</a:t>
            </a:r>
            <a:endParaRPr lang="en-US" dirty="0"/>
          </a:p>
        </p:txBody>
      </p:sp>
    </p:spTree>
    <p:extLst>
      <p:ext uri="{BB962C8B-B14F-4D97-AF65-F5344CB8AC3E}">
        <p14:creationId xmlns:p14="http://schemas.microsoft.com/office/powerpoint/2010/main" val="351928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7" name="Text Placeholder 549">
            <a:extLst>
              <a:ext uri="{FF2B5EF4-FFF2-40B4-BE49-F238E27FC236}">
                <a16:creationId xmlns:a16="http://schemas.microsoft.com/office/drawing/2014/main" id="{B9057A6A-F463-472A-8344-A0C7976C0333}"/>
              </a:ext>
            </a:extLst>
          </p:cNvPr>
          <p:cNvSpPr txBox="1">
            <a:spLocks/>
          </p:cNvSpPr>
          <p:nvPr/>
        </p:nvSpPr>
        <p:spPr>
          <a:xfrm>
            <a:off x="8354908" y="488"/>
            <a:ext cx="3837093" cy="6857026"/>
          </a:xfrm>
          <a:prstGeom prst="rect">
            <a:avLst/>
          </a:prstGeom>
          <a:solidFill>
            <a:schemeClr val="bg1">
              <a:lumMod val="85000"/>
            </a:schemeClr>
          </a:solidFill>
        </p:spPr>
        <p:txBody>
          <a:bodyPr lIns="179285" rIns="448212"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176"/>
              </a:spcBef>
              <a:spcAft>
                <a:spcPts val="0"/>
              </a:spcAft>
              <a:buClrTx/>
              <a:buSzPct val="90000"/>
              <a:buFont typeface="Wingdings" panose="05000000000000000000" pitchFamily="2" charset="2"/>
              <a:buNone/>
              <a:tabLst/>
              <a:defRPr/>
            </a:pPr>
            <a:r>
              <a:rPr kumimoji="0" lang="en-US" sz="2745" b="1" i="0" u="none" strike="noStrike" kern="1200" cap="none" spc="0" normalizeH="0" baseline="0" noProof="0">
                <a:ln>
                  <a:noFill/>
                </a:ln>
                <a:solidFill>
                  <a:srgbClr val="D83B01"/>
                </a:solidFill>
                <a:effectLst/>
                <a:uLnTx/>
                <a:uFillTx/>
                <a:latin typeface="Segoe UI Light"/>
                <a:ea typeface="+mn-ea"/>
                <a:cs typeface="+mn-cs"/>
              </a:rPr>
              <a:t>P2S VPN</a:t>
            </a:r>
            <a:endParaRPr kumimoji="0" lang="en-US" sz="274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224097" marR="0" lvl="0" indent="-224097" algn="l" defTabSz="914367" rtl="0" eaLnBrk="1" fontAlgn="auto" latinLnBrk="0" hangingPunct="1">
              <a:lnSpc>
                <a:spcPct val="90000"/>
              </a:lnSpc>
              <a:spcBef>
                <a:spcPts val="1176"/>
              </a:spcBef>
              <a:spcAft>
                <a:spcPts val="0"/>
              </a:spcAft>
              <a:buClrTx/>
              <a:buSzPct val="90000"/>
              <a:buFont typeface="Arial" panose="020B0604020202020204" pitchFamily="34" charset="0"/>
              <a:buChar char="•"/>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P2S VPN for mobile users &amp; developers to connect from anywhere</a:t>
            </a:r>
          </a:p>
          <a:p>
            <a:pPr marL="224097" marR="0" lvl="0" indent="-224097" algn="l" defTabSz="914367" rtl="0" eaLnBrk="1" fontAlgn="auto" latinLnBrk="0" hangingPunct="1">
              <a:lnSpc>
                <a:spcPct val="90000"/>
              </a:lnSpc>
              <a:spcBef>
                <a:spcPts val="1176"/>
              </a:spcBef>
              <a:spcAft>
                <a:spcPts val="0"/>
              </a:spcAft>
              <a:buClrTx/>
              <a:buSzPct val="90000"/>
              <a:buFont typeface="Arial" panose="020B0604020202020204" pitchFamily="34" charset="0"/>
              <a:buChar char="•"/>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Now supporting </a:t>
            </a:r>
            <a:r>
              <a:rPr kumimoji="0" lang="en-US" sz="1961" b="1" i="0" u="none" strike="noStrike" kern="1200" cap="none" spc="0" normalizeH="0" baseline="0" noProof="0">
                <a:ln>
                  <a:noFill/>
                </a:ln>
                <a:solidFill>
                  <a:srgbClr val="D83B01"/>
                </a:solidFill>
                <a:effectLst/>
                <a:uLnTx/>
                <a:uFillTx/>
                <a:latin typeface="Segoe UI Light"/>
                <a:ea typeface="+mn-ea"/>
                <a:cs typeface="+mn-cs"/>
              </a:rPr>
              <a:t>macOS</a:t>
            </a: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 and Windows</a:t>
            </a:r>
          </a:p>
          <a:p>
            <a:pPr marL="224097" marR="0" lvl="0" indent="-224097" algn="l" defTabSz="914367" rtl="0" eaLnBrk="1" fontAlgn="auto" latinLnBrk="0" hangingPunct="1">
              <a:lnSpc>
                <a:spcPct val="90000"/>
              </a:lnSpc>
              <a:spcBef>
                <a:spcPts val="1176"/>
              </a:spcBef>
              <a:spcAft>
                <a:spcPts val="0"/>
              </a:spcAft>
              <a:buClrTx/>
              <a:buSzPct val="90000"/>
              <a:buFont typeface="Arial" panose="020B0604020202020204" pitchFamily="34" charset="0"/>
              <a:buChar char="•"/>
              <a:tabLst/>
              <a:defRPr/>
            </a:pPr>
            <a:r>
              <a:rPr kumimoji="0" lang="en-US" sz="1961" b="1" i="0" u="none" strike="noStrike" kern="1200" cap="none" spc="0" normalizeH="0" baseline="0" noProof="0">
                <a:ln>
                  <a:noFill/>
                </a:ln>
                <a:solidFill>
                  <a:srgbClr val="D83B01"/>
                </a:solidFill>
                <a:effectLst/>
                <a:uLnTx/>
                <a:uFillTx/>
                <a:latin typeface="Segoe UI Light"/>
                <a:ea typeface="+mn-ea"/>
                <a:cs typeface="+mn-cs"/>
              </a:rPr>
              <a:t>AD/Radius authentication </a:t>
            </a: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for enterprise grade identity solution</a:t>
            </a:r>
          </a:p>
          <a:p>
            <a:pPr marL="224097" marR="0" lvl="0" indent="-224097"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p:txBody>
      </p:sp>
      <p:sp>
        <p:nvSpPr>
          <p:cNvPr id="7" name="Rectangle 6">
            <a:extLst>
              <a:ext uri="{FF2B5EF4-FFF2-40B4-BE49-F238E27FC236}">
                <a16:creationId xmlns:a16="http://schemas.microsoft.com/office/drawing/2014/main" id="{C976283A-5801-4065-8552-269ABE41C9E2}"/>
              </a:ext>
            </a:extLst>
          </p:cNvPr>
          <p:cNvSpPr/>
          <p:nvPr/>
        </p:nvSpPr>
        <p:spPr bwMode="auto">
          <a:xfrm>
            <a:off x="269241" y="1757893"/>
            <a:ext cx="3207739" cy="2172884"/>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1" name="Picture 10">
            <a:extLst>
              <a:ext uri="{FF2B5EF4-FFF2-40B4-BE49-F238E27FC236}">
                <a16:creationId xmlns:a16="http://schemas.microsoft.com/office/drawing/2014/main" id="{E9C8B0F0-738B-4E82-BDB4-0A928641825C}"/>
              </a:ext>
            </a:extLst>
          </p:cNvPr>
          <p:cNvPicPr>
            <a:picLocks noChangeAspect="1"/>
          </p:cNvPicPr>
          <p:nvPr/>
        </p:nvPicPr>
        <p:blipFill>
          <a:blip r:embed="rId2"/>
          <a:stretch>
            <a:fillRect/>
          </a:stretch>
        </p:blipFill>
        <p:spPr>
          <a:xfrm>
            <a:off x="3113002" y="1754088"/>
            <a:ext cx="309383" cy="309384"/>
          </a:xfrm>
          <a:prstGeom prst="rect">
            <a:avLst/>
          </a:prstGeom>
        </p:spPr>
      </p:pic>
      <p:sp>
        <p:nvSpPr>
          <p:cNvPr id="27" name="TextBox 26">
            <a:extLst>
              <a:ext uri="{FF2B5EF4-FFF2-40B4-BE49-F238E27FC236}">
                <a16:creationId xmlns:a16="http://schemas.microsoft.com/office/drawing/2014/main" id="{C8DA1F33-B700-4F64-960D-1163DC43E21D}"/>
              </a:ext>
            </a:extLst>
          </p:cNvPr>
          <p:cNvSpPr txBox="1"/>
          <p:nvPr/>
        </p:nvSpPr>
        <p:spPr>
          <a:xfrm>
            <a:off x="269241" y="1387706"/>
            <a:ext cx="3204215"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VNet</a:t>
            </a:r>
          </a:p>
        </p:txBody>
      </p:sp>
      <p:pic>
        <p:nvPicPr>
          <p:cNvPr id="29" name="Picture 28">
            <a:extLst>
              <a:ext uri="{FF2B5EF4-FFF2-40B4-BE49-F238E27FC236}">
                <a16:creationId xmlns:a16="http://schemas.microsoft.com/office/drawing/2014/main" id="{12CCC33C-5F9E-475D-9CD2-101376384FA3}"/>
              </a:ext>
            </a:extLst>
          </p:cNvPr>
          <p:cNvPicPr>
            <a:picLocks noChangeAspect="1"/>
          </p:cNvPicPr>
          <p:nvPr/>
        </p:nvPicPr>
        <p:blipFill rotWithShape="1">
          <a:blip r:embed="rId3"/>
          <a:srcRect t="1" b="26644"/>
          <a:stretch/>
        </p:blipFill>
        <p:spPr>
          <a:xfrm>
            <a:off x="2673074" y="3242328"/>
            <a:ext cx="611018" cy="448212"/>
          </a:xfrm>
          <a:prstGeom prst="rect">
            <a:avLst/>
          </a:prstGeom>
        </p:spPr>
      </p:pic>
      <p:sp>
        <p:nvSpPr>
          <p:cNvPr id="31" name="Rectangle 30">
            <a:extLst>
              <a:ext uri="{FF2B5EF4-FFF2-40B4-BE49-F238E27FC236}">
                <a16:creationId xmlns:a16="http://schemas.microsoft.com/office/drawing/2014/main" id="{156F8D66-7400-4C66-A29F-BA6B15BFC7B0}"/>
              </a:ext>
            </a:extLst>
          </p:cNvPr>
          <p:cNvSpPr/>
          <p:nvPr/>
        </p:nvSpPr>
        <p:spPr bwMode="auto">
          <a:xfrm flipH="1">
            <a:off x="4850397" y="1757893"/>
            <a:ext cx="3207739" cy="2172884"/>
          </a:xfrm>
          <a:prstGeom prst="rect">
            <a:avLst/>
          </a:prstGeom>
          <a:solidFill>
            <a:schemeClr val="accent2">
              <a:lumMod val="40000"/>
              <a:lumOff val="60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34" name="Picture 33">
            <a:extLst>
              <a:ext uri="{FF2B5EF4-FFF2-40B4-BE49-F238E27FC236}">
                <a16:creationId xmlns:a16="http://schemas.microsoft.com/office/drawing/2014/main" id="{7FCFB366-FCBB-47DF-9CE3-77FC44FFE8ED}"/>
              </a:ext>
            </a:extLst>
          </p:cNvPr>
          <p:cNvPicPr>
            <a:picLocks noChangeAspect="1"/>
          </p:cNvPicPr>
          <p:nvPr/>
        </p:nvPicPr>
        <p:blipFill>
          <a:blip r:embed="rId2"/>
          <a:stretch>
            <a:fillRect/>
          </a:stretch>
        </p:blipFill>
        <p:spPr>
          <a:xfrm flipH="1">
            <a:off x="4904992" y="1754088"/>
            <a:ext cx="309383" cy="309384"/>
          </a:xfrm>
          <a:prstGeom prst="rect">
            <a:avLst/>
          </a:prstGeom>
        </p:spPr>
      </p:pic>
      <p:pic>
        <p:nvPicPr>
          <p:cNvPr id="50" name="Picture 49">
            <a:extLst>
              <a:ext uri="{FF2B5EF4-FFF2-40B4-BE49-F238E27FC236}">
                <a16:creationId xmlns:a16="http://schemas.microsoft.com/office/drawing/2014/main" id="{1508B53A-0550-4929-A18C-699D00AAB44F}"/>
              </a:ext>
            </a:extLst>
          </p:cNvPr>
          <p:cNvPicPr>
            <a:picLocks noChangeAspect="1"/>
          </p:cNvPicPr>
          <p:nvPr/>
        </p:nvPicPr>
        <p:blipFill rotWithShape="1">
          <a:blip r:embed="rId3"/>
          <a:srcRect t="1" b="26644"/>
          <a:stretch/>
        </p:blipFill>
        <p:spPr>
          <a:xfrm>
            <a:off x="4927657" y="3243373"/>
            <a:ext cx="611018" cy="448212"/>
          </a:xfrm>
          <a:prstGeom prst="rect">
            <a:avLst/>
          </a:prstGeom>
        </p:spPr>
      </p:pic>
      <p:sp>
        <p:nvSpPr>
          <p:cNvPr id="53" name="TextBox 52">
            <a:extLst>
              <a:ext uri="{FF2B5EF4-FFF2-40B4-BE49-F238E27FC236}">
                <a16:creationId xmlns:a16="http://schemas.microsoft.com/office/drawing/2014/main" id="{605075F6-B438-4FD8-985B-AEF16789DC17}"/>
              </a:ext>
            </a:extLst>
          </p:cNvPr>
          <p:cNvSpPr txBox="1"/>
          <p:nvPr/>
        </p:nvSpPr>
        <p:spPr>
          <a:xfrm>
            <a:off x="4853920" y="1387706"/>
            <a:ext cx="3204215"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On-Premises Network</a:t>
            </a:r>
          </a:p>
        </p:txBody>
      </p:sp>
      <p:cxnSp>
        <p:nvCxnSpPr>
          <p:cNvPr id="58" name="Straight Arrow Connector 57">
            <a:extLst>
              <a:ext uri="{FF2B5EF4-FFF2-40B4-BE49-F238E27FC236}">
                <a16:creationId xmlns:a16="http://schemas.microsoft.com/office/drawing/2014/main" id="{B9D92691-A775-4F2C-84FE-460D45CB3D17}"/>
              </a:ext>
            </a:extLst>
          </p:cNvPr>
          <p:cNvCxnSpPr>
            <a:cxnSpLocks/>
            <a:endCxn id="29" idx="2"/>
          </p:cNvCxnSpPr>
          <p:nvPr/>
        </p:nvCxnSpPr>
        <p:spPr>
          <a:xfrm flipH="1" flipV="1">
            <a:off x="2978583" y="3690541"/>
            <a:ext cx="316088" cy="2211386"/>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7EDDA15-CD9C-4BB7-9A1A-F3C2DE262BDA}"/>
              </a:ext>
            </a:extLst>
          </p:cNvPr>
          <p:cNvCxnSpPr>
            <a:cxnSpLocks/>
            <a:endCxn id="29" idx="2"/>
          </p:cNvCxnSpPr>
          <p:nvPr/>
        </p:nvCxnSpPr>
        <p:spPr>
          <a:xfrm flipV="1">
            <a:off x="2653798" y="3690541"/>
            <a:ext cx="324785" cy="2241338"/>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CD773E-8CB6-49AA-AD1D-57E565CB2551}"/>
              </a:ext>
            </a:extLst>
          </p:cNvPr>
          <p:cNvSpPr txBox="1"/>
          <p:nvPr/>
        </p:nvSpPr>
        <p:spPr>
          <a:xfrm>
            <a:off x="3136627" y="4513467"/>
            <a:ext cx="1210676" cy="5340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P2S VPN</a:t>
            </a:r>
          </a:p>
        </p:txBody>
      </p:sp>
      <p:sp>
        <p:nvSpPr>
          <p:cNvPr id="61" name="TextBox 60">
            <a:extLst>
              <a:ext uri="{FF2B5EF4-FFF2-40B4-BE49-F238E27FC236}">
                <a16:creationId xmlns:a16="http://schemas.microsoft.com/office/drawing/2014/main" id="{E57D703F-A5B8-4054-B477-B2387799A8C0}"/>
              </a:ext>
            </a:extLst>
          </p:cNvPr>
          <p:cNvSpPr txBox="1"/>
          <p:nvPr/>
        </p:nvSpPr>
        <p:spPr>
          <a:xfrm>
            <a:off x="3584196" y="3714654"/>
            <a:ext cx="1202819" cy="5340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S2S VPN</a:t>
            </a:r>
          </a:p>
        </p:txBody>
      </p:sp>
      <p:cxnSp>
        <p:nvCxnSpPr>
          <p:cNvPr id="63" name="Straight Arrow Connector 62">
            <a:extLst>
              <a:ext uri="{FF2B5EF4-FFF2-40B4-BE49-F238E27FC236}">
                <a16:creationId xmlns:a16="http://schemas.microsoft.com/office/drawing/2014/main" id="{F4470A08-692C-4C0E-8CBD-4C82269B6413}"/>
              </a:ext>
            </a:extLst>
          </p:cNvPr>
          <p:cNvCxnSpPr>
            <a:cxnSpLocks/>
          </p:cNvCxnSpPr>
          <p:nvPr/>
        </p:nvCxnSpPr>
        <p:spPr>
          <a:xfrm>
            <a:off x="3197056" y="3585233"/>
            <a:ext cx="1862627" cy="0"/>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4" name="Cylinder 63">
            <a:extLst>
              <a:ext uri="{FF2B5EF4-FFF2-40B4-BE49-F238E27FC236}">
                <a16:creationId xmlns:a16="http://schemas.microsoft.com/office/drawing/2014/main" id="{56B3F1C3-E4DE-4F92-A9F8-9BB08E2574AE}"/>
              </a:ext>
            </a:extLst>
          </p:cNvPr>
          <p:cNvSpPr/>
          <p:nvPr/>
        </p:nvSpPr>
        <p:spPr bwMode="auto">
          <a:xfrm rot="16200000">
            <a:off x="4022045" y="2826696"/>
            <a:ext cx="196688" cy="15170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sp>
        <p:nvSpPr>
          <p:cNvPr id="66" name="TextBox 65">
            <a:extLst>
              <a:ext uri="{FF2B5EF4-FFF2-40B4-BE49-F238E27FC236}">
                <a16:creationId xmlns:a16="http://schemas.microsoft.com/office/drawing/2014/main" id="{72F6BB6C-2976-49B0-AB35-9F0F6F864FFE}"/>
              </a:ext>
            </a:extLst>
          </p:cNvPr>
          <p:cNvSpPr txBox="1"/>
          <p:nvPr/>
        </p:nvSpPr>
        <p:spPr>
          <a:xfrm>
            <a:off x="6022105" y="3545072"/>
            <a:ext cx="1597028"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Headquarters</a:t>
            </a:r>
          </a:p>
        </p:txBody>
      </p:sp>
      <p:grpSp>
        <p:nvGrpSpPr>
          <p:cNvPr id="67" name="Group 66">
            <a:extLst>
              <a:ext uri="{FF2B5EF4-FFF2-40B4-BE49-F238E27FC236}">
                <a16:creationId xmlns:a16="http://schemas.microsoft.com/office/drawing/2014/main" id="{9CAD82AA-98A6-45AF-A5FB-ED387089C8FD}"/>
              </a:ext>
            </a:extLst>
          </p:cNvPr>
          <p:cNvGrpSpPr>
            <a:grpSpLocks noChangeAspect="1"/>
          </p:cNvGrpSpPr>
          <p:nvPr/>
        </p:nvGrpSpPr>
        <p:grpSpPr>
          <a:xfrm flipH="1">
            <a:off x="7475062" y="1267589"/>
            <a:ext cx="772629" cy="1122297"/>
            <a:chOff x="4560877" y="4697003"/>
            <a:chExt cx="1893269" cy="2297076"/>
          </a:xfrm>
        </p:grpSpPr>
        <p:sp>
          <p:nvSpPr>
            <p:cNvPr id="68" name="Rectangle 10">
              <a:extLst>
                <a:ext uri="{FF2B5EF4-FFF2-40B4-BE49-F238E27FC236}">
                  <a16:creationId xmlns:a16="http://schemas.microsoft.com/office/drawing/2014/main" id="{6FF2CE5B-1C65-4DCF-AAB2-D0038B0C0E84}"/>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11">
              <a:extLst>
                <a:ext uri="{FF2B5EF4-FFF2-40B4-BE49-F238E27FC236}">
                  <a16:creationId xmlns:a16="http://schemas.microsoft.com/office/drawing/2014/main" id="{A69CD034-BDA7-4E65-AF4C-FD617079BD62}"/>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21">
              <a:extLst>
                <a:ext uri="{FF2B5EF4-FFF2-40B4-BE49-F238E27FC236}">
                  <a16:creationId xmlns:a16="http://schemas.microsoft.com/office/drawing/2014/main" id="{ABF26587-7CE3-4BDD-898D-B183F8DE6B48}"/>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22">
              <a:extLst>
                <a:ext uri="{FF2B5EF4-FFF2-40B4-BE49-F238E27FC236}">
                  <a16:creationId xmlns:a16="http://schemas.microsoft.com/office/drawing/2014/main" id="{3BB3357B-05F6-413C-92B6-FEE127144812}"/>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26">
              <a:extLst>
                <a:ext uri="{FF2B5EF4-FFF2-40B4-BE49-F238E27FC236}">
                  <a16:creationId xmlns:a16="http://schemas.microsoft.com/office/drawing/2014/main" id="{7BBEF25D-4247-4256-AC7F-1F2F1A06E29E}"/>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27">
              <a:extLst>
                <a:ext uri="{FF2B5EF4-FFF2-40B4-BE49-F238E27FC236}">
                  <a16:creationId xmlns:a16="http://schemas.microsoft.com/office/drawing/2014/main" id="{FC3E5698-AE30-4485-BA64-452D2A4DB621}"/>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4" name="Freeform 28">
              <a:extLst>
                <a:ext uri="{FF2B5EF4-FFF2-40B4-BE49-F238E27FC236}">
                  <a16:creationId xmlns:a16="http://schemas.microsoft.com/office/drawing/2014/main" id="{9667CADB-38AD-403B-B92D-D9782F5FA418}"/>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Freeform 29">
              <a:extLst>
                <a:ext uri="{FF2B5EF4-FFF2-40B4-BE49-F238E27FC236}">
                  <a16:creationId xmlns:a16="http://schemas.microsoft.com/office/drawing/2014/main" id="{AA4E4F74-7FD7-4641-B2B0-9787E0747B6A}"/>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30">
              <a:extLst>
                <a:ext uri="{FF2B5EF4-FFF2-40B4-BE49-F238E27FC236}">
                  <a16:creationId xmlns:a16="http://schemas.microsoft.com/office/drawing/2014/main" id="{EA54D413-2DCA-4B48-889B-25575A58377F}"/>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31">
              <a:extLst>
                <a:ext uri="{FF2B5EF4-FFF2-40B4-BE49-F238E27FC236}">
                  <a16:creationId xmlns:a16="http://schemas.microsoft.com/office/drawing/2014/main" id="{BD77524D-BB77-4B93-B1E4-91DE304B5A55}"/>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32">
              <a:extLst>
                <a:ext uri="{FF2B5EF4-FFF2-40B4-BE49-F238E27FC236}">
                  <a16:creationId xmlns:a16="http://schemas.microsoft.com/office/drawing/2014/main" id="{936E27F3-0154-4CCA-913C-CC8192B991DB}"/>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33">
              <a:extLst>
                <a:ext uri="{FF2B5EF4-FFF2-40B4-BE49-F238E27FC236}">
                  <a16:creationId xmlns:a16="http://schemas.microsoft.com/office/drawing/2014/main" id="{E89163B5-312F-414E-B457-E1F3EF1EADFE}"/>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34">
              <a:extLst>
                <a:ext uri="{FF2B5EF4-FFF2-40B4-BE49-F238E27FC236}">
                  <a16:creationId xmlns:a16="http://schemas.microsoft.com/office/drawing/2014/main" id="{F6122A75-A85E-42F6-BFC1-C5BF47FC6807}"/>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35">
              <a:extLst>
                <a:ext uri="{FF2B5EF4-FFF2-40B4-BE49-F238E27FC236}">
                  <a16:creationId xmlns:a16="http://schemas.microsoft.com/office/drawing/2014/main" id="{39933539-6883-4087-902D-6327330791C6}"/>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Rectangle 36">
              <a:extLst>
                <a:ext uri="{FF2B5EF4-FFF2-40B4-BE49-F238E27FC236}">
                  <a16:creationId xmlns:a16="http://schemas.microsoft.com/office/drawing/2014/main" id="{A4C0E39D-AEAD-42F0-A7FD-DEA7464F3D91}"/>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37">
              <a:extLst>
                <a:ext uri="{FF2B5EF4-FFF2-40B4-BE49-F238E27FC236}">
                  <a16:creationId xmlns:a16="http://schemas.microsoft.com/office/drawing/2014/main" id="{280E2C37-5834-49C0-AB5F-6D8313FBF0F3}"/>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38">
              <a:extLst>
                <a:ext uri="{FF2B5EF4-FFF2-40B4-BE49-F238E27FC236}">
                  <a16:creationId xmlns:a16="http://schemas.microsoft.com/office/drawing/2014/main" id="{E6BE0B24-EBA9-4EDB-AA17-8C02B7AA1EBD}"/>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39">
              <a:extLst>
                <a:ext uri="{FF2B5EF4-FFF2-40B4-BE49-F238E27FC236}">
                  <a16:creationId xmlns:a16="http://schemas.microsoft.com/office/drawing/2014/main" id="{803A3828-8A5F-4BB4-A03C-73E7CF99C701}"/>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40">
              <a:extLst>
                <a:ext uri="{FF2B5EF4-FFF2-40B4-BE49-F238E27FC236}">
                  <a16:creationId xmlns:a16="http://schemas.microsoft.com/office/drawing/2014/main" id="{0A54E1AF-630F-42A0-8C91-DF47FB46DF9C}"/>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41">
              <a:extLst>
                <a:ext uri="{FF2B5EF4-FFF2-40B4-BE49-F238E27FC236}">
                  <a16:creationId xmlns:a16="http://schemas.microsoft.com/office/drawing/2014/main" id="{29DC00B8-F35C-48C7-9FC5-A8F2E1AC9327}"/>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42">
              <a:extLst>
                <a:ext uri="{FF2B5EF4-FFF2-40B4-BE49-F238E27FC236}">
                  <a16:creationId xmlns:a16="http://schemas.microsoft.com/office/drawing/2014/main" id="{0DEB4FA9-15B5-493F-A2A4-35BBCFF26276}"/>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43">
              <a:extLst>
                <a:ext uri="{FF2B5EF4-FFF2-40B4-BE49-F238E27FC236}">
                  <a16:creationId xmlns:a16="http://schemas.microsoft.com/office/drawing/2014/main" id="{B47A931E-B19B-4766-8C1E-C3041CF76718}"/>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44">
              <a:extLst>
                <a:ext uri="{FF2B5EF4-FFF2-40B4-BE49-F238E27FC236}">
                  <a16:creationId xmlns:a16="http://schemas.microsoft.com/office/drawing/2014/main" id="{AEA7EAD1-B4D0-4357-B358-2FD01D7FBC34}"/>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45">
              <a:extLst>
                <a:ext uri="{FF2B5EF4-FFF2-40B4-BE49-F238E27FC236}">
                  <a16:creationId xmlns:a16="http://schemas.microsoft.com/office/drawing/2014/main" id="{661AFD00-0D5D-4A0F-A0CF-B275D58F3638}"/>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46">
              <a:extLst>
                <a:ext uri="{FF2B5EF4-FFF2-40B4-BE49-F238E27FC236}">
                  <a16:creationId xmlns:a16="http://schemas.microsoft.com/office/drawing/2014/main" id="{58A346BC-033E-4C2B-BC08-F59E3743052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47">
              <a:extLst>
                <a:ext uri="{FF2B5EF4-FFF2-40B4-BE49-F238E27FC236}">
                  <a16:creationId xmlns:a16="http://schemas.microsoft.com/office/drawing/2014/main" id="{AA7BBFD0-C953-406B-BD91-B3D91C894AE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48">
              <a:extLst>
                <a:ext uri="{FF2B5EF4-FFF2-40B4-BE49-F238E27FC236}">
                  <a16:creationId xmlns:a16="http://schemas.microsoft.com/office/drawing/2014/main" id="{D7174A2E-8CA0-439A-99C1-0948FF0658A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49">
              <a:extLst>
                <a:ext uri="{FF2B5EF4-FFF2-40B4-BE49-F238E27FC236}">
                  <a16:creationId xmlns:a16="http://schemas.microsoft.com/office/drawing/2014/main" id="{B4CECE7C-C7B1-4C58-9177-9E2A880A6BD3}"/>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50">
              <a:extLst>
                <a:ext uri="{FF2B5EF4-FFF2-40B4-BE49-F238E27FC236}">
                  <a16:creationId xmlns:a16="http://schemas.microsoft.com/office/drawing/2014/main" id="{4C7FEA3C-EE7A-4A0B-8743-642DCA97EDF9}"/>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51">
              <a:extLst>
                <a:ext uri="{FF2B5EF4-FFF2-40B4-BE49-F238E27FC236}">
                  <a16:creationId xmlns:a16="http://schemas.microsoft.com/office/drawing/2014/main" id="{97FAF7FE-437B-48DD-9FA8-914A909429E5}"/>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52">
              <a:extLst>
                <a:ext uri="{FF2B5EF4-FFF2-40B4-BE49-F238E27FC236}">
                  <a16:creationId xmlns:a16="http://schemas.microsoft.com/office/drawing/2014/main" id="{75194197-8F1A-4791-ACFA-C1A10E283358}"/>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9" name="Rectangle 53">
              <a:extLst>
                <a:ext uri="{FF2B5EF4-FFF2-40B4-BE49-F238E27FC236}">
                  <a16:creationId xmlns:a16="http://schemas.microsoft.com/office/drawing/2014/main" id="{F9522680-C728-4752-9861-9723E3B51FCD}"/>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Rectangle 54">
              <a:extLst>
                <a:ext uri="{FF2B5EF4-FFF2-40B4-BE49-F238E27FC236}">
                  <a16:creationId xmlns:a16="http://schemas.microsoft.com/office/drawing/2014/main" id="{807FC6CB-080B-480B-BABA-21280A8CA45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55">
              <a:extLst>
                <a:ext uri="{FF2B5EF4-FFF2-40B4-BE49-F238E27FC236}">
                  <a16:creationId xmlns:a16="http://schemas.microsoft.com/office/drawing/2014/main" id="{B388B6FE-ADD4-422D-A52A-F15E6BBEFC99}"/>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56">
              <a:extLst>
                <a:ext uri="{FF2B5EF4-FFF2-40B4-BE49-F238E27FC236}">
                  <a16:creationId xmlns:a16="http://schemas.microsoft.com/office/drawing/2014/main" id="{19DBC03B-FD4C-4325-98C6-177EDFBF68A4}"/>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57">
              <a:extLst>
                <a:ext uri="{FF2B5EF4-FFF2-40B4-BE49-F238E27FC236}">
                  <a16:creationId xmlns:a16="http://schemas.microsoft.com/office/drawing/2014/main" id="{0DCF64BD-FF4D-434A-B402-D8532A5BC6C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Rectangle 58">
              <a:extLst>
                <a:ext uri="{FF2B5EF4-FFF2-40B4-BE49-F238E27FC236}">
                  <a16:creationId xmlns:a16="http://schemas.microsoft.com/office/drawing/2014/main" id="{92AEE8E8-B517-4201-A864-78D3478AD5F6}"/>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59">
              <a:extLst>
                <a:ext uri="{FF2B5EF4-FFF2-40B4-BE49-F238E27FC236}">
                  <a16:creationId xmlns:a16="http://schemas.microsoft.com/office/drawing/2014/main" id="{82DB5DB3-7954-42B0-BAB9-8490EE2C640C}"/>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60">
              <a:extLst>
                <a:ext uri="{FF2B5EF4-FFF2-40B4-BE49-F238E27FC236}">
                  <a16:creationId xmlns:a16="http://schemas.microsoft.com/office/drawing/2014/main" id="{5E3BC737-19A6-4564-BF00-BEA30CA9D3F3}"/>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Rectangle 61">
              <a:extLst>
                <a:ext uri="{FF2B5EF4-FFF2-40B4-BE49-F238E27FC236}">
                  <a16:creationId xmlns:a16="http://schemas.microsoft.com/office/drawing/2014/main" id="{EF6B5579-8D63-4954-8C08-743270A98936}"/>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62">
              <a:extLst>
                <a:ext uri="{FF2B5EF4-FFF2-40B4-BE49-F238E27FC236}">
                  <a16:creationId xmlns:a16="http://schemas.microsoft.com/office/drawing/2014/main" id="{BAB6C224-A626-40EA-A6C0-AC2E41619C76}"/>
                </a:ext>
              </a:extLst>
            </p:cNvPr>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Freeform 63">
              <a:extLst>
                <a:ext uri="{FF2B5EF4-FFF2-40B4-BE49-F238E27FC236}">
                  <a16:creationId xmlns:a16="http://schemas.microsoft.com/office/drawing/2014/main" id="{F1181365-A7B2-44EE-81F6-D0AD613E3601}"/>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Freeform 64">
              <a:extLst>
                <a:ext uri="{FF2B5EF4-FFF2-40B4-BE49-F238E27FC236}">
                  <a16:creationId xmlns:a16="http://schemas.microsoft.com/office/drawing/2014/main" id="{5504528F-1430-47F5-A25E-4DC6A183B5FD}"/>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65">
              <a:extLst>
                <a:ext uri="{FF2B5EF4-FFF2-40B4-BE49-F238E27FC236}">
                  <a16:creationId xmlns:a16="http://schemas.microsoft.com/office/drawing/2014/main" id="{07169993-0791-4E70-B118-6C98DBAF3162}"/>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66">
              <a:extLst>
                <a:ext uri="{FF2B5EF4-FFF2-40B4-BE49-F238E27FC236}">
                  <a16:creationId xmlns:a16="http://schemas.microsoft.com/office/drawing/2014/main" id="{1149AF9C-B902-41F0-97B7-4895C6A057CC}"/>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67">
              <a:extLst>
                <a:ext uri="{FF2B5EF4-FFF2-40B4-BE49-F238E27FC236}">
                  <a16:creationId xmlns:a16="http://schemas.microsoft.com/office/drawing/2014/main" id="{5C598F9B-1D1C-4156-BD8A-C7AF074923A2}"/>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68">
              <a:extLst>
                <a:ext uri="{FF2B5EF4-FFF2-40B4-BE49-F238E27FC236}">
                  <a16:creationId xmlns:a16="http://schemas.microsoft.com/office/drawing/2014/main" id="{FC197BC6-9DDF-4EA9-A615-3C0B114C9439}"/>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69">
              <a:extLst>
                <a:ext uri="{FF2B5EF4-FFF2-40B4-BE49-F238E27FC236}">
                  <a16:creationId xmlns:a16="http://schemas.microsoft.com/office/drawing/2014/main" id="{980B9934-824D-4753-810D-117C3CFEC7A2}"/>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70">
              <a:extLst>
                <a:ext uri="{FF2B5EF4-FFF2-40B4-BE49-F238E27FC236}">
                  <a16:creationId xmlns:a16="http://schemas.microsoft.com/office/drawing/2014/main" id="{9E03BE83-D137-46D2-BB82-484D32B553D3}"/>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71">
              <a:extLst>
                <a:ext uri="{FF2B5EF4-FFF2-40B4-BE49-F238E27FC236}">
                  <a16:creationId xmlns:a16="http://schemas.microsoft.com/office/drawing/2014/main" id="{CFA4B07A-4291-4D6B-B206-135A1D436A74}"/>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72">
              <a:extLst>
                <a:ext uri="{FF2B5EF4-FFF2-40B4-BE49-F238E27FC236}">
                  <a16:creationId xmlns:a16="http://schemas.microsoft.com/office/drawing/2014/main" id="{A1F1F17C-5F01-4E22-9C04-698131C4E291}"/>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73">
              <a:extLst>
                <a:ext uri="{FF2B5EF4-FFF2-40B4-BE49-F238E27FC236}">
                  <a16:creationId xmlns:a16="http://schemas.microsoft.com/office/drawing/2014/main" id="{618E39DA-7BB5-4461-A95D-BB3C23F53281}"/>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74">
              <a:extLst>
                <a:ext uri="{FF2B5EF4-FFF2-40B4-BE49-F238E27FC236}">
                  <a16:creationId xmlns:a16="http://schemas.microsoft.com/office/drawing/2014/main" id="{980EFCCA-90A0-4D0D-8BDB-FBCF326FCB93}"/>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75">
              <a:extLst>
                <a:ext uri="{FF2B5EF4-FFF2-40B4-BE49-F238E27FC236}">
                  <a16:creationId xmlns:a16="http://schemas.microsoft.com/office/drawing/2014/main" id="{FEFFACE3-343C-4C12-8068-F8807119512A}"/>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76">
              <a:extLst>
                <a:ext uri="{FF2B5EF4-FFF2-40B4-BE49-F238E27FC236}">
                  <a16:creationId xmlns:a16="http://schemas.microsoft.com/office/drawing/2014/main" id="{3406163E-53BE-4D1C-B76F-31AA20D43189}"/>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77">
              <a:extLst>
                <a:ext uri="{FF2B5EF4-FFF2-40B4-BE49-F238E27FC236}">
                  <a16:creationId xmlns:a16="http://schemas.microsoft.com/office/drawing/2014/main" id="{E979D983-4AB8-445D-A8AB-14C219269A6B}"/>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78">
              <a:extLst>
                <a:ext uri="{FF2B5EF4-FFF2-40B4-BE49-F238E27FC236}">
                  <a16:creationId xmlns:a16="http://schemas.microsoft.com/office/drawing/2014/main" id="{15719E2E-12DF-4E2D-9787-D8EA0F24ECFE}"/>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79">
              <a:extLst>
                <a:ext uri="{FF2B5EF4-FFF2-40B4-BE49-F238E27FC236}">
                  <a16:creationId xmlns:a16="http://schemas.microsoft.com/office/drawing/2014/main" id="{8651FEE5-C565-4DFF-8194-940D1721D9E4}"/>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80">
              <a:extLst>
                <a:ext uri="{FF2B5EF4-FFF2-40B4-BE49-F238E27FC236}">
                  <a16:creationId xmlns:a16="http://schemas.microsoft.com/office/drawing/2014/main" id="{07257863-6486-49C9-BB2B-F19D4E90835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81">
              <a:extLst>
                <a:ext uri="{FF2B5EF4-FFF2-40B4-BE49-F238E27FC236}">
                  <a16:creationId xmlns:a16="http://schemas.microsoft.com/office/drawing/2014/main" id="{9BB4342C-36C9-4AD3-B4D0-25C6C39550F6}"/>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82">
              <a:extLst>
                <a:ext uri="{FF2B5EF4-FFF2-40B4-BE49-F238E27FC236}">
                  <a16:creationId xmlns:a16="http://schemas.microsoft.com/office/drawing/2014/main" id="{C3E18229-EC1B-4524-8CCC-9D37EA11772E}"/>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83">
              <a:extLst>
                <a:ext uri="{FF2B5EF4-FFF2-40B4-BE49-F238E27FC236}">
                  <a16:creationId xmlns:a16="http://schemas.microsoft.com/office/drawing/2014/main" id="{3DF274B2-747A-4086-A0B3-79104E265388}"/>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84">
              <a:extLst>
                <a:ext uri="{FF2B5EF4-FFF2-40B4-BE49-F238E27FC236}">
                  <a16:creationId xmlns:a16="http://schemas.microsoft.com/office/drawing/2014/main" id="{0287766D-063A-4B8C-B33B-3A9DFE460C75}"/>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85">
              <a:extLst>
                <a:ext uri="{FF2B5EF4-FFF2-40B4-BE49-F238E27FC236}">
                  <a16:creationId xmlns:a16="http://schemas.microsoft.com/office/drawing/2014/main" id="{A8AB55AC-CB23-496F-BFC7-FEDE3D3A5C76}"/>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86">
              <a:extLst>
                <a:ext uri="{FF2B5EF4-FFF2-40B4-BE49-F238E27FC236}">
                  <a16:creationId xmlns:a16="http://schemas.microsoft.com/office/drawing/2014/main" id="{0F238B72-6EDB-47A0-96A5-ECF4DEB33BA2}"/>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87">
              <a:extLst>
                <a:ext uri="{FF2B5EF4-FFF2-40B4-BE49-F238E27FC236}">
                  <a16:creationId xmlns:a16="http://schemas.microsoft.com/office/drawing/2014/main" id="{7111CFE8-881F-479B-B2F5-4D58A8151E86}"/>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88">
              <a:extLst>
                <a:ext uri="{FF2B5EF4-FFF2-40B4-BE49-F238E27FC236}">
                  <a16:creationId xmlns:a16="http://schemas.microsoft.com/office/drawing/2014/main" id="{4E931B7A-7B37-4BE8-8D26-CD51C021BF30}"/>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89">
              <a:extLst>
                <a:ext uri="{FF2B5EF4-FFF2-40B4-BE49-F238E27FC236}">
                  <a16:creationId xmlns:a16="http://schemas.microsoft.com/office/drawing/2014/main" id="{5B2598CD-7AA8-4977-9DC0-E2B9DBF059B0}"/>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90">
              <a:extLst>
                <a:ext uri="{FF2B5EF4-FFF2-40B4-BE49-F238E27FC236}">
                  <a16:creationId xmlns:a16="http://schemas.microsoft.com/office/drawing/2014/main" id="{919677E3-5740-4CED-996F-71141C2550AA}"/>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91">
              <a:extLst>
                <a:ext uri="{FF2B5EF4-FFF2-40B4-BE49-F238E27FC236}">
                  <a16:creationId xmlns:a16="http://schemas.microsoft.com/office/drawing/2014/main" id="{448693AF-6CDD-4FE2-833E-620B73CE7C2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8" name="Rectangle 92">
              <a:extLst>
                <a:ext uri="{FF2B5EF4-FFF2-40B4-BE49-F238E27FC236}">
                  <a16:creationId xmlns:a16="http://schemas.microsoft.com/office/drawing/2014/main" id="{CD411932-57FD-469F-80A4-2F6C89D71C3D}"/>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9" name="Rectangle 93">
              <a:extLst>
                <a:ext uri="{FF2B5EF4-FFF2-40B4-BE49-F238E27FC236}">
                  <a16:creationId xmlns:a16="http://schemas.microsoft.com/office/drawing/2014/main" id="{B80CC54D-E16F-4B68-971D-CCFC6A60EE0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94">
              <a:extLst>
                <a:ext uri="{FF2B5EF4-FFF2-40B4-BE49-F238E27FC236}">
                  <a16:creationId xmlns:a16="http://schemas.microsoft.com/office/drawing/2014/main" id="{8FF03699-732F-430F-969D-534B0CC663E9}"/>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1" name="Rectangle 95">
              <a:extLst>
                <a:ext uri="{FF2B5EF4-FFF2-40B4-BE49-F238E27FC236}">
                  <a16:creationId xmlns:a16="http://schemas.microsoft.com/office/drawing/2014/main" id="{A49E9EA0-C3F2-4C3C-9C7D-A1FF926CF904}"/>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2" name="Rectangle 96">
              <a:extLst>
                <a:ext uri="{FF2B5EF4-FFF2-40B4-BE49-F238E27FC236}">
                  <a16:creationId xmlns:a16="http://schemas.microsoft.com/office/drawing/2014/main" id="{2C3021CB-EDF7-4C23-AEFE-EDD3E65E08D9}"/>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97">
              <a:extLst>
                <a:ext uri="{FF2B5EF4-FFF2-40B4-BE49-F238E27FC236}">
                  <a16:creationId xmlns:a16="http://schemas.microsoft.com/office/drawing/2014/main" id="{CD7BC556-1EC6-4F56-A0F4-E010B492E416}"/>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98">
              <a:extLst>
                <a:ext uri="{FF2B5EF4-FFF2-40B4-BE49-F238E27FC236}">
                  <a16:creationId xmlns:a16="http://schemas.microsoft.com/office/drawing/2014/main" id="{6D0C26AE-3ED6-4A64-9117-73364513FBD5}"/>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99">
              <a:extLst>
                <a:ext uri="{FF2B5EF4-FFF2-40B4-BE49-F238E27FC236}">
                  <a16:creationId xmlns:a16="http://schemas.microsoft.com/office/drawing/2014/main" id="{6949AC06-4526-4676-8DE1-06F6ACEACF64}"/>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100">
              <a:extLst>
                <a:ext uri="{FF2B5EF4-FFF2-40B4-BE49-F238E27FC236}">
                  <a16:creationId xmlns:a16="http://schemas.microsoft.com/office/drawing/2014/main" id="{C208A61E-3A2E-47F1-9D9A-889EAA167FB4}"/>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 name="Rectangle 101">
              <a:extLst>
                <a:ext uri="{FF2B5EF4-FFF2-40B4-BE49-F238E27FC236}">
                  <a16:creationId xmlns:a16="http://schemas.microsoft.com/office/drawing/2014/main" id="{75AD6AC1-868B-4688-85C6-2C45D445EAD5}"/>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02">
              <a:extLst>
                <a:ext uri="{FF2B5EF4-FFF2-40B4-BE49-F238E27FC236}">
                  <a16:creationId xmlns:a16="http://schemas.microsoft.com/office/drawing/2014/main" id="{9E08A7CB-FBFD-4450-8965-90D69630E071}"/>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 name="Rectangle 103">
              <a:extLst>
                <a:ext uri="{FF2B5EF4-FFF2-40B4-BE49-F238E27FC236}">
                  <a16:creationId xmlns:a16="http://schemas.microsoft.com/office/drawing/2014/main" id="{500EA871-966B-4533-88D5-D1748CE22C0C}"/>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 name="Rectangle 104">
              <a:extLst>
                <a:ext uri="{FF2B5EF4-FFF2-40B4-BE49-F238E27FC236}">
                  <a16:creationId xmlns:a16="http://schemas.microsoft.com/office/drawing/2014/main" id="{8C3BCCCD-9406-4B01-AB49-275E4396751C}"/>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05">
              <a:extLst>
                <a:ext uri="{FF2B5EF4-FFF2-40B4-BE49-F238E27FC236}">
                  <a16:creationId xmlns:a16="http://schemas.microsoft.com/office/drawing/2014/main" id="{287BE861-C4CB-471C-9B04-3AC728F64CB0}"/>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06">
              <a:extLst>
                <a:ext uri="{FF2B5EF4-FFF2-40B4-BE49-F238E27FC236}">
                  <a16:creationId xmlns:a16="http://schemas.microsoft.com/office/drawing/2014/main" id="{83D184E3-8682-41CA-B374-CFAAF681C6BA}"/>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07">
              <a:extLst>
                <a:ext uri="{FF2B5EF4-FFF2-40B4-BE49-F238E27FC236}">
                  <a16:creationId xmlns:a16="http://schemas.microsoft.com/office/drawing/2014/main" id="{3F195BF1-32FA-4749-8269-AC4540CF260A}"/>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08">
              <a:extLst>
                <a:ext uri="{FF2B5EF4-FFF2-40B4-BE49-F238E27FC236}">
                  <a16:creationId xmlns:a16="http://schemas.microsoft.com/office/drawing/2014/main" id="{C1D7A8DD-AB46-49DD-A23E-1EE587706D6B}"/>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09">
              <a:extLst>
                <a:ext uri="{FF2B5EF4-FFF2-40B4-BE49-F238E27FC236}">
                  <a16:creationId xmlns:a16="http://schemas.microsoft.com/office/drawing/2014/main" id="{67A7E9A2-F2A8-4351-9451-67F1E2D7ABE3}"/>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6" name="Rectangle 110">
              <a:extLst>
                <a:ext uri="{FF2B5EF4-FFF2-40B4-BE49-F238E27FC236}">
                  <a16:creationId xmlns:a16="http://schemas.microsoft.com/office/drawing/2014/main" id="{61BD673A-8604-4C6E-8E5F-7D937A732CA8}"/>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7" name="Rectangle 111">
              <a:extLst>
                <a:ext uri="{FF2B5EF4-FFF2-40B4-BE49-F238E27FC236}">
                  <a16:creationId xmlns:a16="http://schemas.microsoft.com/office/drawing/2014/main" id="{47625C41-67B0-4752-9752-1DD2736D0E42}"/>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8" name="Rectangle 112">
              <a:extLst>
                <a:ext uri="{FF2B5EF4-FFF2-40B4-BE49-F238E27FC236}">
                  <a16:creationId xmlns:a16="http://schemas.microsoft.com/office/drawing/2014/main" id="{940AB502-E8A0-4DCC-A677-17EA3BAEA90A}"/>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113">
              <a:extLst>
                <a:ext uri="{FF2B5EF4-FFF2-40B4-BE49-F238E27FC236}">
                  <a16:creationId xmlns:a16="http://schemas.microsoft.com/office/drawing/2014/main" id="{3D4E63F5-AF51-4131-848C-D798D995F545}"/>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0" name="Rectangle 114">
              <a:extLst>
                <a:ext uri="{FF2B5EF4-FFF2-40B4-BE49-F238E27FC236}">
                  <a16:creationId xmlns:a16="http://schemas.microsoft.com/office/drawing/2014/main" id="{13ECE1A9-0F52-40D0-963B-29766F539F5B}"/>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1" name="Rectangle 115">
              <a:extLst>
                <a:ext uri="{FF2B5EF4-FFF2-40B4-BE49-F238E27FC236}">
                  <a16:creationId xmlns:a16="http://schemas.microsoft.com/office/drawing/2014/main" id="{B89EB57D-1495-4C16-8341-290D6603EA59}"/>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2" name="Rectangle 116">
              <a:extLst>
                <a:ext uri="{FF2B5EF4-FFF2-40B4-BE49-F238E27FC236}">
                  <a16:creationId xmlns:a16="http://schemas.microsoft.com/office/drawing/2014/main" id="{E7181762-9C81-4AB4-BA68-869572890CA9}"/>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3" name="Rectangle 117">
              <a:extLst>
                <a:ext uri="{FF2B5EF4-FFF2-40B4-BE49-F238E27FC236}">
                  <a16:creationId xmlns:a16="http://schemas.microsoft.com/office/drawing/2014/main" id="{6C377A9D-BC8F-4578-BA49-6EF094C1AF0C}"/>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4" name="Rectangle 118">
              <a:extLst>
                <a:ext uri="{FF2B5EF4-FFF2-40B4-BE49-F238E27FC236}">
                  <a16:creationId xmlns:a16="http://schemas.microsoft.com/office/drawing/2014/main" id="{90E75257-881A-40E3-8193-047711B7BF0C}"/>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5" name="Rectangle 119">
              <a:extLst>
                <a:ext uri="{FF2B5EF4-FFF2-40B4-BE49-F238E27FC236}">
                  <a16:creationId xmlns:a16="http://schemas.microsoft.com/office/drawing/2014/main" id="{818D453B-C3FE-402C-A475-CE45B89AAB40}"/>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6" name="Rectangle 120">
              <a:extLst>
                <a:ext uri="{FF2B5EF4-FFF2-40B4-BE49-F238E27FC236}">
                  <a16:creationId xmlns:a16="http://schemas.microsoft.com/office/drawing/2014/main" id="{2B58D18D-DA0E-417A-A0FC-E12857F591F8}"/>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7" name="Rectangle 121">
              <a:extLst>
                <a:ext uri="{FF2B5EF4-FFF2-40B4-BE49-F238E27FC236}">
                  <a16:creationId xmlns:a16="http://schemas.microsoft.com/office/drawing/2014/main" id="{03D205CD-1F65-470B-A92A-5FE52041FA51}"/>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8" name="Rectangle 122">
              <a:extLst>
                <a:ext uri="{FF2B5EF4-FFF2-40B4-BE49-F238E27FC236}">
                  <a16:creationId xmlns:a16="http://schemas.microsoft.com/office/drawing/2014/main" id="{4AA21320-5326-44F7-862F-236F247FF3F8}"/>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123">
              <a:extLst>
                <a:ext uri="{FF2B5EF4-FFF2-40B4-BE49-F238E27FC236}">
                  <a16:creationId xmlns:a16="http://schemas.microsoft.com/office/drawing/2014/main" id="{04D8FD7F-A6D5-4BB0-AA28-0D837F8A6126}"/>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124">
              <a:extLst>
                <a:ext uri="{FF2B5EF4-FFF2-40B4-BE49-F238E27FC236}">
                  <a16:creationId xmlns:a16="http://schemas.microsoft.com/office/drawing/2014/main" id="{6731BA2A-D93D-4E37-908A-98E5FDEB6991}"/>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125">
              <a:extLst>
                <a:ext uri="{FF2B5EF4-FFF2-40B4-BE49-F238E27FC236}">
                  <a16:creationId xmlns:a16="http://schemas.microsoft.com/office/drawing/2014/main" id="{5F13436B-7A77-4D77-91F5-EAA9A5B3ECE6}"/>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592" name="Freeform 11">
            <a:extLst>
              <a:ext uri="{FF2B5EF4-FFF2-40B4-BE49-F238E27FC236}">
                <a16:creationId xmlns:a16="http://schemas.microsoft.com/office/drawing/2014/main" id="{F78BF53B-1D81-44F2-9B42-6A5D9F691CE0}"/>
              </a:ext>
            </a:extLst>
          </p:cNvPr>
          <p:cNvSpPr>
            <a:spLocks/>
          </p:cNvSpPr>
          <p:nvPr/>
        </p:nvSpPr>
        <p:spPr bwMode="auto">
          <a:xfrm>
            <a:off x="118591" y="1344771"/>
            <a:ext cx="1129825" cy="66073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3" name="TextBox 592">
            <a:extLst>
              <a:ext uri="{FF2B5EF4-FFF2-40B4-BE49-F238E27FC236}">
                <a16:creationId xmlns:a16="http://schemas.microsoft.com/office/drawing/2014/main" id="{C5AA828E-89FC-475C-9197-A162EC7AF4E2}"/>
              </a:ext>
            </a:extLst>
          </p:cNvPr>
          <p:cNvSpPr txBox="1"/>
          <p:nvPr/>
        </p:nvSpPr>
        <p:spPr>
          <a:xfrm>
            <a:off x="118592" y="1475966"/>
            <a:ext cx="1192125" cy="53405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p>
        </p:txBody>
      </p:sp>
      <p:sp>
        <p:nvSpPr>
          <p:cNvPr id="594" name="TextBox 593">
            <a:extLst>
              <a:ext uri="{FF2B5EF4-FFF2-40B4-BE49-F238E27FC236}">
                <a16:creationId xmlns:a16="http://schemas.microsoft.com/office/drawing/2014/main" id="{A9A39483-C2ED-4CB1-A33C-AB9CD4689B9A}"/>
              </a:ext>
            </a:extLst>
          </p:cNvPr>
          <p:cNvSpPr txBox="1"/>
          <p:nvPr/>
        </p:nvSpPr>
        <p:spPr>
          <a:xfrm>
            <a:off x="2006169" y="6305550"/>
            <a:ext cx="1828776" cy="56121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From Internet</a:t>
            </a:r>
          </a:p>
        </p:txBody>
      </p:sp>
      <p:sp>
        <p:nvSpPr>
          <p:cNvPr id="595" name="Laptop_E770" descr="Laptop&#10;">
            <a:extLst>
              <a:ext uri="{FF2B5EF4-FFF2-40B4-BE49-F238E27FC236}">
                <a16:creationId xmlns:a16="http://schemas.microsoft.com/office/drawing/2014/main" id="{72C954B4-BF11-475B-8092-88A83E21C21C}"/>
              </a:ext>
            </a:extLst>
          </p:cNvPr>
          <p:cNvSpPr>
            <a:spLocks noChangeAspect="1" noEditPoints="1"/>
          </p:cNvSpPr>
          <p:nvPr/>
        </p:nvSpPr>
        <p:spPr bwMode="auto">
          <a:xfrm>
            <a:off x="3110107" y="6000271"/>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96" name="Laptop_E770" descr="Laptop&#10;">
            <a:extLst>
              <a:ext uri="{FF2B5EF4-FFF2-40B4-BE49-F238E27FC236}">
                <a16:creationId xmlns:a16="http://schemas.microsoft.com/office/drawing/2014/main" id="{06152FFA-75B0-47DE-BE18-D050F5ED3B9B}"/>
              </a:ext>
            </a:extLst>
          </p:cNvPr>
          <p:cNvSpPr>
            <a:spLocks noChangeAspect="1" noEditPoints="1"/>
          </p:cNvSpPr>
          <p:nvPr/>
        </p:nvSpPr>
        <p:spPr bwMode="auto">
          <a:xfrm>
            <a:off x="2429691" y="5995774"/>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AC8B6EC9-4527-43D0-B241-84F69AA6E1B2}"/>
              </a:ext>
            </a:extLst>
          </p:cNvPr>
          <p:cNvSpPr>
            <a:spLocks noGrp="1"/>
          </p:cNvSpPr>
          <p:nvPr>
            <p:ph type="title"/>
          </p:nvPr>
        </p:nvSpPr>
        <p:spPr/>
        <p:txBody>
          <a:bodyPr/>
          <a:lstStyle/>
          <a:p>
            <a:r>
              <a:rPr lang="en-US" dirty="0"/>
              <a:t>P2S for macOS/Linux &amp; AD authentication</a:t>
            </a:r>
          </a:p>
        </p:txBody>
      </p:sp>
      <p:grpSp>
        <p:nvGrpSpPr>
          <p:cNvPr id="8" name="Group 7">
            <a:extLst>
              <a:ext uri="{FF2B5EF4-FFF2-40B4-BE49-F238E27FC236}">
                <a16:creationId xmlns:a16="http://schemas.microsoft.com/office/drawing/2014/main" id="{A59C0DF6-AFC8-4267-A15F-03C563237C4D}"/>
              </a:ext>
            </a:extLst>
          </p:cNvPr>
          <p:cNvGrpSpPr/>
          <p:nvPr/>
        </p:nvGrpSpPr>
        <p:grpSpPr>
          <a:xfrm>
            <a:off x="2210600" y="1811645"/>
            <a:ext cx="1018955" cy="1179055"/>
            <a:chOff x="251984" y="2563547"/>
            <a:chExt cx="1039387" cy="1202698"/>
          </a:xfrm>
        </p:grpSpPr>
        <p:pic>
          <p:nvPicPr>
            <p:cNvPr id="604" name="Picture 603">
              <a:extLst>
                <a:ext uri="{FF2B5EF4-FFF2-40B4-BE49-F238E27FC236}">
                  <a16:creationId xmlns:a16="http://schemas.microsoft.com/office/drawing/2014/main" id="{72F79003-8337-431C-B38D-1D1C93DCF547}"/>
                </a:ext>
              </a:extLst>
            </p:cNvPr>
            <p:cNvPicPr>
              <a:picLocks noChangeAspect="1"/>
            </p:cNvPicPr>
            <p:nvPr/>
          </p:nvPicPr>
          <p:blipFill>
            <a:blip r:embed="rId4"/>
            <a:stretch>
              <a:fillRect/>
            </a:stretch>
          </p:blipFill>
          <p:spPr>
            <a:xfrm>
              <a:off x="426717" y="2563547"/>
              <a:ext cx="780290" cy="780290"/>
            </a:xfrm>
            <a:prstGeom prst="rect">
              <a:avLst/>
            </a:prstGeom>
          </p:spPr>
        </p:pic>
        <p:sp>
          <p:nvSpPr>
            <p:cNvPr id="605" name="TextBox 604">
              <a:extLst>
                <a:ext uri="{FF2B5EF4-FFF2-40B4-BE49-F238E27FC236}">
                  <a16:creationId xmlns:a16="http://schemas.microsoft.com/office/drawing/2014/main" id="{303AC813-F184-46FF-8360-AA06441C55C0}"/>
                </a:ext>
              </a:extLst>
            </p:cNvPr>
            <p:cNvSpPr txBox="1"/>
            <p:nvPr/>
          </p:nvSpPr>
          <p:spPr>
            <a:xfrm>
              <a:off x="251984" y="3221480"/>
              <a:ext cx="1039387" cy="544765"/>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AD/DS</a:t>
              </a:r>
            </a:p>
          </p:txBody>
        </p:sp>
      </p:grpSp>
      <p:grpSp>
        <p:nvGrpSpPr>
          <p:cNvPr id="28" name="Group 27">
            <a:extLst>
              <a:ext uri="{FF2B5EF4-FFF2-40B4-BE49-F238E27FC236}">
                <a16:creationId xmlns:a16="http://schemas.microsoft.com/office/drawing/2014/main" id="{E5525236-7DF2-49AC-86D4-4073573EB806}"/>
              </a:ext>
            </a:extLst>
          </p:cNvPr>
          <p:cNvGrpSpPr/>
          <p:nvPr/>
        </p:nvGrpSpPr>
        <p:grpSpPr>
          <a:xfrm>
            <a:off x="5098837" y="1798576"/>
            <a:ext cx="1018955" cy="1148840"/>
            <a:chOff x="7093692" y="2817563"/>
            <a:chExt cx="1039387" cy="1171877"/>
          </a:xfrm>
        </p:grpSpPr>
        <p:pic>
          <p:nvPicPr>
            <p:cNvPr id="606" name="Picture 605">
              <a:extLst>
                <a:ext uri="{FF2B5EF4-FFF2-40B4-BE49-F238E27FC236}">
                  <a16:creationId xmlns:a16="http://schemas.microsoft.com/office/drawing/2014/main" id="{61DBDD77-A0D9-4598-A83C-AD69BE4FABCD}"/>
                </a:ext>
              </a:extLst>
            </p:cNvPr>
            <p:cNvPicPr>
              <a:picLocks noChangeAspect="1"/>
            </p:cNvPicPr>
            <p:nvPr/>
          </p:nvPicPr>
          <p:blipFill>
            <a:blip r:embed="rId4"/>
            <a:stretch>
              <a:fillRect/>
            </a:stretch>
          </p:blipFill>
          <p:spPr>
            <a:xfrm>
              <a:off x="7272075" y="2817563"/>
              <a:ext cx="780290" cy="780290"/>
            </a:xfrm>
            <a:prstGeom prst="rect">
              <a:avLst/>
            </a:prstGeom>
          </p:spPr>
        </p:pic>
        <p:sp>
          <p:nvSpPr>
            <p:cNvPr id="607" name="TextBox 606">
              <a:extLst>
                <a:ext uri="{FF2B5EF4-FFF2-40B4-BE49-F238E27FC236}">
                  <a16:creationId xmlns:a16="http://schemas.microsoft.com/office/drawing/2014/main" id="{4EE7ED38-9D98-4870-824C-B8BAC1850091}"/>
                </a:ext>
              </a:extLst>
            </p:cNvPr>
            <p:cNvSpPr txBox="1"/>
            <p:nvPr/>
          </p:nvSpPr>
          <p:spPr>
            <a:xfrm>
              <a:off x="7093692" y="3444675"/>
              <a:ext cx="1039387" cy="5447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AD/DS</a:t>
              </a:r>
            </a:p>
          </p:txBody>
        </p:sp>
      </p:grpSp>
      <p:grpSp>
        <p:nvGrpSpPr>
          <p:cNvPr id="3" name="Group 2">
            <a:extLst>
              <a:ext uri="{FF2B5EF4-FFF2-40B4-BE49-F238E27FC236}">
                <a16:creationId xmlns:a16="http://schemas.microsoft.com/office/drawing/2014/main" id="{F345276B-A62E-4D5F-9183-0C6F433AE71C}"/>
              </a:ext>
            </a:extLst>
          </p:cNvPr>
          <p:cNvGrpSpPr/>
          <p:nvPr/>
        </p:nvGrpSpPr>
        <p:grpSpPr>
          <a:xfrm>
            <a:off x="392746" y="2415310"/>
            <a:ext cx="1739608" cy="1067182"/>
            <a:chOff x="1551315" y="2374922"/>
            <a:chExt cx="1810432" cy="1088581"/>
          </a:xfrm>
        </p:grpSpPr>
        <p:sp>
          <p:nvSpPr>
            <p:cNvPr id="26" name="Rectangle: Rounded Corners 25">
              <a:extLst>
                <a:ext uri="{FF2B5EF4-FFF2-40B4-BE49-F238E27FC236}">
                  <a16:creationId xmlns:a16="http://schemas.microsoft.com/office/drawing/2014/main" id="{E56869C8-96B5-4D6E-8D19-87BC06857045}"/>
                </a:ext>
              </a:extLst>
            </p:cNvPr>
            <p:cNvSpPr/>
            <p:nvPr/>
          </p:nvSpPr>
          <p:spPr bwMode="auto">
            <a:xfrm>
              <a:off x="1551315" y="2374922"/>
              <a:ext cx="1810432" cy="1088581"/>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 name="Group 9">
              <a:extLst>
                <a:ext uri="{FF2B5EF4-FFF2-40B4-BE49-F238E27FC236}">
                  <a16:creationId xmlns:a16="http://schemas.microsoft.com/office/drawing/2014/main" id="{5D9AF24E-EBCE-4399-BA62-C9AC515F0DC5}"/>
                </a:ext>
              </a:extLst>
            </p:cNvPr>
            <p:cNvGrpSpPr/>
            <p:nvPr/>
          </p:nvGrpSpPr>
          <p:grpSpPr>
            <a:xfrm>
              <a:off x="1979718" y="2495930"/>
              <a:ext cx="1049452" cy="859169"/>
              <a:chOff x="6254404" y="1419487"/>
              <a:chExt cx="1292999" cy="1058559"/>
            </a:xfrm>
          </p:grpSpPr>
          <p:grpSp>
            <p:nvGrpSpPr>
              <p:cNvPr id="12" name="Group 11">
                <a:extLst>
                  <a:ext uri="{FF2B5EF4-FFF2-40B4-BE49-F238E27FC236}">
                    <a16:creationId xmlns:a16="http://schemas.microsoft.com/office/drawing/2014/main" id="{58630525-56A2-4227-8B6D-8EF2B898B112}"/>
                  </a:ext>
                </a:extLst>
              </p:cNvPr>
              <p:cNvGrpSpPr/>
              <p:nvPr/>
            </p:nvGrpSpPr>
            <p:grpSpPr>
              <a:xfrm>
                <a:off x="6254404" y="1419487"/>
                <a:ext cx="1074072" cy="318109"/>
                <a:chOff x="6254404" y="1419487"/>
                <a:chExt cx="1074072" cy="318109"/>
              </a:xfrm>
            </p:grpSpPr>
            <p:pic>
              <p:nvPicPr>
                <p:cNvPr id="21" name="Picture 20">
                  <a:extLst>
                    <a:ext uri="{FF2B5EF4-FFF2-40B4-BE49-F238E27FC236}">
                      <a16:creationId xmlns:a16="http://schemas.microsoft.com/office/drawing/2014/main" id="{9BE90C2A-823B-4534-B7F5-BEB819E2161A}"/>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22" name="Picture 21">
                  <a:extLst>
                    <a:ext uri="{FF2B5EF4-FFF2-40B4-BE49-F238E27FC236}">
                      <a16:creationId xmlns:a16="http://schemas.microsoft.com/office/drawing/2014/main" id="{8F5D95C9-3E33-4A5F-97FA-28DBEC1C5F18}"/>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23" name="Picture 22">
                  <a:extLst>
                    <a:ext uri="{FF2B5EF4-FFF2-40B4-BE49-F238E27FC236}">
                      <a16:creationId xmlns:a16="http://schemas.microsoft.com/office/drawing/2014/main" id="{7E2DB983-BF00-4CFF-B176-92ED9BD06897}"/>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13" name="Group 12">
                <a:extLst>
                  <a:ext uri="{FF2B5EF4-FFF2-40B4-BE49-F238E27FC236}">
                    <a16:creationId xmlns:a16="http://schemas.microsoft.com/office/drawing/2014/main" id="{458C7BA3-BDEC-44B4-8B2B-151D0B3C6E14}"/>
                  </a:ext>
                </a:extLst>
              </p:cNvPr>
              <p:cNvGrpSpPr/>
              <p:nvPr/>
            </p:nvGrpSpPr>
            <p:grpSpPr>
              <a:xfrm>
                <a:off x="6473331" y="1789712"/>
                <a:ext cx="1074072" cy="318109"/>
                <a:chOff x="6254404" y="1419487"/>
                <a:chExt cx="1074072" cy="318109"/>
              </a:xfrm>
            </p:grpSpPr>
            <p:pic>
              <p:nvPicPr>
                <p:cNvPr id="18" name="Picture 17">
                  <a:extLst>
                    <a:ext uri="{FF2B5EF4-FFF2-40B4-BE49-F238E27FC236}">
                      <a16:creationId xmlns:a16="http://schemas.microsoft.com/office/drawing/2014/main" id="{9202612E-BDD2-4955-954A-88500F3598EA}"/>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19" name="Picture 18">
                  <a:extLst>
                    <a:ext uri="{FF2B5EF4-FFF2-40B4-BE49-F238E27FC236}">
                      <a16:creationId xmlns:a16="http://schemas.microsoft.com/office/drawing/2014/main" id="{1B1A7A86-E2D1-40B0-8915-40A06F4A32C9}"/>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20" name="Picture 19">
                  <a:extLst>
                    <a:ext uri="{FF2B5EF4-FFF2-40B4-BE49-F238E27FC236}">
                      <a16:creationId xmlns:a16="http://schemas.microsoft.com/office/drawing/2014/main" id="{78B0C0E2-C0CD-4AC7-BBE3-7EB4CCFD7008}"/>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14" name="Group 13">
                <a:extLst>
                  <a:ext uri="{FF2B5EF4-FFF2-40B4-BE49-F238E27FC236}">
                    <a16:creationId xmlns:a16="http://schemas.microsoft.com/office/drawing/2014/main" id="{0F08D700-BC14-41DE-B0BE-7546A94C5701}"/>
                  </a:ext>
                </a:extLst>
              </p:cNvPr>
              <p:cNvGrpSpPr/>
              <p:nvPr/>
            </p:nvGrpSpPr>
            <p:grpSpPr>
              <a:xfrm>
                <a:off x="6254404" y="2159937"/>
                <a:ext cx="1074072" cy="318109"/>
                <a:chOff x="6254404" y="1419487"/>
                <a:chExt cx="1074072" cy="318109"/>
              </a:xfrm>
            </p:grpSpPr>
            <p:pic>
              <p:nvPicPr>
                <p:cNvPr id="15" name="Picture 14">
                  <a:extLst>
                    <a:ext uri="{FF2B5EF4-FFF2-40B4-BE49-F238E27FC236}">
                      <a16:creationId xmlns:a16="http://schemas.microsoft.com/office/drawing/2014/main" id="{B0AB89C5-5E9C-4909-A8BC-B32B60C42C05}"/>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16" name="Picture 15">
                  <a:extLst>
                    <a:ext uri="{FF2B5EF4-FFF2-40B4-BE49-F238E27FC236}">
                      <a16:creationId xmlns:a16="http://schemas.microsoft.com/office/drawing/2014/main" id="{6C39447E-E967-4C02-AAAA-AF837771621F}"/>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17" name="Picture 16">
                  <a:extLst>
                    <a:ext uri="{FF2B5EF4-FFF2-40B4-BE49-F238E27FC236}">
                      <a16:creationId xmlns:a16="http://schemas.microsoft.com/office/drawing/2014/main" id="{054FC34D-D09C-44D6-B38A-C78AB2978287}"/>
                    </a:ext>
                  </a:extLst>
                </p:cNvPr>
                <p:cNvPicPr>
                  <a:picLocks noChangeAspect="1"/>
                </p:cNvPicPr>
                <p:nvPr/>
              </p:nvPicPr>
              <p:blipFill>
                <a:blip r:embed="rId5"/>
                <a:stretch>
                  <a:fillRect/>
                </a:stretch>
              </p:blipFill>
              <p:spPr>
                <a:xfrm>
                  <a:off x="7010367" y="1419487"/>
                  <a:ext cx="318109" cy="318109"/>
                </a:xfrm>
                <a:prstGeom prst="rect">
                  <a:avLst/>
                </a:prstGeom>
              </p:spPr>
            </p:pic>
          </p:grpSp>
        </p:grpSp>
      </p:grpSp>
      <p:sp>
        <p:nvSpPr>
          <p:cNvPr id="51" name="TextBox 50">
            <a:extLst>
              <a:ext uri="{FF2B5EF4-FFF2-40B4-BE49-F238E27FC236}">
                <a16:creationId xmlns:a16="http://schemas.microsoft.com/office/drawing/2014/main" id="{2290F686-2A75-49DD-BDB6-A1606CDED20D}"/>
              </a:ext>
            </a:extLst>
          </p:cNvPr>
          <p:cNvSpPr txBox="1"/>
          <p:nvPr/>
        </p:nvSpPr>
        <p:spPr>
          <a:xfrm>
            <a:off x="4291640" y="5664347"/>
            <a:ext cx="3517423" cy="1018318"/>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macOS, Linux/Android,</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Windows 10/Server 2016</a:t>
            </a:r>
          </a:p>
        </p:txBody>
      </p:sp>
      <p:sp>
        <p:nvSpPr>
          <p:cNvPr id="52" name="Arrow: Left 51">
            <a:extLst>
              <a:ext uri="{FF2B5EF4-FFF2-40B4-BE49-F238E27FC236}">
                <a16:creationId xmlns:a16="http://schemas.microsoft.com/office/drawing/2014/main" id="{B768B8F3-0662-4CB9-A0C0-8CE189CE7CF5}"/>
              </a:ext>
            </a:extLst>
          </p:cNvPr>
          <p:cNvSpPr/>
          <p:nvPr/>
        </p:nvSpPr>
        <p:spPr bwMode="auto">
          <a:xfrm>
            <a:off x="3747857" y="5959322"/>
            <a:ext cx="587360" cy="42686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99" name="Picture 598">
            <a:extLst>
              <a:ext uri="{FF2B5EF4-FFF2-40B4-BE49-F238E27FC236}">
                <a16:creationId xmlns:a16="http://schemas.microsoft.com/office/drawing/2014/main" id="{24C685D0-65F8-48FA-895F-33740A1A1EF9}"/>
              </a:ext>
            </a:extLst>
          </p:cNvPr>
          <p:cNvPicPr>
            <a:picLocks noChangeAspect="1"/>
          </p:cNvPicPr>
          <p:nvPr/>
        </p:nvPicPr>
        <p:blipFill>
          <a:blip r:embed="rId6"/>
          <a:stretch>
            <a:fillRect/>
          </a:stretch>
        </p:blipFill>
        <p:spPr>
          <a:xfrm>
            <a:off x="1685591" y="5782814"/>
            <a:ext cx="562030" cy="641850"/>
          </a:xfrm>
          <a:prstGeom prst="rect">
            <a:avLst/>
          </a:prstGeom>
        </p:spPr>
      </p:pic>
      <p:cxnSp>
        <p:nvCxnSpPr>
          <p:cNvPr id="600" name="Straight Arrow Connector 599">
            <a:extLst>
              <a:ext uri="{FF2B5EF4-FFF2-40B4-BE49-F238E27FC236}">
                <a16:creationId xmlns:a16="http://schemas.microsoft.com/office/drawing/2014/main" id="{84240EBE-9518-455A-915E-2D0C4EA9C7D0}"/>
              </a:ext>
            </a:extLst>
          </p:cNvPr>
          <p:cNvCxnSpPr>
            <a:cxnSpLocks/>
          </p:cNvCxnSpPr>
          <p:nvPr/>
        </p:nvCxnSpPr>
        <p:spPr>
          <a:xfrm flipV="1">
            <a:off x="2468198" y="3745843"/>
            <a:ext cx="336565" cy="2117994"/>
          </a:xfrm>
          <a:prstGeom prst="straightConnector1">
            <a:avLst/>
          </a:prstGeom>
          <a:ln w="76200">
            <a:solidFill>
              <a:srgbClr val="00B0F0"/>
            </a:solidFill>
            <a:headEnd type="none"/>
            <a:tailEnd type="triangle"/>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601" name="Straight Arrow Connector 600">
            <a:extLst>
              <a:ext uri="{FF2B5EF4-FFF2-40B4-BE49-F238E27FC236}">
                <a16:creationId xmlns:a16="http://schemas.microsoft.com/office/drawing/2014/main" id="{3FB2F710-802A-422C-B390-18FCF158FDFE}"/>
              </a:ext>
            </a:extLst>
          </p:cNvPr>
          <p:cNvCxnSpPr>
            <a:cxnSpLocks/>
          </p:cNvCxnSpPr>
          <p:nvPr/>
        </p:nvCxnSpPr>
        <p:spPr>
          <a:xfrm flipH="1" flipV="1">
            <a:off x="2764373" y="2868657"/>
            <a:ext cx="156463" cy="335735"/>
          </a:xfrm>
          <a:prstGeom prst="straightConnector1">
            <a:avLst/>
          </a:prstGeom>
          <a:ln w="76200">
            <a:solidFill>
              <a:srgbClr val="00B0F0"/>
            </a:solidFill>
            <a:headEnd type="none"/>
            <a:tailEnd type="triangle"/>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02" name="TextBox 601">
            <a:extLst>
              <a:ext uri="{FF2B5EF4-FFF2-40B4-BE49-F238E27FC236}">
                <a16:creationId xmlns:a16="http://schemas.microsoft.com/office/drawing/2014/main" id="{D7BC2692-33A3-436B-8551-9CA4042E3D0E}"/>
              </a:ext>
            </a:extLst>
          </p:cNvPr>
          <p:cNvSpPr txBox="1"/>
          <p:nvPr/>
        </p:nvSpPr>
        <p:spPr>
          <a:xfrm>
            <a:off x="1495246" y="4191619"/>
            <a:ext cx="982811" cy="1016818"/>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solidFill>
                  <a:srgbClr val="0078D7">
                    <a:lumMod val="75000"/>
                  </a:srgbClr>
                </a:solidFill>
                <a:effectLst/>
                <a:uLnTx/>
                <a:uFillTx/>
                <a:latin typeface="Segoe UI Semilight"/>
                <a:ea typeface="+mn-ea"/>
                <a:cs typeface="+mn-cs"/>
              </a:rPr>
              <a:t>AD</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err="1">
                <a:ln>
                  <a:noFill/>
                </a:ln>
                <a:solidFill>
                  <a:srgbClr val="0078D7">
                    <a:lumMod val="75000"/>
                  </a:srgbClr>
                </a:solidFill>
                <a:effectLst/>
                <a:uLnTx/>
                <a:uFillTx/>
                <a:latin typeface="Segoe UI Semilight"/>
                <a:ea typeface="+mn-ea"/>
                <a:cs typeface="+mn-cs"/>
              </a:rPr>
              <a:t>Auth</a:t>
            </a:r>
            <a:endParaRPr kumimoji="0" lang="en-US" sz="2353" b="1" i="0" u="none" strike="noStrike" kern="1200" cap="none" spc="0" normalizeH="0" baseline="0" noProof="0">
              <a:ln>
                <a:noFill/>
              </a:ln>
              <a:solidFill>
                <a:srgbClr val="0078D7">
                  <a:lumMod val="75000"/>
                </a:srgbClr>
              </a:solidFill>
              <a:effectLst/>
              <a:uLnTx/>
              <a:uFillTx/>
              <a:latin typeface="Segoe UI Semilight"/>
              <a:ea typeface="+mn-ea"/>
              <a:cs typeface="+mn-cs"/>
            </a:endParaRPr>
          </a:p>
        </p:txBody>
      </p:sp>
      <p:cxnSp>
        <p:nvCxnSpPr>
          <p:cNvPr id="603" name="Straight Arrow Connector 602">
            <a:extLst>
              <a:ext uri="{FF2B5EF4-FFF2-40B4-BE49-F238E27FC236}">
                <a16:creationId xmlns:a16="http://schemas.microsoft.com/office/drawing/2014/main" id="{1DDE2DD4-D589-4329-80AA-7E7CF3309B28}"/>
              </a:ext>
            </a:extLst>
          </p:cNvPr>
          <p:cNvCxnSpPr>
            <a:cxnSpLocks/>
          </p:cNvCxnSpPr>
          <p:nvPr/>
        </p:nvCxnSpPr>
        <p:spPr>
          <a:xfrm flipV="1">
            <a:off x="3150765" y="2836137"/>
            <a:ext cx="2514745" cy="528721"/>
          </a:xfrm>
          <a:prstGeom prst="bentConnector3">
            <a:avLst>
              <a:gd name="adj1" fmla="val 100560"/>
            </a:avLst>
          </a:prstGeom>
          <a:ln w="76200">
            <a:solidFill>
              <a:srgbClr val="00B0F0"/>
            </a:solidFill>
            <a:headEnd type="none"/>
            <a:tailEnd type="triangle"/>
          </a:ln>
          <a:effectLst>
            <a:glow rad="2286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608" name="Group 607">
            <a:extLst>
              <a:ext uri="{FF2B5EF4-FFF2-40B4-BE49-F238E27FC236}">
                <a16:creationId xmlns:a16="http://schemas.microsoft.com/office/drawing/2014/main" id="{1F437169-E50A-47C4-B431-D20E54C97790}"/>
              </a:ext>
            </a:extLst>
          </p:cNvPr>
          <p:cNvGrpSpPr/>
          <p:nvPr/>
        </p:nvGrpSpPr>
        <p:grpSpPr>
          <a:xfrm>
            <a:off x="6053577" y="2415310"/>
            <a:ext cx="1739608" cy="1067182"/>
            <a:chOff x="1551315" y="2374922"/>
            <a:chExt cx="1810432" cy="1088581"/>
          </a:xfrm>
        </p:grpSpPr>
        <p:sp>
          <p:nvSpPr>
            <p:cNvPr id="609" name="Rectangle: Rounded Corners 608">
              <a:extLst>
                <a:ext uri="{FF2B5EF4-FFF2-40B4-BE49-F238E27FC236}">
                  <a16:creationId xmlns:a16="http://schemas.microsoft.com/office/drawing/2014/main" id="{E727C2FD-FA1F-4E42-9BEA-6EA3BF825916}"/>
                </a:ext>
              </a:extLst>
            </p:cNvPr>
            <p:cNvSpPr/>
            <p:nvPr/>
          </p:nvSpPr>
          <p:spPr bwMode="auto">
            <a:xfrm>
              <a:off x="1551315" y="2374922"/>
              <a:ext cx="1810432" cy="1088581"/>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0" name="Group 609">
              <a:extLst>
                <a:ext uri="{FF2B5EF4-FFF2-40B4-BE49-F238E27FC236}">
                  <a16:creationId xmlns:a16="http://schemas.microsoft.com/office/drawing/2014/main" id="{300397E7-7A8D-410B-8702-942015772491}"/>
                </a:ext>
              </a:extLst>
            </p:cNvPr>
            <p:cNvGrpSpPr/>
            <p:nvPr/>
          </p:nvGrpSpPr>
          <p:grpSpPr>
            <a:xfrm>
              <a:off x="1979718" y="2495930"/>
              <a:ext cx="1049452" cy="859169"/>
              <a:chOff x="6254404" y="1419487"/>
              <a:chExt cx="1292999" cy="1058559"/>
            </a:xfrm>
          </p:grpSpPr>
          <p:grpSp>
            <p:nvGrpSpPr>
              <p:cNvPr id="611" name="Group 610">
                <a:extLst>
                  <a:ext uri="{FF2B5EF4-FFF2-40B4-BE49-F238E27FC236}">
                    <a16:creationId xmlns:a16="http://schemas.microsoft.com/office/drawing/2014/main" id="{C6F22A51-D4AE-42BF-8CE8-CEE4F7A943A4}"/>
                  </a:ext>
                </a:extLst>
              </p:cNvPr>
              <p:cNvGrpSpPr/>
              <p:nvPr/>
            </p:nvGrpSpPr>
            <p:grpSpPr>
              <a:xfrm>
                <a:off x="6254404" y="1419487"/>
                <a:ext cx="1074072" cy="318109"/>
                <a:chOff x="6254404" y="1419487"/>
                <a:chExt cx="1074072" cy="318109"/>
              </a:xfrm>
            </p:grpSpPr>
            <p:pic>
              <p:nvPicPr>
                <p:cNvPr id="620" name="Picture 619">
                  <a:extLst>
                    <a:ext uri="{FF2B5EF4-FFF2-40B4-BE49-F238E27FC236}">
                      <a16:creationId xmlns:a16="http://schemas.microsoft.com/office/drawing/2014/main" id="{8240D044-FF49-4B34-AC3D-26E1F77D8ABA}"/>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621" name="Picture 620">
                  <a:extLst>
                    <a:ext uri="{FF2B5EF4-FFF2-40B4-BE49-F238E27FC236}">
                      <a16:creationId xmlns:a16="http://schemas.microsoft.com/office/drawing/2014/main" id="{31BBBCD1-4AC3-4A31-A08F-A24F0FAC13F7}"/>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622" name="Picture 621">
                  <a:extLst>
                    <a:ext uri="{FF2B5EF4-FFF2-40B4-BE49-F238E27FC236}">
                      <a16:creationId xmlns:a16="http://schemas.microsoft.com/office/drawing/2014/main" id="{9AA580C8-CBD7-4A9B-A4CD-31C2BCE4F8E2}"/>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612" name="Group 611">
                <a:extLst>
                  <a:ext uri="{FF2B5EF4-FFF2-40B4-BE49-F238E27FC236}">
                    <a16:creationId xmlns:a16="http://schemas.microsoft.com/office/drawing/2014/main" id="{50627E15-89DD-4CAE-A552-DAA916E24FB1}"/>
                  </a:ext>
                </a:extLst>
              </p:cNvPr>
              <p:cNvGrpSpPr/>
              <p:nvPr/>
            </p:nvGrpSpPr>
            <p:grpSpPr>
              <a:xfrm>
                <a:off x="6473331" y="1789712"/>
                <a:ext cx="1074072" cy="318109"/>
                <a:chOff x="6254404" y="1419487"/>
                <a:chExt cx="1074072" cy="318109"/>
              </a:xfrm>
            </p:grpSpPr>
            <p:pic>
              <p:nvPicPr>
                <p:cNvPr id="617" name="Picture 616">
                  <a:extLst>
                    <a:ext uri="{FF2B5EF4-FFF2-40B4-BE49-F238E27FC236}">
                      <a16:creationId xmlns:a16="http://schemas.microsoft.com/office/drawing/2014/main" id="{2B295BD4-DAB7-4F8C-9E52-39B4600B8B3E}"/>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618" name="Picture 617">
                  <a:extLst>
                    <a:ext uri="{FF2B5EF4-FFF2-40B4-BE49-F238E27FC236}">
                      <a16:creationId xmlns:a16="http://schemas.microsoft.com/office/drawing/2014/main" id="{2564DA58-F7E1-4843-B319-B9D175252F66}"/>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619" name="Picture 618">
                  <a:extLst>
                    <a:ext uri="{FF2B5EF4-FFF2-40B4-BE49-F238E27FC236}">
                      <a16:creationId xmlns:a16="http://schemas.microsoft.com/office/drawing/2014/main" id="{F650BC93-0618-4D03-870A-B273AE74B268}"/>
                    </a:ext>
                  </a:extLst>
                </p:cNvPr>
                <p:cNvPicPr>
                  <a:picLocks noChangeAspect="1"/>
                </p:cNvPicPr>
                <p:nvPr/>
              </p:nvPicPr>
              <p:blipFill>
                <a:blip r:embed="rId5"/>
                <a:stretch>
                  <a:fillRect/>
                </a:stretch>
              </p:blipFill>
              <p:spPr>
                <a:xfrm>
                  <a:off x="7010367" y="1419487"/>
                  <a:ext cx="318109" cy="318109"/>
                </a:xfrm>
                <a:prstGeom prst="rect">
                  <a:avLst/>
                </a:prstGeom>
              </p:spPr>
            </p:pic>
          </p:grpSp>
          <p:grpSp>
            <p:nvGrpSpPr>
              <p:cNvPr id="613" name="Group 612">
                <a:extLst>
                  <a:ext uri="{FF2B5EF4-FFF2-40B4-BE49-F238E27FC236}">
                    <a16:creationId xmlns:a16="http://schemas.microsoft.com/office/drawing/2014/main" id="{1069DBCE-B60C-4B9F-9CE4-517AFF5CD55F}"/>
                  </a:ext>
                </a:extLst>
              </p:cNvPr>
              <p:cNvGrpSpPr/>
              <p:nvPr/>
            </p:nvGrpSpPr>
            <p:grpSpPr>
              <a:xfrm>
                <a:off x="6254404" y="2159937"/>
                <a:ext cx="1074072" cy="318109"/>
                <a:chOff x="6254404" y="1419487"/>
                <a:chExt cx="1074072" cy="318109"/>
              </a:xfrm>
            </p:grpSpPr>
            <p:pic>
              <p:nvPicPr>
                <p:cNvPr id="614" name="Picture 613">
                  <a:extLst>
                    <a:ext uri="{FF2B5EF4-FFF2-40B4-BE49-F238E27FC236}">
                      <a16:creationId xmlns:a16="http://schemas.microsoft.com/office/drawing/2014/main" id="{E7AA4789-DE94-4C50-BBCC-E806A31A7C18}"/>
                    </a:ext>
                  </a:extLst>
                </p:cNvPr>
                <p:cNvPicPr>
                  <a:picLocks noChangeAspect="1"/>
                </p:cNvPicPr>
                <p:nvPr/>
              </p:nvPicPr>
              <p:blipFill>
                <a:blip r:embed="rId5"/>
                <a:stretch>
                  <a:fillRect/>
                </a:stretch>
              </p:blipFill>
              <p:spPr>
                <a:xfrm>
                  <a:off x="6254404" y="1419487"/>
                  <a:ext cx="318109" cy="318109"/>
                </a:xfrm>
                <a:prstGeom prst="rect">
                  <a:avLst/>
                </a:prstGeom>
              </p:spPr>
            </p:pic>
            <p:pic>
              <p:nvPicPr>
                <p:cNvPr id="615" name="Picture 614">
                  <a:extLst>
                    <a:ext uri="{FF2B5EF4-FFF2-40B4-BE49-F238E27FC236}">
                      <a16:creationId xmlns:a16="http://schemas.microsoft.com/office/drawing/2014/main" id="{E54EB8C5-A823-498A-88DD-FB69238B7F78}"/>
                    </a:ext>
                  </a:extLst>
                </p:cNvPr>
                <p:cNvPicPr>
                  <a:picLocks noChangeAspect="1"/>
                </p:cNvPicPr>
                <p:nvPr/>
              </p:nvPicPr>
              <p:blipFill>
                <a:blip r:embed="rId5"/>
                <a:stretch>
                  <a:fillRect/>
                </a:stretch>
              </p:blipFill>
              <p:spPr>
                <a:xfrm>
                  <a:off x="6632386" y="1419487"/>
                  <a:ext cx="318109" cy="318109"/>
                </a:xfrm>
                <a:prstGeom prst="rect">
                  <a:avLst/>
                </a:prstGeom>
              </p:spPr>
            </p:pic>
            <p:pic>
              <p:nvPicPr>
                <p:cNvPr id="616" name="Picture 615">
                  <a:extLst>
                    <a:ext uri="{FF2B5EF4-FFF2-40B4-BE49-F238E27FC236}">
                      <a16:creationId xmlns:a16="http://schemas.microsoft.com/office/drawing/2014/main" id="{E19F38A1-0426-413D-8FD3-A4160B999708}"/>
                    </a:ext>
                  </a:extLst>
                </p:cNvPr>
                <p:cNvPicPr>
                  <a:picLocks noChangeAspect="1"/>
                </p:cNvPicPr>
                <p:nvPr/>
              </p:nvPicPr>
              <p:blipFill>
                <a:blip r:embed="rId5"/>
                <a:stretch>
                  <a:fillRect/>
                </a:stretch>
              </p:blipFill>
              <p:spPr>
                <a:xfrm>
                  <a:off x="7010367" y="1419487"/>
                  <a:ext cx="318109" cy="318109"/>
                </a:xfrm>
                <a:prstGeom prst="rect">
                  <a:avLst/>
                </a:prstGeom>
              </p:spPr>
            </p:pic>
          </p:grpSp>
        </p:grpSp>
      </p:grpSp>
      <p:sp>
        <p:nvSpPr>
          <p:cNvPr id="623" name="ContactCard_EEBD" descr="Identification, ID card, personal information&#10;">
            <a:extLst>
              <a:ext uri="{FF2B5EF4-FFF2-40B4-BE49-F238E27FC236}">
                <a16:creationId xmlns:a16="http://schemas.microsoft.com/office/drawing/2014/main" id="{5CB8FA57-A839-4402-90D5-D885F56428CE}"/>
              </a:ext>
            </a:extLst>
          </p:cNvPr>
          <p:cNvSpPr>
            <a:spLocks noChangeAspect="1" noEditPoints="1"/>
          </p:cNvSpPr>
          <p:nvPr/>
        </p:nvSpPr>
        <p:spPr bwMode="auto">
          <a:xfrm>
            <a:off x="1700308" y="5121989"/>
            <a:ext cx="547313" cy="401628"/>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solidFill>
            <a:srgbClr val="00B0F0"/>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450074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1+#ppt_w/2"/>
                                          </p:val>
                                        </p:tav>
                                        <p:tav tm="100000">
                                          <p:val>
                                            <p:strVal val="#ppt_x"/>
                                          </p:val>
                                        </p:tav>
                                      </p:tavLst>
                                    </p:anim>
                                    <p:anim calcmode="lin" valueType="num">
                                      <p:cBhvr additive="base">
                                        <p:cTn id="8" dur="500" fill="hold"/>
                                        <p:tgtEl>
                                          <p:spTgt spid="5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1+#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99"/>
                                        </p:tgtEl>
                                        <p:attrNameLst>
                                          <p:attrName>style.visibility</p:attrName>
                                        </p:attrNameLst>
                                      </p:cBhvr>
                                      <p:to>
                                        <p:strVal val="visible"/>
                                      </p:to>
                                    </p:set>
                                    <p:animEffect transition="in" filter="wipe(down)">
                                      <p:cBhvr>
                                        <p:cTn id="17" dur="500"/>
                                        <p:tgtEl>
                                          <p:spTgt spid="599"/>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602"/>
                                        </p:tgtEl>
                                        <p:attrNameLst>
                                          <p:attrName>style.visibility</p:attrName>
                                        </p:attrNameLst>
                                      </p:cBhvr>
                                      <p:to>
                                        <p:strVal val="visible"/>
                                      </p:to>
                                    </p:set>
                                    <p:animEffect transition="in" filter="wipe(down)">
                                      <p:cBhvr>
                                        <p:cTn id="20" dur="500"/>
                                        <p:tgtEl>
                                          <p:spTgt spid="602"/>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623"/>
                                        </p:tgtEl>
                                        <p:attrNameLst>
                                          <p:attrName>style.visibility</p:attrName>
                                        </p:attrNameLst>
                                      </p:cBhvr>
                                      <p:to>
                                        <p:strVal val="visible"/>
                                      </p:to>
                                    </p:set>
                                    <p:anim calcmode="lin" valueType="num">
                                      <p:cBhvr additive="base">
                                        <p:cTn id="23" dur="500" fill="hold"/>
                                        <p:tgtEl>
                                          <p:spTgt spid="623"/>
                                        </p:tgtEl>
                                        <p:attrNameLst>
                                          <p:attrName>ppt_x</p:attrName>
                                        </p:attrNameLst>
                                      </p:cBhvr>
                                      <p:tavLst>
                                        <p:tav tm="0">
                                          <p:val>
                                            <p:strVal val="#ppt_x"/>
                                          </p:val>
                                        </p:tav>
                                        <p:tav tm="100000">
                                          <p:val>
                                            <p:strVal val="#ppt_x"/>
                                          </p:val>
                                        </p:tav>
                                      </p:tavLst>
                                    </p:anim>
                                    <p:anim calcmode="lin" valueType="num">
                                      <p:cBhvr additive="base">
                                        <p:cTn id="24" dur="500" fill="hold"/>
                                        <p:tgtEl>
                                          <p:spTgt spid="623"/>
                                        </p:tgtEl>
                                        <p:attrNameLst>
                                          <p:attrName>ppt_y</p:attrName>
                                        </p:attrNameLst>
                                      </p:cBhvr>
                                      <p:tavLst>
                                        <p:tav tm="0">
                                          <p:val>
                                            <p:strVal val="1+#ppt_h/2"/>
                                          </p:val>
                                        </p:tav>
                                        <p:tav tm="100000">
                                          <p:val>
                                            <p:strVal val="#ppt_y"/>
                                          </p:val>
                                        </p:tav>
                                      </p:tavLst>
                                    </p:anim>
                                  </p:childTnLst>
                                </p:cTn>
                              </p:par>
                              <p:par>
                                <p:cTn id="25" presetID="22" presetClass="entr" presetSubtype="4" fill="hold" nodeType="withEffect">
                                  <p:stCondLst>
                                    <p:cond delay="0"/>
                                  </p:stCondLst>
                                  <p:childTnLst>
                                    <p:set>
                                      <p:cBhvr>
                                        <p:cTn id="26" dur="1" fill="hold">
                                          <p:stCondLst>
                                            <p:cond delay="0"/>
                                          </p:stCondLst>
                                        </p:cTn>
                                        <p:tgtEl>
                                          <p:spTgt spid="600"/>
                                        </p:tgtEl>
                                        <p:attrNameLst>
                                          <p:attrName>style.visibility</p:attrName>
                                        </p:attrNameLst>
                                      </p:cBhvr>
                                      <p:to>
                                        <p:strVal val="visible"/>
                                      </p:to>
                                    </p:set>
                                    <p:animEffect transition="in" filter="wipe(down)">
                                      <p:cBhvr>
                                        <p:cTn id="27" dur="500"/>
                                        <p:tgtEl>
                                          <p:spTgt spid="600"/>
                                        </p:tgtEl>
                                      </p:cBhvr>
                                    </p:animEffect>
                                  </p:childTnLst>
                                </p:cTn>
                              </p:par>
                            </p:childTnLst>
                          </p:cTn>
                        </p:par>
                        <p:par>
                          <p:cTn id="28" fill="hold">
                            <p:stCondLst>
                              <p:cond delay="500"/>
                            </p:stCondLst>
                            <p:childTnLst>
                              <p:par>
                                <p:cTn id="29" presetID="22" presetClass="entr" presetSubtype="4" fill="hold" nodeType="afterEffect">
                                  <p:stCondLst>
                                    <p:cond delay="0"/>
                                  </p:stCondLst>
                                  <p:childTnLst>
                                    <p:set>
                                      <p:cBhvr>
                                        <p:cTn id="30" dur="1" fill="hold">
                                          <p:stCondLst>
                                            <p:cond delay="0"/>
                                          </p:stCondLst>
                                        </p:cTn>
                                        <p:tgtEl>
                                          <p:spTgt spid="601"/>
                                        </p:tgtEl>
                                        <p:attrNameLst>
                                          <p:attrName>style.visibility</p:attrName>
                                        </p:attrNameLst>
                                      </p:cBhvr>
                                      <p:to>
                                        <p:strVal val="visible"/>
                                      </p:to>
                                    </p:set>
                                    <p:animEffect transition="in" filter="wipe(down)">
                                      <p:cBhvr>
                                        <p:cTn id="31" dur="500"/>
                                        <p:tgtEl>
                                          <p:spTgt spid="601"/>
                                        </p:tgtEl>
                                      </p:cBhvr>
                                    </p:animEffect>
                                  </p:childTnLst>
                                </p:cTn>
                              </p:par>
                              <p:par>
                                <p:cTn id="32" presetID="22" presetClass="entr" presetSubtype="4" fill="hold" nodeType="withEffect">
                                  <p:stCondLst>
                                    <p:cond delay="0"/>
                                  </p:stCondLst>
                                  <p:childTnLst>
                                    <p:set>
                                      <p:cBhvr>
                                        <p:cTn id="33" dur="1" fill="hold">
                                          <p:stCondLst>
                                            <p:cond delay="0"/>
                                          </p:stCondLst>
                                        </p:cTn>
                                        <p:tgtEl>
                                          <p:spTgt spid="603"/>
                                        </p:tgtEl>
                                        <p:attrNameLst>
                                          <p:attrName>style.visibility</p:attrName>
                                        </p:attrNameLst>
                                      </p:cBhvr>
                                      <p:to>
                                        <p:strVal val="visible"/>
                                      </p:to>
                                    </p:set>
                                    <p:animEffect transition="in" filter="wipe(down)">
                                      <p:cBhvr>
                                        <p:cTn id="34" dur="500"/>
                                        <p:tgtEl>
                                          <p:spTgt spid="6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602" grpId="0"/>
      <p:bldP spid="62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105F2-3633-4357-905D-A89ED2610D20}"/>
              </a:ext>
            </a:extLst>
          </p:cNvPr>
          <p:cNvSpPr>
            <a:spLocks noGrp="1"/>
          </p:cNvSpPr>
          <p:nvPr>
            <p:ph type="title"/>
          </p:nvPr>
        </p:nvSpPr>
        <p:spPr/>
        <p:txBody>
          <a:bodyPr/>
          <a:lstStyle/>
          <a:p>
            <a:r>
              <a:rPr lang="en-US" dirty="0"/>
              <a:t>Large scale, multi-platform P2S VPN</a:t>
            </a:r>
          </a:p>
        </p:txBody>
      </p:sp>
      <p:sp>
        <p:nvSpPr>
          <p:cNvPr id="3" name="Text Placeholder 2">
            <a:extLst>
              <a:ext uri="{FF2B5EF4-FFF2-40B4-BE49-F238E27FC236}">
                <a16:creationId xmlns:a16="http://schemas.microsoft.com/office/drawing/2014/main" id="{A9819EA0-AE07-4C39-9D0B-2CBF3156AD37}"/>
              </a:ext>
            </a:extLst>
          </p:cNvPr>
          <p:cNvSpPr>
            <a:spLocks noGrp="1"/>
          </p:cNvSpPr>
          <p:nvPr>
            <p:ph type="body" sz="quarter" idx="10"/>
          </p:nvPr>
        </p:nvSpPr>
        <p:spPr>
          <a:xfrm>
            <a:off x="269239" y="1197322"/>
            <a:ext cx="11653522" cy="2955874"/>
          </a:xfrm>
        </p:spPr>
        <p:txBody>
          <a:bodyPr/>
          <a:lstStyle/>
          <a:p>
            <a:pPr marL="457200" indent="-457200">
              <a:buFont typeface="Arial" panose="020B0604020202020204" pitchFamily="34" charset="0"/>
              <a:buChar char="•"/>
            </a:pPr>
            <a:r>
              <a:rPr lang="en-US" dirty="0">
                <a:solidFill>
                  <a:srgbClr val="FF0000"/>
                </a:solidFill>
                <a:latin typeface="Segoe UI" panose="020B0502040204020203" pitchFamily="34" charset="0"/>
                <a:cs typeface="Segoe UI" panose="020B0502040204020203" pitchFamily="34" charset="0"/>
              </a:rPr>
              <a:t>Roadmap</a:t>
            </a:r>
            <a:r>
              <a:rPr lang="en-US" dirty="0">
                <a:latin typeface="Segoe UI" panose="020B0502040204020203" pitchFamily="34" charset="0"/>
                <a:cs typeface="Segoe UI" panose="020B0502040204020203" pitchFamily="34" charset="0"/>
              </a:rPr>
              <a:t> – 8x P2S VPN connections</a:t>
            </a:r>
          </a:p>
          <a:p>
            <a:pPr marL="796926" lvl="1" indent="-4572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796926" lvl="1" indent="-4572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796926" lvl="1" indent="-4572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796926" lvl="1" indent="-4572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796926" lvl="1" indent="-45720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030290" lvl="2" indent="-457200">
              <a:buFont typeface="Arial" panose="020B0604020202020204" pitchFamily="34" charset="0"/>
              <a:buChar char="•"/>
            </a:pPr>
            <a:r>
              <a:rPr lang="en-US" dirty="0">
                <a:latin typeface="Segoe UI" panose="020B0502040204020203" pitchFamily="34" charset="0"/>
                <a:cs typeface="Segoe UI" panose="020B0502040204020203" pitchFamily="34" charset="0"/>
              </a:rPr>
              <a:t>Active-active allows bursting up to 2x P2S connections (2000, 1000, 500)</a:t>
            </a:r>
          </a:p>
        </p:txBody>
      </p:sp>
      <p:graphicFrame>
        <p:nvGraphicFramePr>
          <p:cNvPr id="4" name="Table 3">
            <a:extLst>
              <a:ext uri="{FF2B5EF4-FFF2-40B4-BE49-F238E27FC236}">
                <a16:creationId xmlns:a16="http://schemas.microsoft.com/office/drawing/2014/main" id="{1204FF21-0C9A-42D7-9DAF-61F6F31925BF}"/>
              </a:ext>
            </a:extLst>
          </p:cNvPr>
          <p:cNvGraphicFramePr>
            <a:graphicFrameLocks noGrp="1"/>
          </p:cNvGraphicFramePr>
          <p:nvPr>
            <p:extLst/>
          </p:nvPr>
        </p:nvGraphicFramePr>
        <p:xfrm>
          <a:off x="1398418" y="1830059"/>
          <a:ext cx="7899280" cy="1817750"/>
        </p:xfrm>
        <a:graphic>
          <a:graphicData uri="http://schemas.openxmlformats.org/drawingml/2006/table">
            <a:tbl>
              <a:tblPr firstRow="1" bandRow="1">
                <a:tableStyleId>{5C22544A-7EE6-4342-B048-85BDC9FD1C3A}</a:tableStyleId>
              </a:tblPr>
              <a:tblGrid>
                <a:gridCol w="1579856">
                  <a:extLst>
                    <a:ext uri="{9D8B030D-6E8A-4147-A177-3AD203B41FA5}">
                      <a16:colId xmlns:a16="http://schemas.microsoft.com/office/drawing/2014/main" val="1073223025"/>
                    </a:ext>
                  </a:extLst>
                </a:gridCol>
                <a:gridCol w="1579856">
                  <a:extLst>
                    <a:ext uri="{9D8B030D-6E8A-4147-A177-3AD203B41FA5}">
                      <a16:colId xmlns:a16="http://schemas.microsoft.com/office/drawing/2014/main" val="894047555"/>
                    </a:ext>
                  </a:extLst>
                </a:gridCol>
                <a:gridCol w="1579856">
                  <a:extLst>
                    <a:ext uri="{9D8B030D-6E8A-4147-A177-3AD203B41FA5}">
                      <a16:colId xmlns:a16="http://schemas.microsoft.com/office/drawing/2014/main" val="2177338363"/>
                    </a:ext>
                  </a:extLst>
                </a:gridCol>
                <a:gridCol w="1579856">
                  <a:extLst>
                    <a:ext uri="{9D8B030D-6E8A-4147-A177-3AD203B41FA5}">
                      <a16:colId xmlns:a16="http://schemas.microsoft.com/office/drawing/2014/main" val="3542485207"/>
                    </a:ext>
                  </a:extLst>
                </a:gridCol>
                <a:gridCol w="1579856">
                  <a:extLst>
                    <a:ext uri="{9D8B030D-6E8A-4147-A177-3AD203B41FA5}">
                      <a16:colId xmlns:a16="http://schemas.microsoft.com/office/drawing/2014/main" val="1828469263"/>
                    </a:ext>
                  </a:extLst>
                </a:gridCol>
              </a:tblGrid>
              <a:tr h="363550">
                <a:tc>
                  <a:txBody>
                    <a:bodyPr/>
                    <a:lstStyle/>
                    <a:p>
                      <a:pPr algn="ctr"/>
                      <a:r>
                        <a:rPr lang="en-US" sz="1700"/>
                        <a:t>SKU</a:t>
                      </a:r>
                    </a:p>
                  </a:txBody>
                  <a:tcPr marL="89642" marR="89642" marT="44821" marB="44821"/>
                </a:tc>
                <a:tc>
                  <a:txBody>
                    <a:bodyPr/>
                    <a:lstStyle/>
                    <a:p>
                      <a:pPr algn="ctr"/>
                      <a:r>
                        <a:rPr lang="en-US" sz="1700"/>
                        <a:t>P2S – IKEv2*</a:t>
                      </a:r>
                      <a:endParaRPr lang="en-US" sz="1700" dirty="0"/>
                    </a:p>
                  </a:txBody>
                  <a:tcPr marL="89642" marR="89642" marT="44821" marB="44821"/>
                </a:tc>
                <a:tc>
                  <a:txBody>
                    <a:bodyPr/>
                    <a:lstStyle/>
                    <a:p>
                      <a:pPr algn="ctr"/>
                      <a:r>
                        <a:rPr lang="en-US" sz="1700" dirty="0"/>
                        <a:t>P2S – SSTP</a:t>
                      </a:r>
                    </a:p>
                  </a:txBody>
                  <a:tcPr marL="89642" marR="89642" marT="44821" marB="44821"/>
                </a:tc>
                <a:tc>
                  <a:txBody>
                    <a:bodyPr/>
                    <a:lstStyle/>
                    <a:p>
                      <a:pPr algn="ctr"/>
                      <a:r>
                        <a:rPr lang="en-US" sz="1700" dirty="0"/>
                        <a:t>S2S/V2V</a:t>
                      </a:r>
                    </a:p>
                  </a:txBody>
                  <a:tcPr marL="89642" marR="89642" marT="44821" marB="44821"/>
                </a:tc>
                <a:tc>
                  <a:txBody>
                    <a:bodyPr/>
                    <a:lstStyle/>
                    <a:p>
                      <a:pPr algn="ctr"/>
                      <a:r>
                        <a:rPr lang="en-US" sz="1700"/>
                        <a:t>Throughput</a:t>
                      </a:r>
                      <a:endParaRPr lang="en-US" sz="1700" dirty="0"/>
                    </a:p>
                  </a:txBody>
                  <a:tcPr marL="89642" marR="89642" marT="44821" marB="44821"/>
                </a:tc>
                <a:extLst>
                  <a:ext uri="{0D108BD9-81ED-4DB2-BD59-A6C34878D82A}">
                    <a16:rowId xmlns:a16="http://schemas.microsoft.com/office/drawing/2014/main" val="2257559678"/>
                  </a:ext>
                </a:extLst>
              </a:tr>
              <a:tr h="363550">
                <a:tc>
                  <a:txBody>
                    <a:bodyPr/>
                    <a:lstStyle/>
                    <a:p>
                      <a:pPr algn="ctr"/>
                      <a:r>
                        <a:rPr lang="en-US" sz="1700" dirty="0"/>
                        <a:t>VpnGw3</a:t>
                      </a:r>
                    </a:p>
                  </a:txBody>
                  <a:tcPr marL="89642" marR="89642" marT="44821" marB="44821"/>
                </a:tc>
                <a:tc>
                  <a:txBody>
                    <a:bodyPr/>
                    <a:lstStyle/>
                    <a:p>
                      <a:pPr algn="ctr"/>
                      <a:r>
                        <a:rPr lang="en-US" sz="1700" b="1" dirty="0">
                          <a:solidFill>
                            <a:srgbClr val="FF0000"/>
                          </a:solidFill>
                        </a:rPr>
                        <a:t>1,000</a:t>
                      </a:r>
                    </a:p>
                  </a:txBody>
                  <a:tcPr marL="89642" marR="89642" marT="44821" marB="44821"/>
                </a:tc>
                <a:tc>
                  <a:txBody>
                    <a:bodyPr/>
                    <a:lstStyle/>
                    <a:p>
                      <a:pPr algn="ctr"/>
                      <a:r>
                        <a:rPr lang="en-US" sz="1700" b="0" dirty="0"/>
                        <a:t>128</a:t>
                      </a:r>
                    </a:p>
                  </a:txBody>
                  <a:tcPr marL="89642" marR="89642" marT="44821" marB="44821"/>
                </a:tc>
                <a:tc>
                  <a:txBody>
                    <a:bodyPr/>
                    <a:lstStyle/>
                    <a:p>
                      <a:pPr algn="ctr"/>
                      <a:r>
                        <a:rPr lang="en-US" sz="1700"/>
                        <a:t>Max. 30</a:t>
                      </a:r>
                    </a:p>
                  </a:txBody>
                  <a:tcPr marL="89642" marR="89642" marT="44821" marB="44821"/>
                </a:tc>
                <a:tc>
                  <a:txBody>
                    <a:bodyPr/>
                    <a:lstStyle/>
                    <a:p>
                      <a:pPr algn="ctr"/>
                      <a:r>
                        <a:rPr lang="en-US" sz="1700" dirty="0"/>
                        <a:t>1.25Gbps</a:t>
                      </a:r>
                    </a:p>
                  </a:txBody>
                  <a:tcPr marL="89642" marR="89642" marT="44821" marB="44821"/>
                </a:tc>
                <a:extLst>
                  <a:ext uri="{0D108BD9-81ED-4DB2-BD59-A6C34878D82A}">
                    <a16:rowId xmlns:a16="http://schemas.microsoft.com/office/drawing/2014/main" val="3217705101"/>
                  </a:ext>
                </a:extLst>
              </a:tr>
              <a:tr h="363550">
                <a:tc>
                  <a:txBody>
                    <a:bodyPr/>
                    <a:lstStyle/>
                    <a:p>
                      <a:pPr algn="ctr"/>
                      <a:r>
                        <a:rPr lang="en-US" sz="1700" dirty="0"/>
                        <a:t>VpnGw2</a:t>
                      </a:r>
                    </a:p>
                  </a:txBody>
                  <a:tcPr marL="89642" marR="89642" marT="44821" marB="44821"/>
                </a:tc>
                <a:tc>
                  <a:txBody>
                    <a:bodyPr/>
                    <a:lstStyle/>
                    <a:p>
                      <a:pPr algn="ctr"/>
                      <a:r>
                        <a:rPr lang="en-US" sz="1700" b="1" dirty="0">
                          <a:solidFill>
                            <a:srgbClr val="FF0000"/>
                          </a:solidFill>
                        </a:rPr>
                        <a:t>500</a:t>
                      </a:r>
                    </a:p>
                  </a:txBody>
                  <a:tcPr marL="89642" marR="89642" marT="44821" marB="44821"/>
                </a:tc>
                <a:tc>
                  <a:txBody>
                    <a:bodyPr/>
                    <a:lstStyle/>
                    <a:p>
                      <a:pPr algn="ctr"/>
                      <a:r>
                        <a:rPr lang="en-US" sz="1700" b="0" dirty="0"/>
                        <a:t>128</a:t>
                      </a:r>
                    </a:p>
                  </a:txBody>
                  <a:tcPr marL="89642" marR="89642" marT="44821" marB="44821"/>
                </a:tc>
                <a:tc>
                  <a:txBody>
                    <a:bodyPr/>
                    <a:lstStyle/>
                    <a:p>
                      <a:pPr algn="ctr"/>
                      <a:r>
                        <a:rPr lang="en-US" sz="1700"/>
                        <a:t>Max. 30</a:t>
                      </a:r>
                    </a:p>
                  </a:txBody>
                  <a:tcPr marL="89642" marR="89642" marT="44821" marB="44821"/>
                </a:tc>
                <a:tc>
                  <a:txBody>
                    <a:bodyPr/>
                    <a:lstStyle/>
                    <a:p>
                      <a:pPr algn="ctr"/>
                      <a:r>
                        <a:rPr lang="en-US" sz="1700" dirty="0"/>
                        <a:t>1.00Gbps</a:t>
                      </a:r>
                    </a:p>
                  </a:txBody>
                  <a:tcPr marL="89642" marR="89642" marT="44821" marB="44821"/>
                </a:tc>
                <a:extLst>
                  <a:ext uri="{0D108BD9-81ED-4DB2-BD59-A6C34878D82A}">
                    <a16:rowId xmlns:a16="http://schemas.microsoft.com/office/drawing/2014/main" val="1330343623"/>
                  </a:ext>
                </a:extLst>
              </a:tr>
              <a:tr h="363550">
                <a:tc>
                  <a:txBody>
                    <a:bodyPr/>
                    <a:lstStyle/>
                    <a:p>
                      <a:pPr algn="ctr"/>
                      <a:r>
                        <a:rPr lang="en-US" sz="1700" dirty="0"/>
                        <a:t>VpnGw1</a:t>
                      </a:r>
                    </a:p>
                  </a:txBody>
                  <a:tcPr marL="89642" marR="89642" marT="44821" marB="44821"/>
                </a:tc>
                <a:tc>
                  <a:txBody>
                    <a:bodyPr/>
                    <a:lstStyle/>
                    <a:p>
                      <a:pPr algn="ctr"/>
                      <a:r>
                        <a:rPr lang="en-US" sz="1700" b="1" dirty="0">
                          <a:solidFill>
                            <a:srgbClr val="FF0000"/>
                          </a:solidFill>
                        </a:rPr>
                        <a:t>250</a:t>
                      </a:r>
                    </a:p>
                  </a:txBody>
                  <a:tcPr marL="89642" marR="89642" marT="44821" marB="44821"/>
                </a:tc>
                <a:tc>
                  <a:txBody>
                    <a:bodyPr/>
                    <a:lstStyle/>
                    <a:p>
                      <a:pPr algn="ctr"/>
                      <a:r>
                        <a:rPr lang="en-US" sz="1700" b="0" dirty="0"/>
                        <a:t>128</a:t>
                      </a:r>
                    </a:p>
                  </a:txBody>
                  <a:tcPr marL="89642" marR="89642" marT="44821" marB="44821"/>
                </a:tc>
                <a:tc>
                  <a:txBody>
                    <a:bodyPr/>
                    <a:lstStyle/>
                    <a:p>
                      <a:pPr algn="ctr"/>
                      <a:r>
                        <a:rPr lang="en-US" sz="1700"/>
                        <a:t>Max. 30</a:t>
                      </a:r>
                    </a:p>
                  </a:txBody>
                  <a:tcPr marL="89642" marR="89642" marT="44821" marB="44821"/>
                </a:tc>
                <a:tc>
                  <a:txBody>
                    <a:bodyPr/>
                    <a:lstStyle/>
                    <a:p>
                      <a:pPr algn="ctr"/>
                      <a:r>
                        <a:rPr lang="en-US" sz="1700" dirty="0"/>
                        <a:t>650Mbps</a:t>
                      </a:r>
                    </a:p>
                  </a:txBody>
                  <a:tcPr marL="89642" marR="89642" marT="44821" marB="44821"/>
                </a:tc>
                <a:extLst>
                  <a:ext uri="{0D108BD9-81ED-4DB2-BD59-A6C34878D82A}">
                    <a16:rowId xmlns:a16="http://schemas.microsoft.com/office/drawing/2014/main" val="672781145"/>
                  </a:ext>
                </a:extLst>
              </a:tr>
              <a:tr h="363550">
                <a:tc>
                  <a:txBody>
                    <a:bodyPr/>
                    <a:lstStyle/>
                    <a:p>
                      <a:pPr algn="ctr"/>
                      <a:r>
                        <a:rPr lang="en-US" sz="1700" dirty="0"/>
                        <a:t>Basic</a:t>
                      </a:r>
                    </a:p>
                  </a:txBody>
                  <a:tcPr marL="89642" marR="89642" marT="44821" marB="44821"/>
                </a:tc>
                <a:tc>
                  <a:txBody>
                    <a:bodyPr/>
                    <a:lstStyle/>
                    <a:p>
                      <a:pPr algn="ctr"/>
                      <a:r>
                        <a:rPr lang="en-US" sz="1700" dirty="0"/>
                        <a:t>N/A</a:t>
                      </a:r>
                    </a:p>
                  </a:txBody>
                  <a:tcPr marL="89642" marR="89642" marT="44821" marB="44821"/>
                </a:tc>
                <a:tc>
                  <a:txBody>
                    <a:bodyPr/>
                    <a:lstStyle/>
                    <a:p>
                      <a:pPr algn="ctr"/>
                      <a:r>
                        <a:rPr lang="en-US" sz="1700" dirty="0"/>
                        <a:t>128</a:t>
                      </a:r>
                    </a:p>
                  </a:txBody>
                  <a:tcPr marL="89642" marR="89642" marT="44821" marB="44821"/>
                </a:tc>
                <a:tc>
                  <a:txBody>
                    <a:bodyPr/>
                    <a:lstStyle/>
                    <a:p>
                      <a:pPr algn="ctr"/>
                      <a:r>
                        <a:rPr lang="en-US" sz="1700"/>
                        <a:t>Max. 10</a:t>
                      </a:r>
                    </a:p>
                  </a:txBody>
                  <a:tcPr marL="89642" marR="89642" marT="44821" marB="44821"/>
                </a:tc>
                <a:tc>
                  <a:txBody>
                    <a:bodyPr/>
                    <a:lstStyle/>
                    <a:p>
                      <a:pPr algn="ctr"/>
                      <a:r>
                        <a:rPr lang="en-US" sz="1700" dirty="0"/>
                        <a:t>100Mbps</a:t>
                      </a:r>
                    </a:p>
                  </a:txBody>
                  <a:tcPr marL="89642" marR="89642" marT="44821" marB="44821"/>
                </a:tc>
                <a:extLst>
                  <a:ext uri="{0D108BD9-81ED-4DB2-BD59-A6C34878D82A}">
                    <a16:rowId xmlns:a16="http://schemas.microsoft.com/office/drawing/2014/main" val="3009526900"/>
                  </a:ext>
                </a:extLst>
              </a:tr>
            </a:tbl>
          </a:graphicData>
        </a:graphic>
      </p:graphicFrame>
      <p:sp>
        <p:nvSpPr>
          <p:cNvPr id="5" name="Text Placeholder 4">
            <a:extLst>
              <a:ext uri="{FF2B5EF4-FFF2-40B4-BE49-F238E27FC236}">
                <a16:creationId xmlns:a16="http://schemas.microsoft.com/office/drawing/2014/main" id="{5E52ED17-EE88-4A4C-ACEC-A2366299FE2D}"/>
              </a:ext>
            </a:extLst>
          </p:cNvPr>
          <p:cNvSpPr txBox="1">
            <a:spLocks/>
          </p:cNvSpPr>
          <p:nvPr/>
        </p:nvSpPr>
        <p:spPr>
          <a:xfrm>
            <a:off x="269241" y="4348744"/>
            <a:ext cx="5378548" cy="1532727"/>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235"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1pPr>
            <a:lvl2pPr marL="33972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2pPr>
            <a:lvl3pPr marL="5730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3pPr>
            <a:lvl4pPr marL="79851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4pPr>
            <a:lvl5pPr marL="103029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8718">
                      <a:srgbClr val="353535"/>
                    </a:gs>
                    <a:gs pos="34000">
                      <a:srgbClr val="353535"/>
                    </a:gs>
                  </a:gsLst>
                  <a:lin ang="5400000" scaled="0"/>
                </a:gradFill>
                <a:latin typeface="Consolas" panose="020B0609020204030204" pitchFamily="49" charset="0"/>
                <a:ea typeface="+mn-ea"/>
                <a:cs typeface="Consolas" panose="020B0609020204030204" pitchFamily="49"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P2S with IKEv2</a:t>
            </a:r>
          </a:p>
          <a:p>
            <a:pPr marL="796926" marR="0" lvl="1" indent="-4572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Windows 10 &amp; Windows Server 2016*</a:t>
            </a:r>
            <a:endParaRPr kumimoji="0" lang="en-US" sz="1608"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796926" marR="0" lvl="1" indent="-4572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Linux &amp; Android via </a:t>
            </a:r>
            <a:r>
              <a:rPr kumimoji="0" lang="en-US" sz="2000" b="0" i="0" u="none" strike="noStrike" kern="1200" cap="none" spc="0" normalizeH="0" baseline="0" noProof="0" dirty="0" err="1">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StrongSwan</a:t>
            </a:r>
            <a:endParaRPr kumimoji="0" lang="en-US" sz="2000"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endParaRPr>
          </a:p>
          <a:p>
            <a:pPr marL="796926" marR="0" lvl="1" indent="-4572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Mac (macOS 10.12 and higher)</a:t>
            </a:r>
          </a:p>
        </p:txBody>
      </p:sp>
      <p:sp>
        <p:nvSpPr>
          <p:cNvPr id="6" name="Text Placeholder 5">
            <a:extLst>
              <a:ext uri="{FF2B5EF4-FFF2-40B4-BE49-F238E27FC236}">
                <a16:creationId xmlns:a16="http://schemas.microsoft.com/office/drawing/2014/main" id="{091A0032-A76F-45A3-A10C-743FBC421C7E}"/>
              </a:ext>
            </a:extLst>
          </p:cNvPr>
          <p:cNvSpPr txBox="1">
            <a:spLocks/>
          </p:cNvSpPr>
          <p:nvPr/>
        </p:nvSpPr>
        <p:spPr>
          <a:xfrm>
            <a:off x="6544214" y="4348743"/>
            <a:ext cx="5378548" cy="1532727"/>
          </a:xfrm>
          <a:prstGeom prst="rect">
            <a:avLst/>
          </a:prstGeom>
        </p:spPr>
        <p:txBody>
          <a:bodyPr vert="horz" wrap="square" lIns="146304" tIns="91440" rIns="146304" bIns="91440" rtlCol="0">
            <a:spAutoFit/>
          </a:bodyPr>
          <a:lstStyle>
            <a:defPPr>
              <a:defRPr lang="en-US"/>
            </a:defPPr>
            <a:lvl1pPr marR="0" indent="0" defTabSz="914367" fontAlgn="auto">
              <a:lnSpc>
                <a:spcPct val="90000"/>
              </a:lnSpc>
              <a:spcBef>
                <a:spcPct val="20000"/>
              </a:spcBef>
              <a:spcAft>
                <a:spcPts val="0"/>
              </a:spcAft>
              <a:buClrTx/>
              <a:buSzPct val="90000"/>
              <a:buFont typeface="Arial" pitchFamily="34" charset="0"/>
              <a:buNone/>
              <a:tabLst/>
              <a:defRPr sz="3235" spc="0" baseline="0">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1pPr>
            <a:lvl2pPr marL="796926" marR="0" lvl="1" indent="-457200" defTabSz="914367" fontAlgn="auto">
              <a:lnSpc>
                <a:spcPct val="90000"/>
              </a:lnSpc>
              <a:spcBef>
                <a:spcPct val="20000"/>
              </a:spcBef>
              <a:spcAft>
                <a:spcPts val="0"/>
              </a:spcAft>
              <a:buClrTx/>
              <a:buSzPct val="90000"/>
              <a:buFont typeface="Arial" panose="020B0604020202020204" pitchFamily="34" charset="0"/>
              <a:buChar char="•"/>
              <a:tabLst/>
              <a:defRPr sz="2353" spc="0" baseline="0">
                <a:gradFill>
                  <a:gsLst>
                    <a:gs pos="8718">
                      <a:srgbClr val="353535"/>
                    </a:gs>
                    <a:gs pos="34000">
                      <a:srgbClr val="353535"/>
                    </a:gs>
                  </a:gsLst>
                  <a:lin ang="5400000" scaled="0"/>
                </a:gradFill>
                <a:latin typeface="Segoe UI" panose="020B0502040204020203" pitchFamily="34" charset="0"/>
                <a:cs typeface="Segoe UI" panose="020B0502040204020203" pitchFamily="34" charset="0"/>
              </a:defRPr>
            </a:lvl2pPr>
            <a:lvl3pPr marL="573090" marR="0" indent="0" defTabSz="914367" fontAlgn="auto">
              <a:lnSpc>
                <a:spcPct val="90000"/>
              </a:lnSpc>
              <a:spcBef>
                <a:spcPct val="20000"/>
              </a:spcBef>
              <a:spcAft>
                <a:spcPts val="0"/>
              </a:spcAft>
              <a:buClrTx/>
              <a:buSzPct val="90000"/>
              <a:buFont typeface="Arial" pitchFamily="34" charset="0"/>
              <a:buNone/>
              <a:tabLst/>
              <a:defRPr sz="1961" spc="0" baseline="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marR="0" indent="0" defTabSz="914367" fontAlgn="auto">
              <a:lnSpc>
                <a:spcPct val="90000"/>
              </a:lnSpc>
              <a:spcBef>
                <a:spcPct val="20000"/>
              </a:spcBef>
              <a:spcAft>
                <a:spcPts val="0"/>
              </a:spcAft>
              <a:buClrTx/>
              <a:buSzPct val="90000"/>
              <a:buFont typeface="Arial" pitchFamily="34" charset="0"/>
              <a:buNone/>
              <a:tabLst/>
              <a:defRPr sz="1765" spc="0" baseline="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marR="0" indent="0" defTabSz="914367" fontAlgn="auto">
              <a:lnSpc>
                <a:spcPct val="90000"/>
              </a:lnSpc>
              <a:spcBef>
                <a:spcPct val="20000"/>
              </a:spcBef>
              <a:spcAft>
                <a:spcPts val="0"/>
              </a:spcAft>
              <a:buClrTx/>
              <a:buSzPct val="90000"/>
              <a:buFont typeface="Arial" pitchFamily="34" charset="0"/>
              <a:buNone/>
              <a:tabLst/>
              <a:defRPr sz="1765" spc="0" baseline="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Radius/AD authentication</a:t>
            </a:r>
          </a:p>
          <a:p>
            <a:pPr marL="796926" marR="0" lvl="1" indent="-4572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Username/password</a:t>
            </a:r>
          </a:p>
          <a:p>
            <a:pPr marL="796926" marR="0" lvl="1" indent="-4572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Certificate-based (EAP-TLS)</a:t>
            </a:r>
          </a:p>
          <a:p>
            <a:pPr marL="796926" marR="0" lvl="1" indent="-457200"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MFA via NPS extension + Azure MFA**</a:t>
            </a:r>
            <a:r>
              <a:rPr kumimoji="0" lang="en-US" sz="1412" b="0" i="0" u="none" strike="noStrike" kern="1200" cap="none" spc="0" normalizeH="0" baseline="0" noProof="0" dirty="0">
                <a:ln>
                  <a:noFill/>
                </a:ln>
                <a:gradFill>
                  <a:gsLst>
                    <a:gs pos="8718">
                      <a:srgbClr val="353535"/>
                    </a:gs>
                    <a:gs pos="34000">
                      <a:srgbClr val="353535"/>
                    </a:gs>
                  </a:gsLst>
                  <a:lin ang="5400000" scaled="0"/>
                </a:gradFill>
                <a:effectLst/>
                <a:uLnTx/>
                <a:uFillTx/>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6947939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58E0A7-D9B5-41F4-9E00-884790354835}"/>
              </a:ext>
            </a:extLst>
          </p:cNvPr>
          <p:cNvSpPr>
            <a:spLocks noGrp="1"/>
          </p:cNvSpPr>
          <p:nvPr>
            <p:ph type="title"/>
          </p:nvPr>
        </p:nvSpPr>
        <p:spPr/>
        <p:txBody>
          <a:bodyPr/>
          <a:lstStyle/>
          <a:p>
            <a:r>
              <a:rPr lang="en-US" dirty="0"/>
              <a:t>ExpressRoute</a:t>
            </a:r>
          </a:p>
        </p:txBody>
      </p:sp>
    </p:spTree>
    <p:extLst>
      <p:ext uri="{BB962C8B-B14F-4D97-AF65-F5344CB8AC3E}">
        <p14:creationId xmlns:p14="http://schemas.microsoft.com/office/powerpoint/2010/main" val="21593730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904778" y="4757036"/>
            <a:ext cx="963423" cy="1394990"/>
            <a:chOff x="5936940" y="3683794"/>
            <a:chExt cx="854946" cy="1007119"/>
          </a:xfrm>
          <a:solidFill>
            <a:srgbClr val="00B0F0"/>
          </a:solidFill>
        </p:grpSpPr>
        <p:sp>
          <p:nvSpPr>
            <p:cNvPr id="12" name="Rectangle 11"/>
            <p:cNvSpPr/>
            <p:nvPr/>
          </p:nvSpPr>
          <p:spPr bwMode="auto">
            <a:xfrm rot="16200000">
              <a:off x="5514217" y="4106517"/>
              <a:ext cx="945264" cy="99818"/>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13" name="Right Arrow 65"/>
            <p:cNvSpPr/>
            <p:nvPr/>
          </p:nvSpPr>
          <p:spPr bwMode="auto">
            <a:xfrm>
              <a:off x="5945371" y="4470208"/>
              <a:ext cx="846515" cy="220705"/>
            </a:xfrm>
            <a:prstGeom prst="rightArrow">
              <a:avLst/>
            </a:prstGeom>
            <a:grp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grpSp>
      <p:cxnSp>
        <p:nvCxnSpPr>
          <p:cNvPr id="65" name="Straight Arrow Connector 64"/>
          <p:cNvCxnSpPr>
            <a:stCxn id="64" idx="0"/>
            <a:endCxn id="50" idx="2"/>
          </p:cNvCxnSpPr>
          <p:nvPr/>
        </p:nvCxnSpPr>
        <p:spPr>
          <a:xfrm flipV="1">
            <a:off x="5822510" y="3976644"/>
            <a:ext cx="81201" cy="960345"/>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a:stCxn id="64" idx="0"/>
            <a:endCxn id="61" idx="2"/>
          </p:cNvCxnSpPr>
          <p:nvPr/>
        </p:nvCxnSpPr>
        <p:spPr>
          <a:xfrm flipV="1">
            <a:off x="5822510" y="4728101"/>
            <a:ext cx="73663" cy="208888"/>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bwMode="auto">
          <a:xfrm>
            <a:off x="2558870" y="3904442"/>
            <a:ext cx="702460" cy="366680"/>
          </a:xfrm>
          <a:prstGeom prst="rect">
            <a:avLst/>
          </a:prstGeom>
          <a:solidFill>
            <a:srgbClr val="012264"/>
          </a:solidFill>
          <a:ln w="10795" cap="flat" cmpd="sng" algn="ctr">
            <a:solidFill>
              <a:srgbClr val="04215B"/>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5" name="Freeform 539"/>
          <p:cNvSpPr>
            <a:spLocks noChangeAspect="1"/>
          </p:cNvSpPr>
          <p:nvPr/>
        </p:nvSpPr>
        <p:spPr bwMode="auto">
          <a:xfrm>
            <a:off x="619752" y="3116903"/>
            <a:ext cx="562546" cy="3714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2060"/>
          </a:solidFill>
          <a:ln w="38100">
            <a:solidFill>
              <a:srgbClr val="00206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6" name="Freeform 78"/>
          <p:cNvSpPr>
            <a:spLocks noEditPoints="1"/>
          </p:cNvSpPr>
          <p:nvPr/>
        </p:nvSpPr>
        <p:spPr bwMode="black">
          <a:xfrm>
            <a:off x="1363470" y="3975131"/>
            <a:ext cx="703058" cy="700810"/>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59305" tIns="29652" rIns="59305" bIns="29652" numCol="1" anchor="t" anchorCtr="0" compatLnSpc="1">
            <a:prstTxWarp prst="textNoShape">
              <a:avLst/>
            </a:prstTxWarp>
          </a:bodyPr>
          <a:lstStyle/>
          <a:p>
            <a:pPr marL="0" marR="0" lvl="0" indent="0" algn="l" defTabSz="493373" rtl="0" eaLnBrk="1" fontAlgn="auto" latinLnBrk="0" hangingPunct="1">
              <a:lnSpc>
                <a:spcPct val="100000"/>
              </a:lnSpc>
              <a:spcBef>
                <a:spcPts val="0"/>
              </a:spcBef>
              <a:spcAft>
                <a:spcPts val="0"/>
              </a:spcAft>
              <a:buClrTx/>
              <a:buSzTx/>
              <a:buFontTx/>
              <a:buNone/>
              <a:tabLst/>
              <a:defRPr/>
            </a:pPr>
            <a:endParaRPr kumimoji="0" lang="en-US" sz="672"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p:cNvSpPr txBox="1"/>
          <p:nvPr/>
        </p:nvSpPr>
        <p:spPr>
          <a:xfrm>
            <a:off x="1144368" y="3445408"/>
            <a:ext cx="1146404" cy="488852"/>
          </a:xfrm>
          <a:prstGeom prst="rect">
            <a:avLst/>
          </a:prstGeom>
          <a:noFill/>
          <a:ln>
            <a:noFill/>
          </a:ln>
        </p:spPr>
        <p:txBody>
          <a:bodyPr wrap="none" lIns="0" tIns="0" rIns="0" bIns="0" rtlCol="0">
            <a:spAutoFit/>
          </a:bodyPr>
          <a:lstStyle/>
          <a:p>
            <a:pPr marL="0" marR="0" lvl="0" indent="0" algn="ctr" defTabSz="914367" rtl="0" eaLnBrk="1" fontAlgn="auto" latinLnBrk="0" hangingPunct="1">
              <a:lnSpc>
                <a:spcPct val="90000"/>
              </a:lnSpc>
              <a:spcBef>
                <a:spcPct val="20000"/>
              </a:spcBef>
              <a:spcAft>
                <a:spcPts val="0"/>
              </a:spcAft>
              <a:buClrTx/>
              <a:buSzPct val="80000"/>
              <a:buFontTx/>
              <a:buNone/>
              <a:tabLst/>
              <a:defRPr/>
            </a:pPr>
            <a:r>
              <a:rPr kumimoji="0" lang="en-US" sz="1765" b="0" i="0" u="none" strike="noStrike" kern="1200" cap="none" spc="0" normalizeH="0" baseline="0" noProof="0">
                <a:ln>
                  <a:noFill/>
                </a:ln>
                <a:solidFill>
                  <a:srgbClr val="353535"/>
                </a:solidFill>
                <a:effectLst/>
                <a:uLnTx/>
                <a:uFillTx/>
                <a:latin typeface="Segoe UI Semilight"/>
                <a:ea typeface="+mn-ea"/>
                <a:cs typeface="+mn-cs"/>
              </a:rPr>
              <a:t>Customer’s </a:t>
            </a:r>
            <a:br>
              <a:rPr kumimoji="0" lang="en-US" sz="1765" b="0" i="0" u="none" strike="noStrike" kern="1200" cap="none" spc="0" normalizeH="0" baseline="0" noProof="0">
                <a:ln>
                  <a:noFill/>
                </a:ln>
                <a:solidFill>
                  <a:srgbClr val="353535"/>
                </a:solidFill>
                <a:effectLst/>
                <a:uLnTx/>
                <a:uFillTx/>
                <a:latin typeface="Segoe UI Semilight"/>
                <a:ea typeface="+mn-ea"/>
                <a:cs typeface="+mn-cs"/>
              </a:rPr>
            </a:br>
            <a:r>
              <a:rPr kumimoji="0" lang="en-US" sz="1765" b="0" i="0" u="none" strike="noStrike" kern="1200" cap="none" spc="0" normalizeH="0" baseline="0" noProof="0">
                <a:ln>
                  <a:noFill/>
                </a:ln>
                <a:solidFill>
                  <a:srgbClr val="353535"/>
                </a:solidFill>
                <a:effectLst/>
                <a:uLnTx/>
                <a:uFillTx/>
                <a:latin typeface="Segoe UI Semilight"/>
                <a:ea typeface="+mn-ea"/>
                <a:cs typeface="+mn-cs"/>
              </a:rPr>
              <a:t>Network</a:t>
            </a:r>
          </a:p>
        </p:txBody>
      </p:sp>
      <p:grpSp>
        <p:nvGrpSpPr>
          <p:cNvPr id="8" name="Group 7"/>
          <p:cNvGrpSpPr/>
          <p:nvPr/>
        </p:nvGrpSpPr>
        <p:grpSpPr>
          <a:xfrm>
            <a:off x="7942980" y="2010118"/>
            <a:ext cx="925221" cy="1458147"/>
            <a:chOff x="5936940" y="1654482"/>
            <a:chExt cx="854945" cy="1132543"/>
          </a:xfrm>
          <a:solidFill>
            <a:srgbClr val="DE3C00"/>
          </a:solidFill>
        </p:grpSpPr>
        <p:sp>
          <p:nvSpPr>
            <p:cNvPr id="9" name="Rectangle 8"/>
            <p:cNvSpPr/>
            <p:nvPr/>
          </p:nvSpPr>
          <p:spPr bwMode="auto">
            <a:xfrm rot="16200000">
              <a:off x="5469389" y="2219654"/>
              <a:ext cx="1034923" cy="99820"/>
            </a:xfrm>
            <a:prstGeom prst="rect">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10" name="Right Arrow 62"/>
            <p:cNvSpPr/>
            <p:nvPr/>
          </p:nvSpPr>
          <p:spPr bwMode="auto">
            <a:xfrm>
              <a:off x="5936940" y="1654482"/>
              <a:ext cx="854945" cy="209699"/>
            </a:xfrm>
            <a:prstGeom prst="rightArrow">
              <a:avLst/>
            </a:prstGeom>
            <a:grpFill/>
            <a:ln w="10795" cap="flat" cmpd="sng" algn="ctr">
              <a:solidFill>
                <a:srgbClr val="DE3C00"/>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grpSp>
      <p:sp>
        <p:nvSpPr>
          <p:cNvPr id="14" name="Right Arrow 73"/>
          <p:cNvSpPr/>
          <p:nvPr/>
        </p:nvSpPr>
        <p:spPr bwMode="auto">
          <a:xfrm>
            <a:off x="8434905" y="3931496"/>
            <a:ext cx="486867" cy="313346"/>
          </a:xfrm>
          <a:prstGeom prst="rightArrow">
            <a:avLst/>
          </a:pr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15" name="Rectangle 49"/>
          <p:cNvSpPr/>
          <p:nvPr/>
        </p:nvSpPr>
        <p:spPr bwMode="auto">
          <a:xfrm>
            <a:off x="1102705" y="5871384"/>
            <a:ext cx="783867" cy="314202"/>
          </a:xfrm>
          <a:prstGeom prst="rect">
            <a:avLst/>
          </a:prstGeom>
          <a:solidFill>
            <a:srgbClr val="7030A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17" name="TextBox 51"/>
          <p:cNvSpPr txBox="1"/>
          <p:nvPr/>
        </p:nvSpPr>
        <p:spPr>
          <a:xfrm>
            <a:off x="2005263" y="5922211"/>
            <a:ext cx="3499484" cy="217175"/>
          </a:xfrm>
          <a:prstGeom prst="rect">
            <a:avLst/>
          </a:prstGeom>
          <a:no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mn-ea"/>
                <a:cs typeface="+mn-cs"/>
              </a:rPr>
              <a:t>Azure Public Peering for Azure public IPs</a:t>
            </a:r>
          </a:p>
        </p:txBody>
      </p:sp>
      <p:grpSp>
        <p:nvGrpSpPr>
          <p:cNvPr id="86" name="Group 85">
            <a:extLst>
              <a:ext uri="{FF2B5EF4-FFF2-40B4-BE49-F238E27FC236}">
                <a16:creationId xmlns:a16="http://schemas.microsoft.com/office/drawing/2014/main" id="{51BCE02A-0999-4E53-A4BC-735560E81685}"/>
              </a:ext>
            </a:extLst>
          </p:cNvPr>
          <p:cNvGrpSpPr/>
          <p:nvPr/>
        </p:nvGrpSpPr>
        <p:grpSpPr>
          <a:xfrm>
            <a:off x="1102705" y="6265617"/>
            <a:ext cx="4523229" cy="314202"/>
            <a:chOff x="1124816" y="6390759"/>
            <a:chExt cx="4613929" cy="320502"/>
          </a:xfrm>
        </p:grpSpPr>
        <p:sp>
          <p:nvSpPr>
            <p:cNvPr id="16" name="Rectangle 50"/>
            <p:cNvSpPr/>
            <p:nvPr/>
          </p:nvSpPr>
          <p:spPr bwMode="auto">
            <a:xfrm>
              <a:off x="1124816" y="6390759"/>
              <a:ext cx="799585" cy="320502"/>
            </a:xfrm>
            <a:prstGeom prst="rect">
              <a:avLst/>
            </a:prstGeom>
            <a:solidFill>
              <a:srgbClr val="00B0F0"/>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18" name="TextBox 52"/>
            <p:cNvSpPr txBox="1"/>
            <p:nvPr/>
          </p:nvSpPr>
          <p:spPr>
            <a:xfrm>
              <a:off x="2045472" y="6421122"/>
              <a:ext cx="3693273" cy="221530"/>
            </a:xfrm>
            <a:prstGeom prst="rect">
              <a:avLst/>
            </a:prstGeom>
            <a:no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mn-ea"/>
                  <a:cs typeface="+mn-cs"/>
                </a:rPr>
                <a:t>Azure Private Peering for Virtual Networks</a:t>
              </a:r>
            </a:p>
          </p:txBody>
        </p:sp>
      </p:grpSp>
      <p:grpSp>
        <p:nvGrpSpPr>
          <p:cNvPr id="87" name="Group 86">
            <a:extLst>
              <a:ext uri="{FF2B5EF4-FFF2-40B4-BE49-F238E27FC236}">
                <a16:creationId xmlns:a16="http://schemas.microsoft.com/office/drawing/2014/main" id="{2F18F9E7-6D8E-4246-BC9B-A920AF690D73}"/>
              </a:ext>
            </a:extLst>
          </p:cNvPr>
          <p:cNvGrpSpPr/>
          <p:nvPr/>
        </p:nvGrpSpPr>
        <p:grpSpPr>
          <a:xfrm>
            <a:off x="1105705" y="5477151"/>
            <a:ext cx="5289733" cy="314202"/>
            <a:chOff x="1127876" y="5586483"/>
            <a:chExt cx="5395804" cy="320502"/>
          </a:xfrm>
        </p:grpSpPr>
        <p:sp>
          <p:nvSpPr>
            <p:cNvPr id="19" name="Rectangle 53"/>
            <p:cNvSpPr/>
            <p:nvPr/>
          </p:nvSpPr>
          <p:spPr bwMode="auto">
            <a:xfrm>
              <a:off x="1127876" y="5586483"/>
              <a:ext cx="796525" cy="320502"/>
            </a:xfrm>
            <a:prstGeom prst="rect">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20" name="TextBox 54"/>
            <p:cNvSpPr txBox="1"/>
            <p:nvPr/>
          </p:nvSpPr>
          <p:spPr>
            <a:xfrm>
              <a:off x="2045472" y="5638723"/>
              <a:ext cx="4478208" cy="221530"/>
            </a:xfrm>
            <a:prstGeom prst="rect">
              <a:avLst/>
            </a:prstGeom>
            <a:no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mn-ea"/>
                  <a:cs typeface="+mn-cs"/>
                </a:rPr>
                <a:t>Microsoft Peering for Office 365 and Dynamics 365</a:t>
              </a:r>
            </a:p>
          </p:txBody>
        </p:sp>
      </p:grpSp>
      <p:grpSp>
        <p:nvGrpSpPr>
          <p:cNvPr id="26" name="Group 25"/>
          <p:cNvGrpSpPr/>
          <p:nvPr/>
        </p:nvGrpSpPr>
        <p:grpSpPr>
          <a:xfrm>
            <a:off x="9451357" y="3344177"/>
            <a:ext cx="1471777" cy="1386354"/>
            <a:chOff x="9441348" y="3073709"/>
            <a:chExt cx="1501289" cy="1414153"/>
          </a:xfrm>
        </p:grpSpPr>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79744" y="3073709"/>
              <a:ext cx="680668" cy="680668"/>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p:spPr>
        </p:pic>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p:spPr>
        </p:pic>
      </p:grpSp>
      <p:grpSp>
        <p:nvGrpSpPr>
          <p:cNvPr id="37" name="Group 36"/>
          <p:cNvGrpSpPr/>
          <p:nvPr/>
        </p:nvGrpSpPr>
        <p:grpSpPr>
          <a:xfrm>
            <a:off x="9421926" y="5249386"/>
            <a:ext cx="1835855" cy="1345649"/>
            <a:chOff x="9266237" y="4973841"/>
            <a:chExt cx="1920379" cy="1495221"/>
          </a:xfrm>
        </p:grpSpPr>
        <p:pic>
          <p:nvPicPr>
            <p:cNvPr id="38" name="Pictur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66237" y="5913772"/>
              <a:ext cx="462449" cy="462449"/>
            </a:xfrm>
            <a:prstGeom prst="rect">
              <a:avLst/>
            </a:prstGeom>
          </p:spPr>
        </p:pic>
        <p:pic>
          <p:nvPicPr>
            <p:cNvPr id="39" name="Picture 3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31326" y="5913772"/>
              <a:ext cx="555290" cy="555290"/>
            </a:xfrm>
            <a:prstGeom prst="rect">
              <a:avLst/>
            </a:prstGeom>
          </p:spPr>
        </p:pic>
        <p:pic>
          <p:nvPicPr>
            <p:cNvPr id="40" name="Pictur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22219" y="5913772"/>
              <a:ext cx="515575" cy="515575"/>
            </a:xfrm>
            <a:prstGeom prst="rect">
              <a:avLst/>
            </a:prstGeom>
          </p:spPr>
        </p:pic>
        <p:pic>
          <p:nvPicPr>
            <p:cNvPr id="41" name="Picture 4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04415" y="4973841"/>
              <a:ext cx="780290" cy="780290"/>
            </a:xfrm>
            <a:prstGeom prst="rect">
              <a:avLst/>
            </a:prstGeom>
          </p:spPr>
        </p:pic>
      </p:grpSp>
      <p:sp>
        <p:nvSpPr>
          <p:cNvPr id="43" name="Rectangle 42"/>
          <p:cNvSpPr/>
          <p:nvPr/>
        </p:nvSpPr>
        <p:spPr bwMode="auto">
          <a:xfrm>
            <a:off x="6741445" y="3827688"/>
            <a:ext cx="517133" cy="76754"/>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1589DC"/>
              </a:solidFill>
              <a:effectLst/>
              <a:uLnTx/>
              <a:uFillTx/>
              <a:latin typeface="Segoe UI"/>
              <a:ea typeface="+mn-ea"/>
              <a:cs typeface="+mn-cs"/>
            </a:endParaRPr>
          </a:p>
        </p:txBody>
      </p:sp>
      <p:sp>
        <p:nvSpPr>
          <p:cNvPr id="44" name="Rectangle 43"/>
          <p:cNvSpPr/>
          <p:nvPr/>
        </p:nvSpPr>
        <p:spPr bwMode="auto">
          <a:xfrm>
            <a:off x="6736518" y="3699322"/>
            <a:ext cx="517133" cy="102970"/>
          </a:xfrm>
          <a:prstGeom prst="rect">
            <a:avLst/>
          </a:pr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45" name="Rectangle 44"/>
          <p:cNvSpPr/>
          <p:nvPr/>
        </p:nvSpPr>
        <p:spPr bwMode="auto">
          <a:xfrm>
            <a:off x="6740877" y="3555869"/>
            <a:ext cx="517133" cy="84602"/>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grpSp>
        <p:nvGrpSpPr>
          <p:cNvPr id="46" name="Group 45"/>
          <p:cNvGrpSpPr/>
          <p:nvPr/>
        </p:nvGrpSpPr>
        <p:grpSpPr>
          <a:xfrm>
            <a:off x="4822635" y="3466293"/>
            <a:ext cx="2143699" cy="510351"/>
            <a:chOff x="4703061" y="1391920"/>
            <a:chExt cx="2186685" cy="520585"/>
          </a:xfrm>
          <a:solidFill>
            <a:srgbClr val="0078D7"/>
          </a:solidFill>
        </p:grpSpPr>
        <p:sp>
          <p:nvSpPr>
            <p:cNvPr id="50" name="Rectangle 8"/>
            <p:cNvSpPr/>
            <p:nvPr/>
          </p:nvSpPr>
          <p:spPr bwMode="auto">
            <a:xfrm>
              <a:off x="4847828" y="1391920"/>
              <a:ext cx="1915973" cy="520585"/>
            </a:xfrm>
            <a:prstGeom prst="rect">
              <a:avLst/>
            </a:prstGeom>
            <a:grpFill/>
            <a:ln w="38100">
              <a:solidFill>
                <a:schemeClr val="tx2">
                  <a:lumMod val="75000"/>
                  <a:lumOff val="2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274" b="0" i="0" u="none" strike="noStrike" kern="0" cap="none" spc="-36" normalizeH="0" baseline="0" noProof="0">
                  <a:ln>
                    <a:noFill/>
                  </a:ln>
                  <a:gradFill>
                    <a:gsLst>
                      <a:gs pos="80531">
                        <a:srgbClr val="FFFFFF"/>
                      </a:gs>
                      <a:gs pos="67699">
                        <a:srgbClr val="FFFFFF"/>
                      </a:gs>
                    </a:gsLst>
                    <a:lin ang="5400000" scaled="0"/>
                  </a:gradFill>
                  <a:effectLst>
                    <a:outerShdw blurRad="38100" dist="38100" dir="2700000" algn="tl">
                      <a:srgbClr val="000000">
                        <a:alpha val="43137"/>
                      </a:srgbClr>
                    </a:outerShdw>
                  </a:effectLst>
                  <a:uLnTx/>
                  <a:uFillTx/>
                  <a:latin typeface="Segoe UI Semilight"/>
                  <a:ea typeface="+mn-ea"/>
                  <a:cs typeface="+mn-cs"/>
                </a:rPr>
                <a:t>Primary Connection</a:t>
              </a:r>
            </a:p>
          </p:txBody>
        </p:sp>
        <p:sp>
          <p:nvSpPr>
            <p:cNvPr id="51" name="Oval 18"/>
            <p:cNvSpPr/>
            <p:nvPr/>
          </p:nvSpPr>
          <p:spPr bwMode="auto">
            <a:xfrm>
              <a:off x="4703061" y="1391920"/>
              <a:ext cx="251891" cy="520585"/>
            </a:xfrm>
            <a:prstGeom prst="ellipse">
              <a:avLst/>
            </a:prstGeom>
            <a:grpFill/>
            <a:ln w="38100" cap="flat" cmpd="sng" algn="ctr">
              <a:solidFill>
                <a:schemeClr val="tx2">
                  <a:lumMod val="75000"/>
                  <a:lumOff val="25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52" name="Oval 18"/>
            <p:cNvSpPr/>
            <p:nvPr/>
          </p:nvSpPr>
          <p:spPr bwMode="auto">
            <a:xfrm>
              <a:off x="6637855" y="1391920"/>
              <a:ext cx="251891" cy="520585"/>
            </a:xfrm>
            <a:prstGeom prst="ellipse">
              <a:avLst/>
            </a:prstGeom>
            <a:grpFill/>
            <a:ln w="38100" cap="flat" cmpd="sng" algn="ctr">
              <a:solidFill>
                <a:schemeClr val="tx2">
                  <a:lumMod val="75000"/>
                  <a:lumOff val="25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grpSp>
      <p:sp>
        <p:nvSpPr>
          <p:cNvPr id="47" name="Freeform 74"/>
          <p:cNvSpPr/>
          <p:nvPr/>
        </p:nvSpPr>
        <p:spPr bwMode="auto">
          <a:xfrm>
            <a:off x="4439682" y="3555870"/>
            <a:ext cx="535274" cy="82283"/>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48" name="Freeform 75"/>
          <p:cNvSpPr/>
          <p:nvPr/>
        </p:nvSpPr>
        <p:spPr bwMode="auto">
          <a:xfrm>
            <a:off x="4495453" y="3701505"/>
            <a:ext cx="472236" cy="100787"/>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49" name="Freeform 76"/>
          <p:cNvSpPr/>
          <p:nvPr/>
        </p:nvSpPr>
        <p:spPr bwMode="auto">
          <a:xfrm>
            <a:off x="4489062" y="3824877"/>
            <a:ext cx="469325" cy="9176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54" name="Rectangle 53"/>
          <p:cNvSpPr/>
          <p:nvPr/>
        </p:nvSpPr>
        <p:spPr bwMode="auto">
          <a:xfrm>
            <a:off x="6723484" y="4579145"/>
            <a:ext cx="517133" cy="76754"/>
          </a:xfrm>
          <a:prstGeom prst="rect">
            <a:avLst/>
          </a:pr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1589DC"/>
              </a:solidFill>
              <a:effectLst/>
              <a:uLnTx/>
              <a:uFillTx/>
              <a:latin typeface="Segoe UI"/>
              <a:ea typeface="+mn-ea"/>
              <a:cs typeface="+mn-cs"/>
            </a:endParaRPr>
          </a:p>
        </p:txBody>
      </p:sp>
      <p:sp>
        <p:nvSpPr>
          <p:cNvPr id="55" name="Rectangle 54"/>
          <p:cNvSpPr/>
          <p:nvPr/>
        </p:nvSpPr>
        <p:spPr bwMode="auto">
          <a:xfrm>
            <a:off x="6728980" y="4450779"/>
            <a:ext cx="517133" cy="102970"/>
          </a:xfrm>
          <a:prstGeom prst="rect">
            <a:avLst/>
          </a:pr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56" name="Rectangle 55"/>
          <p:cNvSpPr/>
          <p:nvPr/>
        </p:nvSpPr>
        <p:spPr bwMode="auto">
          <a:xfrm>
            <a:off x="6712491" y="4307326"/>
            <a:ext cx="517133" cy="84602"/>
          </a:xfrm>
          <a:prstGeom prst="rect">
            <a:avLst/>
          </a:pr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grpSp>
        <p:nvGrpSpPr>
          <p:cNvPr id="57" name="Group 56"/>
          <p:cNvGrpSpPr/>
          <p:nvPr/>
        </p:nvGrpSpPr>
        <p:grpSpPr>
          <a:xfrm>
            <a:off x="4815097" y="4217750"/>
            <a:ext cx="2143699" cy="510351"/>
            <a:chOff x="4703061" y="1391920"/>
            <a:chExt cx="2186685" cy="520585"/>
          </a:xfrm>
          <a:solidFill>
            <a:srgbClr val="0078D7"/>
          </a:solidFill>
        </p:grpSpPr>
        <p:sp>
          <p:nvSpPr>
            <p:cNvPr id="61" name="Rectangle 8"/>
            <p:cNvSpPr/>
            <p:nvPr/>
          </p:nvSpPr>
          <p:spPr bwMode="auto">
            <a:xfrm>
              <a:off x="4847828" y="1391920"/>
              <a:ext cx="1915973" cy="520585"/>
            </a:xfrm>
            <a:prstGeom prst="rect">
              <a:avLst/>
            </a:prstGeom>
            <a:grpFill/>
            <a:ln w="38100">
              <a:solidFill>
                <a:schemeClr val="tx2">
                  <a:lumMod val="75000"/>
                  <a:lumOff val="25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274" b="0" i="0" u="none" strike="noStrike" kern="0" cap="none" spc="-36" normalizeH="0" baseline="0" noProof="0">
                  <a:ln>
                    <a:noFill/>
                  </a:ln>
                  <a:gradFill>
                    <a:gsLst>
                      <a:gs pos="80531">
                        <a:srgbClr val="FFFFFF"/>
                      </a:gs>
                      <a:gs pos="67699">
                        <a:srgbClr val="FFFFFF"/>
                      </a:gs>
                    </a:gsLst>
                    <a:lin ang="5400000" scaled="0"/>
                  </a:gradFill>
                  <a:effectLst>
                    <a:outerShdw blurRad="38100" dist="38100" dir="2700000" algn="tl">
                      <a:srgbClr val="000000">
                        <a:alpha val="43137"/>
                      </a:srgbClr>
                    </a:outerShdw>
                  </a:effectLst>
                  <a:uLnTx/>
                  <a:uFillTx/>
                  <a:latin typeface="Segoe UI Semilight"/>
                  <a:ea typeface="+mn-ea"/>
                  <a:cs typeface="+mn-cs"/>
                </a:rPr>
                <a:t>Secondary Connection</a:t>
              </a:r>
            </a:p>
          </p:txBody>
        </p:sp>
        <p:sp>
          <p:nvSpPr>
            <p:cNvPr id="62" name="Oval 18"/>
            <p:cNvSpPr/>
            <p:nvPr/>
          </p:nvSpPr>
          <p:spPr bwMode="auto">
            <a:xfrm>
              <a:off x="4703061" y="1391920"/>
              <a:ext cx="251891" cy="520585"/>
            </a:xfrm>
            <a:prstGeom prst="ellipse">
              <a:avLst/>
            </a:prstGeom>
            <a:grpFill/>
            <a:ln w="38100" cap="flat" cmpd="sng" algn="ctr">
              <a:solidFill>
                <a:schemeClr val="tx2">
                  <a:lumMod val="75000"/>
                  <a:lumOff val="25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63" name="Oval 18"/>
            <p:cNvSpPr/>
            <p:nvPr/>
          </p:nvSpPr>
          <p:spPr bwMode="auto">
            <a:xfrm>
              <a:off x="6637855" y="1391920"/>
              <a:ext cx="251891" cy="520585"/>
            </a:xfrm>
            <a:prstGeom prst="ellipse">
              <a:avLst/>
            </a:prstGeom>
            <a:grpFill/>
            <a:ln w="38100" cap="flat" cmpd="sng" algn="ctr">
              <a:solidFill>
                <a:schemeClr val="tx2">
                  <a:lumMod val="75000"/>
                  <a:lumOff val="25000"/>
                </a:schemeClr>
              </a:solid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grpSp>
      <p:sp>
        <p:nvSpPr>
          <p:cNvPr id="58" name="Freeform 118"/>
          <p:cNvSpPr/>
          <p:nvPr/>
        </p:nvSpPr>
        <p:spPr bwMode="auto">
          <a:xfrm>
            <a:off x="4495182" y="4307326"/>
            <a:ext cx="472236" cy="84602"/>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59" name="Freeform 119"/>
          <p:cNvSpPr/>
          <p:nvPr/>
        </p:nvSpPr>
        <p:spPr bwMode="auto">
          <a:xfrm>
            <a:off x="4487915" y="4440589"/>
            <a:ext cx="472236" cy="100787"/>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60" name="Freeform 120"/>
          <p:cNvSpPr/>
          <p:nvPr/>
        </p:nvSpPr>
        <p:spPr bwMode="auto">
          <a:xfrm>
            <a:off x="4481525" y="4576334"/>
            <a:ext cx="469325" cy="91767"/>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w="10795" cap="flat" cmpd="sng" algn="ctr">
            <a:noFill/>
            <a:prstDash val="solid"/>
            <a:headEnd type="none" w="med" len="med"/>
            <a:tailEnd type="none" w="med" len="med"/>
          </a:ln>
          <a:effectLst/>
        </p:spPr>
        <p:txBody>
          <a:bodyPr rot="0" spcFirstLastPara="0" vertOverflow="overflow" horzOverflow="overflow" vert="horz" wrap="square" lIns="131821" tIns="105456" rIns="131821" bIns="105456" numCol="1" spcCol="0" rtlCol="0" fromWordArt="0" anchor="t"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endParaRPr kumimoji="0" lang="en-US" sz="1442" b="0" i="0" u="none" strike="noStrike" kern="0" cap="none" spc="-36" normalizeH="0" baseline="0" noProof="0">
              <a:ln>
                <a:noFill/>
              </a:ln>
              <a:solidFill>
                <a:srgbClr val="FFFFFF"/>
              </a:solidFill>
              <a:effectLst/>
              <a:uLnTx/>
              <a:uFillTx/>
              <a:latin typeface="Segoe UI"/>
              <a:ea typeface="+mn-ea"/>
              <a:cs typeface="+mn-cs"/>
            </a:endParaRPr>
          </a:p>
        </p:txBody>
      </p:sp>
      <p:sp>
        <p:nvSpPr>
          <p:cNvPr id="64" name="TextBox 63"/>
          <p:cNvSpPr txBox="1"/>
          <p:nvPr/>
        </p:nvSpPr>
        <p:spPr>
          <a:xfrm>
            <a:off x="4827722" y="4936989"/>
            <a:ext cx="1989577" cy="24138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gradFill>
                  <a:gsLst>
                    <a:gs pos="91150">
                      <a:srgbClr val="0078D7"/>
                    </a:gs>
                    <a:gs pos="80531">
                      <a:srgbClr val="0078D7"/>
                    </a:gs>
                  </a:gsLst>
                  <a:lin ang="5400000" scaled="0"/>
                </a:gradFill>
                <a:effectLst/>
                <a:uLnTx/>
                <a:uFillTx/>
                <a:latin typeface="Segoe UI Semilight"/>
                <a:ea typeface="+mn-ea"/>
                <a:cs typeface="+mn-cs"/>
              </a:rPr>
              <a:t>ExpressRoute Circuit</a:t>
            </a:r>
          </a:p>
        </p:txBody>
      </p:sp>
      <p:sp>
        <p:nvSpPr>
          <p:cNvPr id="66" name="Rectangle: Rounded Corners 65"/>
          <p:cNvSpPr/>
          <p:nvPr/>
        </p:nvSpPr>
        <p:spPr>
          <a:xfrm>
            <a:off x="760318" y="5313263"/>
            <a:ext cx="6793007" cy="1394989"/>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Rectangle: Rounded Corners 66"/>
          <p:cNvSpPr/>
          <p:nvPr/>
        </p:nvSpPr>
        <p:spPr>
          <a:xfrm>
            <a:off x="901027" y="3291792"/>
            <a:ext cx="1633088" cy="1538007"/>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Rectangle: Rounded Corners 68"/>
          <p:cNvSpPr/>
          <p:nvPr/>
        </p:nvSpPr>
        <p:spPr>
          <a:xfrm>
            <a:off x="3264842" y="3466292"/>
            <a:ext cx="1213171" cy="1297195"/>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Segoe UI Semilight"/>
                <a:ea typeface="+mn-ea"/>
                <a:cs typeface="+mn-cs"/>
              </a:rPr>
              <a:t>Partner Edge</a:t>
            </a:r>
          </a:p>
        </p:txBody>
      </p:sp>
      <p:sp>
        <p:nvSpPr>
          <p:cNvPr id="70" name="Rectangle: Rounded Corners 69"/>
          <p:cNvSpPr/>
          <p:nvPr/>
        </p:nvSpPr>
        <p:spPr>
          <a:xfrm>
            <a:off x="8888400" y="1373537"/>
            <a:ext cx="2639491" cy="153800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539"/>
          <p:cNvSpPr>
            <a:spLocks noChangeAspect="1"/>
          </p:cNvSpPr>
          <p:nvPr/>
        </p:nvSpPr>
        <p:spPr bwMode="auto">
          <a:xfrm>
            <a:off x="8597028" y="1114740"/>
            <a:ext cx="562546" cy="3714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0000"/>
          </a:solidFill>
          <a:ln w="38100">
            <a:solidFill>
              <a:srgbClr val="FF000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72" name="Rectangle: Rounded Corners 71"/>
          <p:cNvSpPr/>
          <p:nvPr/>
        </p:nvSpPr>
        <p:spPr>
          <a:xfrm>
            <a:off x="8891786" y="3335514"/>
            <a:ext cx="2636106" cy="1538007"/>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539"/>
          <p:cNvSpPr>
            <a:spLocks noChangeAspect="1"/>
          </p:cNvSpPr>
          <p:nvPr/>
        </p:nvSpPr>
        <p:spPr bwMode="auto">
          <a:xfrm>
            <a:off x="8645025" y="3189326"/>
            <a:ext cx="562546" cy="3714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7030A0"/>
          </a:solidFill>
          <a:ln w="38100">
            <a:solidFill>
              <a:srgbClr val="7030A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sp>
        <p:nvSpPr>
          <p:cNvPr id="74" name="Rectangle: Rounded Corners 73"/>
          <p:cNvSpPr/>
          <p:nvPr/>
        </p:nvSpPr>
        <p:spPr>
          <a:xfrm>
            <a:off x="8894837" y="5183064"/>
            <a:ext cx="2633055" cy="1538007"/>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Freeform 539"/>
          <p:cNvSpPr>
            <a:spLocks noChangeAspect="1"/>
          </p:cNvSpPr>
          <p:nvPr/>
        </p:nvSpPr>
        <p:spPr bwMode="auto">
          <a:xfrm>
            <a:off x="8648075" y="5036876"/>
            <a:ext cx="562546" cy="371406"/>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B0F0"/>
          </a:solidFill>
          <a:ln w="38100">
            <a:solidFill>
              <a:srgbClr val="00B0F0"/>
            </a:solidFill>
          </a:ln>
          <a:extLst/>
        </p:spPr>
        <p:style>
          <a:lnRef idx="2">
            <a:schemeClr val="accent1"/>
          </a:lnRef>
          <a:fillRef idx="1">
            <a:schemeClr val="lt1"/>
          </a:fillRef>
          <a:effectRef idx="0">
            <a:schemeClr val="accent1"/>
          </a:effectRef>
          <a:fontRef idx="minor">
            <a:schemeClr val="dk1"/>
          </a:fontRef>
        </p:style>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a:ln w="76200">
                <a:solidFill>
                  <a:srgbClr val="FFFFFF"/>
                </a:solidFill>
              </a:ln>
              <a:solidFill>
                <a:srgbClr val="FFFFFF"/>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C84B3FC6-04B6-43D3-A771-0122E1FE1AF1}"/>
              </a:ext>
            </a:extLst>
          </p:cNvPr>
          <p:cNvGrpSpPr/>
          <p:nvPr/>
        </p:nvGrpSpPr>
        <p:grpSpPr>
          <a:xfrm>
            <a:off x="9831356" y="1715988"/>
            <a:ext cx="766844" cy="1030955"/>
            <a:chOff x="9359836" y="1427323"/>
            <a:chExt cx="782221" cy="1051628"/>
          </a:xfrm>
        </p:grpSpPr>
        <p:grpSp>
          <p:nvGrpSpPr>
            <p:cNvPr id="21" name="Group 20"/>
            <p:cNvGrpSpPr/>
            <p:nvPr/>
          </p:nvGrpSpPr>
          <p:grpSpPr>
            <a:xfrm>
              <a:off x="9359836" y="1476938"/>
              <a:ext cx="782221" cy="1002013"/>
              <a:chOff x="9129485" y="1223661"/>
              <a:chExt cx="1306822" cy="1992237"/>
            </a:xfrm>
          </p:grpSpPr>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52956" y="1223661"/>
                <a:ext cx="557475" cy="557475"/>
              </a:xfrm>
              <a:prstGeom prst="rect">
                <a:avLst/>
              </a:prstGeom>
            </p:spPr>
          </p:pic>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129485" y="1962803"/>
                <a:ext cx="542925" cy="542925"/>
              </a:xfrm>
              <a:prstGeom prst="rect">
                <a:avLst/>
              </a:prstGeom>
            </p:spPr>
          </p:pic>
          <p:pic>
            <p:nvPicPr>
              <p:cNvPr id="24" name="Picture 2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49819" y="2658562"/>
                <a:ext cx="557336" cy="557336"/>
              </a:xfrm>
              <a:prstGeom prst="rect">
                <a:avLst/>
              </a:prstGeom>
            </p:spPr>
          </p:pic>
          <p:pic>
            <p:nvPicPr>
              <p:cNvPr id="25" name="Picture 2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72526" y="2652116"/>
                <a:ext cx="563781" cy="563782"/>
              </a:xfrm>
              <a:prstGeom prst="rect">
                <a:avLst/>
              </a:prstGeom>
            </p:spPr>
          </p:pic>
        </p:grpSp>
        <p:pic>
          <p:nvPicPr>
            <p:cNvPr id="76" name="Picture 7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786279" y="1427323"/>
              <a:ext cx="308453" cy="308453"/>
            </a:xfrm>
            <a:prstGeom prst="rect">
              <a:avLst/>
            </a:prstGeom>
          </p:spPr>
        </p:pic>
      </p:grpSp>
      <p:sp>
        <p:nvSpPr>
          <p:cNvPr id="77" name="TextBox 76"/>
          <p:cNvSpPr txBox="1"/>
          <p:nvPr/>
        </p:nvSpPr>
        <p:spPr>
          <a:xfrm>
            <a:off x="269241" y="1088869"/>
            <a:ext cx="7947507" cy="1730616"/>
          </a:xfrm>
          <a:prstGeom prst="rect">
            <a:avLst/>
          </a:prstGeom>
          <a:noFill/>
        </p:spPr>
        <p:txBody>
          <a:bodyPr wrap="square" lIns="179262" tIns="143409" rIns="179262" bIns="143409" rtlCol="0">
            <a:noAutofit/>
          </a:bodyPr>
          <a:lstStyle/>
          <a:p>
            <a:pPr marL="0" marR="0" lvl="1" indent="0" algn="l" defTabSz="914367" rtl="0" eaLnBrk="1" fontAlgn="auto" latinLnBrk="0" hangingPunct="1">
              <a:lnSpc>
                <a:spcPct val="90000"/>
              </a:lnSpc>
              <a:spcBef>
                <a:spcPts val="1176"/>
              </a:spcBef>
              <a:spcAft>
                <a:spcPts val="0"/>
              </a:spcAft>
              <a:buClrTx/>
              <a:buSzPct val="90000"/>
              <a:buFontTx/>
              <a:buNone/>
              <a:tabLst/>
              <a:defRPr/>
            </a:pPr>
            <a:r>
              <a:rPr kumimoji="0" lang="en-US" sz="1961"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Unified connectivity to Microsoft Cloud Services</a:t>
            </a:r>
          </a:p>
          <a:p>
            <a:pPr marL="0" marR="0" lvl="1" indent="0" algn="l" defTabSz="914367" rtl="0" eaLnBrk="1" fontAlgn="auto" latinLnBrk="0" hangingPunct="1">
              <a:lnSpc>
                <a:spcPct val="90000"/>
              </a:lnSpc>
              <a:spcBef>
                <a:spcPts val="1176"/>
              </a:spcBef>
              <a:spcAft>
                <a:spcPts val="0"/>
              </a:spcAft>
              <a:buClrTx/>
              <a:buSzPct val="90000"/>
              <a:buFontTx/>
              <a:buNone/>
              <a:tabLst/>
              <a:defRPr/>
            </a:pPr>
            <a:r>
              <a:rPr kumimoji="0" lang="en-US" sz="1961"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Predictable performance</a:t>
            </a:r>
          </a:p>
          <a:p>
            <a:pPr marL="0" marR="0" lvl="1" indent="0" algn="l" defTabSz="914367" rtl="0" eaLnBrk="1" fontAlgn="auto" latinLnBrk="0" hangingPunct="1">
              <a:lnSpc>
                <a:spcPct val="90000"/>
              </a:lnSpc>
              <a:spcBef>
                <a:spcPts val="1176"/>
              </a:spcBef>
              <a:spcAft>
                <a:spcPts val="0"/>
              </a:spcAft>
              <a:buClrTx/>
              <a:buSzPct val="90000"/>
              <a:buFontTx/>
              <a:buNone/>
              <a:tabLst/>
              <a:defRPr/>
            </a:pPr>
            <a:r>
              <a:rPr kumimoji="0" lang="en-US" sz="1961"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Enterprise-grade resiliency and with SLA for availability</a:t>
            </a:r>
          </a:p>
          <a:p>
            <a:pPr marL="0" marR="0" lvl="1" indent="0" algn="l" defTabSz="914367" rtl="0" eaLnBrk="1" fontAlgn="auto" latinLnBrk="0" hangingPunct="1">
              <a:lnSpc>
                <a:spcPct val="90000"/>
              </a:lnSpc>
              <a:spcBef>
                <a:spcPts val="1176"/>
              </a:spcBef>
              <a:spcAft>
                <a:spcPts val="0"/>
              </a:spcAft>
              <a:buClrTx/>
              <a:buSzPct val="90000"/>
              <a:buFontTx/>
              <a:buNone/>
              <a:tabLst/>
              <a:defRPr/>
            </a:pPr>
            <a:r>
              <a:rPr kumimoji="0" lang="en-US" sz="1961"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r>
              <a:rPr kumimoji="0" lang="en-US" sz="1961"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rPr>
              <a:t>Large and growing ExpressRoute partner ecosystem</a:t>
            </a:r>
          </a:p>
        </p:txBody>
      </p:sp>
      <p:sp>
        <p:nvSpPr>
          <p:cNvPr id="85" name="TextBox 84">
            <a:extLst>
              <a:ext uri="{FF2B5EF4-FFF2-40B4-BE49-F238E27FC236}">
                <a16:creationId xmlns:a16="http://schemas.microsoft.com/office/drawing/2014/main" id="{836D12D4-8D3D-46FB-AE38-EB8AB611EE84}"/>
              </a:ext>
            </a:extLst>
          </p:cNvPr>
          <p:cNvSpPr txBox="1"/>
          <p:nvPr/>
        </p:nvSpPr>
        <p:spPr>
          <a:xfrm>
            <a:off x="269241" y="1100755"/>
            <a:ext cx="8455693" cy="1730616"/>
          </a:xfrm>
          <a:prstGeom prst="rect">
            <a:avLst/>
          </a:prstGeom>
          <a:noFill/>
        </p:spPr>
        <p:txBody>
          <a:bodyPr wrap="square" lIns="179262" tIns="143409" rIns="179262" bIns="143409" rtlCol="0">
            <a:noAutofit/>
          </a:bodyPr>
          <a:lstStyle/>
          <a:p>
            <a:pPr marL="0" marR="0" lvl="1" indent="0" algn="l" defTabSz="914367" rtl="0" eaLnBrk="1" fontAlgn="auto" latinLnBrk="0" hangingPunct="1">
              <a:lnSpc>
                <a:spcPct val="90000"/>
              </a:lnSpc>
              <a:spcBef>
                <a:spcPts val="1176"/>
              </a:spcBef>
              <a:spcAft>
                <a:spcPts val="0"/>
              </a:spcAft>
              <a:buClrTx/>
              <a:buSzPct val="90000"/>
              <a:buFontTx/>
              <a:buNone/>
              <a:tabLst/>
              <a:defRPr/>
            </a:pPr>
            <a:r>
              <a:rPr kumimoji="0" lang="en-US" sz="1961"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1" indent="0" algn="l" defTabSz="914367" rtl="0" eaLnBrk="1" fontAlgn="auto" latinLnBrk="0" hangingPunct="1">
              <a:lnSpc>
                <a:spcPct val="90000"/>
              </a:lnSpc>
              <a:spcBef>
                <a:spcPts val="1176"/>
              </a:spcBef>
              <a:spcAft>
                <a:spcPts val="0"/>
              </a:spcAft>
              <a:buClrTx/>
              <a:buSzPct val="90000"/>
              <a:buFontTx/>
              <a:buNone/>
              <a:tabLst/>
              <a:defRPr/>
            </a:pPr>
            <a:r>
              <a:rPr kumimoji="0" lang="en-US" sz="1961"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  </a:t>
            </a: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8" name="Rectangle: Rounded Corners 67"/>
          <p:cNvSpPr/>
          <p:nvPr/>
        </p:nvSpPr>
        <p:spPr>
          <a:xfrm>
            <a:off x="7238498" y="3466292"/>
            <a:ext cx="1213171" cy="1297195"/>
          </a:xfrm>
          <a:prstGeom prst="roundRect">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Segoe UI Semilight"/>
                <a:ea typeface="+mn-ea"/>
                <a:cs typeface="+mn-cs"/>
              </a:rPr>
              <a:t>Microsoft Edge</a:t>
            </a:r>
          </a:p>
        </p:txBody>
      </p:sp>
      <p:sp>
        <p:nvSpPr>
          <p:cNvPr id="80" name="TextBox 54">
            <a:extLst>
              <a:ext uri="{FF2B5EF4-FFF2-40B4-BE49-F238E27FC236}">
                <a16:creationId xmlns:a16="http://schemas.microsoft.com/office/drawing/2014/main" id="{051DDB7F-15C1-420D-86BF-8E2F6AF560F9}"/>
              </a:ext>
            </a:extLst>
          </p:cNvPr>
          <p:cNvSpPr txBox="1"/>
          <p:nvPr/>
        </p:nvSpPr>
        <p:spPr>
          <a:xfrm>
            <a:off x="2009679" y="5528364"/>
            <a:ext cx="5520870" cy="217175"/>
          </a:xfrm>
          <a:prstGeom prst="rect">
            <a:avLst/>
          </a:prstGeom>
          <a:solidFill>
            <a:schemeClr val="bg1"/>
          </a:solidFill>
          <a:ln>
            <a:noFill/>
          </a:ln>
        </p:spPr>
        <p:txBody>
          <a:bodyPr wrap="none" lIns="0" tIns="0" rIns="0" bIns="0" rtlCol="0">
            <a:spAutoFit/>
          </a:bodyPr>
          <a:lstStyle/>
          <a:p>
            <a:pPr marL="0" marR="0" lvl="0" indent="0" algn="l" defTabSz="672094" rtl="0" eaLnBrk="1" fontAlgn="auto" latinLnBrk="0" hangingPunct="1">
              <a:lnSpc>
                <a:spcPct val="90000"/>
              </a:lnSpc>
              <a:spcBef>
                <a:spcPct val="20000"/>
              </a:spcBef>
              <a:spcAft>
                <a:spcPts val="0"/>
              </a:spcAft>
              <a:buClrTx/>
              <a:buSzPct val="80000"/>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mn-ea"/>
                <a:cs typeface="+mn-cs"/>
              </a:rPr>
              <a:t>Microsoft Peering for Office 365, Dynamics 365, Azure Public IPs</a:t>
            </a:r>
          </a:p>
        </p:txBody>
      </p:sp>
      <p:sp>
        <p:nvSpPr>
          <p:cNvPr id="2" name="Title 1">
            <a:extLst>
              <a:ext uri="{FF2B5EF4-FFF2-40B4-BE49-F238E27FC236}">
                <a16:creationId xmlns:a16="http://schemas.microsoft.com/office/drawing/2014/main" id="{4A9B50F4-9042-4593-8F02-3795E71EA6D7}"/>
              </a:ext>
            </a:extLst>
          </p:cNvPr>
          <p:cNvSpPr>
            <a:spLocks noGrp="1"/>
          </p:cNvSpPr>
          <p:nvPr>
            <p:ph type="title"/>
          </p:nvPr>
        </p:nvSpPr>
        <p:spPr/>
        <p:txBody>
          <a:bodyPr/>
          <a:lstStyle/>
          <a:p>
            <a:r>
              <a:rPr lang="en-US" dirty="0"/>
              <a:t>ExpressRoute</a:t>
            </a:r>
          </a:p>
        </p:txBody>
      </p:sp>
    </p:spTree>
    <p:extLst>
      <p:ext uri="{BB962C8B-B14F-4D97-AF65-F5344CB8AC3E}">
        <p14:creationId xmlns:p14="http://schemas.microsoft.com/office/powerpoint/2010/main" val="359283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3408 -0.01385 L -0.07251 -0.01884 " pathEditMode="relative" rAng="0" ptsTypes="AA">
                                      <p:cBhvr>
                                        <p:cTn id="6" dur="2000" fill="hold"/>
                                        <p:tgtEl>
                                          <p:spTgt spid="84"/>
                                        </p:tgtEl>
                                        <p:attrNameLst>
                                          <p:attrName>ppt_x</p:attrName>
                                          <p:attrName>ppt_y</p:attrName>
                                        </p:attrNameLst>
                                      </p:cBhvr>
                                      <p:rCtr x="-1927" y="-250"/>
                                    </p:animMotion>
                                  </p:childTnLst>
                                </p:cTn>
                              </p:par>
                              <p:par>
                                <p:cTn id="7" presetID="42" presetClass="path" presetSubtype="0" accel="50000" decel="50000" fill="hold" nodeType="withEffect">
                                  <p:stCondLst>
                                    <p:cond delay="0"/>
                                  </p:stCondLst>
                                  <p:childTnLst>
                                    <p:animMotion origin="layout" path="M 1.53944E-6 4.33954E-6 L 0.03982 -0.28189 " pathEditMode="relative" rAng="0" ptsTypes="AA">
                                      <p:cBhvr>
                                        <p:cTn id="8" dur="2000" fill="hold"/>
                                        <p:tgtEl>
                                          <p:spTgt spid="26"/>
                                        </p:tgtEl>
                                        <p:attrNameLst>
                                          <p:attrName>ppt_x</p:attrName>
                                          <p:attrName>ppt_y</p:attrName>
                                        </p:attrNameLst>
                                      </p:cBhvr>
                                      <p:rCtr x="1991" y="-14094"/>
                                    </p:animMotion>
                                  </p:childTnLst>
                                </p:cTn>
                              </p:par>
                              <p:par>
                                <p:cTn id="9" presetID="53" presetClass="exit" presetSubtype="32" fill="hold" grpId="0" nodeType="withEffect">
                                  <p:stCondLst>
                                    <p:cond delay="0"/>
                                  </p:stCondLst>
                                  <p:childTnLst>
                                    <p:anim calcmode="lin" valueType="num">
                                      <p:cBhvr>
                                        <p:cTn id="10" dur="1000"/>
                                        <p:tgtEl>
                                          <p:spTgt spid="77"/>
                                        </p:tgtEl>
                                        <p:attrNameLst>
                                          <p:attrName>ppt_w</p:attrName>
                                        </p:attrNameLst>
                                      </p:cBhvr>
                                      <p:tavLst>
                                        <p:tav tm="0">
                                          <p:val>
                                            <p:strVal val="ppt_w"/>
                                          </p:val>
                                        </p:tav>
                                        <p:tav tm="100000">
                                          <p:val>
                                            <p:fltVal val="0"/>
                                          </p:val>
                                        </p:tav>
                                      </p:tavLst>
                                    </p:anim>
                                    <p:anim calcmode="lin" valueType="num">
                                      <p:cBhvr>
                                        <p:cTn id="11" dur="1000"/>
                                        <p:tgtEl>
                                          <p:spTgt spid="77"/>
                                        </p:tgtEl>
                                        <p:attrNameLst>
                                          <p:attrName>ppt_h</p:attrName>
                                        </p:attrNameLst>
                                      </p:cBhvr>
                                      <p:tavLst>
                                        <p:tav tm="0">
                                          <p:val>
                                            <p:strVal val="ppt_h"/>
                                          </p:val>
                                        </p:tav>
                                        <p:tav tm="100000">
                                          <p:val>
                                            <p:fltVal val="0"/>
                                          </p:val>
                                        </p:tav>
                                      </p:tavLst>
                                    </p:anim>
                                    <p:animEffect transition="out" filter="fade">
                                      <p:cBhvr>
                                        <p:cTn id="12" dur="1000"/>
                                        <p:tgtEl>
                                          <p:spTgt spid="77"/>
                                        </p:tgtEl>
                                      </p:cBhvr>
                                    </p:animEffect>
                                    <p:set>
                                      <p:cBhvr>
                                        <p:cTn id="13" dur="1" fill="hold">
                                          <p:stCondLst>
                                            <p:cond delay="999"/>
                                          </p:stCondLst>
                                        </p:cTn>
                                        <p:tgtEl>
                                          <p:spTgt spid="77"/>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2000"/>
                                        <p:tgtEl>
                                          <p:spTgt spid="85"/>
                                        </p:tgtEl>
                                      </p:cBhvr>
                                    </p:animEffect>
                                  </p:childTnLst>
                                </p:cTn>
                              </p:par>
                              <p:par>
                                <p:cTn id="17" presetID="53" presetClass="exit" presetSubtype="32" fill="hold" grpId="0" nodeType="withEffect">
                                  <p:stCondLst>
                                    <p:cond delay="0"/>
                                  </p:stCondLst>
                                  <p:childTnLst>
                                    <p:anim calcmode="lin" valueType="num">
                                      <p:cBhvr>
                                        <p:cTn id="18" dur="500"/>
                                        <p:tgtEl>
                                          <p:spTgt spid="72"/>
                                        </p:tgtEl>
                                        <p:attrNameLst>
                                          <p:attrName>ppt_w</p:attrName>
                                        </p:attrNameLst>
                                      </p:cBhvr>
                                      <p:tavLst>
                                        <p:tav tm="0">
                                          <p:val>
                                            <p:strVal val="ppt_w"/>
                                          </p:val>
                                        </p:tav>
                                        <p:tav tm="100000">
                                          <p:val>
                                            <p:fltVal val="0"/>
                                          </p:val>
                                        </p:tav>
                                      </p:tavLst>
                                    </p:anim>
                                    <p:anim calcmode="lin" valueType="num">
                                      <p:cBhvr>
                                        <p:cTn id="19" dur="500"/>
                                        <p:tgtEl>
                                          <p:spTgt spid="72"/>
                                        </p:tgtEl>
                                        <p:attrNameLst>
                                          <p:attrName>ppt_h</p:attrName>
                                        </p:attrNameLst>
                                      </p:cBhvr>
                                      <p:tavLst>
                                        <p:tav tm="0">
                                          <p:val>
                                            <p:strVal val="ppt_h"/>
                                          </p:val>
                                        </p:tav>
                                        <p:tav tm="100000">
                                          <p:val>
                                            <p:fltVal val="0"/>
                                          </p:val>
                                        </p:tav>
                                      </p:tavLst>
                                    </p:anim>
                                    <p:animEffect transition="out" filter="fade">
                                      <p:cBhvr>
                                        <p:cTn id="20" dur="500"/>
                                        <p:tgtEl>
                                          <p:spTgt spid="72"/>
                                        </p:tgtEl>
                                      </p:cBhvr>
                                    </p:animEffect>
                                    <p:set>
                                      <p:cBhvr>
                                        <p:cTn id="21" dur="1" fill="hold">
                                          <p:stCondLst>
                                            <p:cond delay="499"/>
                                          </p:stCondLst>
                                        </p:cTn>
                                        <p:tgtEl>
                                          <p:spTgt spid="72"/>
                                        </p:tgtEl>
                                        <p:attrNameLst>
                                          <p:attrName>style.visibility</p:attrName>
                                        </p:attrNameLst>
                                      </p:cBhvr>
                                      <p:to>
                                        <p:strVal val="hidden"/>
                                      </p:to>
                                    </p:set>
                                  </p:childTnLst>
                                </p:cTn>
                              </p:par>
                              <p:par>
                                <p:cTn id="22" presetID="53" presetClass="exit" presetSubtype="32" fill="hold" grpId="0" nodeType="withEffect">
                                  <p:stCondLst>
                                    <p:cond delay="0"/>
                                  </p:stCondLst>
                                  <p:childTnLst>
                                    <p:anim calcmode="lin" valueType="num">
                                      <p:cBhvr>
                                        <p:cTn id="23" dur="500"/>
                                        <p:tgtEl>
                                          <p:spTgt spid="73"/>
                                        </p:tgtEl>
                                        <p:attrNameLst>
                                          <p:attrName>ppt_w</p:attrName>
                                        </p:attrNameLst>
                                      </p:cBhvr>
                                      <p:tavLst>
                                        <p:tav tm="0">
                                          <p:val>
                                            <p:strVal val="ppt_w"/>
                                          </p:val>
                                        </p:tav>
                                        <p:tav tm="100000">
                                          <p:val>
                                            <p:fltVal val="0"/>
                                          </p:val>
                                        </p:tav>
                                      </p:tavLst>
                                    </p:anim>
                                    <p:anim calcmode="lin" valueType="num">
                                      <p:cBhvr>
                                        <p:cTn id="24" dur="500"/>
                                        <p:tgtEl>
                                          <p:spTgt spid="73"/>
                                        </p:tgtEl>
                                        <p:attrNameLst>
                                          <p:attrName>ppt_h</p:attrName>
                                        </p:attrNameLst>
                                      </p:cBhvr>
                                      <p:tavLst>
                                        <p:tav tm="0">
                                          <p:val>
                                            <p:strVal val="ppt_h"/>
                                          </p:val>
                                        </p:tav>
                                        <p:tav tm="100000">
                                          <p:val>
                                            <p:fltVal val="0"/>
                                          </p:val>
                                        </p:tav>
                                      </p:tavLst>
                                    </p:anim>
                                    <p:animEffect transition="out" filter="fade">
                                      <p:cBhvr>
                                        <p:cTn id="25" dur="500"/>
                                        <p:tgtEl>
                                          <p:spTgt spid="73"/>
                                        </p:tgtEl>
                                      </p:cBhvr>
                                    </p:animEffect>
                                    <p:set>
                                      <p:cBhvr>
                                        <p:cTn id="26" dur="1" fill="hold">
                                          <p:stCondLst>
                                            <p:cond delay="499"/>
                                          </p:stCondLst>
                                        </p:cTn>
                                        <p:tgtEl>
                                          <p:spTgt spid="73"/>
                                        </p:tgtEl>
                                        <p:attrNameLst>
                                          <p:attrName>style.visibility</p:attrName>
                                        </p:attrNameLst>
                                      </p:cBhvr>
                                      <p:to>
                                        <p:strVal val="hidden"/>
                                      </p:to>
                                    </p:set>
                                  </p:childTnLst>
                                </p:cTn>
                              </p:par>
                              <p:par>
                                <p:cTn id="27" presetID="53" presetClass="exit" presetSubtype="32" fill="hold" grpId="0" nodeType="withEffect">
                                  <p:stCondLst>
                                    <p:cond delay="0"/>
                                  </p:stCondLst>
                                  <p:childTnLst>
                                    <p:anim calcmode="lin" valueType="num">
                                      <p:cBhvr>
                                        <p:cTn id="28" dur="500"/>
                                        <p:tgtEl>
                                          <p:spTgt spid="14"/>
                                        </p:tgtEl>
                                        <p:attrNameLst>
                                          <p:attrName>ppt_w</p:attrName>
                                        </p:attrNameLst>
                                      </p:cBhvr>
                                      <p:tavLst>
                                        <p:tav tm="0">
                                          <p:val>
                                            <p:strVal val="ppt_w"/>
                                          </p:val>
                                        </p:tav>
                                        <p:tav tm="100000">
                                          <p:val>
                                            <p:fltVal val="0"/>
                                          </p:val>
                                        </p:tav>
                                      </p:tavLst>
                                    </p:anim>
                                    <p:anim calcmode="lin" valueType="num">
                                      <p:cBhvr>
                                        <p:cTn id="29" dur="500"/>
                                        <p:tgtEl>
                                          <p:spTgt spid="14"/>
                                        </p:tgtEl>
                                        <p:attrNameLst>
                                          <p:attrName>ppt_h</p:attrName>
                                        </p:attrNameLst>
                                      </p:cBhvr>
                                      <p:tavLst>
                                        <p:tav tm="0">
                                          <p:val>
                                            <p:strVal val="ppt_h"/>
                                          </p:val>
                                        </p:tav>
                                        <p:tav tm="100000">
                                          <p:val>
                                            <p:fltVal val="0"/>
                                          </p:val>
                                        </p:tav>
                                      </p:tavLst>
                                    </p:anim>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par>
                                <p:cTn id="32" presetID="53" presetClass="exit" presetSubtype="32" fill="hold" grpId="0" nodeType="withEffect">
                                  <p:stCondLst>
                                    <p:cond delay="0"/>
                                  </p:stCondLst>
                                  <p:childTnLst>
                                    <p:anim calcmode="lin" valueType="num">
                                      <p:cBhvr>
                                        <p:cTn id="33" dur="500"/>
                                        <p:tgtEl>
                                          <p:spTgt spid="44"/>
                                        </p:tgtEl>
                                        <p:attrNameLst>
                                          <p:attrName>ppt_w</p:attrName>
                                        </p:attrNameLst>
                                      </p:cBhvr>
                                      <p:tavLst>
                                        <p:tav tm="0">
                                          <p:val>
                                            <p:strVal val="ppt_w"/>
                                          </p:val>
                                        </p:tav>
                                        <p:tav tm="100000">
                                          <p:val>
                                            <p:fltVal val="0"/>
                                          </p:val>
                                        </p:tav>
                                      </p:tavLst>
                                    </p:anim>
                                    <p:anim calcmode="lin" valueType="num">
                                      <p:cBhvr>
                                        <p:cTn id="34" dur="500"/>
                                        <p:tgtEl>
                                          <p:spTgt spid="44"/>
                                        </p:tgtEl>
                                        <p:attrNameLst>
                                          <p:attrName>ppt_h</p:attrName>
                                        </p:attrNameLst>
                                      </p:cBhvr>
                                      <p:tavLst>
                                        <p:tav tm="0">
                                          <p:val>
                                            <p:strVal val="ppt_h"/>
                                          </p:val>
                                        </p:tav>
                                        <p:tav tm="100000">
                                          <p:val>
                                            <p:fltVal val="0"/>
                                          </p:val>
                                        </p:tav>
                                      </p:tavLst>
                                    </p:anim>
                                    <p:animEffect transition="out" filter="fade">
                                      <p:cBhvr>
                                        <p:cTn id="35" dur="500"/>
                                        <p:tgtEl>
                                          <p:spTgt spid="44"/>
                                        </p:tgtEl>
                                      </p:cBhvr>
                                    </p:animEffect>
                                    <p:set>
                                      <p:cBhvr>
                                        <p:cTn id="36" dur="1" fill="hold">
                                          <p:stCondLst>
                                            <p:cond delay="499"/>
                                          </p:stCondLst>
                                        </p:cTn>
                                        <p:tgtEl>
                                          <p:spTgt spid="44"/>
                                        </p:tgtEl>
                                        <p:attrNameLst>
                                          <p:attrName>style.visibility</p:attrName>
                                        </p:attrNameLst>
                                      </p:cBhvr>
                                      <p:to>
                                        <p:strVal val="hidden"/>
                                      </p:to>
                                    </p:set>
                                  </p:childTnLst>
                                </p:cTn>
                              </p:par>
                              <p:par>
                                <p:cTn id="37" presetID="53" presetClass="exit" presetSubtype="32" fill="hold" grpId="0" nodeType="withEffect">
                                  <p:stCondLst>
                                    <p:cond delay="0"/>
                                  </p:stCondLst>
                                  <p:childTnLst>
                                    <p:anim calcmode="lin" valueType="num">
                                      <p:cBhvr>
                                        <p:cTn id="38" dur="500"/>
                                        <p:tgtEl>
                                          <p:spTgt spid="55"/>
                                        </p:tgtEl>
                                        <p:attrNameLst>
                                          <p:attrName>ppt_w</p:attrName>
                                        </p:attrNameLst>
                                      </p:cBhvr>
                                      <p:tavLst>
                                        <p:tav tm="0">
                                          <p:val>
                                            <p:strVal val="ppt_w"/>
                                          </p:val>
                                        </p:tav>
                                        <p:tav tm="100000">
                                          <p:val>
                                            <p:fltVal val="0"/>
                                          </p:val>
                                        </p:tav>
                                      </p:tavLst>
                                    </p:anim>
                                    <p:anim calcmode="lin" valueType="num">
                                      <p:cBhvr>
                                        <p:cTn id="39" dur="500"/>
                                        <p:tgtEl>
                                          <p:spTgt spid="55"/>
                                        </p:tgtEl>
                                        <p:attrNameLst>
                                          <p:attrName>ppt_h</p:attrName>
                                        </p:attrNameLst>
                                      </p:cBhvr>
                                      <p:tavLst>
                                        <p:tav tm="0">
                                          <p:val>
                                            <p:strVal val="ppt_h"/>
                                          </p:val>
                                        </p:tav>
                                        <p:tav tm="100000">
                                          <p:val>
                                            <p:fltVal val="0"/>
                                          </p:val>
                                        </p:tav>
                                      </p:tavLst>
                                    </p:anim>
                                    <p:animEffect transition="out" filter="fade">
                                      <p:cBhvr>
                                        <p:cTn id="40" dur="500"/>
                                        <p:tgtEl>
                                          <p:spTgt spid="55"/>
                                        </p:tgtEl>
                                      </p:cBhvr>
                                    </p:animEffect>
                                    <p:set>
                                      <p:cBhvr>
                                        <p:cTn id="41" dur="1" fill="hold">
                                          <p:stCondLst>
                                            <p:cond delay="499"/>
                                          </p:stCondLst>
                                        </p:cTn>
                                        <p:tgtEl>
                                          <p:spTgt spid="55"/>
                                        </p:tgtEl>
                                        <p:attrNameLst>
                                          <p:attrName>style.visibility</p:attrName>
                                        </p:attrNameLst>
                                      </p:cBhvr>
                                      <p:to>
                                        <p:strVal val="hidden"/>
                                      </p:to>
                                    </p:set>
                                  </p:childTnLst>
                                </p:cTn>
                              </p:par>
                              <p:par>
                                <p:cTn id="42" presetID="53" presetClass="exit" presetSubtype="32" fill="hold" grpId="0" nodeType="withEffect">
                                  <p:stCondLst>
                                    <p:cond delay="0"/>
                                  </p:stCondLst>
                                  <p:childTnLst>
                                    <p:anim calcmode="lin" valueType="num">
                                      <p:cBhvr>
                                        <p:cTn id="43" dur="500"/>
                                        <p:tgtEl>
                                          <p:spTgt spid="48"/>
                                        </p:tgtEl>
                                        <p:attrNameLst>
                                          <p:attrName>ppt_w</p:attrName>
                                        </p:attrNameLst>
                                      </p:cBhvr>
                                      <p:tavLst>
                                        <p:tav tm="0">
                                          <p:val>
                                            <p:strVal val="ppt_w"/>
                                          </p:val>
                                        </p:tav>
                                        <p:tav tm="100000">
                                          <p:val>
                                            <p:fltVal val="0"/>
                                          </p:val>
                                        </p:tav>
                                      </p:tavLst>
                                    </p:anim>
                                    <p:anim calcmode="lin" valueType="num">
                                      <p:cBhvr>
                                        <p:cTn id="44" dur="500"/>
                                        <p:tgtEl>
                                          <p:spTgt spid="48"/>
                                        </p:tgtEl>
                                        <p:attrNameLst>
                                          <p:attrName>ppt_h</p:attrName>
                                        </p:attrNameLst>
                                      </p:cBhvr>
                                      <p:tavLst>
                                        <p:tav tm="0">
                                          <p:val>
                                            <p:strVal val="ppt_h"/>
                                          </p:val>
                                        </p:tav>
                                        <p:tav tm="100000">
                                          <p:val>
                                            <p:fltVal val="0"/>
                                          </p:val>
                                        </p:tav>
                                      </p:tavLst>
                                    </p:anim>
                                    <p:animEffect transition="out" filter="fade">
                                      <p:cBhvr>
                                        <p:cTn id="45" dur="500"/>
                                        <p:tgtEl>
                                          <p:spTgt spid="48"/>
                                        </p:tgtEl>
                                      </p:cBhvr>
                                    </p:animEffect>
                                    <p:set>
                                      <p:cBhvr>
                                        <p:cTn id="46" dur="1" fill="hold">
                                          <p:stCondLst>
                                            <p:cond delay="499"/>
                                          </p:stCondLst>
                                        </p:cTn>
                                        <p:tgtEl>
                                          <p:spTgt spid="48"/>
                                        </p:tgtEl>
                                        <p:attrNameLst>
                                          <p:attrName>style.visibility</p:attrName>
                                        </p:attrNameLst>
                                      </p:cBhvr>
                                      <p:to>
                                        <p:strVal val="hidden"/>
                                      </p:to>
                                    </p:set>
                                  </p:childTnLst>
                                </p:cTn>
                              </p:par>
                              <p:par>
                                <p:cTn id="47" presetID="53" presetClass="exit" presetSubtype="32" fill="hold" grpId="0" nodeType="withEffect">
                                  <p:stCondLst>
                                    <p:cond delay="0"/>
                                  </p:stCondLst>
                                  <p:childTnLst>
                                    <p:anim calcmode="lin" valueType="num">
                                      <p:cBhvr>
                                        <p:cTn id="48" dur="500"/>
                                        <p:tgtEl>
                                          <p:spTgt spid="59"/>
                                        </p:tgtEl>
                                        <p:attrNameLst>
                                          <p:attrName>ppt_w</p:attrName>
                                        </p:attrNameLst>
                                      </p:cBhvr>
                                      <p:tavLst>
                                        <p:tav tm="0">
                                          <p:val>
                                            <p:strVal val="ppt_w"/>
                                          </p:val>
                                        </p:tav>
                                        <p:tav tm="100000">
                                          <p:val>
                                            <p:fltVal val="0"/>
                                          </p:val>
                                        </p:tav>
                                      </p:tavLst>
                                    </p:anim>
                                    <p:anim calcmode="lin" valueType="num">
                                      <p:cBhvr>
                                        <p:cTn id="49" dur="500"/>
                                        <p:tgtEl>
                                          <p:spTgt spid="59"/>
                                        </p:tgtEl>
                                        <p:attrNameLst>
                                          <p:attrName>ppt_h</p:attrName>
                                        </p:attrNameLst>
                                      </p:cBhvr>
                                      <p:tavLst>
                                        <p:tav tm="0">
                                          <p:val>
                                            <p:strVal val="ppt_h"/>
                                          </p:val>
                                        </p:tav>
                                        <p:tav tm="100000">
                                          <p:val>
                                            <p:fltVal val="0"/>
                                          </p:val>
                                        </p:tav>
                                      </p:tavLst>
                                    </p:anim>
                                    <p:animEffect transition="out" filter="fade">
                                      <p:cBhvr>
                                        <p:cTn id="50" dur="500"/>
                                        <p:tgtEl>
                                          <p:spTgt spid="59"/>
                                        </p:tgtEl>
                                      </p:cBhvr>
                                    </p:animEffect>
                                    <p:set>
                                      <p:cBhvr>
                                        <p:cTn id="51" dur="1" fill="hold">
                                          <p:stCondLst>
                                            <p:cond delay="499"/>
                                          </p:stCondLst>
                                        </p:cTn>
                                        <p:tgtEl>
                                          <p:spTgt spid="59"/>
                                        </p:tgtEl>
                                        <p:attrNameLst>
                                          <p:attrName>style.visibility</p:attrName>
                                        </p:attrNameLst>
                                      </p:cBhvr>
                                      <p:to>
                                        <p:strVal val="hidden"/>
                                      </p:to>
                                    </p:set>
                                  </p:childTnLst>
                                </p:cTn>
                              </p:par>
                              <p:par>
                                <p:cTn id="52" presetID="53" presetClass="exit" presetSubtype="32" fill="hold" grpId="0" nodeType="withEffect">
                                  <p:stCondLst>
                                    <p:cond delay="0"/>
                                  </p:stCondLst>
                                  <p:childTnLst>
                                    <p:anim calcmode="lin" valueType="num">
                                      <p:cBhvr>
                                        <p:cTn id="53" dur="500"/>
                                        <p:tgtEl>
                                          <p:spTgt spid="17"/>
                                        </p:tgtEl>
                                        <p:attrNameLst>
                                          <p:attrName>ppt_w</p:attrName>
                                        </p:attrNameLst>
                                      </p:cBhvr>
                                      <p:tavLst>
                                        <p:tav tm="0">
                                          <p:val>
                                            <p:strVal val="ppt_w"/>
                                          </p:val>
                                        </p:tav>
                                        <p:tav tm="100000">
                                          <p:val>
                                            <p:fltVal val="0"/>
                                          </p:val>
                                        </p:tav>
                                      </p:tavLst>
                                    </p:anim>
                                    <p:anim calcmode="lin" valueType="num">
                                      <p:cBhvr>
                                        <p:cTn id="54" dur="500"/>
                                        <p:tgtEl>
                                          <p:spTgt spid="17"/>
                                        </p:tgtEl>
                                        <p:attrNameLst>
                                          <p:attrName>ppt_h</p:attrName>
                                        </p:attrNameLst>
                                      </p:cBhvr>
                                      <p:tavLst>
                                        <p:tav tm="0">
                                          <p:val>
                                            <p:strVal val="ppt_h"/>
                                          </p:val>
                                        </p:tav>
                                        <p:tav tm="100000">
                                          <p:val>
                                            <p:fltVal val="0"/>
                                          </p:val>
                                        </p:tav>
                                      </p:tavLst>
                                    </p:anim>
                                    <p:animEffect transition="out" filter="fade">
                                      <p:cBhvr>
                                        <p:cTn id="55" dur="500"/>
                                        <p:tgtEl>
                                          <p:spTgt spid="17"/>
                                        </p:tgtEl>
                                      </p:cBhvr>
                                    </p:animEffect>
                                    <p:set>
                                      <p:cBhvr>
                                        <p:cTn id="56" dur="1" fill="hold">
                                          <p:stCondLst>
                                            <p:cond delay="499"/>
                                          </p:stCondLst>
                                        </p:cTn>
                                        <p:tgtEl>
                                          <p:spTgt spid="17"/>
                                        </p:tgtEl>
                                        <p:attrNameLst>
                                          <p:attrName>style.visibility</p:attrName>
                                        </p:attrNameLst>
                                      </p:cBhvr>
                                      <p:to>
                                        <p:strVal val="hidden"/>
                                      </p:to>
                                    </p:set>
                                  </p:childTnLst>
                                </p:cTn>
                              </p:par>
                              <p:par>
                                <p:cTn id="57" presetID="53" presetClass="exit" presetSubtype="32" fill="hold" grpId="0" nodeType="withEffect">
                                  <p:stCondLst>
                                    <p:cond delay="0"/>
                                  </p:stCondLst>
                                  <p:childTnLst>
                                    <p:anim calcmode="lin" valueType="num">
                                      <p:cBhvr>
                                        <p:cTn id="58" dur="500"/>
                                        <p:tgtEl>
                                          <p:spTgt spid="15"/>
                                        </p:tgtEl>
                                        <p:attrNameLst>
                                          <p:attrName>ppt_w</p:attrName>
                                        </p:attrNameLst>
                                      </p:cBhvr>
                                      <p:tavLst>
                                        <p:tav tm="0">
                                          <p:val>
                                            <p:strVal val="ppt_w"/>
                                          </p:val>
                                        </p:tav>
                                        <p:tav tm="100000">
                                          <p:val>
                                            <p:fltVal val="0"/>
                                          </p:val>
                                        </p:tav>
                                      </p:tavLst>
                                    </p:anim>
                                    <p:anim calcmode="lin" valueType="num">
                                      <p:cBhvr>
                                        <p:cTn id="59" dur="500"/>
                                        <p:tgtEl>
                                          <p:spTgt spid="15"/>
                                        </p:tgtEl>
                                        <p:attrNameLst>
                                          <p:attrName>ppt_h</p:attrName>
                                        </p:attrNameLst>
                                      </p:cBhvr>
                                      <p:tavLst>
                                        <p:tav tm="0">
                                          <p:val>
                                            <p:strVal val="ppt_h"/>
                                          </p:val>
                                        </p:tav>
                                        <p:tav tm="100000">
                                          <p:val>
                                            <p:fltVal val="0"/>
                                          </p:val>
                                        </p:tav>
                                      </p:tavLst>
                                    </p:anim>
                                    <p:animEffect transition="out" filter="fade">
                                      <p:cBhvr>
                                        <p:cTn id="60" dur="500"/>
                                        <p:tgtEl>
                                          <p:spTgt spid="15"/>
                                        </p:tgtEl>
                                      </p:cBhvr>
                                    </p:animEffect>
                                    <p:set>
                                      <p:cBhvr>
                                        <p:cTn id="61" dur="1" fill="hold">
                                          <p:stCondLst>
                                            <p:cond delay="499"/>
                                          </p:stCondLst>
                                        </p:cTn>
                                        <p:tgtEl>
                                          <p:spTgt spid="15"/>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1.07991E-6 0.00136 L 0.00115 -0.05947 " pathEditMode="relative" rAng="0" ptsTypes="AA">
                                      <p:cBhvr>
                                        <p:cTn id="63" dur="2000" fill="hold"/>
                                        <p:tgtEl>
                                          <p:spTgt spid="86"/>
                                        </p:tgtEl>
                                        <p:attrNameLst>
                                          <p:attrName>ppt_x</p:attrName>
                                          <p:attrName>ppt_y</p:attrName>
                                        </p:attrNameLst>
                                      </p:cBhvr>
                                      <p:rCtr x="51" y="-3041"/>
                                    </p:animMotion>
                                  </p:childTnLst>
                                </p:cTn>
                              </p:par>
                              <p:par>
                                <p:cTn id="64" presetID="10" presetClass="entr" presetSubtype="0"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fade">
                                      <p:cBhvr>
                                        <p:cTn id="66" dur="2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P spid="44" grpId="0" animBg="1"/>
      <p:bldP spid="48" grpId="0" animBg="1"/>
      <p:bldP spid="55" grpId="0" animBg="1"/>
      <p:bldP spid="59" grpId="0" animBg="1"/>
      <p:bldP spid="72" grpId="0" animBg="1"/>
      <p:bldP spid="73" grpId="0" animBg="1"/>
      <p:bldP spid="77" grpId="0"/>
      <p:bldP spid="85" grpId="0"/>
      <p:bldP spid="8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8DC15DA-ABE6-4D2F-88FD-CC4D6C340079}"/>
              </a:ext>
            </a:extLst>
          </p:cNvPr>
          <p:cNvSpPr>
            <a:spLocks noGrp="1"/>
          </p:cNvSpPr>
          <p:nvPr>
            <p:ph type="title"/>
          </p:nvPr>
        </p:nvSpPr>
        <p:spPr/>
        <p:txBody>
          <a:bodyPr/>
          <a:lstStyle/>
          <a:p>
            <a:r>
              <a:rPr lang="en-US" dirty="0"/>
              <a:t>Terminology &amp; concepts</a:t>
            </a:r>
          </a:p>
        </p:txBody>
      </p:sp>
      <p:sp>
        <p:nvSpPr>
          <p:cNvPr id="6" name="Text Placeholder 5">
            <a:extLst>
              <a:ext uri="{FF2B5EF4-FFF2-40B4-BE49-F238E27FC236}">
                <a16:creationId xmlns:a16="http://schemas.microsoft.com/office/drawing/2014/main" id="{96EF1BF5-CFF0-441C-BFF3-D53C9867FB2B}"/>
              </a:ext>
            </a:extLst>
          </p:cNvPr>
          <p:cNvSpPr>
            <a:spLocks noGrp="1"/>
          </p:cNvSpPr>
          <p:nvPr>
            <p:ph type="body" sz="quarter" idx="10"/>
          </p:nvPr>
        </p:nvSpPr>
        <p:spPr>
          <a:xfrm>
            <a:off x="269303" y="1187644"/>
            <a:ext cx="11655078" cy="5549404"/>
          </a:xfrm>
        </p:spPr>
        <p:txBody>
          <a:bodyPr/>
          <a:lstStyle/>
          <a:p>
            <a:r>
              <a:rPr lang="en-US" dirty="0"/>
              <a:t>Circuit</a:t>
            </a:r>
          </a:p>
          <a:p>
            <a:pPr lvl="1"/>
            <a:r>
              <a:rPr lang="en-US" dirty="0"/>
              <a:t>The unit of ExpressRoute “connectivity”</a:t>
            </a:r>
          </a:p>
          <a:p>
            <a:pPr lvl="1"/>
            <a:r>
              <a:rPr lang="en-US" dirty="0"/>
              <a:t>Bandwidth (50M-10G), provider, location (e.g., 1Gbps, Verizon, Chicago)</a:t>
            </a:r>
          </a:p>
          <a:p>
            <a:r>
              <a:rPr lang="en-US" dirty="0"/>
              <a:t>Peering</a:t>
            </a:r>
          </a:p>
          <a:p>
            <a:pPr lvl="1"/>
            <a:r>
              <a:rPr lang="en-US" dirty="0"/>
              <a:t>Connectivity types – to customer “private” networks (</a:t>
            </a:r>
            <a:r>
              <a:rPr lang="en-US" dirty="0" err="1"/>
              <a:t>VNets</a:t>
            </a:r>
            <a:r>
              <a:rPr lang="en-US" dirty="0"/>
              <a:t>) or to “Microsoft” services – Azure PaaS, O365, Dynamics</a:t>
            </a:r>
          </a:p>
          <a:p>
            <a:r>
              <a:rPr lang="en-US" dirty="0"/>
              <a:t>Route filter &amp; BGP community</a:t>
            </a:r>
          </a:p>
          <a:p>
            <a:pPr lvl="1"/>
            <a:r>
              <a:rPr lang="en-US" dirty="0"/>
              <a:t>Specify (route filters) or identify (BGP community) what services to connect from on-premises to Microsoft Services</a:t>
            </a:r>
          </a:p>
          <a:p>
            <a:r>
              <a:rPr lang="en-US" dirty="0"/>
              <a:t>Gateway &amp; connection</a:t>
            </a:r>
          </a:p>
          <a:p>
            <a:pPr lvl="1"/>
            <a:r>
              <a:rPr lang="en-US" dirty="0"/>
              <a:t>Connecting an ExpressRoute circuit to Azure Virtual Networks</a:t>
            </a:r>
          </a:p>
        </p:txBody>
      </p:sp>
    </p:spTree>
    <p:extLst>
      <p:ext uri="{BB962C8B-B14F-4D97-AF65-F5344CB8AC3E}">
        <p14:creationId xmlns:p14="http://schemas.microsoft.com/office/powerpoint/2010/main" val="372620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4314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One of the largest private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networks in the world</a:t>
            </a: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8,000+ ISP sessions</a:t>
            </a:r>
            <a:endParaRPr kumimoji="0" lang="en-US" sz="1400" b="0" i="0" u="none" strike="noStrike" kern="1200" cap="none" spc="0" normalizeH="0" baseline="0" noProof="0">
              <a:ln>
                <a:noFill/>
              </a:ln>
              <a:solidFill>
                <a:srgbClr val="FFFFFF"/>
              </a:solidFill>
              <a:effectLst/>
              <a:uLnTx/>
              <a:uFillTx/>
              <a:latin typeface="Segoe UI"/>
              <a:ea typeface="+mn-ea"/>
              <a:cs typeface="Segoe UI Light"/>
            </a:endParaRP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130+ edge sites</a:t>
            </a:r>
            <a:endParaRPr kumimoji="0" lang="en-US" sz="1400" b="0" i="0" u="none" strike="noStrike" kern="1200" cap="none" spc="0" normalizeH="0" baseline="0" noProof="0">
              <a:ln>
                <a:noFill/>
              </a:ln>
              <a:solidFill>
                <a:srgbClr val="FFFFFF"/>
              </a:solidFill>
              <a:effectLst/>
              <a:uLnTx/>
              <a:uFillTx/>
              <a:latin typeface="Segoe UI"/>
              <a:ea typeface="+mn-ea"/>
              <a:cs typeface="Segoe UI Light"/>
            </a:endParaRP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44 ExpressRoute locations</a:t>
            </a:r>
            <a:endParaRPr kumimoji="0" lang="en-US" sz="1400" b="0" i="0" u="none" strike="noStrike" kern="1200" cap="none" spc="0" normalizeH="0" baseline="0" noProof="0">
              <a:ln>
                <a:noFill/>
              </a:ln>
              <a:solidFill>
                <a:srgbClr val="FFFFFF"/>
              </a:solidFill>
              <a:effectLst/>
              <a:uLnTx/>
              <a:uFillTx/>
              <a:latin typeface="Segoe UI"/>
              <a:ea typeface="+mn-ea"/>
              <a:cs typeface="Segoe UI Light"/>
            </a:endParaRP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33,000 miles of lit fiber </a:t>
            </a:r>
            <a:endParaRPr kumimoji="0" lang="en-US" sz="1400" b="0" i="0" u="none" strike="noStrike" kern="1200" cap="none" spc="0" normalizeH="0" baseline="0" noProof="0">
              <a:ln>
                <a:noFill/>
              </a:ln>
              <a:solidFill>
                <a:srgbClr val="FFFFFF"/>
              </a:solidFill>
              <a:effectLst/>
              <a:uLnTx/>
              <a:uFillTx/>
              <a:latin typeface="Segoe UI"/>
              <a:ea typeface="+mn-ea"/>
              <a:cs typeface="Segoe UI Light"/>
            </a:endParaRPr>
          </a:p>
          <a:p>
            <a:pPr marL="223520" marR="0" lvl="0" indent="-22352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marL="0" marR="0" lvl="0" indent="0" algn="l" defTabSz="913748" rtl="0"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477550" y="1173977"/>
            <a:ext cx="8811888" cy="4248813"/>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United States</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F2F2F"/>
                      </a:solidFill>
                      <a:effectLst/>
                      <a:uLnTx/>
                      <a:uFillTx/>
                      <a:latin typeface="Segoe UI"/>
                      <a:ea typeface="+mn-ea"/>
                      <a:cs typeface="+mn-cs"/>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670287A4-F3E1-4477-8522-E049738CD9AE}"/>
                      </a:ext>
                    </a:extLst>
                  </p:cNvPr>
                  <p:cNvGrpSpPr/>
                  <p:nvPr/>
                </p:nvGrpSpPr>
                <p:grpSpPr>
                  <a:xfrm>
                    <a:off x="3916060" y="5577983"/>
                    <a:ext cx="128016" cy="128016"/>
                    <a:chOff x="1520304" y="1939550"/>
                    <a:chExt cx="726812" cy="726812"/>
                  </a:xfrm>
                </p:grpSpPr>
                <p:sp>
                  <p:nvSpPr>
                    <p:cNvPr id="694" name="Oval 693">
                      <a:extLst>
                        <a:ext uri="{FF2B5EF4-FFF2-40B4-BE49-F238E27FC236}">
                          <a16:creationId xmlns:a16="http://schemas.microsoft.com/office/drawing/2014/main" id="{BF68BBE7-AD4C-4EB1-9253-D10EEECF97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95" name="Group 694">
                      <a:extLst>
                        <a:ext uri="{FF2B5EF4-FFF2-40B4-BE49-F238E27FC236}">
                          <a16:creationId xmlns:a16="http://schemas.microsoft.com/office/drawing/2014/main" id="{6AB4DCF0-5A45-479E-8FF6-F15F8A789CB1}"/>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9D38861B-BD85-4DF5-A97D-2560FF14C17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7" name="Freeform 37">
                        <a:extLst>
                          <a:ext uri="{FF2B5EF4-FFF2-40B4-BE49-F238E27FC236}">
                            <a16:creationId xmlns:a16="http://schemas.microsoft.com/office/drawing/2014/main" id="{63041732-E869-4AC0-B3FE-9CB614A1828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8" name="Freeform 39">
                        <a:extLst>
                          <a:ext uri="{FF2B5EF4-FFF2-40B4-BE49-F238E27FC236}">
                            <a16:creationId xmlns:a16="http://schemas.microsoft.com/office/drawing/2014/main" id="{BBAF9AE4-F7E7-48B5-95CB-2E217855242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9" name="Freeform 40">
                        <a:extLst>
                          <a:ext uri="{FF2B5EF4-FFF2-40B4-BE49-F238E27FC236}">
                            <a16:creationId xmlns:a16="http://schemas.microsoft.com/office/drawing/2014/main" id="{387643B2-549F-4034-8474-EA82DA83663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0" name="Freeform 5">
                        <a:extLst>
                          <a:ext uri="{FF2B5EF4-FFF2-40B4-BE49-F238E27FC236}">
                            <a16:creationId xmlns:a16="http://schemas.microsoft.com/office/drawing/2014/main" id="{B71ECE24-59C2-4727-8596-527141AAE1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A6F8C76B-A15A-426D-BE31-26E8437FC051}"/>
                      </a:ext>
                    </a:extLst>
                  </p:cNvPr>
                  <p:cNvGrpSpPr/>
                  <p:nvPr/>
                </p:nvGrpSpPr>
                <p:grpSpPr>
                  <a:xfrm>
                    <a:off x="1077597" y="2322184"/>
                    <a:ext cx="128016" cy="128016"/>
                    <a:chOff x="1520304" y="1939550"/>
                    <a:chExt cx="726812" cy="726812"/>
                  </a:xfrm>
                </p:grpSpPr>
                <p:sp>
                  <p:nvSpPr>
                    <p:cNvPr id="542" name="Oval 541">
                      <a:extLst>
                        <a:ext uri="{FF2B5EF4-FFF2-40B4-BE49-F238E27FC236}">
                          <a16:creationId xmlns:a16="http://schemas.microsoft.com/office/drawing/2014/main" id="{DFD60335-6F20-4BF1-9EF0-68E5CC1A2E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43" name="Group 542">
                      <a:extLst>
                        <a:ext uri="{FF2B5EF4-FFF2-40B4-BE49-F238E27FC236}">
                          <a16:creationId xmlns:a16="http://schemas.microsoft.com/office/drawing/2014/main" id="{18EA221D-9E36-44CC-8186-5D2FE913736C}"/>
                        </a:ext>
                      </a:extLst>
                    </p:cNvPr>
                    <p:cNvGrpSpPr/>
                    <p:nvPr/>
                  </p:nvGrpSpPr>
                  <p:grpSpPr>
                    <a:xfrm>
                      <a:off x="1627350" y="2071688"/>
                      <a:ext cx="512722" cy="462536"/>
                      <a:chOff x="1302898" y="1640683"/>
                      <a:chExt cx="1201027" cy="1083468"/>
                    </a:xfrm>
                  </p:grpSpPr>
                  <p:sp>
                    <p:nvSpPr>
                      <p:cNvPr id="544" name="Freeform 34">
                        <a:extLst>
                          <a:ext uri="{FF2B5EF4-FFF2-40B4-BE49-F238E27FC236}">
                            <a16:creationId xmlns:a16="http://schemas.microsoft.com/office/drawing/2014/main" id="{A1143154-30B7-4F71-A62A-77FD3E899B3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5" name="Freeform 37">
                        <a:extLst>
                          <a:ext uri="{FF2B5EF4-FFF2-40B4-BE49-F238E27FC236}">
                            <a16:creationId xmlns:a16="http://schemas.microsoft.com/office/drawing/2014/main" id="{7F998974-F08E-4E08-872F-453620B5D4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6" name="Freeform 39">
                        <a:extLst>
                          <a:ext uri="{FF2B5EF4-FFF2-40B4-BE49-F238E27FC236}">
                            <a16:creationId xmlns:a16="http://schemas.microsoft.com/office/drawing/2014/main" id="{8982986F-4C8F-4D66-92FE-B3BD905494E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7" name="Freeform 40">
                        <a:extLst>
                          <a:ext uri="{FF2B5EF4-FFF2-40B4-BE49-F238E27FC236}">
                            <a16:creationId xmlns:a16="http://schemas.microsoft.com/office/drawing/2014/main" id="{0DA1D8F5-189F-46CA-909F-BDD2A7C406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8" name="Freeform 5">
                        <a:extLst>
                          <a:ext uri="{FF2B5EF4-FFF2-40B4-BE49-F238E27FC236}">
                            <a16:creationId xmlns:a16="http://schemas.microsoft.com/office/drawing/2014/main" id="{06DA7B38-5D70-4743-95E4-974BF68D9D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0" name="Group 179">
                    <a:extLst>
                      <a:ext uri="{FF2B5EF4-FFF2-40B4-BE49-F238E27FC236}">
                        <a16:creationId xmlns:a16="http://schemas.microsoft.com/office/drawing/2014/main" id="{90344DF9-A26D-44AC-A4DE-F2657D1E11B5}"/>
                      </a:ext>
                    </a:extLst>
                  </p:cNvPr>
                  <p:cNvGrpSpPr/>
                  <p:nvPr/>
                </p:nvGrpSpPr>
                <p:grpSpPr>
                  <a:xfrm>
                    <a:off x="6216668" y="4937915"/>
                    <a:ext cx="128016" cy="128016"/>
                    <a:chOff x="1520304" y="1939550"/>
                    <a:chExt cx="726812" cy="726812"/>
                  </a:xfrm>
                </p:grpSpPr>
                <p:sp>
                  <p:nvSpPr>
                    <p:cNvPr id="521" name="Oval 520">
                      <a:extLst>
                        <a:ext uri="{FF2B5EF4-FFF2-40B4-BE49-F238E27FC236}">
                          <a16:creationId xmlns:a16="http://schemas.microsoft.com/office/drawing/2014/main" id="{2E2D1037-2285-467A-B871-50367B87056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22" name="Group 521">
                      <a:extLst>
                        <a:ext uri="{FF2B5EF4-FFF2-40B4-BE49-F238E27FC236}">
                          <a16:creationId xmlns:a16="http://schemas.microsoft.com/office/drawing/2014/main" id="{0CED0FF6-D1C2-438F-BBF7-D5AC720BE0B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4" name="Freeform 37">
                        <a:extLst>
                          <a:ext uri="{FF2B5EF4-FFF2-40B4-BE49-F238E27FC236}">
                            <a16:creationId xmlns:a16="http://schemas.microsoft.com/office/drawing/2014/main" id="{1AC9185B-C012-4DAE-A79C-4F93AB3394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5" name="Freeform 39">
                        <a:extLst>
                          <a:ext uri="{FF2B5EF4-FFF2-40B4-BE49-F238E27FC236}">
                            <a16:creationId xmlns:a16="http://schemas.microsoft.com/office/drawing/2014/main" id="{E950C4A6-6687-4412-B91D-3197A06733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6" name="Freeform 40">
                        <a:extLst>
                          <a:ext uri="{FF2B5EF4-FFF2-40B4-BE49-F238E27FC236}">
                            <a16:creationId xmlns:a16="http://schemas.microsoft.com/office/drawing/2014/main" id="{8AF63DF9-CD85-4ABF-B0AC-F9D0E98CC8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United States</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Canada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Mexico</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Venezuela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Colombia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Peru</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Bolivia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Brazil</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Argentina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Atlanta Ocean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Algeria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Mali</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Niger</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Nigeria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Chad</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Libya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Egypt</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Sudan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Ethiopia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dirty="0">
                        <a:ln>
                          <a:noFill/>
                        </a:ln>
                        <a:solidFill>
                          <a:srgbClr val="2F2F2F"/>
                        </a:solidFill>
                        <a:effectLst/>
                        <a:uLnTx/>
                        <a:uFillTx/>
                        <a:latin typeface="Segoe UI"/>
                        <a:ea typeface="+mn-ea"/>
                        <a:cs typeface="+mn-cs"/>
                      </a:rPr>
                      <a:t>Dr Congo</a:t>
                    </a:r>
                    <a:endParaRPr kumimoji="0" lang="en-US" sz="686" b="0" i="0" u="none" strike="noStrike" kern="1200" cap="none" spc="0" normalizeH="0" baseline="0" noProof="0" dirty="0">
                      <a:ln>
                        <a:noFill/>
                      </a:ln>
                      <a:solidFill>
                        <a:srgbClr val="2F2F2F"/>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Angola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Zambia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2F2F2F"/>
                        </a:solidFill>
                        <a:effectLst/>
                        <a:uLnTx/>
                        <a:uFillTx/>
                        <a:latin typeface="Segoe UI"/>
                        <a:ea typeface="+mn-ea"/>
                        <a:cs typeface="+mn-cs"/>
                      </a:rPr>
                      <a:t>Nambia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South Africa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Greenland</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Svalbard</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Sweden </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Norway</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United Kingdom</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France</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Poland</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Ukraine</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Turkey</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Saudi </a:t>
                    </a:r>
                    <a:br>
                      <a:rPr kumimoji="0" lang="en-GB" sz="686" b="0" i="0" u="none" strike="noStrike" kern="1200" cap="none" spc="0" normalizeH="0" baseline="0" noProof="0">
                        <a:ln>
                          <a:noFill/>
                        </a:ln>
                        <a:solidFill>
                          <a:srgbClr val="2F2F2F"/>
                        </a:solidFill>
                        <a:effectLst/>
                        <a:uLnTx/>
                        <a:uFillTx/>
                        <a:latin typeface="Segoe UI"/>
                        <a:ea typeface="+mn-ea"/>
                        <a:cs typeface="+mn-cs"/>
                      </a:rPr>
                    </a:br>
                    <a:r>
                      <a:rPr kumimoji="0" lang="en-GB" sz="686" b="0" i="0" u="none" strike="noStrike" kern="1200" cap="none" spc="0" normalizeH="0" baseline="0" noProof="0">
                        <a:ln>
                          <a:noFill/>
                        </a:ln>
                        <a:solidFill>
                          <a:srgbClr val="2F2F2F"/>
                        </a:solidFill>
                        <a:effectLst/>
                        <a:uLnTx/>
                        <a:uFillTx/>
                        <a:latin typeface="Segoe UI"/>
                        <a:ea typeface="+mn-ea"/>
                        <a:cs typeface="+mn-cs"/>
                      </a:rPr>
                      <a:t>Arabia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Iran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err="1">
                        <a:ln>
                          <a:noFill/>
                        </a:ln>
                        <a:solidFill>
                          <a:srgbClr val="2F2F2F"/>
                        </a:solidFill>
                        <a:effectLst/>
                        <a:uLnTx/>
                        <a:uFillTx/>
                        <a:latin typeface="Segoe UI"/>
                        <a:ea typeface="+mn-ea"/>
                        <a:cs typeface="+mn-cs"/>
                      </a:rPr>
                      <a:t>Kazakistan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India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Russia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Russia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China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Myanmar</a:t>
                    </a:r>
                    <a:br>
                      <a:rPr kumimoji="0" lang="en-GB" sz="686" b="0" i="0" u="none" strike="noStrike" kern="1200" cap="none" spc="0" normalizeH="0" baseline="0" noProof="0">
                        <a:ln>
                          <a:noFill/>
                        </a:ln>
                        <a:solidFill>
                          <a:srgbClr val="2F2F2F"/>
                        </a:solidFill>
                        <a:effectLst/>
                        <a:uLnTx/>
                        <a:uFillTx/>
                        <a:latin typeface="Segoe UI"/>
                        <a:ea typeface="+mn-ea"/>
                        <a:cs typeface="+mn-cs"/>
                      </a:rPr>
                    </a:br>
                    <a:r>
                      <a:rPr kumimoji="0" lang="en-GB" sz="686" b="0" i="0" u="none" strike="noStrike" kern="1200" cap="none" spc="0" normalizeH="0" baseline="0" noProof="0">
                        <a:ln>
                          <a:noFill/>
                        </a:ln>
                        <a:solidFill>
                          <a:srgbClr val="2F2F2F"/>
                        </a:solidFill>
                        <a:effectLst/>
                        <a:uLnTx/>
                        <a:uFillTx/>
                        <a:latin typeface="Segoe UI"/>
                        <a:ea typeface="+mn-ea"/>
                        <a:cs typeface="+mn-cs"/>
                      </a:rPr>
                      <a:t>(Burma)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Indian Ocean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Indonesia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Australia</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Pacific Ocean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GB" sz="686" b="0" i="0" u="none" strike="noStrike" kern="1200" cap="none" spc="0" normalizeH="0" baseline="0" noProof="0">
                        <a:ln>
                          <a:noFill/>
                        </a:ln>
                        <a:solidFill>
                          <a:srgbClr val="2F2F2F"/>
                        </a:solidFill>
                        <a:effectLst/>
                        <a:uLnTx/>
                        <a:uFillTx/>
                        <a:latin typeface="Segoe UI"/>
                        <a:ea typeface="+mn-ea"/>
                        <a:cs typeface="+mn-cs"/>
                      </a:rPr>
                      <a:t>Pacific Ocean</a:t>
                    </a:r>
                    <a:endParaRPr kumimoji="0" lang="en-US" sz="686" b="0" i="0" u="none" strike="noStrike" kern="1200" cap="none" spc="0" normalizeH="0" baseline="0" noProof="0">
                      <a:ln>
                        <a:noFill/>
                      </a:ln>
                      <a:solidFill>
                        <a:srgbClr val="2F2F2F"/>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Data</a:t>
                  </a:r>
                  <a:r>
                    <a:rPr kumimoji="0" lang="ar-SA" sz="1000" b="0" i="0" u="none" strike="noStrike" kern="0" cap="none" spc="0" normalizeH="0" baseline="0" noProof="0">
                      <a:ln>
                        <a:noFill/>
                      </a:ln>
                      <a:solidFill>
                        <a:srgbClr val="2F2F2F"/>
                      </a:solidFill>
                      <a:effectLst/>
                      <a:uLnTx/>
                      <a:uFillTx/>
                      <a:latin typeface="Segoe UI"/>
                      <a:cs typeface="Segoe UI" panose="020B0502040204020203" pitchFamily="34" charset="0"/>
                    </a:rPr>
                    <a:t> </a:t>
                  </a: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Moving to Owned</a:t>
                    </a:r>
                    <a:endParaRPr kumimoji="0" lang="en-US" sz="833" b="0" i="0" u="none" strike="noStrike" kern="0" cap="none" spc="0" normalizeH="0" baseline="0" noProof="0">
                      <a:ln>
                        <a:noFill/>
                      </a:ln>
                      <a:solidFill>
                        <a:srgbClr val="2F2F2F"/>
                      </a:solidFill>
                      <a:effectLst/>
                      <a:uLnTx/>
                      <a:uFillTx/>
                      <a:latin typeface="Segoe UI"/>
                      <a:cs typeface="Segoe UI" panose="020B0502040204020203" pitchFamily="34" charset="0"/>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Leased Capacity</a:t>
                    </a:r>
                    <a:endParaRPr kumimoji="0" lang="en-US" sz="833" b="0" i="0" u="none" strike="noStrike" kern="0" cap="none" spc="0" normalizeH="0" baseline="0" noProof="0">
                      <a:ln>
                        <a:noFill/>
                      </a:ln>
                      <a:solidFill>
                        <a:srgbClr val="2F2F2F"/>
                      </a:solidFill>
                      <a:effectLst/>
                      <a:uLnTx/>
                      <a:uFillTx/>
                      <a:latin typeface="Segoe UI"/>
                      <a:cs typeface="Segoe UI" panose="020B0502040204020203" pitchFamily="34" charset="0"/>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marL="0" marR="0" lvl="0" indent="0" algn="l" defTabSz="914049" rtl="0" eaLnBrk="1" fontAlgn="auto" latinLnBrk="0" hangingPunct="1">
                    <a:lnSpc>
                      <a:spcPct val="100000"/>
                    </a:lnSpc>
                    <a:spcBef>
                      <a:spcPts val="0"/>
                    </a:spcBef>
                    <a:spcAft>
                      <a:spcPts val="1200"/>
                    </a:spcAft>
                    <a:buClrTx/>
                    <a:buSzTx/>
                    <a:buFontTx/>
                    <a:buNone/>
                    <a:tabLst/>
                    <a:defRPr/>
                  </a:pPr>
                  <a:r>
                    <a:rPr kumimoji="0" lang="en-US" sz="1000" b="0" i="0" u="none" strike="noStrike" kern="0" cap="none" spc="0" normalizeH="0" baseline="0" noProof="0">
                      <a:ln>
                        <a:noFill/>
                      </a:ln>
                      <a:solidFill>
                        <a:srgbClr val="2F2F2F"/>
                      </a:solidFill>
                      <a:effectLst/>
                      <a:uLnTx/>
                      <a:uFillTx/>
                      <a:latin typeface="Segoe UI"/>
                      <a:cs typeface="Segoe UI" panose="020B0502040204020203" pitchFamily="34" charset="0"/>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2F2F2F"/>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2F2F2F"/>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err="1">
                      <a:ln>
                        <a:noFill/>
                      </a:ln>
                      <a:solidFill>
                        <a:srgbClr val="2F2F2F"/>
                      </a:solidFill>
                      <a:effectLst/>
                      <a:uLnTx/>
                      <a:uFillTx/>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437057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5" name="Graphic 2">
            <a:extLst>
              <a:ext uri="{FF2B5EF4-FFF2-40B4-BE49-F238E27FC236}">
                <a16:creationId xmlns:a16="http://schemas.microsoft.com/office/drawing/2014/main" id="{0E5C5064-517A-4A50-AE5F-3B61FEB750FE}"/>
              </a:ext>
            </a:extLst>
          </p:cNvPr>
          <p:cNvGrpSpPr/>
          <p:nvPr/>
        </p:nvGrpSpPr>
        <p:grpSpPr>
          <a:xfrm>
            <a:off x="1277775" y="68953"/>
            <a:ext cx="10365838" cy="6586989"/>
            <a:chOff x="536333" y="1235779"/>
            <a:chExt cx="5191830" cy="3054491"/>
          </a:xfrm>
          <a:solidFill>
            <a:srgbClr val="D2D2D2">
              <a:lumMod val="90000"/>
            </a:srgbClr>
          </a:solidFill>
        </p:grpSpPr>
        <p:sp>
          <p:nvSpPr>
            <p:cNvPr id="566" name="Freeform: Shape 565">
              <a:extLst>
                <a:ext uri="{FF2B5EF4-FFF2-40B4-BE49-F238E27FC236}">
                  <a16:creationId xmlns:a16="http://schemas.microsoft.com/office/drawing/2014/main" id="{D31B88C5-C49F-4E9A-A48A-93999CC444AE}"/>
                </a:ext>
              </a:extLst>
            </p:cNvPr>
            <p:cNvSpPr/>
            <p:nvPr/>
          </p:nvSpPr>
          <p:spPr>
            <a:xfrm>
              <a:off x="2712294" y="1433087"/>
              <a:ext cx="2705580" cy="2397702"/>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7" name="Freeform: Shape 566">
              <a:extLst>
                <a:ext uri="{FF2B5EF4-FFF2-40B4-BE49-F238E27FC236}">
                  <a16:creationId xmlns:a16="http://schemas.microsoft.com/office/drawing/2014/main" id="{B67E39A4-1F25-4B4F-A247-1E45EF5C1E04}"/>
                </a:ext>
              </a:extLst>
            </p:cNvPr>
            <p:cNvSpPr/>
            <p:nvPr/>
          </p:nvSpPr>
          <p:spPr>
            <a:xfrm>
              <a:off x="4574828" y="3105413"/>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8" name="Freeform: Shape 567">
              <a:extLst>
                <a:ext uri="{FF2B5EF4-FFF2-40B4-BE49-F238E27FC236}">
                  <a16:creationId xmlns:a16="http://schemas.microsoft.com/office/drawing/2014/main" id="{77B3F07E-7B8A-4521-82B8-2F24E75408F1}"/>
                </a:ext>
              </a:extLst>
            </p:cNvPr>
            <p:cNvSpPr/>
            <p:nvPr/>
          </p:nvSpPr>
          <p:spPr>
            <a:xfrm>
              <a:off x="3298542" y="2615144"/>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9" name="Freeform: Shape 568">
              <a:extLst>
                <a:ext uri="{FF2B5EF4-FFF2-40B4-BE49-F238E27FC236}">
                  <a16:creationId xmlns:a16="http://schemas.microsoft.com/office/drawing/2014/main" id="{84082B94-CD26-4FD2-A4A8-37890C41828F}"/>
                </a:ext>
              </a:extLst>
            </p:cNvPr>
            <p:cNvSpPr/>
            <p:nvPr/>
          </p:nvSpPr>
          <p:spPr>
            <a:xfrm>
              <a:off x="2206515" y="3255620"/>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0" name="Freeform: Shape 569">
              <a:extLst>
                <a:ext uri="{FF2B5EF4-FFF2-40B4-BE49-F238E27FC236}">
                  <a16:creationId xmlns:a16="http://schemas.microsoft.com/office/drawing/2014/main" id="{A6B4D9C7-B5B2-4859-B7E9-4BFD3C7DE429}"/>
                </a:ext>
              </a:extLst>
            </p:cNvPr>
            <p:cNvSpPr/>
            <p:nvPr/>
          </p:nvSpPr>
          <p:spPr>
            <a:xfrm>
              <a:off x="1789948" y="1774082"/>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1" name="Freeform: Shape 570">
              <a:extLst>
                <a:ext uri="{FF2B5EF4-FFF2-40B4-BE49-F238E27FC236}">
                  <a16:creationId xmlns:a16="http://schemas.microsoft.com/office/drawing/2014/main" id="{57B9668F-F552-46C3-BC43-B33C5E08284F}"/>
                </a:ext>
              </a:extLst>
            </p:cNvPr>
            <p:cNvSpPr/>
            <p:nvPr/>
          </p:nvSpPr>
          <p:spPr>
            <a:xfrm>
              <a:off x="1829095" y="1915241"/>
              <a:ext cx="83966" cy="83966"/>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2" name="Freeform: Shape 571">
              <a:extLst>
                <a:ext uri="{FF2B5EF4-FFF2-40B4-BE49-F238E27FC236}">
                  <a16:creationId xmlns:a16="http://schemas.microsoft.com/office/drawing/2014/main" id="{6925935E-FE9D-44A8-A443-31642E62B2EC}"/>
                </a:ext>
              </a:extLst>
            </p:cNvPr>
            <p:cNvSpPr/>
            <p:nvPr/>
          </p:nvSpPr>
          <p:spPr>
            <a:xfrm>
              <a:off x="1959863" y="4262282"/>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3" name="Freeform: Shape 572">
              <a:extLst>
                <a:ext uri="{FF2B5EF4-FFF2-40B4-BE49-F238E27FC236}">
                  <a16:creationId xmlns:a16="http://schemas.microsoft.com/office/drawing/2014/main" id="{ED9602EE-0281-40F5-9299-068D94665F38}"/>
                </a:ext>
              </a:extLst>
            </p:cNvPr>
            <p:cNvSpPr/>
            <p:nvPr/>
          </p:nvSpPr>
          <p:spPr>
            <a:xfrm>
              <a:off x="1940621" y="1793791"/>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4" name="Freeform: Shape 573">
              <a:extLst>
                <a:ext uri="{FF2B5EF4-FFF2-40B4-BE49-F238E27FC236}">
                  <a16:creationId xmlns:a16="http://schemas.microsoft.com/office/drawing/2014/main" id="{D96A478F-B6FF-42C8-926D-C57A81117278}"/>
                </a:ext>
              </a:extLst>
            </p:cNvPr>
            <p:cNvSpPr/>
            <p:nvPr/>
          </p:nvSpPr>
          <p:spPr>
            <a:xfrm>
              <a:off x="2064238" y="2445346"/>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5" name="Freeform: Shape 574">
              <a:extLst>
                <a:ext uri="{FF2B5EF4-FFF2-40B4-BE49-F238E27FC236}">
                  <a16:creationId xmlns:a16="http://schemas.microsoft.com/office/drawing/2014/main" id="{CEF49B2C-1538-4C14-82CF-B42E8C477C56}"/>
                </a:ext>
              </a:extLst>
            </p:cNvPr>
            <p:cNvSpPr/>
            <p:nvPr/>
          </p:nvSpPr>
          <p:spPr>
            <a:xfrm>
              <a:off x="1990651" y="4285605"/>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6" name="Freeform: Shape 575">
              <a:extLst>
                <a:ext uri="{FF2B5EF4-FFF2-40B4-BE49-F238E27FC236}">
                  <a16:creationId xmlns:a16="http://schemas.microsoft.com/office/drawing/2014/main" id="{6EE717DD-63BB-4B5B-91D5-02BDC191FB56}"/>
                </a:ext>
              </a:extLst>
            </p:cNvPr>
            <p:cNvSpPr/>
            <p:nvPr/>
          </p:nvSpPr>
          <p:spPr>
            <a:xfrm>
              <a:off x="945621" y="1928487"/>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7" name="Freeform: Shape 576">
              <a:extLst>
                <a:ext uri="{FF2B5EF4-FFF2-40B4-BE49-F238E27FC236}">
                  <a16:creationId xmlns:a16="http://schemas.microsoft.com/office/drawing/2014/main" id="{7E66D76E-4025-45D3-9FFB-9771C9EDCA7E}"/>
                </a:ext>
              </a:extLst>
            </p:cNvPr>
            <p:cNvSpPr/>
            <p:nvPr/>
          </p:nvSpPr>
          <p:spPr>
            <a:xfrm>
              <a:off x="615513" y="1486731"/>
              <a:ext cx="1823934" cy="2798874"/>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8" name="Freeform: Shape 577">
              <a:extLst>
                <a:ext uri="{FF2B5EF4-FFF2-40B4-BE49-F238E27FC236}">
                  <a16:creationId xmlns:a16="http://schemas.microsoft.com/office/drawing/2014/main" id="{51590D5B-7C3F-45CC-B6C4-DEBC124DE003}"/>
                </a:ext>
              </a:extLst>
            </p:cNvPr>
            <p:cNvSpPr/>
            <p:nvPr/>
          </p:nvSpPr>
          <p:spPr>
            <a:xfrm>
              <a:off x="1161134" y="229514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9" name="Freeform: Shape 578">
              <a:extLst>
                <a:ext uri="{FF2B5EF4-FFF2-40B4-BE49-F238E27FC236}">
                  <a16:creationId xmlns:a16="http://schemas.microsoft.com/office/drawing/2014/main" id="{A7196E69-E08E-4D8B-8523-AABC1F66BB96}"/>
                </a:ext>
              </a:extLst>
            </p:cNvPr>
            <p:cNvSpPr/>
            <p:nvPr/>
          </p:nvSpPr>
          <p:spPr>
            <a:xfrm>
              <a:off x="2315204" y="1890353"/>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0" name="Freeform: Shape 579">
              <a:extLst>
                <a:ext uri="{FF2B5EF4-FFF2-40B4-BE49-F238E27FC236}">
                  <a16:creationId xmlns:a16="http://schemas.microsoft.com/office/drawing/2014/main" id="{DCA0242F-1DAD-4109-B5E0-FA73F5F3E6B0}"/>
                </a:ext>
              </a:extLst>
            </p:cNvPr>
            <p:cNvSpPr/>
            <p:nvPr/>
          </p:nvSpPr>
          <p:spPr>
            <a:xfrm>
              <a:off x="2201210" y="1280260"/>
              <a:ext cx="662401" cy="853657"/>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1" name="Freeform: Shape 580">
              <a:extLst>
                <a:ext uri="{FF2B5EF4-FFF2-40B4-BE49-F238E27FC236}">
                  <a16:creationId xmlns:a16="http://schemas.microsoft.com/office/drawing/2014/main" id="{BC782C2E-E7F7-4053-B2CB-86B0A32450A1}"/>
                </a:ext>
              </a:extLst>
            </p:cNvPr>
            <p:cNvSpPr/>
            <p:nvPr/>
          </p:nvSpPr>
          <p:spPr>
            <a:xfrm>
              <a:off x="2314737" y="1766619"/>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2" name="Freeform: Shape 581">
              <a:extLst>
                <a:ext uri="{FF2B5EF4-FFF2-40B4-BE49-F238E27FC236}">
                  <a16:creationId xmlns:a16="http://schemas.microsoft.com/office/drawing/2014/main" id="{9E6732DB-85C2-4E86-8633-4E867ED73E0C}"/>
                </a:ext>
              </a:extLst>
            </p:cNvPr>
            <p:cNvSpPr/>
            <p:nvPr/>
          </p:nvSpPr>
          <p:spPr>
            <a:xfrm>
              <a:off x="2746813" y="1654197"/>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3" name="Freeform: Shape 582">
              <a:extLst>
                <a:ext uri="{FF2B5EF4-FFF2-40B4-BE49-F238E27FC236}">
                  <a16:creationId xmlns:a16="http://schemas.microsoft.com/office/drawing/2014/main" id="{96EF3AA6-74FE-4CEB-B2CF-6150DBE6AEA7}"/>
                </a:ext>
              </a:extLst>
            </p:cNvPr>
            <p:cNvSpPr/>
            <p:nvPr/>
          </p:nvSpPr>
          <p:spPr>
            <a:xfrm>
              <a:off x="4758847" y="3440629"/>
              <a:ext cx="639077" cy="55977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4" name="Freeform: Shape 583">
              <a:extLst>
                <a:ext uri="{FF2B5EF4-FFF2-40B4-BE49-F238E27FC236}">
                  <a16:creationId xmlns:a16="http://schemas.microsoft.com/office/drawing/2014/main" id="{7402E082-EB3B-40F3-9421-4CB0D4369CED}"/>
                </a:ext>
              </a:extLst>
            </p:cNvPr>
            <p:cNvSpPr/>
            <p:nvPr/>
          </p:nvSpPr>
          <p:spPr>
            <a:xfrm>
              <a:off x="2087096" y="1430754"/>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5" name="Freeform: Shape 584">
              <a:extLst>
                <a:ext uri="{FF2B5EF4-FFF2-40B4-BE49-F238E27FC236}">
                  <a16:creationId xmlns:a16="http://schemas.microsoft.com/office/drawing/2014/main" id="{04237944-D674-4DE4-9BBE-FFC96CF5C880}"/>
                </a:ext>
              </a:extLst>
            </p:cNvPr>
            <p:cNvSpPr/>
            <p:nvPr/>
          </p:nvSpPr>
          <p:spPr>
            <a:xfrm>
              <a:off x="2106222" y="1372911"/>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6" name="Freeform: Shape 585">
              <a:extLst>
                <a:ext uri="{FF2B5EF4-FFF2-40B4-BE49-F238E27FC236}">
                  <a16:creationId xmlns:a16="http://schemas.microsoft.com/office/drawing/2014/main" id="{7C19FDAE-9634-4189-8D81-DC70E0F9CFB1}"/>
                </a:ext>
              </a:extLst>
            </p:cNvPr>
            <p:cNvSpPr/>
            <p:nvPr/>
          </p:nvSpPr>
          <p:spPr>
            <a:xfrm>
              <a:off x="1983636" y="1235779"/>
              <a:ext cx="433825" cy="331200"/>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7" name="Freeform: Shape 586">
              <a:extLst>
                <a:ext uri="{FF2B5EF4-FFF2-40B4-BE49-F238E27FC236}">
                  <a16:creationId xmlns:a16="http://schemas.microsoft.com/office/drawing/2014/main" id="{AD568315-CEE1-44AB-A9FB-FF488F3D78E4}"/>
                </a:ext>
              </a:extLst>
            </p:cNvPr>
            <p:cNvSpPr/>
            <p:nvPr/>
          </p:nvSpPr>
          <p:spPr>
            <a:xfrm>
              <a:off x="1882777" y="1638134"/>
              <a:ext cx="307877" cy="424496"/>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8" name="Freeform: Shape 587">
              <a:extLst>
                <a:ext uri="{FF2B5EF4-FFF2-40B4-BE49-F238E27FC236}">
                  <a16:creationId xmlns:a16="http://schemas.microsoft.com/office/drawing/2014/main" id="{384C53A4-7D38-4FB7-9657-3C9144017785}"/>
                </a:ext>
              </a:extLst>
            </p:cNvPr>
            <p:cNvSpPr/>
            <p:nvPr/>
          </p:nvSpPr>
          <p:spPr>
            <a:xfrm>
              <a:off x="1612686" y="1577228"/>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9" name="Freeform: Shape 588">
              <a:extLst>
                <a:ext uri="{FF2B5EF4-FFF2-40B4-BE49-F238E27FC236}">
                  <a16:creationId xmlns:a16="http://schemas.microsoft.com/office/drawing/2014/main" id="{3A94EB0D-A6EC-4E22-8AC6-52E0894F73EB}"/>
                </a:ext>
              </a:extLst>
            </p:cNvPr>
            <p:cNvSpPr/>
            <p:nvPr/>
          </p:nvSpPr>
          <p:spPr>
            <a:xfrm>
              <a:off x="1518680" y="1575363"/>
              <a:ext cx="233239" cy="205251"/>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0" name="Freeform: Shape 589">
              <a:extLst>
                <a:ext uri="{FF2B5EF4-FFF2-40B4-BE49-F238E27FC236}">
                  <a16:creationId xmlns:a16="http://schemas.microsoft.com/office/drawing/2014/main" id="{D33F01D2-E53C-40EA-A4AC-142E36D1B879}"/>
                </a:ext>
              </a:extLst>
            </p:cNvPr>
            <p:cNvSpPr/>
            <p:nvPr/>
          </p:nvSpPr>
          <p:spPr>
            <a:xfrm>
              <a:off x="5073030" y="3266284"/>
              <a:ext cx="307877" cy="167932"/>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1" name="Freeform: Shape 590">
              <a:extLst>
                <a:ext uri="{FF2B5EF4-FFF2-40B4-BE49-F238E27FC236}">
                  <a16:creationId xmlns:a16="http://schemas.microsoft.com/office/drawing/2014/main" id="{6B7220FE-5E55-407F-B12E-E330C1BFD2FD}"/>
                </a:ext>
              </a:extLst>
            </p:cNvPr>
            <p:cNvSpPr/>
            <p:nvPr/>
          </p:nvSpPr>
          <p:spPr>
            <a:xfrm>
              <a:off x="4723683" y="3145881"/>
              <a:ext cx="158602" cy="181927"/>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2" name="Freeform: Shape 591">
              <a:extLst>
                <a:ext uri="{FF2B5EF4-FFF2-40B4-BE49-F238E27FC236}">
                  <a16:creationId xmlns:a16="http://schemas.microsoft.com/office/drawing/2014/main" id="{CE0136CE-EA7B-45E1-905C-CA9CD3B69F9C}"/>
                </a:ext>
              </a:extLst>
            </p:cNvPr>
            <p:cNvSpPr/>
            <p:nvPr/>
          </p:nvSpPr>
          <p:spPr>
            <a:xfrm>
              <a:off x="3655451" y="3451824"/>
              <a:ext cx="121285" cy="219245"/>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3" name="Freeform: Shape 592">
              <a:extLst>
                <a:ext uri="{FF2B5EF4-FFF2-40B4-BE49-F238E27FC236}">
                  <a16:creationId xmlns:a16="http://schemas.microsoft.com/office/drawing/2014/main" id="{1124025F-58DF-4380-9184-BE00F66D29AE}"/>
                </a:ext>
              </a:extLst>
            </p:cNvPr>
            <p:cNvSpPr/>
            <p:nvPr/>
          </p:nvSpPr>
          <p:spPr>
            <a:xfrm>
              <a:off x="3595076" y="1561706"/>
              <a:ext cx="139944" cy="265893"/>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4" name="Freeform: Shape 593">
              <a:extLst>
                <a:ext uri="{FF2B5EF4-FFF2-40B4-BE49-F238E27FC236}">
                  <a16:creationId xmlns:a16="http://schemas.microsoft.com/office/drawing/2014/main" id="{3915E729-3E84-4E34-866D-3C791CE35DB5}"/>
                </a:ext>
              </a:extLst>
            </p:cNvPr>
            <p:cNvSpPr/>
            <p:nvPr/>
          </p:nvSpPr>
          <p:spPr>
            <a:xfrm>
              <a:off x="4995943" y="2459552"/>
              <a:ext cx="158602" cy="237905"/>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5" name="Freeform: Shape 594">
              <a:extLst>
                <a:ext uri="{FF2B5EF4-FFF2-40B4-BE49-F238E27FC236}">
                  <a16:creationId xmlns:a16="http://schemas.microsoft.com/office/drawing/2014/main" id="{30AEB9E6-42E8-408F-B58A-0AA66D94BF7B}"/>
                </a:ext>
              </a:extLst>
            </p:cNvPr>
            <p:cNvSpPr/>
            <p:nvPr/>
          </p:nvSpPr>
          <p:spPr>
            <a:xfrm>
              <a:off x="2001264" y="1283503"/>
              <a:ext cx="102626" cy="172598"/>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6" name="Freeform: Shape 595">
              <a:extLst>
                <a:ext uri="{FF2B5EF4-FFF2-40B4-BE49-F238E27FC236}">
                  <a16:creationId xmlns:a16="http://schemas.microsoft.com/office/drawing/2014/main" id="{CA53EE40-56D4-4817-9CBA-19AB03C511D2}"/>
                </a:ext>
              </a:extLst>
            </p:cNvPr>
            <p:cNvSpPr/>
            <p:nvPr/>
          </p:nvSpPr>
          <p:spPr>
            <a:xfrm>
              <a:off x="2067504" y="1434746"/>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7" name="Freeform: Shape 596">
              <a:extLst>
                <a:ext uri="{FF2B5EF4-FFF2-40B4-BE49-F238E27FC236}">
                  <a16:creationId xmlns:a16="http://schemas.microsoft.com/office/drawing/2014/main" id="{80115E20-2B9D-4C3D-84E0-AE9A9559CDA8}"/>
                </a:ext>
              </a:extLst>
            </p:cNvPr>
            <p:cNvSpPr/>
            <p:nvPr/>
          </p:nvSpPr>
          <p:spPr>
            <a:xfrm>
              <a:off x="4504958" y="3167272"/>
              <a:ext cx="181927" cy="186592"/>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8" name="Freeform: Shape 597">
              <a:extLst>
                <a:ext uri="{FF2B5EF4-FFF2-40B4-BE49-F238E27FC236}">
                  <a16:creationId xmlns:a16="http://schemas.microsoft.com/office/drawing/2014/main" id="{70E2D778-E917-42B2-85B5-52B7A17EBDA2}"/>
                </a:ext>
              </a:extLst>
            </p:cNvPr>
            <p:cNvSpPr/>
            <p:nvPr/>
          </p:nvSpPr>
          <p:spPr>
            <a:xfrm>
              <a:off x="4675589" y="3355447"/>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9" name="Freeform: Shape 598">
              <a:extLst>
                <a:ext uri="{FF2B5EF4-FFF2-40B4-BE49-F238E27FC236}">
                  <a16:creationId xmlns:a16="http://schemas.microsoft.com/office/drawing/2014/main" id="{FC252805-D6DD-4299-9CD9-CA6556F07813}"/>
                </a:ext>
              </a:extLst>
            </p:cNvPr>
            <p:cNvSpPr/>
            <p:nvPr/>
          </p:nvSpPr>
          <p:spPr>
            <a:xfrm>
              <a:off x="1470101" y="1509155"/>
              <a:ext cx="153938" cy="121285"/>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0" name="Freeform: Shape 599">
              <a:extLst>
                <a:ext uri="{FF2B5EF4-FFF2-40B4-BE49-F238E27FC236}">
                  <a16:creationId xmlns:a16="http://schemas.microsoft.com/office/drawing/2014/main" id="{6E3BC617-C77A-4362-B704-B810BC0EC0F4}"/>
                </a:ext>
              </a:extLst>
            </p:cNvPr>
            <p:cNvSpPr/>
            <p:nvPr/>
          </p:nvSpPr>
          <p:spPr>
            <a:xfrm>
              <a:off x="2891251" y="2196713"/>
              <a:ext cx="111956" cy="186592"/>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1" name="Freeform: Shape 600">
              <a:extLst>
                <a:ext uri="{FF2B5EF4-FFF2-40B4-BE49-F238E27FC236}">
                  <a16:creationId xmlns:a16="http://schemas.microsoft.com/office/drawing/2014/main" id="{28FC6ABC-DAFF-4A84-80EC-45F8ECF6FE86}"/>
                </a:ext>
              </a:extLst>
            </p:cNvPr>
            <p:cNvSpPr/>
            <p:nvPr/>
          </p:nvSpPr>
          <p:spPr>
            <a:xfrm>
              <a:off x="3084220" y="1498319"/>
              <a:ext cx="149273" cy="153938"/>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2" name="Freeform: Shape 601">
              <a:extLst>
                <a:ext uri="{FF2B5EF4-FFF2-40B4-BE49-F238E27FC236}">
                  <a16:creationId xmlns:a16="http://schemas.microsoft.com/office/drawing/2014/main" id="{399A85F7-BD4A-42EC-86A3-A1526F956C87}"/>
                </a:ext>
              </a:extLst>
            </p:cNvPr>
            <p:cNvSpPr/>
            <p:nvPr/>
          </p:nvSpPr>
          <p:spPr>
            <a:xfrm>
              <a:off x="1918453" y="1482637"/>
              <a:ext cx="153938" cy="144608"/>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3" name="Freeform: Shape 602">
              <a:extLst>
                <a:ext uri="{FF2B5EF4-FFF2-40B4-BE49-F238E27FC236}">
                  <a16:creationId xmlns:a16="http://schemas.microsoft.com/office/drawing/2014/main" id="{65177663-5CEC-4BAC-AB52-19E585C35758}"/>
                </a:ext>
              </a:extLst>
            </p:cNvPr>
            <p:cNvSpPr/>
            <p:nvPr/>
          </p:nvSpPr>
          <p:spPr>
            <a:xfrm>
              <a:off x="1644790" y="1441885"/>
              <a:ext cx="153938" cy="97960"/>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4" name="Freeform: Shape 603">
              <a:extLst>
                <a:ext uri="{FF2B5EF4-FFF2-40B4-BE49-F238E27FC236}">
                  <a16:creationId xmlns:a16="http://schemas.microsoft.com/office/drawing/2014/main" id="{BE867CF0-F2C3-4E3B-B018-0034802F5975}"/>
                </a:ext>
              </a:extLst>
            </p:cNvPr>
            <p:cNvSpPr/>
            <p:nvPr/>
          </p:nvSpPr>
          <p:spPr>
            <a:xfrm>
              <a:off x="5478857" y="4086537"/>
              <a:ext cx="153938" cy="153938"/>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5" name="Freeform: Shape 604">
              <a:extLst>
                <a:ext uri="{FF2B5EF4-FFF2-40B4-BE49-F238E27FC236}">
                  <a16:creationId xmlns:a16="http://schemas.microsoft.com/office/drawing/2014/main" id="{EBD6AFBF-A6F7-4A4A-820C-0CD7BE420AC4}"/>
                </a:ext>
              </a:extLst>
            </p:cNvPr>
            <p:cNvSpPr/>
            <p:nvPr/>
          </p:nvSpPr>
          <p:spPr>
            <a:xfrm>
              <a:off x="2668609" y="1983406"/>
              <a:ext cx="130614" cy="83966"/>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6" name="Freeform: Shape 605">
              <a:extLst>
                <a:ext uri="{FF2B5EF4-FFF2-40B4-BE49-F238E27FC236}">
                  <a16:creationId xmlns:a16="http://schemas.microsoft.com/office/drawing/2014/main" id="{DB69F834-2AF5-4F33-A849-5188E54EE3A7}"/>
                </a:ext>
              </a:extLst>
            </p:cNvPr>
            <p:cNvSpPr/>
            <p:nvPr/>
          </p:nvSpPr>
          <p:spPr>
            <a:xfrm>
              <a:off x="3876178" y="1290979"/>
              <a:ext cx="125949" cy="111955"/>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7" name="Freeform: Shape 606">
              <a:extLst>
                <a:ext uri="{FF2B5EF4-FFF2-40B4-BE49-F238E27FC236}">
                  <a16:creationId xmlns:a16="http://schemas.microsoft.com/office/drawing/2014/main" id="{79D3B187-83A9-4284-B1A2-1D9B205388E0}"/>
                </a:ext>
              </a:extLst>
            </p:cNvPr>
            <p:cNvSpPr/>
            <p:nvPr/>
          </p:nvSpPr>
          <p:spPr>
            <a:xfrm>
              <a:off x="5644197" y="3928516"/>
              <a:ext cx="83966" cy="181927"/>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8" name="Freeform: Shape 607">
              <a:extLst>
                <a:ext uri="{FF2B5EF4-FFF2-40B4-BE49-F238E27FC236}">
                  <a16:creationId xmlns:a16="http://schemas.microsoft.com/office/drawing/2014/main" id="{5C6305E1-54FB-4080-A5F9-1A2CA8D7303F}"/>
                </a:ext>
              </a:extLst>
            </p:cNvPr>
            <p:cNvSpPr/>
            <p:nvPr/>
          </p:nvSpPr>
          <p:spPr>
            <a:xfrm>
              <a:off x="4495487" y="1352852"/>
              <a:ext cx="107291" cy="74636"/>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9" name="Freeform: Shape 608">
              <a:extLst>
                <a:ext uri="{FF2B5EF4-FFF2-40B4-BE49-F238E27FC236}">
                  <a16:creationId xmlns:a16="http://schemas.microsoft.com/office/drawing/2014/main" id="{611D8EA5-E54B-43D7-93BC-F22B3F8D620B}"/>
                </a:ext>
              </a:extLst>
            </p:cNvPr>
            <p:cNvSpPr/>
            <p:nvPr/>
          </p:nvSpPr>
          <p:spPr>
            <a:xfrm>
              <a:off x="1757761" y="1599152"/>
              <a:ext cx="88631" cy="107290"/>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0" name="Freeform: Shape 609">
              <a:extLst>
                <a:ext uri="{FF2B5EF4-FFF2-40B4-BE49-F238E27FC236}">
                  <a16:creationId xmlns:a16="http://schemas.microsoft.com/office/drawing/2014/main" id="{9CE823A6-BF83-44CF-92F1-3CC5EBFCFE11}"/>
                </a:ext>
              </a:extLst>
            </p:cNvPr>
            <p:cNvSpPr/>
            <p:nvPr/>
          </p:nvSpPr>
          <p:spPr>
            <a:xfrm>
              <a:off x="4879017" y="3235076"/>
              <a:ext cx="102626" cy="116620"/>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1" name="Freeform: Shape 610">
              <a:extLst>
                <a:ext uri="{FF2B5EF4-FFF2-40B4-BE49-F238E27FC236}">
                  <a16:creationId xmlns:a16="http://schemas.microsoft.com/office/drawing/2014/main" id="{EE58B4CF-973C-4114-A00E-F0E05ADC6FBA}"/>
                </a:ext>
              </a:extLst>
            </p:cNvPr>
            <p:cNvSpPr/>
            <p:nvPr/>
          </p:nvSpPr>
          <p:spPr>
            <a:xfrm>
              <a:off x="2210712" y="2410827"/>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2" name="Freeform: Shape 611">
              <a:extLst>
                <a:ext uri="{FF2B5EF4-FFF2-40B4-BE49-F238E27FC236}">
                  <a16:creationId xmlns:a16="http://schemas.microsoft.com/office/drawing/2014/main" id="{785F204B-FC67-4B70-A13A-E19F3455B7F1}"/>
                </a:ext>
              </a:extLst>
            </p:cNvPr>
            <p:cNvSpPr/>
            <p:nvPr/>
          </p:nvSpPr>
          <p:spPr>
            <a:xfrm>
              <a:off x="2114718" y="2330002"/>
              <a:ext cx="97960" cy="102626"/>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3" name="Freeform: Shape 612">
              <a:extLst>
                <a:ext uri="{FF2B5EF4-FFF2-40B4-BE49-F238E27FC236}">
                  <a16:creationId xmlns:a16="http://schemas.microsoft.com/office/drawing/2014/main" id="{DF28A330-2E20-4751-B42F-072F69143D58}"/>
                </a:ext>
              </a:extLst>
            </p:cNvPr>
            <p:cNvSpPr/>
            <p:nvPr/>
          </p:nvSpPr>
          <p:spPr>
            <a:xfrm>
              <a:off x="1611194" y="1385614"/>
              <a:ext cx="116620" cy="65308"/>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4" name="Freeform: Shape 613">
              <a:extLst>
                <a:ext uri="{FF2B5EF4-FFF2-40B4-BE49-F238E27FC236}">
                  <a16:creationId xmlns:a16="http://schemas.microsoft.com/office/drawing/2014/main" id="{1107A548-4F9F-41C9-83C2-07813839A7E1}"/>
                </a:ext>
              </a:extLst>
            </p:cNvPr>
            <p:cNvSpPr/>
            <p:nvPr/>
          </p:nvSpPr>
          <p:spPr>
            <a:xfrm>
              <a:off x="3155727" y="1473771"/>
              <a:ext cx="93296" cy="60642"/>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5" name="Freeform: Shape 614">
              <a:extLst>
                <a:ext uri="{FF2B5EF4-FFF2-40B4-BE49-F238E27FC236}">
                  <a16:creationId xmlns:a16="http://schemas.microsoft.com/office/drawing/2014/main" id="{FF8D7F3C-A4CB-4F62-A7B8-4C95C1532E45}"/>
                </a:ext>
              </a:extLst>
            </p:cNvPr>
            <p:cNvSpPr/>
            <p:nvPr/>
          </p:nvSpPr>
          <p:spPr>
            <a:xfrm>
              <a:off x="1820269" y="1471391"/>
              <a:ext cx="79301" cy="88630"/>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6" name="Freeform: Shape 615">
              <a:extLst>
                <a:ext uri="{FF2B5EF4-FFF2-40B4-BE49-F238E27FC236}">
                  <a16:creationId xmlns:a16="http://schemas.microsoft.com/office/drawing/2014/main" id="{B4BEC0FA-DF6C-456E-8617-FB195C74493C}"/>
                </a:ext>
              </a:extLst>
            </p:cNvPr>
            <p:cNvSpPr/>
            <p:nvPr/>
          </p:nvSpPr>
          <p:spPr>
            <a:xfrm>
              <a:off x="2835525" y="2268083"/>
              <a:ext cx="65307" cy="79301"/>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7" name="Freeform: Shape 616">
              <a:extLst>
                <a:ext uri="{FF2B5EF4-FFF2-40B4-BE49-F238E27FC236}">
                  <a16:creationId xmlns:a16="http://schemas.microsoft.com/office/drawing/2014/main" id="{96B7D11F-196B-4863-B195-D83C6C5B4E56}"/>
                </a:ext>
              </a:extLst>
            </p:cNvPr>
            <p:cNvSpPr/>
            <p:nvPr/>
          </p:nvSpPr>
          <p:spPr>
            <a:xfrm>
              <a:off x="5095861" y="2359962"/>
              <a:ext cx="79301" cy="97960"/>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8" name="Freeform: Shape 617">
              <a:extLst>
                <a:ext uri="{FF2B5EF4-FFF2-40B4-BE49-F238E27FC236}">
                  <a16:creationId xmlns:a16="http://schemas.microsoft.com/office/drawing/2014/main" id="{51116F8C-268F-4DBF-9C93-EDBEEC4136F0}"/>
                </a:ext>
              </a:extLst>
            </p:cNvPr>
            <p:cNvSpPr/>
            <p:nvPr/>
          </p:nvSpPr>
          <p:spPr>
            <a:xfrm>
              <a:off x="1877444" y="1346787"/>
              <a:ext cx="65307" cy="93295"/>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9" name="Freeform: Shape 618">
              <a:extLst>
                <a:ext uri="{FF2B5EF4-FFF2-40B4-BE49-F238E27FC236}">
                  <a16:creationId xmlns:a16="http://schemas.microsoft.com/office/drawing/2014/main" id="{E6445900-22B5-4184-BCEA-FBCBDD2F9B40}"/>
                </a:ext>
              </a:extLst>
            </p:cNvPr>
            <p:cNvSpPr/>
            <p:nvPr/>
          </p:nvSpPr>
          <p:spPr>
            <a:xfrm>
              <a:off x="4670092" y="3355913"/>
              <a:ext cx="153938" cy="46648"/>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0" name="Freeform: Shape 619">
              <a:extLst>
                <a:ext uri="{FF2B5EF4-FFF2-40B4-BE49-F238E27FC236}">
                  <a16:creationId xmlns:a16="http://schemas.microsoft.com/office/drawing/2014/main" id="{00086562-3946-4387-95FF-10FC85D2E4D3}"/>
                </a:ext>
              </a:extLst>
            </p:cNvPr>
            <p:cNvSpPr/>
            <p:nvPr/>
          </p:nvSpPr>
          <p:spPr>
            <a:xfrm>
              <a:off x="4885039" y="2944100"/>
              <a:ext cx="74637" cy="111955"/>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1" name="Freeform: Shape 620">
              <a:extLst>
                <a:ext uri="{FF2B5EF4-FFF2-40B4-BE49-F238E27FC236}">
                  <a16:creationId xmlns:a16="http://schemas.microsoft.com/office/drawing/2014/main" id="{ADA21CA4-AA38-4389-A681-BD89B7F48797}"/>
                </a:ext>
              </a:extLst>
            </p:cNvPr>
            <p:cNvSpPr/>
            <p:nvPr/>
          </p:nvSpPr>
          <p:spPr>
            <a:xfrm>
              <a:off x="5181253" y="4043970"/>
              <a:ext cx="55977" cy="74636"/>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2" name="Freeform: Shape 621">
              <a:extLst>
                <a:ext uri="{FF2B5EF4-FFF2-40B4-BE49-F238E27FC236}">
                  <a16:creationId xmlns:a16="http://schemas.microsoft.com/office/drawing/2014/main" id="{8FA23193-BBEC-4604-83BB-FD8B38DCEAE3}"/>
                </a:ext>
              </a:extLst>
            </p:cNvPr>
            <p:cNvSpPr/>
            <p:nvPr/>
          </p:nvSpPr>
          <p:spPr>
            <a:xfrm>
              <a:off x="1659334" y="2870866"/>
              <a:ext cx="163267" cy="60642"/>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3" name="Freeform: Shape 622">
              <a:extLst>
                <a:ext uri="{FF2B5EF4-FFF2-40B4-BE49-F238E27FC236}">
                  <a16:creationId xmlns:a16="http://schemas.microsoft.com/office/drawing/2014/main" id="{CA0A834A-3D11-406E-ADB0-05CCC780FA32}"/>
                </a:ext>
              </a:extLst>
            </p:cNvPr>
            <p:cNvSpPr/>
            <p:nvPr/>
          </p:nvSpPr>
          <p:spPr>
            <a:xfrm>
              <a:off x="4012448" y="1359849"/>
              <a:ext cx="60642" cy="74636"/>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4" name="Freeform: Shape 623">
              <a:extLst>
                <a:ext uri="{FF2B5EF4-FFF2-40B4-BE49-F238E27FC236}">
                  <a16:creationId xmlns:a16="http://schemas.microsoft.com/office/drawing/2014/main" id="{119F12A1-27A3-4EF9-A0FE-5A3437FF0757}"/>
                </a:ext>
              </a:extLst>
            </p:cNvPr>
            <p:cNvSpPr/>
            <p:nvPr/>
          </p:nvSpPr>
          <p:spPr>
            <a:xfrm>
              <a:off x="4929820" y="3091293"/>
              <a:ext cx="74637" cy="69972"/>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5" name="Freeform: Shape 624">
              <a:extLst>
                <a:ext uri="{FF2B5EF4-FFF2-40B4-BE49-F238E27FC236}">
                  <a16:creationId xmlns:a16="http://schemas.microsoft.com/office/drawing/2014/main" id="{A8AC42FD-9484-44C9-8E87-0201271715A6}"/>
                </a:ext>
              </a:extLst>
            </p:cNvPr>
            <p:cNvSpPr/>
            <p:nvPr/>
          </p:nvSpPr>
          <p:spPr>
            <a:xfrm>
              <a:off x="1823068" y="2926748"/>
              <a:ext cx="93296" cy="37318"/>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6" name="Freeform: Shape 625">
              <a:extLst>
                <a:ext uri="{FF2B5EF4-FFF2-40B4-BE49-F238E27FC236}">
                  <a16:creationId xmlns:a16="http://schemas.microsoft.com/office/drawing/2014/main" id="{4DE9C0C0-B3A9-43CE-8149-C39D35D45685}"/>
                </a:ext>
              </a:extLst>
            </p:cNvPr>
            <p:cNvSpPr/>
            <p:nvPr/>
          </p:nvSpPr>
          <p:spPr>
            <a:xfrm>
              <a:off x="2028853" y="1659237"/>
              <a:ext cx="46648" cy="41983"/>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7" name="Freeform: Shape 626">
              <a:extLst>
                <a:ext uri="{FF2B5EF4-FFF2-40B4-BE49-F238E27FC236}">
                  <a16:creationId xmlns:a16="http://schemas.microsoft.com/office/drawing/2014/main" id="{59D7921D-2199-4E3B-BB52-EFF0BD18895E}"/>
                </a:ext>
              </a:extLst>
            </p:cNvPr>
            <p:cNvSpPr/>
            <p:nvPr/>
          </p:nvSpPr>
          <p:spPr>
            <a:xfrm>
              <a:off x="2029252" y="1670057"/>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8" name="Freeform: Shape 627">
              <a:extLst>
                <a:ext uri="{FF2B5EF4-FFF2-40B4-BE49-F238E27FC236}">
                  <a16:creationId xmlns:a16="http://schemas.microsoft.com/office/drawing/2014/main" id="{93653C05-20AB-41D0-881C-CA7434132F13}"/>
                </a:ext>
              </a:extLst>
            </p:cNvPr>
            <p:cNvSpPr/>
            <p:nvPr/>
          </p:nvSpPr>
          <p:spPr>
            <a:xfrm>
              <a:off x="4254765" y="3097829"/>
              <a:ext cx="32653" cy="60642"/>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9" name="Freeform: Shape 628">
              <a:extLst>
                <a:ext uri="{FF2B5EF4-FFF2-40B4-BE49-F238E27FC236}">
                  <a16:creationId xmlns:a16="http://schemas.microsoft.com/office/drawing/2014/main" id="{725A49A3-781B-4417-965A-0081DC2D182F}"/>
                </a:ext>
              </a:extLst>
            </p:cNvPr>
            <p:cNvSpPr/>
            <p:nvPr/>
          </p:nvSpPr>
          <p:spPr>
            <a:xfrm>
              <a:off x="1943747" y="1396642"/>
              <a:ext cx="37319" cy="51313"/>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0" name="Freeform: Shape 629">
              <a:extLst>
                <a:ext uri="{FF2B5EF4-FFF2-40B4-BE49-F238E27FC236}">
                  <a16:creationId xmlns:a16="http://schemas.microsoft.com/office/drawing/2014/main" id="{E38F9BCF-BC76-4CFA-872D-CB554C41F4D1}"/>
                </a:ext>
              </a:extLst>
            </p:cNvPr>
            <p:cNvSpPr/>
            <p:nvPr/>
          </p:nvSpPr>
          <p:spPr>
            <a:xfrm>
              <a:off x="3437554" y="1414701"/>
              <a:ext cx="41984" cy="51313"/>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1" name="Freeform: Shape 630">
              <a:extLst>
                <a:ext uri="{FF2B5EF4-FFF2-40B4-BE49-F238E27FC236}">
                  <a16:creationId xmlns:a16="http://schemas.microsoft.com/office/drawing/2014/main" id="{9AE1F373-6C27-492C-B59F-3BBC40681D7D}"/>
                </a:ext>
              </a:extLst>
            </p:cNvPr>
            <p:cNvSpPr/>
            <p:nvPr/>
          </p:nvSpPr>
          <p:spPr>
            <a:xfrm>
              <a:off x="4874660" y="2818690"/>
              <a:ext cx="23324" cy="60642"/>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2" name="Freeform: Shape 631">
              <a:extLst>
                <a:ext uri="{FF2B5EF4-FFF2-40B4-BE49-F238E27FC236}">
                  <a16:creationId xmlns:a16="http://schemas.microsoft.com/office/drawing/2014/main" id="{F0E0D1D7-69A8-47B3-ADC2-3381095E6331}"/>
                </a:ext>
              </a:extLst>
            </p:cNvPr>
            <p:cNvSpPr/>
            <p:nvPr/>
          </p:nvSpPr>
          <p:spPr>
            <a:xfrm>
              <a:off x="3503682" y="1367219"/>
              <a:ext cx="37319" cy="55977"/>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3" name="Freeform: Shape 632">
              <a:extLst>
                <a:ext uri="{FF2B5EF4-FFF2-40B4-BE49-F238E27FC236}">
                  <a16:creationId xmlns:a16="http://schemas.microsoft.com/office/drawing/2014/main" id="{F6699150-73FD-4194-8D04-70572350C9C7}"/>
                </a:ext>
              </a:extLst>
            </p:cNvPr>
            <p:cNvSpPr/>
            <p:nvPr/>
          </p:nvSpPr>
          <p:spPr>
            <a:xfrm>
              <a:off x="1878929" y="1545508"/>
              <a:ext cx="32653" cy="41983"/>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4" name="Freeform: Shape 633">
              <a:extLst>
                <a:ext uri="{FF2B5EF4-FFF2-40B4-BE49-F238E27FC236}">
                  <a16:creationId xmlns:a16="http://schemas.microsoft.com/office/drawing/2014/main" id="{5468DE61-8D99-4682-9A01-9095FD4A2B48}"/>
                </a:ext>
              </a:extLst>
            </p:cNvPr>
            <p:cNvSpPr/>
            <p:nvPr/>
          </p:nvSpPr>
          <p:spPr>
            <a:xfrm>
              <a:off x="1894440" y="1546441"/>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5" name="Freeform: Shape 634">
              <a:extLst>
                <a:ext uri="{FF2B5EF4-FFF2-40B4-BE49-F238E27FC236}">
                  <a16:creationId xmlns:a16="http://schemas.microsoft.com/office/drawing/2014/main" id="{CB220D70-E35F-4B91-987E-FB72FDBD681D}"/>
                </a:ext>
              </a:extLst>
            </p:cNvPr>
            <p:cNvSpPr/>
            <p:nvPr/>
          </p:nvSpPr>
          <p:spPr>
            <a:xfrm>
              <a:off x="4622575" y="1356078"/>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6" name="Freeform: Shape 635">
              <a:extLst>
                <a:ext uri="{FF2B5EF4-FFF2-40B4-BE49-F238E27FC236}">
                  <a16:creationId xmlns:a16="http://schemas.microsoft.com/office/drawing/2014/main" id="{C83577B2-918C-4C10-91ED-241FDC702A36}"/>
                </a:ext>
              </a:extLst>
            </p:cNvPr>
            <p:cNvSpPr/>
            <p:nvPr/>
          </p:nvSpPr>
          <p:spPr>
            <a:xfrm>
              <a:off x="5353200" y="3328591"/>
              <a:ext cx="65307" cy="32653"/>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7" name="Freeform: Shape 636">
              <a:extLst>
                <a:ext uri="{FF2B5EF4-FFF2-40B4-BE49-F238E27FC236}">
                  <a16:creationId xmlns:a16="http://schemas.microsoft.com/office/drawing/2014/main" id="{8D2B1FF6-85D1-4CF0-860E-E7078D2EC038}"/>
                </a:ext>
              </a:extLst>
            </p:cNvPr>
            <p:cNvSpPr/>
            <p:nvPr/>
          </p:nvSpPr>
          <p:spPr>
            <a:xfrm>
              <a:off x="1789482" y="1356426"/>
              <a:ext cx="41984" cy="27988"/>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8" name="Freeform: Shape 637">
              <a:extLst>
                <a:ext uri="{FF2B5EF4-FFF2-40B4-BE49-F238E27FC236}">
                  <a16:creationId xmlns:a16="http://schemas.microsoft.com/office/drawing/2014/main" id="{FF7DB150-FF79-4B4E-8448-DCF8C20C389F}"/>
                </a:ext>
              </a:extLst>
            </p:cNvPr>
            <p:cNvSpPr/>
            <p:nvPr/>
          </p:nvSpPr>
          <p:spPr>
            <a:xfrm>
              <a:off x="4608951" y="1449413"/>
              <a:ext cx="41984" cy="27988"/>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9" name="Freeform: Shape 638">
              <a:extLst>
                <a:ext uri="{FF2B5EF4-FFF2-40B4-BE49-F238E27FC236}">
                  <a16:creationId xmlns:a16="http://schemas.microsoft.com/office/drawing/2014/main" id="{1710FCC4-378C-4CE5-B6F5-A785CAE947FA}"/>
                </a:ext>
              </a:extLst>
            </p:cNvPr>
            <p:cNvSpPr/>
            <p:nvPr/>
          </p:nvSpPr>
          <p:spPr>
            <a:xfrm>
              <a:off x="4701764" y="2918787"/>
              <a:ext cx="37319" cy="27988"/>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0" name="Freeform: Shape 639">
              <a:extLst>
                <a:ext uri="{FF2B5EF4-FFF2-40B4-BE49-F238E27FC236}">
                  <a16:creationId xmlns:a16="http://schemas.microsoft.com/office/drawing/2014/main" id="{9BBCD58F-9ADC-4A09-AAB2-4D3EFCEBB527}"/>
                </a:ext>
              </a:extLst>
            </p:cNvPr>
            <p:cNvSpPr/>
            <p:nvPr/>
          </p:nvSpPr>
          <p:spPr>
            <a:xfrm>
              <a:off x="3101788" y="2557261"/>
              <a:ext cx="23324" cy="41983"/>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1" name="Freeform: Shape 640">
              <a:extLst>
                <a:ext uri="{FF2B5EF4-FFF2-40B4-BE49-F238E27FC236}">
                  <a16:creationId xmlns:a16="http://schemas.microsoft.com/office/drawing/2014/main" id="{81FCEEE6-6A52-46AB-946A-7B0AEB6F4B69}"/>
                </a:ext>
              </a:extLst>
            </p:cNvPr>
            <p:cNvSpPr/>
            <p:nvPr/>
          </p:nvSpPr>
          <p:spPr>
            <a:xfrm>
              <a:off x="1994878" y="1857466"/>
              <a:ext cx="32653" cy="32653"/>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2" name="Freeform: Shape 641">
              <a:extLst>
                <a:ext uri="{FF2B5EF4-FFF2-40B4-BE49-F238E27FC236}">
                  <a16:creationId xmlns:a16="http://schemas.microsoft.com/office/drawing/2014/main" id="{1B75E6C1-2ACE-4D33-B760-0EE28B02EAF9}"/>
                </a:ext>
              </a:extLst>
            </p:cNvPr>
            <p:cNvSpPr/>
            <p:nvPr/>
          </p:nvSpPr>
          <p:spPr>
            <a:xfrm>
              <a:off x="1069237" y="2152566"/>
              <a:ext cx="18659" cy="55977"/>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3" name="Freeform: Shape 642">
              <a:extLst>
                <a:ext uri="{FF2B5EF4-FFF2-40B4-BE49-F238E27FC236}">
                  <a16:creationId xmlns:a16="http://schemas.microsoft.com/office/drawing/2014/main" id="{2BBF6886-CEA6-4C89-9EB1-AFA9240240E3}"/>
                </a:ext>
              </a:extLst>
            </p:cNvPr>
            <p:cNvSpPr/>
            <p:nvPr/>
          </p:nvSpPr>
          <p:spPr>
            <a:xfrm>
              <a:off x="4950346" y="3401628"/>
              <a:ext cx="55977" cy="27988"/>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4" name="Freeform: Shape 643">
              <a:extLst>
                <a:ext uri="{FF2B5EF4-FFF2-40B4-BE49-F238E27FC236}">
                  <a16:creationId xmlns:a16="http://schemas.microsoft.com/office/drawing/2014/main" id="{ACDDC4C9-45AB-4911-BD10-98827E3D4ABE}"/>
                </a:ext>
              </a:extLst>
            </p:cNvPr>
            <p:cNvSpPr/>
            <p:nvPr/>
          </p:nvSpPr>
          <p:spPr>
            <a:xfrm>
              <a:off x="675995" y="1719312"/>
              <a:ext cx="32653" cy="32653"/>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5" name="Freeform: Shape 644">
              <a:extLst>
                <a:ext uri="{FF2B5EF4-FFF2-40B4-BE49-F238E27FC236}">
                  <a16:creationId xmlns:a16="http://schemas.microsoft.com/office/drawing/2014/main" id="{FD20BD3E-2858-4763-9652-D1FB6748CB0C}"/>
                </a:ext>
              </a:extLst>
            </p:cNvPr>
            <p:cNvSpPr/>
            <p:nvPr/>
          </p:nvSpPr>
          <p:spPr>
            <a:xfrm>
              <a:off x="1941654" y="1454494"/>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6" name="Freeform: Shape 645">
              <a:extLst>
                <a:ext uri="{FF2B5EF4-FFF2-40B4-BE49-F238E27FC236}">
                  <a16:creationId xmlns:a16="http://schemas.microsoft.com/office/drawing/2014/main" id="{00F5142C-C367-4132-800D-F028D87A2A82}"/>
                </a:ext>
              </a:extLst>
            </p:cNvPr>
            <p:cNvSpPr/>
            <p:nvPr/>
          </p:nvSpPr>
          <p:spPr>
            <a:xfrm>
              <a:off x="4964722" y="3047337"/>
              <a:ext cx="18659" cy="41983"/>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7" name="Freeform: Shape 646">
              <a:extLst>
                <a:ext uri="{FF2B5EF4-FFF2-40B4-BE49-F238E27FC236}">
                  <a16:creationId xmlns:a16="http://schemas.microsoft.com/office/drawing/2014/main" id="{D809DBD6-C7EF-4CA3-ABD1-F84A2F593267}"/>
                </a:ext>
              </a:extLst>
            </p:cNvPr>
            <p:cNvSpPr/>
            <p:nvPr/>
          </p:nvSpPr>
          <p:spPr>
            <a:xfrm>
              <a:off x="3559418" y="1397454"/>
              <a:ext cx="23324" cy="27988"/>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8" name="Freeform: Shape 647">
              <a:extLst>
                <a:ext uri="{FF2B5EF4-FFF2-40B4-BE49-F238E27FC236}">
                  <a16:creationId xmlns:a16="http://schemas.microsoft.com/office/drawing/2014/main" id="{A0C11193-C031-4D56-B612-9B2C72312F26}"/>
                </a:ext>
              </a:extLst>
            </p:cNvPr>
            <p:cNvSpPr/>
            <p:nvPr/>
          </p:nvSpPr>
          <p:spPr>
            <a:xfrm>
              <a:off x="3413497" y="1424040"/>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9" name="Freeform: Shape 648">
              <a:extLst>
                <a:ext uri="{FF2B5EF4-FFF2-40B4-BE49-F238E27FC236}">
                  <a16:creationId xmlns:a16="http://schemas.microsoft.com/office/drawing/2014/main" id="{F67E67AC-645D-4D59-88C4-06C6A46EA297}"/>
                </a:ext>
              </a:extLst>
            </p:cNvPr>
            <p:cNvSpPr/>
            <p:nvPr/>
          </p:nvSpPr>
          <p:spPr>
            <a:xfrm>
              <a:off x="3437087" y="1446615"/>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0" name="Freeform: Shape 649">
              <a:extLst>
                <a:ext uri="{FF2B5EF4-FFF2-40B4-BE49-F238E27FC236}">
                  <a16:creationId xmlns:a16="http://schemas.microsoft.com/office/drawing/2014/main" id="{1DB0F9AC-F06D-4806-971E-C48836235C57}"/>
                </a:ext>
              </a:extLst>
            </p:cNvPr>
            <p:cNvSpPr/>
            <p:nvPr/>
          </p:nvSpPr>
          <p:spPr>
            <a:xfrm>
              <a:off x="3528983" y="1427648"/>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1" name="Freeform: Shape 650">
              <a:extLst>
                <a:ext uri="{FF2B5EF4-FFF2-40B4-BE49-F238E27FC236}">
                  <a16:creationId xmlns:a16="http://schemas.microsoft.com/office/drawing/2014/main" id="{45B23643-3C25-4013-BE65-7C65D1B68469}"/>
                </a:ext>
              </a:extLst>
            </p:cNvPr>
            <p:cNvSpPr/>
            <p:nvPr/>
          </p:nvSpPr>
          <p:spPr>
            <a:xfrm>
              <a:off x="3579363" y="1364280"/>
              <a:ext cx="23324" cy="32653"/>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2" name="Freeform: Shape 651">
              <a:extLst>
                <a:ext uri="{FF2B5EF4-FFF2-40B4-BE49-F238E27FC236}">
                  <a16:creationId xmlns:a16="http://schemas.microsoft.com/office/drawing/2014/main" id="{F16D96F9-8D7D-4B71-987F-226D078AA066}"/>
                </a:ext>
              </a:extLst>
            </p:cNvPr>
            <p:cNvSpPr/>
            <p:nvPr/>
          </p:nvSpPr>
          <p:spPr>
            <a:xfrm>
              <a:off x="5026641" y="3306565"/>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3" name="Freeform: Shape 652">
              <a:extLst>
                <a:ext uri="{FF2B5EF4-FFF2-40B4-BE49-F238E27FC236}">
                  <a16:creationId xmlns:a16="http://schemas.microsoft.com/office/drawing/2014/main" id="{0E47AAEC-BF1C-4FA6-A28D-F907DEF641D5}"/>
                </a:ext>
              </a:extLst>
            </p:cNvPr>
            <p:cNvSpPr/>
            <p:nvPr/>
          </p:nvSpPr>
          <p:spPr>
            <a:xfrm>
              <a:off x="5584291" y="3615902"/>
              <a:ext cx="37319" cy="37318"/>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4" name="Freeform: Shape 653">
              <a:extLst>
                <a:ext uri="{FF2B5EF4-FFF2-40B4-BE49-F238E27FC236}">
                  <a16:creationId xmlns:a16="http://schemas.microsoft.com/office/drawing/2014/main" id="{5C342DE1-C6F6-4C11-AC24-887CE80882E2}"/>
                </a:ext>
              </a:extLst>
            </p:cNvPr>
            <p:cNvSpPr/>
            <p:nvPr/>
          </p:nvSpPr>
          <p:spPr>
            <a:xfrm>
              <a:off x="4832151" y="339443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5" name="Freeform: Shape 654">
              <a:extLst>
                <a:ext uri="{FF2B5EF4-FFF2-40B4-BE49-F238E27FC236}">
                  <a16:creationId xmlns:a16="http://schemas.microsoft.com/office/drawing/2014/main" id="{B784CF20-D8C3-47C0-9631-9220B290BEFE}"/>
                </a:ext>
              </a:extLst>
            </p:cNvPr>
            <p:cNvSpPr/>
            <p:nvPr/>
          </p:nvSpPr>
          <p:spPr>
            <a:xfrm>
              <a:off x="4893718" y="339500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6" name="Freeform: Shape 655">
              <a:extLst>
                <a:ext uri="{FF2B5EF4-FFF2-40B4-BE49-F238E27FC236}">
                  <a16:creationId xmlns:a16="http://schemas.microsoft.com/office/drawing/2014/main" id="{799E9113-F650-44F7-9988-C77502069CA5}"/>
                </a:ext>
              </a:extLst>
            </p:cNvPr>
            <p:cNvSpPr/>
            <p:nvPr/>
          </p:nvSpPr>
          <p:spPr>
            <a:xfrm>
              <a:off x="3578896" y="1870574"/>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7" name="Freeform: Shape 656">
              <a:extLst>
                <a:ext uri="{FF2B5EF4-FFF2-40B4-BE49-F238E27FC236}">
                  <a16:creationId xmlns:a16="http://schemas.microsoft.com/office/drawing/2014/main" id="{37517239-0E7C-4FA8-8677-42FD6C66E6D9}"/>
                </a:ext>
              </a:extLst>
            </p:cNvPr>
            <p:cNvSpPr/>
            <p:nvPr/>
          </p:nvSpPr>
          <p:spPr>
            <a:xfrm>
              <a:off x="1853205" y="2010121"/>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8" name="Freeform: Shape 657">
              <a:extLst>
                <a:ext uri="{FF2B5EF4-FFF2-40B4-BE49-F238E27FC236}">
                  <a16:creationId xmlns:a16="http://schemas.microsoft.com/office/drawing/2014/main" id="{D6C44B4F-C30E-47A0-8F41-DF23EE5F70CF}"/>
                </a:ext>
              </a:extLst>
            </p:cNvPr>
            <p:cNvSpPr/>
            <p:nvPr/>
          </p:nvSpPr>
          <p:spPr>
            <a:xfrm>
              <a:off x="4264264" y="1533548"/>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9" name="Freeform: Shape 658">
              <a:extLst>
                <a:ext uri="{FF2B5EF4-FFF2-40B4-BE49-F238E27FC236}">
                  <a16:creationId xmlns:a16="http://schemas.microsoft.com/office/drawing/2014/main" id="{BCDA0C59-028F-4906-87B0-18C90D35EC41}"/>
                </a:ext>
              </a:extLst>
            </p:cNvPr>
            <p:cNvSpPr/>
            <p:nvPr/>
          </p:nvSpPr>
          <p:spPr>
            <a:xfrm>
              <a:off x="2050798" y="2358115"/>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0" name="Freeform: Shape 659">
              <a:extLst>
                <a:ext uri="{FF2B5EF4-FFF2-40B4-BE49-F238E27FC236}">
                  <a16:creationId xmlns:a16="http://schemas.microsoft.com/office/drawing/2014/main" id="{8F591604-144B-4CBD-9295-739BEF23121B}"/>
                </a:ext>
              </a:extLst>
            </p:cNvPr>
            <p:cNvSpPr/>
            <p:nvPr/>
          </p:nvSpPr>
          <p:spPr>
            <a:xfrm>
              <a:off x="3477415" y="2663191"/>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1" name="Freeform: Shape 660">
              <a:extLst>
                <a:ext uri="{FF2B5EF4-FFF2-40B4-BE49-F238E27FC236}">
                  <a16:creationId xmlns:a16="http://schemas.microsoft.com/office/drawing/2014/main" id="{216EA783-8F27-4AEE-A8ED-264E29282621}"/>
                </a:ext>
              </a:extLst>
            </p:cNvPr>
            <p:cNvSpPr/>
            <p:nvPr/>
          </p:nvSpPr>
          <p:spPr>
            <a:xfrm>
              <a:off x="1635951" y="1450685"/>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2" name="Freeform: Shape 661">
              <a:extLst>
                <a:ext uri="{FF2B5EF4-FFF2-40B4-BE49-F238E27FC236}">
                  <a16:creationId xmlns:a16="http://schemas.microsoft.com/office/drawing/2014/main" id="{4D40B9F4-6534-40A4-8588-6F65C354B86E}"/>
                </a:ext>
              </a:extLst>
            </p:cNvPr>
            <p:cNvSpPr/>
            <p:nvPr/>
          </p:nvSpPr>
          <p:spPr>
            <a:xfrm>
              <a:off x="3105772" y="2525571"/>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3" name="Freeform: Shape 662">
              <a:extLst>
                <a:ext uri="{FF2B5EF4-FFF2-40B4-BE49-F238E27FC236}">
                  <a16:creationId xmlns:a16="http://schemas.microsoft.com/office/drawing/2014/main" id="{2B26176E-6CA4-4550-AB7B-D8C9BE274B7D}"/>
                </a:ext>
              </a:extLst>
            </p:cNvPr>
            <p:cNvSpPr/>
            <p:nvPr/>
          </p:nvSpPr>
          <p:spPr>
            <a:xfrm>
              <a:off x="4855651" y="3077364"/>
              <a:ext cx="32653" cy="37318"/>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4" name="Freeform: Shape 663">
              <a:extLst>
                <a:ext uri="{FF2B5EF4-FFF2-40B4-BE49-F238E27FC236}">
                  <a16:creationId xmlns:a16="http://schemas.microsoft.com/office/drawing/2014/main" id="{04675DA2-6C86-44F7-978C-8DD28AAE22B0}"/>
                </a:ext>
              </a:extLst>
            </p:cNvPr>
            <p:cNvSpPr/>
            <p:nvPr/>
          </p:nvSpPr>
          <p:spPr>
            <a:xfrm>
              <a:off x="4926554" y="3060632"/>
              <a:ext cx="27988" cy="41983"/>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5" name="Freeform: Shape 664">
              <a:extLst>
                <a:ext uri="{FF2B5EF4-FFF2-40B4-BE49-F238E27FC236}">
                  <a16:creationId xmlns:a16="http://schemas.microsoft.com/office/drawing/2014/main" id="{FC121570-E46B-4A6E-9AFA-E1CE6412CFA2}"/>
                </a:ext>
              </a:extLst>
            </p:cNvPr>
            <p:cNvSpPr/>
            <p:nvPr/>
          </p:nvSpPr>
          <p:spPr>
            <a:xfrm>
              <a:off x="1758986" y="2952875"/>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6" name="Freeform: Shape 665">
              <a:extLst>
                <a:ext uri="{FF2B5EF4-FFF2-40B4-BE49-F238E27FC236}">
                  <a16:creationId xmlns:a16="http://schemas.microsoft.com/office/drawing/2014/main" id="{4C81E3DF-8571-4215-9ACF-CFF6B19124AA}"/>
                </a:ext>
              </a:extLst>
            </p:cNvPr>
            <p:cNvSpPr/>
            <p:nvPr/>
          </p:nvSpPr>
          <p:spPr>
            <a:xfrm>
              <a:off x="674595" y="1861736"/>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7" name="Freeform: Shape 666">
              <a:extLst>
                <a:ext uri="{FF2B5EF4-FFF2-40B4-BE49-F238E27FC236}">
                  <a16:creationId xmlns:a16="http://schemas.microsoft.com/office/drawing/2014/main" id="{40C27705-D341-437D-BC59-B4DF8168DB6C}"/>
                </a:ext>
              </a:extLst>
            </p:cNvPr>
            <p:cNvSpPr/>
            <p:nvPr/>
          </p:nvSpPr>
          <p:spPr>
            <a:xfrm>
              <a:off x="3797543" y="169412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8" name="Freeform: Shape 667">
              <a:extLst>
                <a:ext uri="{FF2B5EF4-FFF2-40B4-BE49-F238E27FC236}">
                  <a16:creationId xmlns:a16="http://schemas.microsoft.com/office/drawing/2014/main" id="{21E2890F-B862-4353-991E-78F5E354F303}"/>
                </a:ext>
              </a:extLst>
            </p:cNvPr>
            <p:cNvSpPr/>
            <p:nvPr/>
          </p:nvSpPr>
          <p:spPr>
            <a:xfrm>
              <a:off x="3341925" y="2663658"/>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9" name="Freeform: Shape 668">
              <a:extLst>
                <a:ext uri="{FF2B5EF4-FFF2-40B4-BE49-F238E27FC236}">
                  <a16:creationId xmlns:a16="http://schemas.microsoft.com/office/drawing/2014/main" id="{9A9BDAD1-F321-4387-AFCA-E59BF3FD920C}"/>
                </a:ext>
              </a:extLst>
            </p:cNvPr>
            <p:cNvSpPr/>
            <p:nvPr/>
          </p:nvSpPr>
          <p:spPr>
            <a:xfrm>
              <a:off x="1933066" y="2953808"/>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0" name="Freeform: Shape 669">
              <a:extLst>
                <a:ext uri="{FF2B5EF4-FFF2-40B4-BE49-F238E27FC236}">
                  <a16:creationId xmlns:a16="http://schemas.microsoft.com/office/drawing/2014/main" id="{FA6F7277-18A7-4568-9D6B-49157F347E10}"/>
                </a:ext>
              </a:extLst>
            </p:cNvPr>
            <p:cNvSpPr/>
            <p:nvPr/>
          </p:nvSpPr>
          <p:spPr>
            <a:xfrm>
              <a:off x="4899967" y="3031566"/>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1" name="Freeform: Shape 670">
              <a:extLst>
                <a:ext uri="{FF2B5EF4-FFF2-40B4-BE49-F238E27FC236}">
                  <a16:creationId xmlns:a16="http://schemas.microsoft.com/office/drawing/2014/main" id="{4A0A243B-8E69-4DD9-9078-D40CEBD195B2}"/>
                </a:ext>
              </a:extLst>
            </p:cNvPr>
            <p:cNvSpPr/>
            <p:nvPr/>
          </p:nvSpPr>
          <p:spPr>
            <a:xfrm>
              <a:off x="4879724" y="341329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2" name="Freeform: Shape 671">
              <a:extLst>
                <a:ext uri="{FF2B5EF4-FFF2-40B4-BE49-F238E27FC236}">
                  <a16:creationId xmlns:a16="http://schemas.microsoft.com/office/drawing/2014/main" id="{0BD40B12-6DCE-4F50-B9DE-CCCB1A76EAED}"/>
                </a:ext>
              </a:extLst>
            </p:cNvPr>
            <p:cNvSpPr/>
            <p:nvPr/>
          </p:nvSpPr>
          <p:spPr>
            <a:xfrm>
              <a:off x="1839088" y="1422357"/>
              <a:ext cx="9329" cy="27988"/>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3" name="Freeform: Shape 672">
              <a:extLst>
                <a:ext uri="{FF2B5EF4-FFF2-40B4-BE49-F238E27FC236}">
                  <a16:creationId xmlns:a16="http://schemas.microsoft.com/office/drawing/2014/main" id="{B6CD1EF7-78E2-415F-952A-2EEF25460511}"/>
                </a:ext>
              </a:extLst>
            </p:cNvPr>
            <p:cNvSpPr/>
            <p:nvPr/>
          </p:nvSpPr>
          <p:spPr>
            <a:xfrm>
              <a:off x="5455076" y="3350108"/>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4" name="Freeform: Shape 673">
              <a:extLst>
                <a:ext uri="{FF2B5EF4-FFF2-40B4-BE49-F238E27FC236}">
                  <a16:creationId xmlns:a16="http://schemas.microsoft.com/office/drawing/2014/main" id="{79084451-39DB-49DC-9272-C9AF529E49E6}"/>
                </a:ext>
              </a:extLst>
            </p:cNvPr>
            <p:cNvSpPr/>
            <p:nvPr/>
          </p:nvSpPr>
          <p:spPr>
            <a:xfrm>
              <a:off x="1897820" y="2027469"/>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5" name="Freeform: Shape 674">
              <a:extLst>
                <a:ext uri="{FF2B5EF4-FFF2-40B4-BE49-F238E27FC236}">
                  <a16:creationId xmlns:a16="http://schemas.microsoft.com/office/drawing/2014/main" id="{54187CCC-1832-4C99-8E19-D9833894D39B}"/>
                </a:ext>
              </a:extLst>
            </p:cNvPr>
            <p:cNvSpPr/>
            <p:nvPr/>
          </p:nvSpPr>
          <p:spPr>
            <a:xfrm>
              <a:off x="5262794" y="1906543"/>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6" name="Freeform: Shape 675">
              <a:extLst>
                <a:ext uri="{FF2B5EF4-FFF2-40B4-BE49-F238E27FC236}">
                  <a16:creationId xmlns:a16="http://schemas.microsoft.com/office/drawing/2014/main" id="{2CC40707-A274-4217-A8D7-B3C2882ACDF6}"/>
                </a:ext>
              </a:extLst>
            </p:cNvPr>
            <p:cNvSpPr/>
            <p:nvPr/>
          </p:nvSpPr>
          <p:spPr>
            <a:xfrm>
              <a:off x="2044646" y="2437882"/>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7" name="Freeform: Shape 676">
              <a:extLst>
                <a:ext uri="{FF2B5EF4-FFF2-40B4-BE49-F238E27FC236}">
                  <a16:creationId xmlns:a16="http://schemas.microsoft.com/office/drawing/2014/main" id="{6B8BC7A6-D209-47BF-8AD4-D16ACE7620EA}"/>
                </a:ext>
              </a:extLst>
            </p:cNvPr>
            <p:cNvSpPr/>
            <p:nvPr/>
          </p:nvSpPr>
          <p:spPr>
            <a:xfrm>
              <a:off x="2038582" y="2423889"/>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8" name="Freeform: Shape 677">
              <a:extLst>
                <a:ext uri="{FF2B5EF4-FFF2-40B4-BE49-F238E27FC236}">
                  <a16:creationId xmlns:a16="http://schemas.microsoft.com/office/drawing/2014/main" id="{A5C9B88D-AC4C-41BE-AE76-9A80477A5040}"/>
                </a:ext>
              </a:extLst>
            </p:cNvPr>
            <p:cNvSpPr/>
            <p:nvPr/>
          </p:nvSpPr>
          <p:spPr>
            <a:xfrm>
              <a:off x="2056307" y="2445346"/>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9" name="Freeform: Shape 678">
              <a:extLst>
                <a:ext uri="{FF2B5EF4-FFF2-40B4-BE49-F238E27FC236}">
                  <a16:creationId xmlns:a16="http://schemas.microsoft.com/office/drawing/2014/main" id="{FC160FC5-647E-4946-B3AF-F74F9826AB00}"/>
                </a:ext>
              </a:extLst>
            </p:cNvPr>
            <p:cNvSpPr/>
            <p:nvPr/>
          </p:nvSpPr>
          <p:spPr>
            <a:xfrm>
              <a:off x="5189184" y="2346867"/>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0" name="Freeform: Shape 679">
              <a:extLst>
                <a:ext uri="{FF2B5EF4-FFF2-40B4-BE49-F238E27FC236}">
                  <a16:creationId xmlns:a16="http://schemas.microsoft.com/office/drawing/2014/main" id="{A5B99427-4CF1-4405-AA3D-47CABD9C3A6D}"/>
                </a:ext>
              </a:extLst>
            </p:cNvPr>
            <p:cNvSpPr/>
            <p:nvPr/>
          </p:nvSpPr>
          <p:spPr>
            <a:xfrm>
              <a:off x="4994427" y="3310838"/>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1" name="Freeform: Shape 680">
              <a:extLst>
                <a:ext uri="{FF2B5EF4-FFF2-40B4-BE49-F238E27FC236}">
                  <a16:creationId xmlns:a16="http://schemas.microsoft.com/office/drawing/2014/main" id="{B14AC68C-530C-47B8-87DC-1D9DC370A4F0}"/>
                </a:ext>
              </a:extLst>
            </p:cNvPr>
            <p:cNvSpPr/>
            <p:nvPr/>
          </p:nvSpPr>
          <p:spPr>
            <a:xfrm>
              <a:off x="2765708" y="169068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2" name="Freeform: Shape 681">
              <a:extLst>
                <a:ext uri="{FF2B5EF4-FFF2-40B4-BE49-F238E27FC236}">
                  <a16:creationId xmlns:a16="http://schemas.microsoft.com/office/drawing/2014/main" id="{359AA7E9-4721-406E-89CE-1FF0DA202FE6}"/>
                </a:ext>
              </a:extLst>
            </p:cNvPr>
            <p:cNvSpPr/>
            <p:nvPr/>
          </p:nvSpPr>
          <p:spPr>
            <a:xfrm>
              <a:off x="566373" y="2068431"/>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3" name="Freeform: Shape 682">
              <a:extLst>
                <a:ext uri="{FF2B5EF4-FFF2-40B4-BE49-F238E27FC236}">
                  <a16:creationId xmlns:a16="http://schemas.microsoft.com/office/drawing/2014/main" id="{D0BA629A-610B-4938-B9BD-CB2D1B5E510A}"/>
                </a:ext>
              </a:extLst>
            </p:cNvPr>
            <p:cNvSpPr/>
            <p:nvPr/>
          </p:nvSpPr>
          <p:spPr>
            <a:xfrm>
              <a:off x="1980672" y="1330928"/>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4" name="Freeform: Shape 683">
              <a:extLst>
                <a:ext uri="{FF2B5EF4-FFF2-40B4-BE49-F238E27FC236}">
                  <a16:creationId xmlns:a16="http://schemas.microsoft.com/office/drawing/2014/main" id="{10F71476-8856-462C-ADA9-D91D61440B3B}"/>
                </a:ext>
              </a:extLst>
            </p:cNvPr>
            <p:cNvSpPr/>
            <p:nvPr/>
          </p:nvSpPr>
          <p:spPr>
            <a:xfrm>
              <a:off x="1991001" y="1479267"/>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5" name="Freeform: Shape 684">
              <a:extLst>
                <a:ext uri="{FF2B5EF4-FFF2-40B4-BE49-F238E27FC236}">
                  <a16:creationId xmlns:a16="http://schemas.microsoft.com/office/drawing/2014/main" id="{98FBC1D5-17B3-4268-A076-C0BE7D79D97E}"/>
                </a:ext>
              </a:extLst>
            </p:cNvPr>
            <p:cNvSpPr/>
            <p:nvPr/>
          </p:nvSpPr>
          <p:spPr>
            <a:xfrm>
              <a:off x="536333" y="2079626"/>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6" name="Freeform: Shape 685">
              <a:extLst>
                <a:ext uri="{FF2B5EF4-FFF2-40B4-BE49-F238E27FC236}">
                  <a16:creationId xmlns:a16="http://schemas.microsoft.com/office/drawing/2014/main" id="{74865A9E-5B3E-4D34-AD94-F9A08CACEF84}"/>
                </a:ext>
              </a:extLst>
            </p:cNvPr>
            <p:cNvSpPr/>
            <p:nvPr/>
          </p:nvSpPr>
          <p:spPr>
            <a:xfrm>
              <a:off x="4589170" y="1438968"/>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7" name="Freeform: Shape 686">
              <a:extLst>
                <a:ext uri="{FF2B5EF4-FFF2-40B4-BE49-F238E27FC236}">
                  <a16:creationId xmlns:a16="http://schemas.microsoft.com/office/drawing/2014/main" id="{2784DCCE-7AF7-454D-A624-A65AECC512DA}"/>
                </a:ext>
              </a:extLst>
            </p:cNvPr>
            <p:cNvSpPr/>
            <p:nvPr/>
          </p:nvSpPr>
          <p:spPr>
            <a:xfrm>
              <a:off x="1882913" y="1423724"/>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8" name="Freeform: Shape 687">
              <a:extLst>
                <a:ext uri="{FF2B5EF4-FFF2-40B4-BE49-F238E27FC236}">
                  <a16:creationId xmlns:a16="http://schemas.microsoft.com/office/drawing/2014/main" id="{B493936D-1632-43DF-AC5E-F9316C0D5E12}"/>
                </a:ext>
              </a:extLst>
            </p:cNvPr>
            <p:cNvSpPr/>
            <p:nvPr/>
          </p:nvSpPr>
          <p:spPr>
            <a:xfrm>
              <a:off x="1753845" y="1374687"/>
              <a:ext cx="55977" cy="41983"/>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9" name="Freeform: Shape 688">
              <a:extLst>
                <a:ext uri="{FF2B5EF4-FFF2-40B4-BE49-F238E27FC236}">
                  <a16:creationId xmlns:a16="http://schemas.microsoft.com/office/drawing/2014/main" id="{55F3B8EF-4F82-48C8-B102-E2330F442BC6}"/>
                </a:ext>
              </a:extLst>
            </p:cNvPr>
            <p:cNvSpPr/>
            <p:nvPr/>
          </p:nvSpPr>
          <p:spPr>
            <a:xfrm>
              <a:off x="5260461" y="2191116"/>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0" name="Freeform: Shape 689">
              <a:extLst>
                <a:ext uri="{FF2B5EF4-FFF2-40B4-BE49-F238E27FC236}">
                  <a16:creationId xmlns:a16="http://schemas.microsoft.com/office/drawing/2014/main" id="{36420192-40BE-4A51-884E-BBEE33FD49B0}"/>
                </a:ext>
              </a:extLst>
            </p:cNvPr>
            <p:cNvSpPr/>
            <p:nvPr/>
          </p:nvSpPr>
          <p:spPr>
            <a:xfrm>
              <a:off x="1856962" y="2188495"/>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1" name="Freeform: Shape 690">
              <a:extLst>
                <a:ext uri="{FF2B5EF4-FFF2-40B4-BE49-F238E27FC236}">
                  <a16:creationId xmlns:a16="http://schemas.microsoft.com/office/drawing/2014/main" id="{9772062B-5125-4146-89E9-672927036EB2}"/>
                </a:ext>
              </a:extLst>
            </p:cNvPr>
            <p:cNvSpPr/>
            <p:nvPr/>
          </p:nvSpPr>
          <p:spPr>
            <a:xfrm>
              <a:off x="4480251" y="1392786"/>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2" name="Freeform: Shape 691">
              <a:extLst>
                <a:ext uri="{FF2B5EF4-FFF2-40B4-BE49-F238E27FC236}">
                  <a16:creationId xmlns:a16="http://schemas.microsoft.com/office/drawing/2014/main" id="{D6A8BB19-61BF-4B89-8B49-60A3B90BFCEF}"/>
                </a:ext>
              </a:extLst>
            </p:cNvPr>
            <p:cNvSpPr/>
            <p:nvPr/>
          </p:nvSpPr>
          <p:spPr>
            <a:xfrm>
              <a:off x="1821202" y="1597249"/>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3" name="Freeform: Shape 692">
              <a:extLst>
                <a:ext uri="{FF2B5EF4-FFF2-40B4-BE49-F238E27FC236}">
                  <a16:creationId xmlns:a16="http://schemas.microsoft.com/office/drawing/2014/main" id="{565D16DB-61ED-414E-B6DF-74ECEC7D3853}"/>
                </a:ext>
              </a:extLst>
            </p:cNvPr>
            <p:cNvSpPr/>
            <p:nvPr/>
          </p:nvSpPr>
          <p:spPr>
            <a:xfrm>
              <a:off x="1789296" y="1524808"/>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4" name="Freeform: Shape 693">
              <a:extLst>
                <a:ext uri="{FF2B5EF4-FFF2-40B4-BE49-F238E27FC236}">
                  <a16:creationId xmlns:a16="http://schemas.microsoft.com/office/drawing/2014/main" id="{98BBB83B-0B11-4E27-A285-D40683D93902}"/>
                </a:ext>
              </a:extLst>
            </p:cNvPr>
            <p:cNvSpPr/>
            <p:nvPr/>
          </p:nvSpPr>
          <p:spPr>
            <a:xfrm>
              <a:off x="3086760" y="1556237"/>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5" name="Freeform: Shape 694">
              <a:extLst>
                <a:ext uri="{FF2B5EF4-FFF2-40B4-BE49-F238E27FC236}">
                  <a16:creationId xmlns:a16="http://schemas.microsoft.com/office/drawing/2014/main" id="{65302B85-DC7F-4BAD-80BE-0091AB831776}"/>
                </a:ext>
              </a:extLst>
            </p:cNvPr>
            <p:cNvSpPr/>
            <p:nvPr/>
          </p:nvSpPr>
          <p:spPr>
            <a:xfrm>
              <a:off x="1934804" y="2000825"/>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6" name="Freeform: Shape 695">
              <a:extLst>
                <a:ext uri="{FF2B5EF4-FFF2-40B4-BE49-F238E27FC236}">
                  <a16:creationId xmlns:a16="http://schemas.microsoft.com/office/drawing/2014/main" id="{34A74D25-154F-435D-B1D5-CA5265C77A08}"/>
                </a:ext>
              </a:extLst>
            </p:cNvPr>
            <p:cNvSpPr/>
            <p:nvPr/>
          </p:nvSpPr>
          <p:spPr>
            <a:xfrm>
              <a:off x="1810345" y="226679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7" name="Freeform: Shape 696">
              <a:extLst>
                <a:ext uri="{FF2B5EF4-FFF2-40B4-BE49-F238E27FC236}">
                  <a16:creationId xmlns:a16="http://schemas.microsoft.com/office/drawing/2014/main" id="{D7FE1DD4-D150-4182-93C2-A7096E8AE50D}"/>
                </a:ext>
              </a:extLst>
            </p:cNvPr>
            <p:cNvSpPr/>
            <p:nvPr/>
          </p:nvSpPr>
          <p:spPr>
            <a:xfrm>
              <a:off x="4941951" y="2111815"/>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8" name="Freeform: Shape 697">
              <a:extLst>
                <a:ext uri="{FF2B5EF4-FFF2-40B4-BE49-F238E27FC236}">
                  <a16:creationId xmlns:a16="http://schemas.microsoft.com/office/drawing/2014/main" id="{8F42CFFA-7A7F-44C4-A9C8-4C519FC36C6A}"/>
                </a:ext>
              </a:extLst>
            </p:cNvPr>
            <p:cNvSpPr/>
            <p:nvPr/>
          </p:nvSpPr>
          <p:spPr>
            <a:xfrm>
              <a:off x="5093554" y="3914356"/>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9" name="Freeform: Shape 698">
              <a:extLst>
                <a:ext uri="{FF2B5EF4-FFF2-40B4-BE49-F238E27FC236}">
                  <a16:creationId xmlns:a16="http://schemas.microsoft.com/office/drawing/2014/main" id="{9F35D864-E5DD-4543-BF1A-5D44080A4925}"/>
                </a:ext>
              </a:extLst>
            </p:cNvPr>
            <p:cNvSpPr/>
            <p:nvPr/>
          </p:nvSpPr>
          <p:spPr>
            <a:xfrm>
              <a:off x="3906492" y="169058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0" name="Freeform: Shape 699">
              <a:extLst>
                <a:ext uri="{FF2B5EF4-FFF2-40B4-BE49-F238E27FC236}">
                  <a16:creationId xmlns:a16="http://schemas.microsoft.com/office/drawing/2014/main" id="{B2514C2B-867C-4822-A726-785AD131FE22}"/>
                </a:ext>
              </a:extLst>
            </p:cNvPr>
            <p:cNvSpPr/>
            <p:nvPr/>
          </p:nvSpPr>
          <p:spPr>
            <a:xfrm>
              <a:off x="5124272" y="3352939"/>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1" name="Freeform: Shape 700">
              <a:extLst>
                <a:ext uri="{FF2B5EF4-FFF2-40B4-BE49-F238E27FC236}">
                  <a16:creationId xmlns:a16="http://schemas.microsoft.com/office/drawing/2014/main" id="{C0F50750-109E-45E9-B0D3-C1E3A718BA2A}"/>
                </a:ext>
              </a:extLst>
            </p:cNvPr>
            <p:cNvSpPr/>
            <p:nvPr/>
          </p:nvSpPr>
          <p:spPr>
            <a:xfrm>
              <a:off x="5059036" y="3447343"/>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2" name="Freeform: Shape 701">
              <a:extLst>
                <a:ext uri="{FF2B5EF4-FFF2-40B4-BE49-F238E27FC236}">
                  <a16:creationId xmlns:a16="http://schemas.microsoft.com/office/drawing/2014/main" id="{76498F12-49F1-4DB3-B1AC-34B7582DEACD}"/>
                </a:ext>
              </a:extLst>
            </p:cNvPr>
            <p:cNvSpPr/>
            <p:nvPr/>
          </p:nvSpPr>
          <p:spPr>
            <a:xfrm>
              <a:off x="837863" y="1967817"/>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3" name="Freeform: Shape 702">
              <a:extLst>
                <a:ext uri="{FF2B5EF4-FFF2-40B4-BE49-F238E27FC236}">
                  <a16:creationId xmlns:a16="http://schemas.microsoft.com/office/drawing/2014/main" id="{F4096E9B-041A-4B7E-9453-185D28D638F3}"/>
                </a:ext>
              </a:extLst>
            </p:cNvPr>
            <p:cNvSpPr/>
            <p:nvPr/>
          </p:nvSpPr>
          <p:spPr>
            <a:xfrm>
              <a:off x="800078" y="1978400"/>
              <a:ext cx="41984" cy="37318"/>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4" name="Freeform: Shape 703">
              <a:extLst>
                <a:ext uri="{FF2B5EF4-FFF2-40B4-BE49-F238E27FC236}">
                  <a16:creationId xmlns:a16="http://schemas.microsoft.com/office/drawing/2014/main" id="{6D81259F-F0C8-45C0-8132-6EB0DF44C050}"/>
                </a:ext>
              </a:extLst>
            </p:cNvPr>
            <p:cNvSpPr/>
            <p:nvPr/>
          </p:nvSpPr>
          <p:spPr>
            <a:xfrm>
              <a:off x="5481665" y="4240133"/>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5" name="Freeform: Shape 704">
              <a:extLst>
                <a:ext uri="{FF2B5EF4-FFF2-40B4-BE49-F238E27FC236}">
                  <a16:creationId xmlns:a16="http://schemas.microsoft.com/office/drawing/2014/main" id="{3570F734-49E9-4E75-9805-88DABF893EDD}"/>
                </a:ext>
              </a:extLst>
            </p:cNvPr>
            <p:cNvSpPr/>
            <p:nvPr/>
          </p:nvSpPr>
          <p:spPr>
            <a:xfrm>
              <a:off x="2017063" y="3081551"/>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6" name="Freeform: Shape 705">
              <a:extLst>
                <a:ext uri="{FF2B5EF4-FFF2-40B4-BE49-F238E27FC236}">
                  <a16:creationId xmlns:a16="http://schemas.microsoft.com/office/drawing/2014/main" id="{1B538546-0544-4CE3-A5E2-5BF9D00ED1E9}"/>
                </a:ext>
              </a:extLst>
            </p:cNvPr>
            <p:cNvSpPr/>
            <p:nvPr/>
          </p:nvSpPr>
          <p:spPr>
            <a:xfrm>
              <a:off x="3558356" y="1388129"/>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7" name="Freeform: Shape 706">
              <a:extLst>
                <a:ext uri="{FF2B5EF4-FFF2-40B4-BE49-F238E27FC236}">
                  <a16:creationId xmlns:a16="http://schemas.microsoft.com/office/drawing/2014/main" id="{B7C070D4-5DB5-4392-8477-5CC3FBE466CE}"/>
                </a:ext>
              </a:extLst>
            </p:cNvPr>
            <p:cNvSpPr/>
            <p:nvPr/>
          </p:nvSpPr>
          <p:spPr>
            <a:xfrm>
              <a:off x="3832943" y="3050836"/>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8" name="Freeform: Shape 707">
              <a:extLst>
                <a:ext uri="{FF2B5EF4-FFF2-40B4-BE49-F238E27FC236}">
                  <a16:creationId xmlns:a16="http://schemas.microsoft.com/office/drawing/2014/main" id="{0A84818A-6FDA-461E-BCF1-897BB1039AC2}"/>
                </a:ext>
              </a:extLst>
            </p:cNvPr>
            <p:cNvSpPr/>
            <p:nvPr/>
          </p:nvSpPr>
          <p:spPr>
            <a:xfrm>
              <a:off x="1984936" y="1823223"/>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9" name="Freeform: Shape 708">
              <a:extLst>
                <a:ext uri="{FF2B5EF4-FFF2-40B4-BE49-F238E27FC236}">
                  <a16:creationId xmlns:a16="http://schemas.microsoft.com/office/drawing/2014/main" id="{D46F04E0-C745-45CA-B347-E1539CC55BAF}"/>
                </a:ext>
              </a:extLst>
            </p:cNvPr>
            <p:cNvSpPr/>
            <p:nvPr/>
          </p:nvSpPr>
          <p:spPr>
            <a:xfrm>
              <a:off x="5630938" y="3512650"/>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0" name="Freeform: Shape 709">
              <a:extLst>
                <a:ext uri="{FF2B5EF4-FFF2-40B4-BE49-F238E27FC236}">
                  <a16:creationId xmlns:a16="http://schemas.microsoft.com/office/drawing/2014/main" id="{3BF7B99C-A40C-4D98-9C43-9CA73B413FE5}"/>
                </a:ext>
              </a:extLst>
            </p:cNvPr>
            <p:cNvSpPr/>
            <p:nvPr/>
          </p:nvSpPr>
          <p:spPr>
            <a:xfrm>
              <a:off x="2033084" y="1870555"/>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1" name="Freeform: Shape 710">
              <a:extLst>
                <a:ext uri="{FF2B5EF4-FFF2-40B4-BE49-F238E27FC236}">
                  <a16:creationId xmlns:a16="http://schemas.microsoft.com/office/drawing/2014/main" id="{CCB6F81E-6E01-4A7E-BF98-63A8ED7A3C4F}"/>
                </a:ext>
              </a:extLst>
            </p:cNvPr>
            <p:cNvSpPr/>
            <p:nvPr/>
          </p:nvSpPr>
          <p:spPr>
            <a:xfrm>
              <a:off x="5547255" y="340116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2" name="Freeform: Shape 711">
              <a:extLst>
                <a:ext uri="{FF2B5EF4-FFF2-40B4-BE49-F238E27FC236}">
                  <a16:creationId xmlns:a16="http://schemas.microsoft.com/office/drawing/2014/main" id="{53B9A178-3DEE-4A04-9CC5-6016649C2CE9}"/>
                </a:ext>
              </a:extLst>
            </p:cNvPr>
            <p:cNvSpPr/>
            <p:nvPr/>
          </p:nvSpPr>
          <p:spPr>
            <a:xfrm>
              <a:off x="3502738" y="1431686"/>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3" name="Freeform: Shape 712">
              <a:extLst>
                <a:ext uri="{FF2B5EF4-FFF2-40B4-BE49-F238E27FC236}">
                  <a16:creationId xmlns:a16="http://schemas.microsoft.com/office/drawing/2014/main" id="{9F7959B7-7158-41BE-8556-DA2949EADC7E}"/>
                </a:ext>
              </a:extLst>
            </p:cNvPr>
            <p:cNvSpPr/>
            <p:nvPr/>
          </p:nvSpPr>
          <p:spPr>
            <a:xfrm>
              <a:off x="3518253" y="1441950"/>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4" name="Freeform: Shape 713">
              <a:extLst>
                <a:ext uri="{FF2B5EF4-FFF2-40B4-BE49-F238E27FC236}">
                  <a16:creationId xmlns:a16="http://schemas.microsoft.com/office/drawing/2014/main" id="{A21AF2F8-5ADF-4BC0-B1A5-282F9EEDB03B}"/>
                </a:ext>
              </a:extLst>
            </p:cNvPr>
            <p:cNvSpPr/>
            <p:nvPr/>
          </p:nvSpPr>
          <p:spPr>
            <a:xfrm>
              <a:off x="4011322" y="1480927"/>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5" name="Freeform: Shape 714">
              <a:extLst>
                <a:ext uri="{FF2B5EF4-FFF2-40B4-BE49-F238E27FC236}">
                  <a16:creationId xmlns:a16="http://schemas.microsoft.com/office/drawing/2014/main" id="{3DB369B6-9E9C-4AE3-A6C7-B6E561E96E6E}"/>
                </a:ext>
              </a:extLst>
            </p:cNvPr>
            <p:cNvSpPr/>
            <p:nvPr/>
          </p:nvSpPr>
          <p:spPr>
            <a:xfrm>
              <a:off x="4093681" y="1398100"/>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6" name="Freeform: Shape 715">
              <a:extLst>
                <a:ext uri="{FF2B5EF4-FFF2-40B4-BE49-F238E27FC236}">
                  <a16:creationId xmlns:a16="http://schemas.microsoft.com/office/drawing/2014/main" id="{DAC80B30-12D6-442C-BB89-4CA2CCE71DF2}"/>
                </a:ext>
              </a:extLst>
            </p:cNvPr>
            <p:cNvSpPr/>
            <p:nvPr/>
          </p:nvSpPr>
          <p:spPr>
            <a:xfrm>
              <a:off x="2210712" y="3772478"/>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7" name="Freeform: Shape 716">
              <a:extLst>
                <a:ext uri="{FF2B5EF4-FFF2-40B4-BE49-F238E27FC236}">
                  <a16:creationId xmlns:a16="http://schemas.microsoft.com/office/drawing/2014/main" id="{F8F07BF5-CB0C-47E6-8F98-4047DD7F325A}"/>
                </a:ext>
              </a:extLst>
            </p:cNvPr>
            <p:cNvSpPr/>
            <p:nvPr/>
          </p:nvSpPr>
          <p:spPr>
            <a:xfrm>
              <a:off x="2191586" y="3772478"/>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8" name="Freeform: Shape 717">
              <a:extLst>
                <a:ext uri="{FF2B5EF4-FFF2-40B4-BE49-F238E27FC236}">
                  <a16:creationId xmlns:a16="http://schemas.microsoft.com/office/drawing/2014/main" id="{99D92EA8-09A7-413E-983C-46EB710803E8}"/>
                </a:ext>
              </a:extLst>
            </p:cNvPr>
            <p:cNvSpPr/>
            <p:nvPr/>
          </p:nvSpPr>
          <p:spPr>
            <a:xfrm>
              <a:off x="2199051" y="3779942"/>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9" name="Freeform: Shape 718">
              <a:extLst>
                <a:ext uri="{FF2B5EF4-FFF2-40B4-BE49-F238E27FC236}">
                  <a16:creationId xmlns:a16="http://schemas.microsoft.com/office/drawing/2014/main" id="{0194889F-7495-4896-B772-B3CD4A684573}"/>
                </a:ext>
              </a:extLst>
            </p:cNvPr>
            <p:cNvSpPr/>
            <p:nvPr/>
          </p:nvSpPr>
          <p:spPr>
            <a:xfrm>
              <a:off x="2563479" y="1308888"/>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0" name="Freeform: Shape 719">
              <a:extLst>
                <a:ext uri="{FF2B5EF4-FFF2-40B4-BE49-F238E27FC236}">
                  <a16:creationId xmlns:a16="http://schemas.microsoft.com/office/drawing/2014/main" id="{2322ACD2-8FF8-4331-A839-4D2038E5C576}"/>
                </a:ext>
              </a:extLst>
            </p:cNvPr>
            <p:cNvSpPr/>
            <p:nvPr/>
          </p:nvSpPr>
          <p:spPr>
            <a:xfrm>
              <a:off x="4971168" y="3288739"/>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1" name="Freeform: Shape 720">
              <a:extLst>
                <a:ext uri="{FF2B5EF4-FFF2-40B4-BE49-F238E27FC236}">
                  <a16:creationId xmlns:a16="http://schemas.microsoft.com/office/drawing/2014/main" id="{75AFF14C-EC28-4233-862B-855D127E08BB}"/>
                </a:ext>
              </a:extLst>
            </p:cNvPr>
            <p:cNvSpPr/>
            <p:nvPr/>
          </p:nvSpPr>
          <p:spPr>
            <a:xfrm>
              <a:off x="5532026" y="341422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2" name="Freeform: Shape 721">
              <a:extLst>
                <a:ext uri="{FF2B5EF4-FFF2-40B4-BE49-F238E27FC236}">
                  <a16:creationId xmlns:a16="http://schemas.microsoft.com/office/drawing/2014/main" id="{3E681C23-122A-485A-BA58-7F1515367064}"/>
                </a:ext>
              </a:extLst>
            </p:cNvPr>
            <p:cNvSpPr/>
            <p:nvPr/>
          </p:nvSpPr>
          <p:spPr>
            <a:xfrm>
              <a:off x="5172856" y="2394966"/>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3" name="Freeform: Shape 722">
              <a:extLst>
                <a:ext uri="{FF2B5EF4-FFF2-40B4-BE49-F238E27FC236}">
                  <a16:creationId xmlns:a16="http://schemas.microsoft.com/office/drawing/2014/main" id="{76F485E7-94D1-43AC-B646-412F3D702CD6}"/>
                </a:ext>
              </a:extLst>
            </p:cNvPr>
            <p:cNvSpPr/>
            <p:nvPr/>
          </p:nvSpPr>
          <p:spPr>
            <a:xfrm>
              <a:off x="5173672" y="2378446"/>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4" name="Freeform: Shape 723">
              <a:extLst>
                <a:ext uri="{FF2B5EF4-FFF2-40B4-BE49-F238E27FC236}">
                  <a16:creationId xmlns:a16="http://schemas.microsoft.com/office/drawing/2014/main" id="{E31491BA-854A-4A4A-B9CC-4B6AEFE66F59}"/>
                </a:ext>
              </a:extLst>
            </p:cNvPr>
            <p:cNvSpPr/>
            <p:nvPr/>
          </p:nvSpPr>
          <p:spPr>
            <a:xfrm>
              <a:off x="3478602" y="1460742"/>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5" name="Freeform: Shape 724">
              <a:extLst>
                <a:ext uri="{FF2B5EF4-FFF2-40B4-BE49-F238E27FC236}">
                  <a16:creationId xmlns:a16="http://schemas.microsoft.com/office/drawing/2014/main" id="{1F61E58C-D8A2-41C1-9612-DD0E2D5EDF1C}"/>
                </a:ext>
              </a:extLst>
            </p:cNvPr>
            <p:cNvSpPr/>
            <p:nvPr/>
          </p:nvSpPr>
          <p:spPr>
            <a:xfrm>
              <a:off x="3565309" y="1446148"/>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6" name="Freeform: Shape 725">
              <a:extLst>
                <a:ext uri="{FF2B5EF4-FFF2-40B4-BE49-F238E27FC236}">
                  <a16:creationId xmlns:a16="http://schemas.microsoft.com/office/drawing/2014/main" id="{A1ACBCA3-9C2D-41D1-849E-537065A72001}"/>
                </a:ext>
              </a:extLst>
            </p:cNvPr>
            <p:cNvSpPr/>
            <p:nvPr/>
          </p:nvSpPr>
          <p:spPr>
            <a:xfrm>
              <a:off x="4538445" y="3237544"/>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7" name="Freeform: Shape 726">
              <a:extLst>
                <a:ext uri="{FF2B5EF4-FFF2-40B4-BE49-F238E27FC236}">
                  <a16:creationId xmlns:a16="http://schemas.microsoft.com/office/drawing/2014/main" id="{ED654ED1-E744-4547-A026-8BF53C097013}"/>
                </a:ext>
              </a:extLst>
            </p:cNvPr>
            <p:cNvSpPr/>
            <p:nvPr/>
          </p:nvSpPr>
          <p:spPr>
            <a:xfrm>
              <a:off x="3501460" y="1446615"/>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8" name="Freeform: Shape 727">
              <a:extLst>
                <a:ext uri="{FF2B5EF4-FFF2-40B4-BE49-F238E27FC236}">
                  <a16:creationId xmlns:a16="http://schemas.microsoft.com/office/drawing/2014/main" id="{FFC6D945-62CD-4571-B66D-BD427B013A3D}"/>
                </a:ext>
              </a:extLst>
            </p:cNvPr>
            <p:cNvSpPr/>
            <p:nvPr/>
          </p:nvSpPr>
          <p:spPr>
            <a:xfrm>
              <a:off x="949352" y="1928487"/>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9" name="Freeform: Shape 728">
              <a:extLst>
                <a:ext uri="{FF2B5EF4-FFF2-40B4-BE49-F238E27FC236}">
                  <a16:creationId xmlns:a16="http://schemas.microsoft.com/office/drawing/2014/main" id="{5FEAE4EB-988D-43EB-9A12-9C23D49932BB}"/>
                </a:ext>
              </a:extLst>
            </p:cNvPr>
            <p:cNvSpPr/>
            <p:nvPr/>
          </p:nvSpPr>
          <p:spPr>
            <a:xfrm>
              <a:off x="5220903" y="2325927"/>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0" name="Freeform: Shape 729">
              <a:extLst>
                <a:ext uri="{FF2B5EF4-FFF2-40B4-BE49-F238E27FC236}">
                  <a16:creationId xmlns:a16="http://schemas.microsoft.com/office/drawing/2014/main" id="{4156822B-0156-454A-83F2-33257DBDC3C6}"/>
                </a:ext>
              </a:extLst>
            </p:cNvPr>
            <p:cNvSpPr/>
            <p:nvPr/>
          </p:nvSpPr>
          <p:spPr>
            <a:xfrm>
              <a:off x="2885241" y="2213506"/>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1" name="Freeform: Shape 730">
              <a:extLst>
                <a:ext uri="{FF2B5EF4-FFF2-40B4-BE49-F238E27FC236}">
                  <a16:creationId xmlns:a16="http://schemas.microsoft.com/office/drawing/2014/main" id="{B8CE574A-E787-4C9F-9700-49EF687E1224}"/>
                </a:ext>
              </a:extLst>
            </p:cNvPr>
            <p:cNvSpPr/>
            <p:nvPr/>
          </p:nvSpPr>
          <p:spPr>
            <a:xfrm>
              <a:off x="2885708" y="2200237"/>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2" name="Freeform: Shape 731">
              <a:extLst>
                <a:ext uri="{FF2B5EF4-FFF2-40B4-BE49-F238E27FC236}">
                  <a16:creationId xmlns:a16="http://schemas.microsoft.com/office/drawing/2014/main" id="{D900EE57-5E2E-4B3B-A26F-E3C5882E478A}"/>
                </a:ext>
              </a:extLst>
            </p:cNvPr>
            <p:cNvSpPr/>
            <p:nvPr/>
          </p:nvSpPr>
          <p:spPr>
            <a:xfrm>
              <a:off x="4702398" y="3303301"/>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3" name="Freeform: Shape 732">
              <a:extLst>
                <a:ext uri="{FF2B5EF4-FFF2-40B4-BE49-F238E27FC236}">
                  <a16:creationId xmlns:a16="http://schemas.microsoft.com/office/drawing/2014/main" id="{D07BFC94-A7AC-49B2-B0A0-53103370B6AE}"/>
                </a:ext>
              </a:extLst>
            </p:cNvPr>
            <p:cNvSpPr/>
            <p:nvPr/>
          </p:nvSpPr>
          <p:spPr>
            <a:xfrm>
              <a:off x="5517701" y="3385769"/>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4" name="Freeform: Shape 733">
              <a:extLst>
                <a:ext uri="{FF2B5EF4-FFF2-40B4-BE49-F238E27FC236}">
                  <a16:creationId xmlns:a16="http://schemas.microsoft.com/office/drawing/2014/main" id="{84C57888-2B4A-45F2-87F5-638C5B6D1E71}"/>
                </a:ext>
              </a:extLst>
            </p:cNvPr>
            <p:cNvSpPr/>
            <p:nvPr/>
          </p:nvSpPr>
          <p:spPr>
            <a:xfrm>
              <a:off x="1712612" y="1777348"/>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5" name="Freeform: Shape 734">
              <a:extLst>
                <a:ext uri="{FF2B5EF4-FFF2-40B4-BE49-F238E27FC236}">
                  <a16:creationId xmlns:a16="http://schemas.microsoft.com/office/drawing/2014/main" id="{520E0B9A-1031-455F-8316-05AD62DA8865}"/>
                </a:ext>
              </a:extLst>
            </p:cNvPr>
            <p:cNvSpPr/>
            <p:nvPr/>
          </p:nvSpPr>
          <p:spPr>
            <a:xfrm>
              <a:off x="4560350" y="3279217"/>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6" name="Freeform: Shape 735">
              <a:extLst>
                <a:ext uri="{FF2B5EF4-FFF2-40B4-BE49-F238E27FC236}">
                  <a16:creationId xmlns:a16="http://schemas.microsoft.com/office/drawing/2014/main" id="{1DC15B14-88E4-469D-9A94-34A38A5AECDB}"/>
                </a:ext>
              </a:extLst>
            </p:cNvPr>
            <p:cNvSpPr/>
            <p:nvPr/>
          </p:nvSpPr>
          <p:spPr>
            <a:xfrm>
              <a:off x="2049894" y="2096420"/>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7" name="Freeform: Shape 736">
              <a:extLst>
                <a:ext uri="{FF2B5EF4-FFF2-40B4-BE49-F238E27FC236}">
                  <a16:creationId xmlns:a16="http://schemas.microsoft.com/office/drawing/2014/main" id="{72AA60E5-7D47-42DF-9425-C7218A411562}"/>
                </a:ext>
              </a:extLst>
            </p:cNvPr>
            <p:cNvSpPr/>
            <p:nvPr/>
          </p:nvSpPr>
          <p:spPr>
            <a:xfrm>
              <a:off x="5557234" y="343177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8" name="Freeform: Shape 737">
              <a:extLst>
                <a:ext uri="{FF2B5EF4-FFF2-40B4-BE49-F238E27FC236}">
                  <a16:creationId xmlns:a16="http://schemas.microsoft.com/office/drawing/2014/main" id="{A05D05CA-7448-4928-A98D-8A19A1081D2B}"/>
                </a:ext>
              </a:extLst>
            </p:cNvPr>
            <p:cNvSpPr/>
            <p:nvPr/>
          </p:nvSpPr>
          <p:spPr>
            <a:xfrm>
              <a:off x="1862525" y="1476843"/>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9" name="Freeform: Shape 738">
              <a:extLst>
                <a:ext uri="{FF2B5EF4-FFF2-40B4-BE49-F238E27FC236}">
                  <a16:creationId xmlns:a16="http://schemas.microsoft.com/office/drawing/2014/main" id="{A8B4E0C4-D790-4399-AB08-F18D6AB0D15C}"/>
                </a:ext>
              </a:extLst>
            </p:cNvPr>
            <p:cNvSpPr/>
            <p:nvPr/>
          </p:nvSpPr>
          <p:spPr>
            <a:xfrm>
              <a:off x="1866917" y="1485332"/>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0" name="Freeform: Shape 739">
              <a:extLst>
                <a:ext uri="{FF2B5EF4-FFF2-40B4-BE49-F238E27FC236}">
                  <a16:creationId xmlns:a16="http://schemas.microsoft.com/office/drawing/2014/main" id="{393392E9-9884-4F6C-9A4A-F43A4083BFBD}"/>
                </a:ext>
              </a:extLst>
            </p:cNvPr>
            <p:cNvSpPr/>
            <p:nvPr/>
          </p:nvSpPr>
          <p:spPr>
            <a:xfrm>
              <a:off x="1886782" y="1915425"/>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1" name="Freeform: Shape 740">
              <a:extLst>
                <a:ext uri="{FF2B5EF4-FFF2-40B4-BE49-F238E27FC236}">
                  <a16:creationId xmlns:a16="http://schemas.microsoft.com/office/drawing/2014/main" id="{3F58E80F-241F-494C-9F93-909840DCC721}"/>
                </a:ext>
              </a:extLst>
            </p:cNvPr>
            <p:cNvSpPr/>
            <p:nvPr/>
          </p:nvSpPr>
          <p:spPr>
            <a:xfrm>
              <a:off x="2100064" y="2068898"/>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2" name="Freeform: Shape 741">
              <a:extLst>
                <a:ext uri="{FF2B5EF4-FFF2-40B4-BE49-F238E27FC236}">
                  <a16:creationId xmlns:a16="http://schemas.microsoft.com/office/drawing/2014/main" id="{A6E63193-5607-4E74-ADF2-50928C9AE35F}"/>
                </a:ext>
              </a:extLst>
            </p:cNvPr>
            <p:cNvSpPr/>
            <p:nvPr/>
          </p:nvSpPr>
          <p:spPr>
            <a:xfrm>
              <a:off x="5420951" y="3317662"/>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3" name="Freeform: Shape 742">
              <a:extLst>
                <a:ext uri="{FF2B5EF4-FFF2-40B4-BE49-F238E27FC236}">
                  <a16:creationId xmlns:a16="http://schemas.microsoft.com/office/drawing/2014/main" id="{23EBF173-DFAF-408C-8053-05DC45CCE5D1}"/>
                </a:ext>
              </a:extLst>
            </p:cNvPr>
            <p:cNvSpPr/>
            <p:nvPr/>
          </p:nvSpPr>
          <p:spPr>
            <a:xfrm>
              <a:off x="3519003" y="1349535"/>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4" name="Freeform: Shape 743">
              <a:extLst>
                <a:ext uri="{FF2B5EF4-FFF2-40B4-BE49-F238E27FC236}">
                  <a16:creationId xmlns:a16="http://schemas.microsoft.com/office/drawing/2014/main" id="{2DF60A26-C04B-432D-9178-4C2BB503E02E}"/>
                </a:ext>
              </a:extLst>
            </p:cNvPr>
            <p:cNvSpPr/>
            <p:nvPr/>
          </p:nvSpPr>
          <p:spPr>
            <a:xfrm>
              <a:off x="3566986" y="1350867"/>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5" name="Freeform: Shape 744">
              <a:extLst>
                <a:ext uri="{FF2B5EF4-FFF2-40B4-BE49-F238E27FC236}">
                  <a16:creationId xmlns:a16="http://schemas.microsoft.com/office/drawing/2014/main" id="{E4A6F7BE-2F1F-43E3-BD12-396B4DA3818E}"/>
                </a:ext>
              </a:extLst>
            </p:cNvPr>
            <p:cNvSpPr/>
            <p:nvPr/>
          </p:nvSpPr>
          <p:spPr>
            <a:xfrm>
              <a:off x="1725912" y="1427022"/>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6" name="Freeform: Shape 745">
              <a:extLst>
                <a:ext uri="{FF2B5EF4-FFF2-40B4-BE49-F238E27FC236}">
                  <a16:creationId xmlns:a16="http://schemas.microsoft.com/office/drawing/2014/main" id="{1FF7A05D-BC54-4B0F-B10C-F1C2173003A7}"/>
                </a:ext>
              </a:extLst>
            </p:cNvPr>
            <p:cNvSpPr/>
            <p:nvPr/>
          </p:nvSpPr>
          <p:spPr>
            <a:xfrm>
              <a:off x="4645268" y="3240693"/>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7" name="Freeform: Shape 746">
              <a:extLst>
                <a:ext uri="{FF2B5EF4-FFF2-40B4-BE49-F238E27FC236}">
                  <a16:creationId xmlns:a16="http://schemas.microsoft.com/office/drawing/2014/main" id="{5F569B2E-76D6-4C9E-B674-48B5CE6BE27D}"/>
                </a:ext>
              </a:extLst>
            </p:cNvPr>
            <p:cNvSpPr/>
            <p:nvPr/>
          </p:nvSpPr>
          <p:spPr>
            <a:xfrm>
              <a:off x="5071437" y="3260634"/>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8" name="Freeform: Shape 747">
              <a:extLst>
                <a:ext uri="{FF2B5EF4-FFF2-40B4-BE49-F238E27FC236}">
                  <a16:creationId xmlns:a16="http://schemas.microsoft.com/office/drawing/2014/main" id="{5A69DCCC-FEA4-44A3-8A06-1DCDC93F98B1}"/>
                </a:ext>
              </a:extLst>
            </p:cNvPr>
            <p:cNvSpPr/>
            <p:nvPr/>
          </p:nvSpPr>
          <p:spPr>
            <a:xfrm>
              <a:off x="3896995" y="1590126"/>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9" name="Freeform: Shape 748">
              <a:extLst>
                <a:ext uri="{FF2B5EF4-FFF2-40B4-BE49-F238E27FC236}">
                  <a16:creationId xmlns:a16="http://schemas.microsoft.com/office/drawing/2014/main" id="{6AF9B2A8-679C-4735-8816-5EF5A834E4A6}"/>
                </a:ext>
              </a:extLst>
            </p:cNvPr>
            <p:cNvSpPr/>
            <p:nvPr/>
          </p:nvSpPr>
          <p:spPr>
            <a:xfrm>
              <a:off x="1879511" y="1542880"/>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0" name="Freeform: Shape 749">
              <a:extLst>
                <a:ext uri="{FF2B5EF4-FFF2-40B4-BE49-F238E27FC236}">
                  <a16:creationId xmlns:a16="http://schemas.microsoft.com/office/drawing/2014/main" id="{F10342B8-81DB-49DF-BDA1-75037555FCCD}"/>
                </a:ext>
              </a:extLst>
            </p:cNvPr>
            <p:cNvSpPr/>
            <p:nvPr/>
          </p:nvSpPr>
          <p:spPr>
            <a:xfrm>
              <a:off x="1879045" y="1542709"/>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1" name="Freeform: Shape 750">
              <a:extLst>
                <a:ext uri="{FF2B5EF4-FFF2-40B4-BE49-F238E27FC236}">
                  <a16:creationId xmlns:a16="http://schemas.microsoft.com/office/drawing/2014/main" id="{68E6ADF5-0F9A-4D6B-B4D7-F319E8974591}"/>
                </a:ext>
              </a:extLst>
            </p:cNvPr>
            <p:cNvSpPr/>
            <p:nvPr/>
          </p:nvSpPr>
          <p:spPr>
            <a:xfrm>
              <a:off x="4957342" y="3090365"/>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2" name="Freeform: Shape 751">
              <a:extLst>
                <a:ext uri="{FF2B5EF4-FFF2-40B4-BE49-F238E27FC236}">
                  <a16:creationId xmlns:a16="http://schemas.microsoft.com/office/drawing/2014/main" id="{CDDBC1D7-0314-49E1-8210-1E54AF8A7497}"/>
                </a:ext>
              </a:extLst>
            </p:cNvPr>
            <p:cNvSpPr/>
            <p:nvPr/>
          </p:nvSpPr>
          <p:spPr>
            <a:xfrm>
              <a:off x="4953611" y="3077658"/>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3" name="Freeform: Shape 752">
              <a:extLst>
                <a:ext uri="{FF2B5EF4-FFF2-40B4-BE49-F238E27FC236}">
                  <a16:creationId xmlns:a16="http://schemas.microsoft.com/office/drawing/2014/main" id="{4E696F77-087F-4CC3-B3E7-9FBF859E9FA0}"/>
                </a:ext>
              </a:extLst>
            </p:cNvPr>
            <p:cNvSpPr/>
            <p:nvPr/>
          </p:nvSpPr>
          <p:spPr>
            <a:xfrm>
              <a:off x="4953261" y="3082091"/>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4" name="Freeform: Shape 753">
              <a:extLst>
                <a:ext uri="{FF2B5EF4-FFF2-40B4-BE49-F238E27FC236}">
                  <a16:creationId xmlns:a16="http://schemas.microsoft.com/office/drawing/2014/main" id="{A1B00017-C2D0-4EBF-8B93-08F0D058157C}"/>
                </a:ext>
              </a:extLst>
            </p:cNvPr>
            <p:cNvSpPr/>
            <p:nvPr/>
          </p:nvSpPr>
          <p:spPr>
            <a:xfrm>
              <a:off x="4956875" y="3093752"/>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5" name="Freeform: Shape 754">
              <a:extLst>
                <a:ext uri="{FF2B5EF4-FFF2-40B4-BE49-F238E27FC236}">
                  <a16:creationId xmlns:a16="http://schemas.microsoft.com/office/drawing/2014/main" id="{90497AE5-07A6-48D0-B50D-61BC78B98E7C}"/>
                </a:ext>
              </a:extLst>
            </p:cNvPr>
            <p:cNvSpPr/>
            <p:nvPr/>
          </p:nvSpPr>
          <p:spPr>
            <a:xfrm>
              <a:off x="2024871" y="3014734"/>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6" name="Freeform: Shape 755">
              <a:extLst>
                <a:ext uri="{FF2B5EF4-FFF2-40B4-BE49-F238E27FC236}">
                  <a16:creationId xmlns:a16="http://schemas.microsoft.com/office/drawing/2014/main" id="{925211DB-5CD5-499C-9D61-E599137A152E}"/>
                </a:ext>
              </a:extLst>
            </p:cNvPr>
            <p:cNvSpPr/>
            <p:nvPr/>
          </p:nvSpPr>
          <p:spPr>
            <a:xfrm>
              <a:off x="2018398" y="2987395"/>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7" name="Freeform: Shape 756">
              <a:extLst>
                <a:ext uri="{FF2B5EF4-FFF2-40B4-BE49-F238E27FC236}">
                  <a16:creationId xmlns:a16="http://schemas.microsoft.com/office/drawing/2014/main" id="{C7AB4A10-962A-4398-9120-619988ADF489}"/>
                </a:ext>
              </a:extLst>
            </p:cNvPr>
            <p:cNvSpPr/>
            <p:nvPr/>
          </p:nvSpPr>
          <p:spPr>
            <a:xfrm>
              <a:off x="1953507" y="1997709"/>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8" name="Freeform: Shape 757">
              <a:extLst>
                <a:ext uri="{FF2B5EF4-FFF2-40B4-BE49-F238E27FC236}">
                  <a16:creationId xmlns:a16="http://schemas.microsoft.com/office/drawing/2014/main" id="{76F5C967-4389-4AE7-B2A7-D2A51FE00724}"/>
                </a:ext>
              </a:extLst>
            </p:cNvPr>
            <p:cNvSpPr/>
            <p:nvPr/>
          </p:nvSpPr>
          <p:spPr>
            <a:xfrm>
              <a:off x="1768896" y="284138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9" name="Freeform: Shape 758">
              <a:extLst>
                <a:ext uri="{FF2B5EF4-FFF2-40B4-BE49-F238E27FC236}">
                  <a16:creationId xmlns:a16="http://schemas.microsoft.com/office/drawing/2014/main" id="{F7B349FE-5D2C-4156-A4F2-31429935A5A5}"/>
                </a:ext>
              </a:extLst>
            </p:cNvPr>
            <p:cNvSpPr/>
            <p:nvPr/>
          </p:nvSpPr>
          <p:spPr>
            <a:xfrm>
              <a:off x="1785542" y="2810133"/>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0" name="Freeform: Shape 759">
              <a:extLst>
                <a:ext uri="{FF2B5EF4-FFF2-40B4-BE49-F238E27FC236}">
                  <a16:creationId xmlns:a16="http://schemas.microsoft.com/office/drawing/2014/main" id="{DDB834A1-EE0C-4BB4-BF44-FFEC2587647F}"/>
                </a:ext>
              </a:extLst>
            </p:cNvPr>
            <p:cNvSpPr/>
            <p:nvPr/>
          </p:nvSpPr>
          <p:spPr>
            <a:xfrm>
              <a:off x="1765691" y="2808474"/>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1" name="Freeform: Shape 760">
              <a:extLst>
                <a:ext uri="{FF2B5EF4-FFF2-40B4-BE49-F238E27FC236}">
                  <a16:creationId xmlns:a16="http://schemas.microsoft.com/office/drawing/2014/main" id="{F1808670-5D61-4468-BB4C-7B72532E0C94}"/>
                </a:ext>
              </a:extLst>
            </p:cNvPr>
            <p:cNvSpPr/>
            <p:nvPr/>
          </p:nvSpPr>
          <p:spPr>
            <a:xfrm>
              <a:off x="1835539" y="2907210"/>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2" name="Freeform: Shape 761">
              <a:extLst>
                <a:ext uri="{FF2B5EF4-FFF2-40B4-BE49-F238E27FC236}">
                  <a16:creationId xmlns:a16="http://schemas.microsoft.com/office/drawing/2014/main" id="{9A975A3E-68AB-4258-816B-4DF075FF82E4}"/>
                </a:ext>
              </a:extLst>
            </p:cNvPr>
            <p:cNvSpPr/>
            <p:nvPr/>
          </p:nvSpPr>
          <p:spPr>
            <a:xfrm>
              <a:off x="5411694" y="3313464"/>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3" name="Freeform: Shape 762">
              <a:extLst>
                <a:ext uri="{FF2B5EF4-FFF2-40B4-BE49-F238E27FC236}">
                  <a16:creationId xmlns:a16="http://schemas.microsoft.com/office/drawing/2014/main" id="{34B1352D-A37F-4BEF-A296-6332768FE2B0}"/>
                </a:ext>
              </a:extLst>
            </p:cNvPr>
            <p:cNvSpPr/>
            <p:nvPr/>
          </p:nvSpPr>
          <p:spPr>
            <a:xfrm>
              <a:off x="5397699" y="3306239"/>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4" name="Freeform: Shape 763">
              <a:extLst>
                <a:ext uri="{FF2B5EF4-FFF2-40B4-BE49-F238E27FC236}">
                  <a16:creationId xmlns:a16="http://schemas.microsoft.com/office/drawing/2014/main" id="{047D6E3D-2FC6-4397-853D-7BB1150E63B0}"/>
                </a:ext>
              </a:extLst>
            </p:cNvPr>
            <p:cNvSpPr/>
            <p:nvPr/>
          </p:nvSpPr>
          <p:spPr>
            <a:xfrm>
              <a:off x="5018750" y="3222499"/>
              <a:ext cx="23324" cy="51313"/>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5" name="Freeform: Shape 764">
              <a:extLst>
                <a:ext uri="{FF2B5EF4-FFF2-40B4-BE49-F238E27FC236}">
                  <a16:creationId xmlns:a16="http://schemas.microsoft.com/office/drawing/2014/main" id="{9774C2B6-E56F-48BE-803C-7FAC7B05468C}"/>
                </a:ext>
              </a:extLst>
            </p:cNvPr>
            <p:cNvSpPr/>
            <p:nvPr/>
          </p:nvSpPr>
          <p:spPr>
            <a:xfrm>
              <a:off x="4458935" y="3039466"/>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6" name="Freeform: Shape 765">
              <a:extLst>
                <a:ext uri="{FF2B5EF4-FFF2-40B4-BE49-F238E27FC236}">
                  <a16:creationId xmlns:a16="http://schemas.microsoft.com/office/drawing/2014/main" id="{A7D05F5C-1829-4444-8C93-69603567E926}"/>
                </a:ext>
              </a:extLst>
            </p:cNvPr>
            <p:cNvSpPr/>
            <p:nvPr/>
          </p:nvSpPr>
          <p:spPr>
            <a:xfrm>
              <a:off x="5077226" y="338118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7" name="Freeform: Shape 766">
              <a:extLst>
                <a:ext uri="{FF2B5EF4-FFF2-40B4-BE49-F238E27FC236}">
                  <a16:creationId xmlns:a16="http://schemas.microsoft.com/office/drawing/2014/main" id="{C0869026-6EEF-4442-9FEA-B9768B836238}"/>
                </a:ext>
              </a:extLst>
            </p:cNvPr>
            <p:cNvSpPr/>
            <p:nvPr/>
          </p:nvSpPr>
          <p:spPr>
            <a:xfrm>
              <a:off x="3853185" y="170271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8" name="Freeform: Shape 767">
              <a:extLst>
                <a:ext uri="{FF2B5EF4-FFF2-40B4-BE49-F238E27FC236}">
                  <a16:creationId xmlns:a16="http://schemas.microsoft.com/office/drawing/2014/main" id="{FB218A2C-EDC5-4802-B696-922E3A03842C}"/>
                </a:ext>
              </a:extLst>
            </p:cNvPr>
            <p:cNvSpPr/>
            <p:nvPr/>
          </p:nvSpPr>
          <p:spPr>
            <a:xfrm>
              <a:off x="2014791" y="1825862"/>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9" name="Freeform: Shape 768">
              <a:extLst>
                <a:ext uri="{FF2B5EF4-FFF2-40B4-BE49-F238E27FC236}">
                  <a16:creationId xmlns:a16="http://schemas.microsoft.com/office/drawing/2014/main" id="{51EDFB6C-C854-4EFD-85CD-49991D4D4EBC}"/>
                </a:ext>
              </a:extLst>
            </p:cNvPr>
            <p:cNvSpPr/>
            <p:nvPr/>
          </p:nvSpPr>
          <p:spPr>
            <a:xfrm>
              <a:off x="4940174" y="2650596"/>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0" name="Freeform: Shape 769">
              <a:extLst>
                <a:ext uri="{FF2B5EF4-FFF2-40B4-BE49-F238E27FC236}">
                  <a16:creationId xmlns:a16="http://schemas.microsoft.com/office/drawing/2014/main" id="{2AB45F19-E988-4ABD-81B7-6C3E4606AB0B}"/>
                </a:ext>
              </a:extLst>
            </p:cNvPr>
            <p:cNvSpPr/>
            <p:nvPr/>
          </p:nvSpPr>
          <p:spPr>
            <a:xfrm>
              <a:off x="4761420" y="3701574"/>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1" name="Freeform: Shape 770">
              <a:extLst>
                <a:ext uri="{FF2B5EF4-FFF2-40B4-BE49-F238E27FC236}">
                  <a16:creationId xmlns:a16="http://schemas.microsoft.com/office/drawing/2014/main" id="{C97EFF82-DC5E-4182-A001-706952506252}"/>
                </a:ext>
              </a:extLst>
            </p:cNvPr>
            <p:cNvSpPr/>
            <p:nvPr/>
          </p:nvSpPr>
          <p:spPr>
            <a:xfrm>
              <a:off x="4764220" y="3710437"/>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2" name="Freeform: Shape 771">
              <a:extLst>
                <a:ext uri="{FF2B5EF4-FFF2-40B4-BE49-F238E27FC236}">
                  <a16:creationId xmlns:a16="http://schemas.microsoft.com/office/drawing/2014/main" id="{886761B8-F788-4D80-8FC5-68A87F5C3606}"/>
                </a:ext>
              </a:extLst>
            </p:cNvPr>
            <p:cNvSpPr/>
            <p:nvPr/>
          </p:nvSpPr>
          <p:spPr>
            <a:xfrm>
              <a:off x="3479536" y="1462007"/>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3" name="Freeform: Shape 772">
              <a:extLst>
                <a:ext uri="{FF2B5EF4-FFF2-40B4-BE49-F238E27FC236}">
                  <a16:creationId xmlns:a16="http://schemas.microsoft.com/office/drawing/2014/main" id="{852C3544-9539-40C2-8B67-02344A614367}"/>
                </a:ext>
              </a:extLst>
            </p:cNvPr>
            <p:cNvSpPr/>
            <p:nvPr/>
          </p:nvSpPr>
          <p:spPr>
            <a:xfrm>
              <a:off x="3471139" y="1454545"/>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4" name="Freeform: Shape 773">
              <a:extLst>
                <a:ext uri="{FF2B5EF4-FFF2-40B4-BE49-F238E27FC236}">
                  <a16:creationId xmlns:a16="http://schemas.microsoft.com/office/drawing/2014/main" id="{E13A322E-91D2-477B-9C16-6901DF036ADB}"/>
                </a:ext>
              </a:extLst>
            </p:cNvPr>
            <p:cNvSpPr/>
            <p:nvPr/>
          </p:nvSpPr>
          <p:spPr>
            <a:xfrm>
              <a:off x="4889237" y="3054013"/>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5" name="Freeform: Shape 774">
              <a:extLst>
                <a:ext uri="{FF2B5EF4-FFF2-40B4-BE49-F238E27FC236}">
                  <a16:creationId xmlns:a16="http://schemas.microsoft.com/office/drawing/2014/main" id="{1967A588-FC55-4E1B-B043-719DA0DEDA8A}"/>
                </a:ext>
              </a:extLst>
            </p:cNvPr>
            <p:cNvSpPr/>
            <p:nvPr/>
          </p:nvSpPr>
          <p:spPr>
            <a:xfrm>
              <a:off x="4992553" y="338556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6" name="Freeform: Shape 775">
              <a:extLst>
                <a:ext uri="{FF2B5EF4-FFF2-40B4-BE49-F238E27FC236}">
                  <a16:creationId xmlns:a16="http://schemas.microsoft.com/office/drawing/2014/main" id="{941CB1B1-2F90-4F1D-B4F3-5E16D3E8340E}"/>
                </a:ext>
              </a:extLst>
            </p:cNvPr>
            <p:cNvSpPr/>
            <p:nvPr/>
          </p:nvSpPr>
          <p:spPr>
            <a:xfrm>
              <a:off x="2797076" y="1399012"/>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7" name="Freeform: Shape 776">
              <a:extLst>
                <a:ext uri="{FF2B5EF4-FFF2-40B4-BE49-F238E27FC236}">
                  <a16:creationId xmlns:a16="http://schemas.microsoft.com/office/drawing/2014/main" id="{33364999-0136-463E-95BC-EFC3F357B70B}"/>
                </a:ext>
              </a:extLst>
            </p:cNvPr>
            <p:cNvSpPr/>
            <p:nvPr/>
          </p:nvSpPr>
          <p:spPr>
            <a:xfrm>
              <a:off x="3665660" y="343979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8" name="Freeform: Shape 777">
              <a:extLst>
                <a:ext uri="{FF2B5EF4-FFF2-40B4-BE49-F238E27FC236}">
                  <a16:creationId xmlns:a16="http://schemas.microsoft.com/office/drawing/2014/main" id="{237F671E-1ADB-4DB4-A251-60829E335D2B}"/>
                </a:ext>
              </a:extLst>
            </p:cNvPr>
            <p:cNvSpPr/>
            <p:nvPr/>
          </p:nvSpPr>
          <p:spPr>
            <a:xfrm>
              <a:off x="2790427" y="1534535"/>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9" name="Freeform: Shape 778">
              <a:extLst>
                <a:ext uri="{FF2B5EF4-FFF2-40B4-BE49-F238E27FC236}">
                  <a16:creationId xmlns:a16="http://schemas.microsoft.com/office/drawing/2014/main" id="{CE7CF545-3BE3-4ECA-B587-8FE700966131}"/>
                </a:ext>
              </a:extLst>
            </p:cNvPr>
            <p:cNvSpPr/>
            <p:nvPr/>
          </p:nvSpPr>
          <p:spPr>
            <a:xfrm>
              <a:off x="3289679" y="2612395"/>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0" name="Freeform: Shape 779">
              <a:extLst>
                <a:ext uri="{FF2B5EF4-FFF2-40B4-BE49-F238E27FC236}">
                  <a16:creationId xmlns:a16="http://schemas.microsoft.com/office/drawing/2014/main" id="{C0E0A11A-3ABC-4010-927E-5865EA4F2A66}"/>
                </a:ext>
              </a:extLst>
            </p:cNvPr>
            <p:cNvSpPr/>
            <p:nvPr/>
          </p:nvSpPr>
          <p:spPr>
            <a:xfrm>
              <a:off x="3298542" y="2618876"/>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1" name="Freeform: Shape 780">
              <a:extLst>
                <a:ext uri="{FF2B5EF4-FFF2-40B4-BE49-F238E27FC236}">
                  <a16:creationId xmlns:a16="http://schemas.microsoft.com/office/drawing/2014/main" id="{ED0A2869-1CC9-4AAC-A37F-09BDA2CB1EED}"/>
                </a:ext>
              </a:extLst>
            </p:cNvPr>
            <p:cNvSpPr/>
            <p:nvPr/>
          </p:nvSpPr>
          <p:spPr>
            <a:xfrm>
              <a:off x="5178921" y="4017380"/>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2" name="Freeform: Shape 781">
              <a:extLst>
                <a:ext uri="{FF2B5EF4-FFF2-40B4-BE49-F238E27FC236}">
                  <a16:creationId xmlns:a16="http://schemas.microsoft.com/office/drawing/2014/main" id="{39502D57-7519-4FBD-9884-680565F9A4C8}"/>
                </a:ext>
              </a:extLst>
            </p:cNvPr>
            <p:cNvSpPr/>
            <p:nvPr/>
          </p:nvSpPr>
          <p:spPr>
            <a:xfrm>
              <a:off x="5020227" y="3283956"/>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3" name="Freeform: Shape 782">
              <a:extLst>
                <a:ext uri="{FF2B5EF4-FFF2-40B4-BE49-F238E27FC236}">
                  <a16:creationId xmlns:a16="http://schemas.microsoft.com/office/drawing/2014/main" id="{9581FC53-FA70-40C5-8113-7250EDF020B2}"/>
                </a:ext>
              </a:extLst>
            </p:cNvPr>
            <p:cNvSpPr/>
            <p:nvPr/>
          </p:nvSpPr>
          <p:spPr>
            <a:xfrm>
              <a:off x="1881729" y="4044903"/>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4" name="Freeform: Shape 783">
              <a:extLst>
                <a:ext uri="{FF2B5EF4-FFF2-40B4-BE49-F238E27FC236}">
                  <a16:creationId xmlns:a16="http://schemas.microsoft.com/office/drawing/2014/main" id="{AA36026A-B727-4D0D-BA7F-C4C60B414717}"/>
                </a:ext>
              </a:extLst>
            </p:cNvPr>
            <p:cNvSpPr/>
            <p:nvPr/>
          </p:nvSpPr>
          <p:spPr>
            <a:xfrm>
              <a:off x="5153432" y="3491192"/>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5" name="Freeform: Shape 784">
              <a:extLst>
                <a:ext uri="{FF2B5EF4-FFF2-40B4-BE49-F238E27FC236}">
                  <a16:creationId xmlns:a16="http://schemas.microsoft.com/office/drawing/2014/main" id="{6E7131EE-490A-4560-9B82-F45E6DB22212}"/>
                </a:ext>
              </a:extLst>
            </p:cNvPr>
            <p:cNvSpPr/>
            <p:nvPr/>
          </p:nvSpPr>
          <p:spPr>
            <a:xfrm>
              <a:off x="2532518" y="1336058"/>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6" name="Freeform: Shape 785">
              <a:extLst>
                <a:ext uri="{FF2B5EF4-FFF2-40B4-BE49-F238E27FC236}">
                  <a16:creationId xmlns:a16="http://schemas.microsoft.com/office/drawing/2014/main" id="{E7E370B4-3E0A-4A53-A5A4-60259492938A}"/>
                </a:ext>
              </a:extLst>
            </p:cNvPr>
            <p:cNvSpPr/>
            <p:nvPr/>
          </p:nvSpPr>
          <p:spPr>
            <a:xfrm>
              <a:off x="5641317" y="3535975"/>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7" name="Freeform: Shape 786">
              <a:extLst>
                <a:ext uri="{FF2B5EF4-FFF2-40B4-BE49-F238E27FC236}">
                  <a16:creationId xmlns:a16="http://schemas.microsoft.com/office/drawing/2014/main" id="{E4E04D6C-CFDF-425B-A053-5E5B9A4A28C3}"/>
                </a:ext>
              </a:extLst>
            </p:cNvPr>
            <p:cNvSpPr/>
            <p:nvPr/>
          </p:nvSpPr>
          <p:spPr>
            <a:xfrm>
              <a:off x="3615747" y="1805337"/>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8" name="Freeform: Shape 787">
              <a:extLst>
                <a:ext uri="{FF2B5EF4-FFF2-40B4-BE49-F238E27FC236}">
                  <a16:creationId xmlns:a16="http://schemas.microsoft.com/office/drawing/2014/main" id="{837EC0CF-4E99-4906-9D1A-A3491B9B6E0D}"/>
                </a:ext>
              </a:extLst>
            </p:cNvPr>
            <p:cNvSpPr/>
            <p:nvPr/>
          </p:nvSpPr>
          <p:spPr>
            <a:xfrm>
              <a:off x="4708884" y="3188914"/>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9" name="Freeform: Shape 788">
              <a:extLst>
                <a:ext uri="{FF2B5EF4-FFF2-40B4-BE49-F238E27FC236}">
                  <a16:creationId xmlns:a16="http://schemas.microsoft.com/office/drawing/2014/main" id="{BBB85E4D-7EE6-4193-888B-21876F218EFC}"/>
                </a:ext>
              </a:extLst>
            </p:cNvPr>
            <p:cNvSpPr/>
            <p:nvPr/>
          </p:nvSpPr>
          <p:spPr>
            <a:xfrm>
              <a:off x="4958535" y="3026113"/>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0" name="Freeform: Shape 789">
              <a:extLst>
                <a:ext uri="{FF2B5EF4-FFF2-40B4-BE49-F238E27FC236}">
                  <a16:creationId xmlns:a16="http://schemas.microsoft.com/office/drawing/2014/main" id="{975B6451-03C5-4960-AA0C-EE71C6997397}"/>
                </a:ext>
              </a:extLst>
            </p:cNvPr>
            <p:cNvSpPr/>
            <p:nvPr/>
          </p:nvSpPr>
          <p:spPr>
            <a:xfrm>
              <a:off x="2026745" y="3030311"/>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1" name="Freeform: Shape 790">
              <a:extLst>
                <a:ext uri="{FF2B5EF4-FFF2-40B4-BE49-F238E27FC236}">
                  <a16:creationId xmlns:a16="http://schemas.microsoft.com/office/drawing/2014/main" id="{DB96D13B-0813-4A81-A8AF-7391326B17A7}"/>
                </a:ext>
              </a:extLst>
            </p:cNvPr>
            <p:cNvSpPr/>
            <p:nvPr/>
          </p:nvSpPr>
          <p:spPr>
            <a:xfrm>
              <a:off x="5485398" y="3371307"/>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2" name="Freeform: Shape 791">
              <a:extLst>
                <a:ext uri="{FF2B5EF4-FFF2-40B4-BE49-F238E27FC236}">
                  <a16:creationId xmlns:a16="http://schemas.microsoft.com/office/drawing/2014/main" id="{D51E0601-07AE-4A49-A9FA-5BE03776FDBB}"/>
                </a:ext>
              </a:extLst>
            </p:cNvPr>
            <p:cNvSpPr/>
            <p:nvPr/>
          </p:nvSpPr>
          <p:spPr>
            <a:xfrm>
              <a:off x="5485398" y="3370775"/>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3" name="Freeform: Shape 792">
              <a:extLst>
                <a:ext uri="{FF2B5EF4-FFF2-40B4-BE49-F238E27FC236}">
                  <a16:creationId xmlns:a16="http://schemas.microsoft.com/office/drawing/2014/main" id="{39119F75-E688-4057-9C7C-351628F7A84A}"/>
                </a:ext>
              </a:extLst>
            </p:cNvPr>
            <p:cNvSpPr/>
            <p:nvPr/>
          </p:nvSpPr>
          <p:spPr>
            <a:xfrm>
              <a:off x="1911021" y="1534719"/>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4" name="Freeform: Shape 793">
              <a:extLst>
                <a:ext uri="{FF2B5EF4-FFF2-40B4-BE49-F238E27FC236}">
                  <a16:creationId xmlns:a16="http://schemas.microsoft.com/office/drawing/2014/main" id="{8E02D54D-2C45-45B1-9BC8-BF2B0547E944}"/>
                </a:ext>
              </a:extLst>
            </p:cNvPr>
            <p:cNvSpPr/>
            <p:nvPr/>
          </p:nvSpPr>
          <p:spPr>
            <a:xfrm>
              <a:off x="5006535" y="2755322"/>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5" name="Freeform: Shape 794">
              <a:extLst>
                <a:ext uri="{FF2B5EF4-FFF2-40B4-BE49-F238E27FC236}">
                  <a16:creationId xmlns:a16="http://schemas.microsoft.com/office/drawing/2014/main" id="{F18FBD74-818B-4A3E-8378-09C36F91B3BF}"/>
                </a:ext>
              </a:extLst>
            </p:cNvPr>
            <p:cNvSpPr/>
            <p:nvPr/>
          </p:nvSpPr>
          <p:spPr>
            <a:xfrm>
              <a:off x="1899789" y="1777224"/>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6" name="Freeform: Shape 795">
              <a:extLst>
                <a:ext uri="{FF2B5EF4-FFF2-40B4-BE49-F238E27FC236}">
                  <a16:creationId xmlns:a16="http://schemas.microsoft.com/office/drawing/2014/main" id="{5271913F-2B48-4302-828A-4CBBC837EF44}"/>
                </a:ext>
              </a:extLst>
            </p:cNvPr>
            <p:cNvSpPr/>
            <p:nvPr/>
          </p:nvSpPr>
          <p:spPr>
            <a:xfrm>
              <a:off x="1909833" y="1778398"/>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7" name="Freeform: Shape 796">
              <a:extLst>
                <a:ext uri="{FF2B5EF4-FFF2-40B4-BE49-F238E27FC236}">
                  <a16:creationId xmlns:a16="http://schemas.microsoft.com/office/drawing/2014/main" id="{3ED1028E-0F74-4D60-AF3C-F7C02208146A}"/>
                </a:ext>
              </a:extLst>
            </p:cNvPr>
            <p:cNvSpPr/>
            <p:nvPr/>
          </p:nvSpPr>
          <p:spPr>
            <a:xfrm>
              <a:off x="2196252" y="1531338"/>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8" name="Freeform: Shape 797">
              <a:extLst>
                <a:ext uri="{FF2B5EF4-FFF2-40B4-BE49-F238E27FC236}">
                  <a16:creationId xmlns:a16="http://schemas.microsoft.com/office/drawing/2014/main" id="{4734D342-288F-4EDA-B282-26AF2985F249}"/>
                </a:ext>
              </a:extLst>
            </p:cNvPr>
            <p:cNvSpPr/>
            <p:nvPr/>
          </p:nvSpPr>
          <p:spPr>
            <a:xfrm>
              <a:off x="5154936" y="3286874"/>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9" name="Freeform: Shape 798">
              <a:extLst>
                <a:ext uri="{FF2B5EF4-FFF2-40B4-BE49-F238E27FC236}">
                  <a16:creationId xmlns:a16="http://schemas.microsoft.com/office/drawing/2014/main" id="{1E53ECA9-34A6-4AB6-B8A0-E34C1C71492E}"/>
                </a:ext>
              </a:extLst>
            </p:cNvPr>
            <p:cNvSpPr/>
            <p:nvPr/>
          </p:nvSpPr>
          <p:spPr>
            <a:xfrm>
              <a:off x="3358535" y="2578760"/>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0" name="Freeform: Shape 799">
              <a:extLst>
                <a:ext uri="{FF2B5EF4-FFF2-40B4-BE49-F238E27FC236}">
                  <a16:creationId xmlns:a16="http://schemas.microsoft.com/office/drawing/2014/main" id="{260394B9-23FF-4F2E-8FB0-8AA3D6224BAA}"/>
                </a:ext>
              </a:extLst>
            </p:cNvPr>
            <p:cNvSpPr/>
            <p:nvPr/>
          </p:nvSpPr>
          <p:spPr>
            <a:xfrm>
              <a:off x="3939485" y="1494020"/>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1" name="Freeform: Shape 800">
              <a:extLst>
                <a:ext uri="{FF2B5EF4-FFF2-40B4-BE49-F238E27FC236}">
                  <a16:creationId xmlns:a16="http://schemas.microsoft.com/office/drawing/2014/main" id="{72B1D862-EA3B-4197-B1A1-89226C51DB6E}"/>
                </a:ext>
              </a:extLst>
            </p:cNvPr>
            <p:cNvSpPr/>
            <p:nvPr/>
          </p:nvSpPr>
          <p:spPr>
            <a:xfrm>
              <a:off x="5493793" y="339089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2" name="Freeform: Shape 801">
              <a:extLst>
                <a:ext uri="{FF2B5EF4-FFF2-40B4-BE49-F238E27FC236}">
                  <a16:creationId xmlns:a16="http://schemas.microsoft.com/office/drawing/2014/main" id="{B574A077-4381-45D8-9888-36D2FFB6EE02}"/>
                </a:ext>
              </a:extLst>
            </p:cNvPr>
            <p:cNvSpPr/>
            <p:nvPr/>
          </p:nvSpPr>
          <p:spPr>
            <a:xfrm>
              <a:off x="1080880" y="2129000"/>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3" name="Freeform: Shape 802">
              <a:extLst>
                <a:ext uri="{FF2B5EF4-FFF2-40B4-BE49-F238E27FC236}">
                  <a16:creationId xmlns:a16="http://schemas.microsoft.com/office/drawing/2014/main" id="{73EDD22F-E5BD-462D-83AC-7CE8D40C5C4A}"/>
                </a:ext>
              </a:extLst>
            </p:cNvPr>
            <p:cNvSpPr/>
            <p:nvPr/>
          </p:nvSpPr>
          <p:spPr>
            <a:xfrm>
              <a:off x="4540776" y="1469355"/>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4" name="Freeform: Shape 803">
              <a:extLst>
                <a:ext uri="{FF2B5EF4-FFF2-40B4-BE49-F238E27FC236}">
                  <a16:creationId xmlns:a16="http://schemas.microsoft.com/office/drawing/2014/main" id="{C9E26497-CDE0-4923-933E-4945C163F9F8}"/>
                </a:ext>
              </a:extLst>
            </p:cNvPr>
            <p:cNvSpPr/>
            <p:nvPr/>
          </p:nvSpPr>
          <p:spPr>
            <a:xfrm>
              <a:off x="5152330" y="3271947"/>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5" name="Freeform: Shape 804">
              <a:extLst>
                <a:ext uri="{FF2B5EF4-FFF2-40B4-BE49-F238E27FC236}">
                  <a16:creationId xmlns:a16="http://schemas.microsoft.com/office/drawing/2014/main" id="{4DC27CDA-EB34-45E7-B51C-017C6F710A16}"/>
                </a:ext>
              </a:extLst>
            </p:cNvPr>
            <p:cNvSpPr/>
            <p:nvPr/>
          </p:nvSpPr>
          <p:spPr>
            <a:xfrm>
              <a:off x="2095026" y="1573496"/>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6" name="Freeform: Shape 805">
              <a:extLst>
                <a:ext uri="{FF2B5EF4-FFF2-40B4-BE49-F238E27FC236}">
                  <a16:creationId xmlns:a16="http://schemas.microsoft.com/office/drawing/2014/main" id="{4F070B70-E4A4-4244-B0D0-3583BD1B3D60}"/>
                </a:ext>
              </a:extLst>
            </p:cNvPr>
            <p:cNvSpPr/>
            <p:nvPr/>
          </p:nvSpPr>
          <p:spPr>
            <a:xfrm>
              <a:off x="2089363" y="1573788"/>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7" name="Freeform: Shape 806">
              <a:extLst>
                <a:ext uri="{FF2B5EF4-FFF2-40B4-BE49-F238E27FC236}">
                  <a16:creationId xmlns:a16="http://schemas.microsoft.com/office/drawing/2014/main" id="{FDCB8CBA-6C9D-463A-B8D8-E55D501FFFB1}"/>
                </a:ext>
              </a:extLst>
            </p:cNvPr>
            <p:cNvSpPr/>
            <p:nvPr/>
          </p:nvSpPr>
          <p:spPr>
            <a:xfrm>
              <a:off x="5329594" y="3289965"/>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8" name="Freeform: Shape 807">
              <a:extLst>
                <a:ext uri="{FF2B5EF4-FFF2-40B4-BE49-F238E27FC236}">
                  <a16:creationId xmlns:a16="http://schemas.microsoft.com/office/drawing/2014/main" id="{B040949E-9835-4623-93D1-A26890D633FA}"/>
                </a:ext>
              </a:extLst>
            </p:cNvPr>
            <p:cNvSpPr/>
            <p:nvPr/>
          </p:nvSpPr>
          <p:spPr>
            <a:xfrm>
              <a:off x="5628605" y="3625726"/>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9" name="Freeform: Shape 808">
              <a:extLst>
                <a:ext uri="{FF2B5EF4-FFF2-40B4-BE49-F238E27FC236}">
                  <a16:creationId xmlns:a16="http://schemas.microsoft.com/office/drawing/2014/main" id="{53B76EC7-A0AC-43AE-B2E3-E5582430AE06}"/>
                </a:ext>
              </a:extLst>
            </p:cNvPr>
            <p:cNvSpPr/>
            <p:nvPr/>
          </p:nvSpPr>
          <p:spPr>
            <a:xfrm>
              <a:off x="2344474" y="1852542"/>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0" name="Freeform: Shape 809">
              <a:extLst>
                <a:ext uri="{FF2B5EF4-FFF2-40B4-BE49-F238E27FC236}">
                  <a16:creationId xmlns:a16="http://schemas.microsoft.com/office/drawing/2014/main" id="{65406E0C-43A4-4DB0-92D1-97BAD7281626}"/>
                </a:ext>
              </a:extLst>
            </p:cNvPr>
            <p:cNvSpPr/>
            <p:nvPr/>
          </p:nvSpPr>
          <p:spPr>
            <a:xfrm>
              <a:off x="1889308" y="4060297"/>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1" name="Freeform: Shape 810">
              <a:extLst>
                <a:ext uri="{FF2B5EF4-FFF2-40B4-BE49-F238E27FC236}">
                  <a16:creationId xmlns:a16="http://schemas.microsoft.com/office/drawing/2014/main" id="{73E1DF37-9C8C-444E-A8DC-870FA582CF26}"/>
                </a:ext>
              </a:extLst>
            </p:cNvPr>
            <p:cNvSpPr/>
            <p:nvPr/>
          </p:nvSpPr>
          <p:spPr>
            <a:xfrm>
              <a:off x="1890824" y="4069627"/>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2" name="Freeform: Shape 811">
              <a:extLst>
                <a:ext uri="{FF2B5EF4-FFF2-40B4-BE49-F238E27FC236}">
                  <a16:creationId xmlns:a16="http://schemas.microsoft.com/office/drawing/2014/main" id="{05E447DE-7589-4027-AF9D-BCAF696466F0}"/>
                </a:ext>
              </a:extLst>
            </p:cNvPr>
            <p:cNvSpPr/>
            <p:nvPr/>
          </p:nvSpPr>
          <p:spPr>
            <a:xfrm>
              <a:off x="4131674" y="1433534"/>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3" name="Freeform: Shape 812">
              <a:extLst>
                <a:ext uri="{FF2B5EF4-FFF2-40B4-BE49-F238E27FC236}">
                  <a16:creationId xmlns:a16="http://schemas.microsoft.com/office/drawing/2014/main" id="{50FC5FD9-CC38-4D30-9C98-21A208DD6C97}"/>
                </a:ext>
              </a:extLst>
            </p:cNvPr>
            <p:cNvSpPr/>
            <p:nvPr/>
          </p:nvSpPr>
          <p:spPr>
            <a:xfrm>
              <a:off x="2544994" y="1312541"/>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4" name="Freeform: Shape 813">
              <a:extLst>
                <a:ext uri="{FF2B5EF4-FFF2-40B4-BE49-F238E27FC236}">
                  <a16:creationId xmlns:a16="http://schemas.microsoft.com/office/drawing/2014/main" id="{71AFE88D-4F0B-4AF7-B265-9752E468AD13}"/>
                </a:ext>
              </a:extLst>
            </p:cNvPr>
            <p:cNvSpPr/>
            <p:nvPr/>
          </p:nvSpPr>
          <p:spPr>
            <a:xfrm>
              <a:off x="3462742" y="1402298"/>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5" name="Freeform: Shape 814">
              <a:extLst>
                <a:ext uri="{FF2B5EF4-FFF2-40B4-BE49-F238E27FC236}">
                  <a16:creationId xmlns:a16="http://schemas.microsoft.com/office/drawing/2014/main" id="{74621B49-A8E5-4173-BBFA-1CB1C103D132}"/>
                </a:ext>
              </a:extLst>
            </p:cNvPr>
            <p:cNvSpPr/>
            <p:nvPr/>
          </p:nvSpPr>
          <p:spPr>
            <a:xfrm>
              <a:off x="5240495" y="4028401"/>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6" name="Freeform: Shape 815">
              <a:extLst>
                <a:ext uri="{FF2B5EF4-FFF2-40B4-BE49-F238E27FC236}">
                  <a16:creationId xmlns:a16="http://schemas.microsoft.com/office/drawing/2014/main" id="{C73DF154-7FAD-459E-8825-60D570BDF086}"/>
                </a:ext>
              </a:extLst>
            </p:cNvPr>
            <p:cNvSpPr/>
            <p:nvPr/>
          </p:nvSpPr>
          <p:spPr>
            <a:xfrm>
              <a:off x="1895838" y="4169920"/>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7" name="Freeform: Shape 816">
              <a:extLst>
                <a:ext uri="{FF2B5EF4-FFF2-40B4-BE49-F238E27FC236}">
                  <a16:creationId xmlns:a16="http://schemas.microsoft.com/office/drawing/2014/main" id="{632DBC8A-F4EA-461E-AB41-724C4983AC93}"/>
                </a:ext>
              </a:extLst>
            </p:cNvPr>
            <p:cNvSpPr/>
            <p:nvPr/>
          </p:nvSpPr>
          <p:spPr>
            <a:xfrm>
              <a:off x="5377641" y="341503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8" name="Freeform: Shape 817">
              <a:extLst>
                <a:ext uri="{FF2B5EF4-FFF2-40B4-BE49-F238E27FC236}">
                  <a16:creationId xmlns:a16="http://schemas.microsoft.com/office/drawing/2014/main" id="{843D8DB2-A382-4515-897C-3DAFB33CE7BC}"/>
                </a:ext>
              </a:extLst>
            </p:cNvPr>
            <p:cNvSpPr/>
            <p:nvPr/>
          </p:nvSpPr>
          <p:spPr>
            <a:xfrm>
              <a:off x="5376707" y="341702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9" name="Freeform: Shape 818">
              <a:extLst>
                <a:ext uri="{FF2B5EF4-FFF2-40B4-BE49-F238E27FC236}">
                  <a16:creationId xmlns:a16="http://schemas.microsoft.com/office/drawing/2014/main" id="{48FD74B0-19AD-4D0B-81E2-BFFB85681614}"/>
                </a:ext>
              </a:extLst>
            </p:cNvPr>
            <p:cNvSpPr/>
            <p:nvPr/>
          </p:nvSpPr>
          <p:spPr>
            <a:xfrm>
              <a:off x="1684815" y="1786677"/>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0" name="Freeform: Shape 819">
              <a:extLst>
                <a:ext uri="{FF2B5EF4-FFF2-40B4-BE49-F238E27FC236}">
                  <a16:creationId xmlns:a16="http://schemas.microsoft.com/office/drawing/2014/main" id="{1ECD6893-C9CA-47E7-851F-CD73E849E3DB}"/>
                </a:ext>
              </a:extLst>
            </p:cNvPr>
            <p:cNvSpPr/>
            <p:nvPr/>
          </p:nvSpPr>
          <p:spPr>
            <a:xfrm>
              <a:off x="2764238" y="2790073"/>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1" name="Freeform: Shape 820">
              <a:extLst>
                <a:ext uri="{FF2B5EF4-FFF2-40B4-BE49-F238E27FC236}">
                  <a16:creationId xmlns:a16="http://schemas.microsoft.com/office/drawing/2014/main" id="{7D14F2ED-62F4-4FBE-BC2B-1948B333F1D9}"/>
                </a:ext>
              </a:extLst>
            </p:cNvPr>
            <p:cNvSpPr/>
            <p:nvPr/>
          </p:nvSpPr>
          <p:spPr>
            <a:xfrm>
              <a:off x="4988972" y="2790541"/>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2" name="Freeform: Shape 821">
              <a:extLst>
                <a:ext uri="{FF2B5EF4-FFF2-40B4-BE49-F238E27FC236}">
                  <a16:creationId xmlns:a16="http://schemas.microsoft.com/office/drawing/2014/main" id="{C459488F-B959-4F14-8A19-A9C90C0DC63C}"/>
                </a:ext>
              </a:extLst>
            </p:cNvPr>
            <p:cNvSpPr/>
            <p:nvPr/>
          </p:nvSpPr>
          <p:spPr>
            <a:xfrm>
              <a:off x="1810940" y="285304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3" name="Freeform: Shape 822">
              <a:extLst>
                <a:ext uri="{FF2B5EF4-FFF2-40B4-BE49-F238E27FC236}">
                  <a16:creationId xmlns:a16="http://schemas.microsoft.com/office/drawing/2014/main" id="{0E7E0473-B5D1-483B-A21F-526CB0167952}"/>
                </a:ext>
              </a:extLst>
            </p:cNvPr>
            <p:cNvSpPr/>
            <p:nvPr/>
          </p:nvSpPr>
          <p:spPr>
            <a:xfrm>
              <a:off x="1774481" y="285724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4" name="Freeform: Shape 823">
              <a:extLst>
                <a:ext uri="{FF2B5EF4-FFF2-40B4-BE49-F238E27FC236}">
                  <a16:creationId xmlns:a16="http://schemas.microsoft.com/office/drawing/2014/main" id="{65942092-DCDC-45C7-99F5-AF64645D0D60}"/>
                </a:ext>
              </a:extLst>
            </p:cNvPr>
            <p:cNvSpPr/>
            <p:nvPr/>
          </p:nvSpPr>
          <p:spPr>
            <a:xfrm>
              <a:off x="1828200" y="2881037"/>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5" name="Freeform: Shape 824">
              <a:extLst>
                <a:ext uri="{FF2B5EF4-FFF2-40B4-BE49-F238E27FC236}">
                  <a16:creationId xmlns:a16="http://schemas.microsoft.com/office/drawing/2014/main" id="{301A0453-24EA-4E47-9E5A-EFE98FF8EC7F}"/>
                </a:ext>
              </a:extLst>
            </p:cNvPr>
            <p:cNvSpPr/>
            <p:nvPr/>
          </p:nvSpPr>
          <p:spPr>
            <a:xfrm>
              <a:off x="1829132" y="2881970"/>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6" name="Freeform: Shape 825">
              <a:extLst>
                <a:ext uri="{FF2B5EF4-FFF2-40B4-BE49-F238E27FC236}">
                  <a16:creationId xmlns:a16="http://schemas.microsoft.com/office/drawing/2014/main" id="{FE797879-20E9-4F95-93C7-9BAB7E3C7613}"/>
                </a:ext>
              </a:extLst>
            </p:cNvPr>
            <p:cNvSpPr/>
            <p:nvPr/>
          </p:nvSpPr>
          <p:spPr>
            <a:xfrm>
              <a:off x="2324981" y="1803005"/>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7" name="Freeform: Shape 826">
              <a:extLst>
                <a:ext uri="{FF2B5EF4-FFF2-40B4-BE49-F238E27FC236}">
                  <a16:creationId xmlns:a16="http://schemas.microsoft.com/office/drawing/2014/main" id="{E810DA55-C7BB-4DDD-A4FE-07B73B253C5A}"/>
                </a:ext>
              </a:extLst>
            </p:cNvPr>
            <p:cNvSpPr/>
            <p:nvPr/>
          </p:nvSpPr>
          <p:spPr>
            <a:xfrm>
              <a:off x="1689014" y="2895589"/>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8" name="Freeform: Shape 827">
              <a:extLst>
                <a:ext uri="{FF2B5EF4-FFF2-40B4-BE49-F238E27FC236}">
                  <a16:creationId xmlns:a16="http://schemas.microsoft.com/office/drawing/2014/main" id="{5AC2914D-C385-4771-88F0-DFA6DCE7CD57}"/>
                </a:ext>
              </a:extLst>
            </p:cNvPr>
            <p:cNvSpPr/>
            <p:nvPr/>
          </p:nvSpPr>
          <p:spPr>
            <a:xfrm>
              <a:off x="2051643" y="3041040"/>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9" name="Freeform: Shape 828">
              <a:extLst>
                <a:ext uri="{FF2B5EF4-FFF2-40B4-BE49-F238E27FC236}">
                  <a16:creationId xmlns:a16="http://schemas.microsoft.com/office/drawing/2014/main" id="{C7FA4A0F-20DA-4385-99C3-8772793B77FF}"/>
                </a:ext>
              </a:extLst>
            </p:cNvPr>
            <p:cNvSpPr/>
            <p:nvPr/>
          </p:nvSpPr>
          <p:spPr>
            <a:xfrm>
              <a:off x="2004995" y="1812566"/>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0" name="Freeform: Shape 829">
              <a:extLst>
                <a:ext uri="{FF2B5EF4-FFF2-40B4-BE49-F238E27FC236}">
                  <a16:creationId xmlns:a16="http://schemas.microsoft.com/office/drawing/2014/main" id="{AC19933C-98F6-4E62-8F64-D4F71936B8D7}"/>
                </a:ext>
              </a:extLst>
            </p:cNvPr>
            <p:cNvSpPr/>
            <p:nvPr/>
          </p:nvSpPr>
          <p:spPr>
            <a:xfrm>
              <a:off x="4925623" y="3050370"/>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1" name="Freeform: Shape 830">
              <a:extLst>
                <a:ext uri="{FF2B5EF4-FFF2-40B4-BE49-F238E27FC236}">
                  <a16:creationId xmlns:a16="http://schemas.microsoft.com/office/drawing/2014/main" id="{E539F15F-707B-44ED-9E5D-5B819CEC7568}"/>
                </a:ext>
              </a:extLst>
            </p:cNvPr>
            <p:cNvSpPr/>
            <p:nvPr/>
          </p:nvSpPr>
          <p:spPr>
            <a:xfrm>
              <a:off x="4456584" y="3062614"/>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2" name="Freeform: Shape 831">
              <a:extLst>
                <a:ext uri="{FF2B5EF4-FFF2-40B4-BE49-F238E27FC236}">
                  <a16:creationId xmlns:a16="http://schemas.microsoft.com/office/drawing/2014/main" id="{7EAACAA2-E136-4602-B8D6-444269DF0DF8}"/>
                </a:ext>
              </a:extLst>
            </p:cNvPr>
            <p:cNvSpPr/>
            <p:nvPr/>
          </p:nvSpPr>
          <p:spPr>
            <a:xfrm>
              <a:off x="4929179" y="3148622"/>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3" name="Freeform: Shape 832">
              <a:extLst>
                <a:ext uri="{FF2B5EF4-FFF2-40B4-BE49-F238E27FC236}">
                  <a16:creationId xmlns:a16="http://schemas.microsoft.com/office/drawing/2014/main" id="{66783192-0FE1-4D7C-B7CA-58CC2EADFDAE}"/>
                </a:ext>
              </a:extLst>
            </p:cNvPr>
            <p:cNvSpPr/>
            <p:nvPr/>
          </p:nvSpPr>
          <p:spPr>
            <a:xfrm>
              <a:off x="5058660" y="3289673"/>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4" name="Freeform: Shape 833">
              <a:extLst>
                <a:ext uri="{FF2B5EF4-FFF2-40B4-BE49-F238E27FC236}">
                  <a16:creationId xmlns:a16="http://schemas.microsoft.com/office/drawing/2014/main" id="{3959497F-96E7-4400-B4D1-AC21A28BA1F3}"/>
                </a:ext>
              </a:extLst>
            </p:cNvPr>
            <p:cNvSpPr/>
            <p:nvPr/>
          </p:nvSpPr>
          <p:spPr>
            <a:xfrm>
              <a:off x="2784948" y="1599619"/>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5" name="Freeform: Shape 834">
              <a:extLst>
                <a:ext uri="{FF2B5EF4-FFF2-40B4-BE49-F238E27FC236}">
                  <a16:creationId xmlns:a16="http://schemas.microsoft.com/office/drawing/2014/main" id="{47C4B53B-FDBB-468C-9629-B5B37899C714}"/>
                </a:ext>
              </a:extLst>
            </p:cNvPr>
            <p:cNvSpPr/>
            <p:nvPr/>
          </p:nvSpPr>
          <p:spPr>
            <a:xfrm>
              <a:off x="4969937" y="339539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6" name="Freeform: Shape 835">
              <a:extLst>
                <a:ext uri="{FF2B5EF4-FFF2-40B4-BE49-F238E27FC236}">
                  <a16:creationId xmlns:a16="http://schemas.microsoft.com/office/drawing/2014/main" id="{D7659BC7-3C4D-41F3-8C40-2640BEBFE53B}"/>
                </a:ext>
              </a:extLst>
            </p:cNvPr>
            <p:cNvSpPr/>
            <p:nvPr/>
          </p:nvSpPr>
          <p:spPr>
            <a:xfrm>
              <a:off x="5389304" y="342215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7" name="Freeform: Shape 836">
              <a:extLst>
                <a:ext uri="{FF2B5EF4-FFF2-40B4-BE49-F238E27FC236}">
                  <a16:creationId xmlns:a16="http://schemas.microsoft.com/office/drawing/2014/main" id="{42F3AAF1-4193-44C8-AB34-60FBD89F3EC4}"/>
                </a:ext>
              </a:extLst>
            </p:cNvPr>
            <p:cNvSpPr/>
            <p:nvPr/>
          </p:nvSpPr>
          <p:spPr>
            <a:xfrm>
              <a:off x="5388835" y="342075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8" name="Freeform: Shape 837">
              <a:extLst>
                <a:ext uri="{FF2B5EF4-FFF2-40B4-BE49-F238E27FC236}">
                  <a16:creationId xmlns:a16="http://schemas.microsoft.com/office/drawing/2014/main" id="{971270F6-629E-4B0A-B274-A9DC0CAB2864}"/>
                </a:ext>
              </a:extLst>
            </p:cNvPr>
            <p:cNvSpPr/>
            <p:nvPr/>
          </p:nvSpPr>
          <p:spPr>
            <a:xfrm>
              <a:off x="5191981" y="3544371"/>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9" name="Freeform: Shape 838">
              <a:extLst>
                <a:ext uri="{FF2B5EF4-FFF2-40B4-BE49-F238E27FC236}">
                  <a16:creationId xmlns:a16="http://schemas.microsoft.com/office/drawing/2014/main" id="{D7F264F2-2A0B-4B52-B5C8-64D18CC6CFFA}"/>
                </a:ext>
              </a:extLst>
            </p:cNvPr>
            <p:cNvSpPr/>
            <p:nvPr/>
          </p:nvSpPr>
          <p:spPr>
            <a:xfrm>
              <a:off x="5192915" y="3540639"/>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0" name="Freeform: Shape 839">
              <a:extLst>
                <a:ext uri="{FF2B5EF4-FFF2-40B4-BE49-F238E27FC236}">
                  <a16:creationId xmlns:a16="http://schemas.microsoft.com/office/drawing/2014/main" id="{ED9D29F9-DE31-4E88-9E84-D1B101616430}"/>
                </a:ext>
              </a:extLst>
            </p:cNvPr>
            <p:cNvSpPr/>
            <p:nvPr/>
          </p:nvSpPr>
          <p:spPr>
            <a:xfrm>
              <a:off x="4759623" y="3710904"/>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1" name="Freeform: Shape 840">
              <a:extLst>
                <a:ext uri="{FF2B5EF4-FFF2-40B4-BE49-F238E27FC236}">
                  <a16:creationId xmlns:a16="http://schemas.microsoft.com/office/drawing/2014/main" id="{E24827ED-25B4-45C8-9806-EA767FD5C631}"/>
                </a:ext>
              </a:extLst>
            </p:cNvPr>
            <p:cNvSpPr/>
            <p:nvPr/>
          </p:nvSpPr>
          <p:spPr>
            <a:xfrm>
              <a:off x="2812937" y="1395767"/>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2" name="Freeform: Shape 841">
              <a:extLst>
                <a:ext uri="{FF2B5EF4-FFF2-40B4-BE49-F238E27FC236}">
                  <a16:creationId xmlns:a16="http://schemas.microsoft.com/office/drawing/2014/main" id="{3454CDD7-04F1-46C7-9A3B-6EAD29AE3BCE}"/>
                </a:ext>
              </a:extLst>
            </p:cNvPr>
            <p:cNvSpPr/>
            <p:nvPr/>
          </p:nvSpPr>
          <p:spPr>
            <a:xfrm>
              <a:off x="3534580" y="1393436"/>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3" name="Freeform: Shape 842">
              <a:extLst>
                <a:ext uri="{FF2B5EF4-FFF2-40B4-BE49-F238E27FC236}">
                  <a16:creationId xmlns:a16="http://schemas.microsoft.com/office/drawing/2014/main" id="{A90B6CE6-044E-441F-A253-FB9B79F158EF}"/>
                </a:ext>
              </a:extLst>
            </p:cNvPr>
            <p:cNvSpPr/>
            <p:nvPr/>
          </p:nvSpPr>
          <p:spPr>
            <a:xfrm>
              <a:off x="1833330" y="1639736"/>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4" name="Freeform: Shape 843">
              <a:extLst>
                <a:ext uri="{FF2B5EF4-FFF2-40B4-BE49-F238E27FC236}">
                  <a16:creationId xmlns:a16="http://schemas.microsoft.com/office/drawing/2014/main" id="{C74DBC63-51BC-4AEC-855B-303F22DEBC56}"/>
                </a:ext>
              </a:extLst>
            </p:cNvPr>
            <p:cNvSpPr/>
            <p:nvPr/>
          </p:nvSpPr>
          <p:spPr>
            <a:xfrm>
              <a:off x="3856898" y="1682187"/>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5" name="Freeform: Shape 844">
              <a:extLst>
                <a:ext uri="{FF2B5EF4-FFF2-40B4-BE49-F238E27FC236}">
                  <a16:creationId xmlns:a16="http://schemas.microsoft.com/office/drawing/2014/main" id="{A089877E-0675-4B0A-AA25-3A430697E278}"/>
                </a:ext>
              </a:extLst>
            </p:cNvPr>
            <p:cNvSpPr/>
            <p:nvPr/>
          </p:nvSpPr>
          <p:spPr>
            <a:xfrm>
              <a:off x="961857" y="1926094"/>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6" name="Freeform: Shape 845">
              <a:extLst>
                <a:ext uri="{FF2B5EF4-FFF2-40B4-BE49-F238E27FC236}">
                  <a16:creationId xmlns:a16="http://schemas.microsoft.com/office/drawing/2014/main" id="{F7BDD67F-782B-42AE-99AF-5CD4548B9339}"/>
                </a:ext>
              </a:extLst>
            </p:cNvPr>
            <p:cNvSpPr/>
            <p:nvPr/>
          </p:nvSpPr>
          <p:spPr>
            <a:xfrm>
              <a:off x="3149618" y="1933152"/>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7" name="Freeform: Shape 846">
              <a:extLst>
                <a:ext uri="{FF2B5EF4-FFF2-40B4-BE49-F238E27FC236}">
                  <a16:creationId xmlns:a16="http://schemas.microsoft.com/office/drawing/2014/main" id="{64573F71-7461-460E-8895-8114A773A9BB}"/>
                </a:ext>
              </a:extLst>
            </p:cNvPr>
            <p:cNvSpPr/>
            <p:nvPr/>
          </p:nvSpPr>
          <p:spPr>
            <a:xfrm>
              <a:off x="3155332" y="1932219"/>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8" name="Freeform: Shape 847">
              <a:extLst>
                <a:ext uri="{FF2B5EF4-FFF2-40B4-BE49-F238E27FC236}">
                  <a16:creationId xmlns:a16="http://schemas.microsoft.com/office/drawing/2014/main" id="{F6F126DD-7548-4180-BFE1-3F883C68C795}"/>
                </a:ext>
              </a:extLst>
            </p:cNvPr>
            <p:cNvSpPr/>
            <p:nvPr/>
          </p:nvSpPr>
          <p:spPr>
            <a:xfrm>
              <a:off x="3439418" y="2011054"/>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9" name="Freeform: Shape 848">
              <a:extLst>
                <a:ext uri="{FF2B5EF4-FFF2-40B4-BE49-F238E27FC236}">
                  <a16:creationId xmlns:a16="http://schemas.microsoft.com/office/drawing/2014/main" id="{E5260432-B50F-49ED-8230-C9C9351E532D}"/>
                </a:ext>
              </a:extLst>
            </p:cNvPr>
            <p:cNvSpPr/>
            <p:nvPr/>
          </p:nvSpPr>
          <p:spPr>
            <a:xfrm>
              <a:off x="2035316" y="2032785"/>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0" name="Freeform: Shape 849">
              <a:extLst>
                <a:ext uri="{FF2B5EF4-FFF2-40B4-BE49-F238E27FC236}">
                  <a16:creationId xmlns:a16="http://schemas.microsoft.com/office/drawing/2014/main" id="{83FBA676-4835-41AF-9925-9D5166063140}"/>
                </a:ext>
              </a:extLst>
            </p:cNvPr>
            <p:cNvSpPr/>
            <p:nvPr/>
          </p:nvSpPr>
          <p:spPr>
            <a:xfrm>
              <a:off x="4030793" y="1503615"/>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1" name="Freeform: Shape 850">
              <a:extLst>
                <a:ext uri="{FF2B5EF4-FFF2-40B4-BE49-F238E27FC236}">
                  <a16:creationId xmlns:a16="http://schemas.microsoft.com/office/drawing/2014/main" id="{6D2F33A7-EF12-4091-8AAB-ED1DF1B1FDCB}"/>
                </a:ext>
              </a:extLst>
            </p:cNvPr>
            <p:cNvSpPr/>
            <p:nvPr/>
          </p:nvSpPr>
          <p:spPr>
            <a:xfrm>
              <a:off x="5256355" y="2190649"/>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2" name="Freeform: Shape 851">
              <a:extLst>
                <a:ext uri="{FF2B5EF4-FFF2-40B4-BE49-F238E27FC236}">
                  <a16:creationId xmlns:a16="http://schemas.microsoft.com/office/drawing/2014/main" id="{95C2328A-343F-4ED6-88D6-8BDBD2D89AA2}"/>
                </a:ext>
              </a:extLst>
            </p:cNvPr>
            <p:cNvSpPr/>
            <p:nvPr/>
          </p:nvSpPr>
          <p:spPr>
            <a:xfrm>
              <a:off x="5103817" y="2541440"/>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3" name="Freeform: Shape 852">
              <a:extLst>
                <a:ext uri="{FF2B5EF4-FFF2-40B4-BE49-F238E27FC236}">
                  <a16:creationId xmlns:a16="http://schemas.microsoft.com/office/drawing/2014/main" id="{D8FB41A3-EB50-4BA0-8381-8416E7E0C28C}"/>
                </a:ext>
              </a:extLst>
            </p:cNvPr>
            <p:cNvSpPr/>
            <p:nvPr/>
          </p:nvSpPr>
          <p:spPr>
            <a:xfrm>
              <a:off x="3022138" y="2587155"/>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4" name="Freeform: Shape 853">
              <a:extLst>
                <a:ext uri="{FF2B5EF4-FFF2-40B4-BE49-F238E27FC236}">
                  <a16:creationId xmlns:a16="http://schemas.microsoft.com/office/drawing/2014/main" id="{46AE95E2-BEDB-4954-8D5C-7A957A62BF9C}"/>
                </a:ext>
              </a:extLst>
            </p:cNvPr>
            <p:cNvSpPr/>
            <p:nvPr/>
          </p:nvSpPr>
          <p:spPr>
            <a:xfrm>
              <a:off x="3403876" y="2651435"/>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5" name="Freeform: Shape 854">
              <a:extLst>
                <a:ext uri="{FF2B5EF4-FFF2-40B4-BE49-F238E27FC236}">
                  <a16:creationId xmlns:a16="http://schemas.microsoft.com/office/drawing/2014/main" id="{C62FF950-1639-4ED3-8725-145C24A05A8B}"/>
                </a:ext>
              </a:extLst>
            </p:cNvPr>
            <p:cNvSpPr/>
            <p:nvPr/>
          </p:nvSpPr>
          <p:spPr>
            <a:xfrm>
              <a:off x="1597292" y="2761618"/>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6" name="Freeform: Shape 855">
              <a:extLst>
                <a:ext uri="{FF2B5EF4-FFF2-40B4-BE49-F238E27FC236}">
                  <a16:creationId xmlns:a16="http://schemas.microsoft.com/office/drawing/2014/main" id="{03614602-C013-40CE-81A9-5FFD638B2F0F}"/>
                </a:ext>
              </a:extLst>
            </p:cNvPr>
            <p:cNvSpPr/>
            <p:nvPr/>
          </p:nvSpPr>
          <p:spPr>
            <a:xfrm>
              <a:off x="1597758" y="2762086"/>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7" name="Freeform: Shape 856">
              <a:extLst>
                <a:ext uri="{FF2B5EF4-FFF2-40B4-BE49-F238E27FC236}">
                  <a16:creationId xmlns:a16="http://schemas.microsoft.com/office/drawing/2014/main" id="{588BE436-AB86-4690-86F2-68BBB5A4E208}"/>
                </a:ext>
              </a:extLst>
            </p:cNvPr>
            <p:cNvSpPr/>
            <p:nvPr/>
          </p:nvSpPr>
          <p:spPr>
            <a:xfrm>
              <a:off x="1880402" y="1584225"/>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8" name="Freeform: Shape 857">
              <a:extLst>
                <a:ext uri="{FF2B5EF4-FFF2-40B4-BE49-F238E27FC236}">
                  <a16:creationId xmlns:a16="http://schemas.microsoft.com/office/drawing/2014/main" id="{46F763AF-1A65-418D-86D8-62363B7024D5}"/>
                </a:ext>
              </a:extLst>
            </p:cNvPr>
            <p:cNvSpPr/>
            <p:nvPr/>
          </p:nvSpPr>
          <p:spPr>
            <a:xfrm>
              <a:off x="1712493" y="1586558"/>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9" name="Freeform: Shape 858">
              <a:extLst>
                <a:ext uri="{FF2B5EF4-FFF2-40B4-BE49-F238E27FC236}">
                  <a16:creationId xmlns:a16="http://schemas.microsoft.com/office/drawing/2014/main" id="{15F0D4F5-8FB8-403B-AC6B-D8073AAC8355}"/>
                </a:ext>
              </a:extLst>
            </p:cNvPr>
            <p:cNvSpPr/>
            <p:nvPr/>
          </p:nvSpPr>
          <p:spPr>
            <a:xfrm>
              <a:off x="4934952" y="2116012"/>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0" name="Freeform: Shape 859">
              <a:extLst>
                <a:ext uri="{FF2B5EF4-FFF2-40B4-BE49-F238E27FC236}">
                  <a16:creationId xmlns:a16="http://schemas.microsoft.com/office/drawing/2014/main" id="{D4D567C3-C1FD-4E1F-BFF4-50B001BE0E34}"/>
                </a:ext>
              </a:extLst>
            </p:cNvPr>
            <p:cNvSpPr/>
            <p:nvPr/>
          </p:nvSpPr>
          <p:spPr>
            <a:xfrm>
              <a:off x="3951952" y="1611748"/>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1" name="Freeform: Shape 860">
              <a:extLst>
                <a:ext uri="{FF2B5EF4-FFF2-40B4-BE49-F238E27FC236}">
                  <a16:creationId xmlns:a16="http://schemas.microsoft.com/office/drawing/2014/main" id="{85FA7F4D-7328-455C-8C7C-3561B9C7A4A5}"/>
                </a:ext>
              </a:extLst>
            </p:cNvPr>
            <p:cNvSpPr/>
            <p:nvPr/>
          </p:nvSpPr>
          <p:spPr>
            <a:xfrm>
              <a:off x="3950214" y="1625276"/>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2" name="Freeform: Shape 861">
              <a:extLst>
                <a:ext uri="{FF2B5EF4-FFF2-40B4-BE49-F238E27FC236}">
                  <a16:creationId xmlns:a16="http://schemas.microsoft.com/office/drawing/2014/main" id="{58EF8111-1D62-4DC1-83E4-EBACA204929E}"/>
                </a:ext>
              </a:extLst>
            </p:cNvPr>
            <p:cNvSpPr/>
            <p:nvPr/>
          </p:nvSpPr>
          <p:spPr>
            <a:xfrm>
              <a:off x="1242301" y="1631807"/>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3" name="Freeform: Shape 862">
              <a:extLst>
                <a:ext uri="{FF2B5EF4-FFF2-40B4-BE49-F238E27FC236}">
                  <a16:creationId xmlns:a16="http://schemas.microsoft.com/office/drawing/2014/main" id="{457C706D-3811-4740-9040-A22DDE388389}"/>
                </a:ext>
              </a:extLst>
            </p:cNvPr>
            <p:cNvSpPr/>
            <p:nvPr/>
          </p:nvSpPr>
          <p:spPr>
            <a:xfrm>
              <a:off x="1242767" y="1628814"/>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4" name="Freeform: Shape 863">
              <a:extLst>
                <a:ext uri="{FF2B5EF4-FFF2-40B4-BE49-F238E27FC236}">
                  <a16:creationId xmlns:a16="http://schemas.microsoft.com/office/drawing/2014/main" id="{DCAF3029-68CD-4B1D-8124-A7127E707644}"/>
                </a:ext>
              </a:extLst>
            </p:cNvPr>
            <p:cNvSpPr/>
            <p:nvPr/>
          </p:nvSpPr>
          <p:spPr>
            <a:xfrm>
              <a:off x="3885197" y="1629474"/>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5" name="Freeform: Shape 864">
              <a:extLst>
                <a:ext uri="{FF2B5EF4-FFF2-40B4-BE49-F238E27FC236}">
                  <a16:creationId xmlns:a16="http://schemas.microsoft.com/office/drawing/2014/main" id="{1334BEC0-80C3-4D40-960F-BA017BFFCC11}"/>
                </a:ext>
              </a:extLst>
            </p:cNvPr>
            <p:cNvSpPr/>
            <p:nvPr/>
          </p:nvSpPr>
          <p:spPr>
            <a:xfrm>
              <a:off x="3037714" y="2581558"/>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6" name="Freeform: Shape 865">
              <a:extLst>
                <a:ext uri="{FF2B5EF4-FFF2-40B4-BE49-F238E27FC236}">
                  <a16:creationId xmlns:a16="http://schemas.microsoft.com/office/drawing/2014/main" id="{416F8114-F584-4D1A-B037-AA5EE8C2E01F}"/>
                </a:ext>
              </a:extLst>
            </p:cNvPr>
            <p:cNvSpPr/>
            <p:nvPr/>
          </p:nvSpPr>
          <p:spPr>
            <a:xfrm>
              <a:off x="1984470" y="1854317"/>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7" name="Freeform: Shape 866">
              <a:extLst>
                <a:ext uri="{FF2B5EF4-FFF2-40B4-BE49-F238E27FC236}">
                  <a16:creationId xmlns:a16="http://schemas.microsoft.com/office/drawing/2014/main" id="{8465698A-173B-4A91-8828-586DF6F21B77}"/>
                </a:ext>
              </a:extLst>
            </p:cNvPr>
            <p:cNvSpPr/>
            <p:nvPr/>
          </p:nvSpPr>
          <p:spPr>
            <a:xfrm>
              <a:off x="3533938" y="1371045"/>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8" name="Freeform: Shape 867">
              <a:extLst>
                <a:ext uri="{FF2B5EF4-FFF2-40B4-BE49-F238E27FC236}">
                  <a16:creationId xmlns:a16="http://schemas.microsoft.com/office/drawing/2014/main" id="{2C90C386-EB97-44B1-B5AF-E88732777F77}"/>
                </a:ext>
              </a:extLst>
            </p:cNvPr>
            <p:cNvSpPr/>
            <p:nvPr/>
          </p:nvSpPr>
          <p:spPr>
            <a:xfrm>
              <a:off x="4981133" y="2667856"/>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9" name="Freeform: Shape 868">
              <a:extLst>
                <a:ext uri="{FF2B5EF4-FFF2-40B4-BE49-F238E27FC236}">
                  <a16:creationId xmlns:a16="http://schemas.microsoft.com/office/drawing/2014/main" id="{64CD177D-2FAA-4445-9D00-2954EC8C6EFF}"/>
                </a:ext>
              </a:extLst>
            </p:cNvPr>
            <p:cNvSpPr/>
            <p:nvPr/>
          </p:nvSpPr>
          <p:spPr>
            <a:xfrm>
              <a:off x="3938430" y="1644358"/>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0" name="Freeform: Shape 869">
              <a:extLst>
                <a:ext uri="{FF2B5EF4-FFF2-40B4-BE49-F238E27FC236}">
                  <a16:creationId xmlns:a16="http://schemas.microsoft.com/office/drawing/2014/main" id="{CC7A0086-6AF4-4D17-8FC1-46E2519275D5}"/>
                </a:ext>
              </a:extLst>
            </p:cNvPr>
            <p:cNvSpPr/>
            <p:nvPr/>
          </p:nvSpPr>
          <p:spPr>
            <a:xfrm>
              <a:off x="2747164" y="1648133"/>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1" name="Freeform: Shape 870">
              <a:extLst>
                <a:ext uri="{FF2B5EF4-FFF2-40B4-BE49-F238E27FC236}">
                  <a16:creationId xmlns:a16="http://schemas.microsoft.com/office/drawing/2014/main" id="{AFF6962F-7D66-4E86-AA5F-A3056AEAC5F4}"/>
                </a:ext>
              </a:extLst>
            </p:cNvPr>
            <p:cNvSpPr/>
            <p:nvPr/>
          </p:nvSpPr>
          <p:spPr>
            <a:xfrm>
              <a:off x="1891976" y="1404631"/>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2" name="Freeform: Shape 871">
              <a:extLst>
                <a:ext uri="{FF2B5EF4-FFF2-40B4-BE49-F238E27FC236}">
                  <a16:creationId xmlns:a16="http://schemas.microsoft.com/office/drawing/2014/main" id="{0AED72E7-6FE5-4E4C-91BD-852017AA98E6}"/>
                </a:ext>
              </a:extLst>
            </p:cNvPr>
            <p:cNvSpPr/>
            <p:nvPr/>
          </p:nvSpPr>
          <p:spPr>
            <a:xfrm>
              <a:off x="3872312" y="169431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3" name="Freeform: Shape 872">
              <a:extLst>
                <a:ext uri="{FF2B5EF4-FFF2-40B4-BE49-F238E27FC236}">
                  <a16:creationId xmlns:a16="http://schemas.microsoft.com/office/drawing/2014/main" id="{07B7C39A-4DDB-4EF5-A32C-95D3E3036B8F}"/>
                </a:ext>
              </a:extLst>
            </p:cNvPr>
            <p:cNvSpPr/>
            <p:nvPr/>
          </p:nvSpPr>
          <p:spPr>
            <a:xfrm>
              <a:off x="2801275" y="1408830"/>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4" name="Freeform: Shape 873">
              <a:extLst>
                <a:ext uri="{FF2B5EF4-FFF2-40B4-BE49-F238E27FC236}">
                  <a16:creationId xmlns:a16="http://schemas.microsoft.com/office/drawing/2014/main" id="{75715926-0771-4AFB-8928-E0FFA4E4DB45}"/>
                </a:ext>
              </a:extLst>
            </p:cNvPr>
            <p:cNvSpPr/>
            <p:nvPr/>
          </p:nvSpPr>
          <p:spPr>
            <a:xfrm>
              <a:off x="2800341" y="1407430"/>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5" name="Freeform: Shape 874">
              <a:extLst>
                <a:ext uri="{FF2B5EF4-FFF2-40B4-BE49-F238E27FC236}">
                  <a16:creationId xmlns:a16="http://schemas.microsoft.com/office/drawing/2014/main" id="{DE6B8FDD-FAC1-47D6-9C6A-BFA79A10AE7E}"/>
                </a:ext>
              </a:extLst>
            </p:cNvPr>
            <p:cNvSpPr/>
            <p:nvPr/>
          </p:nvSpPr>
          <p:spPr>
            <a:xfrm>
              <a:off x="3715108" y="1860848"/>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6" name="Freeform: Shape 875">
              <a:extLst>
                <a:ext uri="{FF2B5EF4-FFF2-40B4-BE49-F238E27FC236}">
                  <a16:creationId xmlns:a16="http://schemas.microsoft.com/office/drawing/2014/main" id="{715E31A6-3AD6-49AD-909B-3FBDF5C2A871}"/>
                </a:ext>
              </a:extLst>
            </p:cNvPr>
            <p:cNvSpPr/>
            <p:nvPr/>
          </p:nvSpPr>
          <p:spPr>
            <a:xfrm>
              <a:off x="1741310" y="172277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7" name="Freeform: Shape 876">
              <a:extLst>
                <a:ext uri="{FF2B5EF4-FFF2-40B4-BE49-F238E27FC236}">
                  <a16:creationId xmlns:a16="http://schemas.microsoft.com/office/drawing/2014/main" id="{93F865D8-275D-435B-B101-56CFB5A9134E}"/>
                </a:ext>
              </a:extLst>
            </p:cNvPr>
            <p:cNvSpPr/>
            <p:nvPr/>
          </p:nvSpPr>
          <p:spPr>
            <a:xfrm>
              <a:off x="1979805" y="1435418"/>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8" name="Freeform: Shape 877">
              <a:extLst>
                <a:ext uri="{FF2B5EF4-FFF2-40B4-BE49-F238E27FC236}">
                  <a16:creationId xmlns:a16="http://schemas.microsoft.com/office/drawing/2014/main" id="{40909718-3906-4268-93A0-D01EB8DF1826}"/>
                </a:ext>
              </a:extLst>
            </p:cNvPr>
            <p:cNvSpPr/>
            <p:nvPr/>
          </p:nvSpPr>
          <p:spPr>
            <a:xfrm>
              <a:off x="3518720" y="1443142"/>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9" name="Freeform: Shape 878">
              <a:extLst>
                <a:ext uri="{FF2B5EF4-FFF2-40B4-BE49-F238E27FC236}">
                  <a16:creationId xmlns:a16="http://schemas.microsoft.com/office/drawing/2014/main" id="{04952764-496B-4D60-8549-E8DB85E4ABC4}"/>
                </a:ext>
              </a:extLst>
            </p:cNvPr>
            <p:cNvSpPr/>
            <p:nvPr/>
          </p:nvSpPr>
          <p:spPr>
            <a:xfrm>
              <a:off x="3517320" y="1446615"/>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0" name="Freeform: Shape 879">
              <a:extLst>
                <a:ext uri="{FF2B5EF4-FFF2-40B4-BE49-F238E27FC236}">
                  <a16:creationId xmlns:a16="http://schemas.microsoft.com/office/drawing/2014/main" id="{CB3636C6-0734-488B-834D-E313E5C83261}"/>
                </a:ext>
              </a:extLst>
            </p:cNvPr>
            <p:cNvSpPr/>
            <p:nvPr/>
          </p:nvSpPr>
          <p:spPr>
            <a:xfrm>
              <a:off x="4999792" y="2669723"/>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1" name="Freeform: Shape 880">
              <a:extLst>
                <a:ext uri="{FF2B5EF4-FFF2-40B4-BE49-F238E27FC236}">
                  <a16:creationId xmlns:a16="http://schemas.microsoft.com/office/drawing/2014/main" id="{18EDB6CB-C9F5-47B7-BE7E-389C183AE39F}"/>
                </a:ext>
              </a:extLst>
            </p:cNvPr>
            <p:cNvSpPr/>
            <p:nvPr/>
          </p:nvSpPr>
          <p:spPr>
            <a:xfrm>
              <a:off x="2045112" y="1451280"/>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2" name="Freeform: Shape 881">
              <a:extLst>
                <a:ext uri="{FF2B5EF4-FFF2-40B4-BE49-F238E27FC236}">
                  <a16:creationId xmlns:a16="http://schemas.microsoft.com/office/drawing/2014/main" id="{D1610E5C-4E11-4369-A373-F47FE1A949AF}"/>
                </a:ext>
              </a:extLst>
            </p:cNvPr>
            <p:cNvSpPr/>
            <p:nvPr/>
          </p:nvSpPr>
          <p:spPr>
            <a:xfrm>
              <a:off x="5412626" y="3313930"/>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3" name="Freeform: Shape 882">
              <a:extLst>
                <a:ext uri="{FF2B5EF4-FFF2-40B4-BE49-F238E27FC236}">
                  <a16:creationId xmlns:a16="http://schemas.microsoft.com/office/drawing/2014/main" id="{CA4A8592-E509-4A8D-92A2-E6F6F229EB23}"/>
                </a:ext>
              </a:extLst>
            </p:cNvPr>
            <p:cNvSpPr/>
            <p:nvPr/>
          </p:nvSpPr>
          <p:spPr>
            <a:xfrm>
              <a:off x="5419624" y="3316729"/>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4" name="Freeform: Shape 883">
              <a:extLst>
                <a:ext uri="{FF2B5EF4-FFF2-40B4-BE49-F238E27FC236}">
                  <a16:creationId xmlns:a16="http://schemas.microsoft.com/office/drawing/2014/main" id="{B38A2D03-1397-428C-B3E4-C97F4D67DCA4}"/>
                </a:ext>
              </a:extLst>
            </p:cNvPr>
            <p:cNvSpPr/>
            <p:nvPr/>
          </p:nvSpPr>
          <p:spPr>
            <a:xfrm>
              <a:off x="3179589" y="1462474"/>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5" name="Freeform: Shape 884">
              <a:extLst>
                <a:ext uri="{FF2B5EF4-FFF2-40B4-BE49-F238E27FC236}">
                  <a16:creationId xmlns:a16="http://schemas.microsoft.com/office/drawing/2014/main" id="{F3215B84-C014-4C72-B1FA-F3BE81ECDDF9}"/>
                </a:ext>
              </a:extLst>
            </p:cNvPr>
            <p:cNvSpPr/>
            <p:nvPr/>
          </p:nvSpPr>
          <p:spPr>
            <a:xfrm>
              <a:off x="3178190" y="1461074"/>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6" name="Freeform: Shape 885">
              <a:extLst>
                <a:ext uri="{FF2B5EF4-FFF2-40B4-BE49-F238E27FC236}">
                  <a16:creationId xmlns:a16="http://schemas.microsoft.com/office/drawing/2014/main" id="{AE50FF75-9545-45D3-8F82-86EBBBD9A918}"/>
                </a:ext>
              </a:extLst>
            </p:cNvPr>
            <p:cNvSpPr/>
            <p:nvPr/>
          </p:nvSpPr>
          <p:spPr>
            <a:xfrm>
              <a:off x="4536111" y="1466498"/>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7" name="Freeform: Shape 886">
              <a:extLst>
                <a:ext uri="{FF2B5EF4-FFF2-40B4-BE49-F238E27FC236}">
                  <a16:creationId xmlns:a16="http://schemas.microsoft.com/office/drawing/2014/main" id="{F680E074-0815-493A-918E-7E3D3E0A50B9}"/>
                </a:ext>
              </a:extLst>
            </p:cNvPr>
            <p:cNvSpPr/>
            <p:nvPr/>
          </p:nvSpPr>
          <p:spPr>
            <a:xfrm>
              <a:off x="4540310" y="1469471"/>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8" name="Freeform: Shape 887">
              <a:extLst>
                <a:ext uri="{FF2B5EF4-FFF2-40B4-BE49-F238E27FC236}">
                  <a16:creationId xmlns:a16="http://schemas.microsoft.com/office/drawing/2014/main" id="{C57CE3B2-4E4B-406F-A6F2-D8080F065195}"/>
                </a:ext>
              </a:extLst>
            </p:cNvPr>
            <p:cNvSpPr/>
            <p:nvPr/>
          </p:nvSpPr>
          <p:spPr>
            <a:xfrm>
              <a:off x="1716710" y="1758222"/>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9" name="Freeform: Shape 888">
              <a:extLst>
                <a:ext uri="{FF2B5EF4-FFF2-40B4-BE49-F238E27FC236}">
                  <a16:creationId xmlns:a16="http://schemas.microsoft.com/office/drawing/2014/main" id="{CD21BA18-015B-40E4-B908-5C63F040DBCA}"/>
                </a:ext>
              </a:extLst>
            </p:cNvPr>
            <p:cNvSpPr/>
            <p:nvPr/>
          </p:nvSpPr>
          <p:spPr>
            <a:xfrm>
              <a:off x="1714469" y="1759155"/>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0" name="Freeform: Shape 889">
              <a:extLst>
                <a:ext uri="{FF2B5EF4-FFF2-40B4-BE49-F238E27FC236}">
                  <a16:creationId xmlns:a16="http://schemas.microsoft.com/office/drawing/2014/main" id="{20141E4A-A617-4B5A-B58E-6B81ABDB3172}"/>
                </a:ext>
              </a:extLst>
            </p:cNvPr>
            <p:cNvSpPr/>
            <p:nvPr/>
          </p:nvSpPr>
          <p:spPr>
            <a:xfrm>
              <a:off x="2932821" y="2185518"/>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1" name="Freeform: Shape 890">
              <a:extLst>
                <a:ext uri="{FF2B5EF4-FFF2-40B4-BE49-F238E27FC236}">
                  <a16:creationId xmlns:a16="http://schemas.microsoft.com/office/drawing/2014/main" id="{4901DAA2-1463-4270-A485-5322C1900BD5}"/>
                </a:ext>
              </a:extLst>
            </p:cNvPr>
            <p:cNvSpPr/>
            <p:nvPr/>
          </p:nvSpPr>
          <p:spPr>
            <a:xfrm>
              <a:off x="2022546" y="3004188"/>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2" name="Freeform: Shape 891">
              <a:extLst>
                <a:ext uri="{FF2B5EF4-FFF2-40B4-BE49-F238E27FC236}">
                  <a16:creationId xmlns:a16="http://schemas.microsoft.com/office/drawing/2014/main" id="{A18CFCA9-E7D0-4DD0-B3C1-5BDB977325CA}"/>
                </a:ext>
              </a:extLst>
            </p:cNvPr>
            <p:cNvSpPr/>
            <p:nvPr/>
          </p:nvSpPr>
          <p:spPr>
            <a:xfrm>
              <a:off x="3298075" y="2623075"/>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3" name="Freeform: Shape 892">
              <a:extLst>
                <a:ext uri="{FF2B5EF4-FFF2-40B4-BE49-F238E27FC236}">
                  <a16:creationId xmlns:a16="http://schemas.microsoft.com/office/drawing/2014/main" id="{E61C79B0-377E-40FD-A808-A59E0113E25A}"/>
                </a:ext>
              </a:extLst>
            </p:cNvPr>
            <p:cNvSpPr/>
            <p:nvPr/>
          </p:nvSpPr>
          <p:spPr>
            <a:xfrm>
              <a:off x="3295276" y="2623489"/>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4" name="Freeform: Shape 893">
              <a:extLst>
                <a:ext uri="{FF2B5EF4-FFF2-40B4-BE49-F238E27FC236}">
                  <a16:creationId xmlns:a16="http://schemas.microsoft.com/office/drawing/2014/main" id="{6AFF7720-9EFD-4C7A-BF88-0D94377BCD3F}"/>
                </a:ext>
              </a:extLst>
            </p:cNvPr>
            <p:cNvSpPr/>
            <p:nvPr/>
          </p:nvSpPr>
          <p:spPr>
            <a:xfrm>
              <a:off x="5020317" y="2714971"/>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5" name="Freeform: Shape 894">
              <a:extLst>
                <a:ext uri="{FF2B5EF4-FFF2-40B4-BE49-F238E27FC236}">
                  <a16:creationId xmlns:a16="http://schemas.microsoft.com/office/drawing/2014/main" id="{94466192-4C9D-4E26-B254-3DCC630298F4}"/>
                </a:ext>
              </a:extLst>
            </p:cNvPr>
            <p:cNvSpPr/>
            <p:nvPr/>
          </p:nvSpPr>
          <p:spPr>
            <a:xfrm>
              <a:off x="2341793" y="1793676"/>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6" name="Freeform: Shape 895">
              <a:extLst>
                <a:ext uri="{FF2B5EF4-FFF2-40B4-BE49-F238E27FC236}">
                  <a16:creationId xmlns:a16="http://schemas.microsoft.com/office/drawing/2014/main" id="{217692DC-0B03-461F-9778-8ED4DFC4B9B6}"/>
                </a:ext>
              </a:extLst>
            </p:cNvPr>
            <p:cNvSpPr/>
            <p:nvPr/>
          </p:nvSpPr>
          <p:spPr>
            <a:xfrm>
              <a:off x="2336196" y="1790103"/>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7" name="Freeform: Shape 896">
              <a:extLst>
                <a:ext uri="{FF2B5EF4-FFF2-40B4-BE49-F238E27FC236}">
                  <a16:creationId xmlns:a16="http://schemas.microsoft.com/office/drawing/2014/main" id="{8E1AAE3F-9857-4810-A57F-4D5216F06ECE}"/>
                </a:ext>
              </a:extLst>
            </p:cNvPr>
            <p:cNvSpPr/>
            <p:nvPr/>
          </p:nvSpPr>
          <p:spPr>
            <a:xfrm>
              <a:off x="2212451" y="1532447"/>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8" name="Freeform: Shape 897">
              <a:extLst>
                <a:ext uri="{FF2B5EF4-FFF2-40B4-BE49-F238E27FC236}">
                  <a16:creationId xmlns:a16="http://schemas.microsoft.com/office/drawing/2014/main" id="{6B11BD4F-40A2-4F66-962C-3253672B7B13}"/>
                </a:ext>
              </a:extLst>
            </p:cNvPr>
            <p:cNvSpPr/>
            <p:nvPr/>
          </p:nvSpPr>
          <p:spPr>
            <a:xfrm>
              <a:off x="3367114" y="2636136"/>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9" name="Freeform: Shape 898">
              <a:extLst>
                <a:ext uri="{FF2B5EF4-FFF2-40B4-BE49-F238E27FC236}">
                  <a16:creationId xmlns:a16="http://schemas.microsoft.com/office/drawing/2014/main" id="{782F46E6-B676-4A34-AB6C-37FD5A501FBD}"/>
                </a:ext>
              </a:extLst>
            </p:cNvPr>
            <p:cNvSpPr/>
            <p:nvPr/>
          </p:nvSpPr>
          <p:spPr>
            <a:xfrm>
              <a:off x="1814671" y="287170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0" name="Freeform: Shape 899">
              <a:extLst>
                <a:ext uri="{FF2B5EF4-FFF2-40B4-BE49-F238E27FC236}">
                  <a16:creationId xmlns:a16="http://schemas.microsoft.com/office/drawing/2014/main" id="{DE6507BD-3EB4-4C3F-BEA6-008C1CB32B1F}"/>
                </a:ext>
              </a:extLst>
            </p:cNvPr>
            <p:cNvSpPr/>
            <p:nvPr/>
          </p:nvSpPr>
          <p:spPr>
            <a:xfrm>
              <a:off x="3136207" y="2522782"/>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1" name="Freeform: Shape 900">
              <a:extLst>
                <a:ext uri="{FF2B5EF4-FFF2-40B4-BE49-F238E27FC236}">
                  <a16:creationId xmlns:a16="http://schemas.microsoft.com/office/drawing/2014/main" id="{819EEB69-0D4F-427D-B131-68551022E66A}"/>
                </a:ext>
              </a:extLst>
            </p:cNvPr>
            <p:cNvSpPr/>
            <p:nvPr/>
          </p:nvSpPr>
          <p:spPr>
            <a:xfrm>
              <a:off x="3132941" y="2523248"/>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2" name="Freeform: Shape 901">
              <a:extLst>
                <a:ext uri="{FF2B5EF4-FFF2-40B4-BE49-F238E27FC236}">
                  <a16:creationId xmlns:a16="http://schemas.microsoft.com/office/drawing/2014/main" id="{5D2DF846-6165-49D8-AEF0-1A59253295F8}"/>
                </a:ext>
              </a:extLst>
            </p:cNvPr>
            <p:cNvSpPr/>
            <p:nvPr/>
          </p:nvSpPr>
          <p:spPr>
            <a:xfrm>
              <a:off x="3252827" y="1552038"/>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3" name="Freeform: Shape 902">
              <a:extLst>
                <a:ext uri="{FF2B5EF4-FFF2-40B4-BE49-F238E27FC236}">
                  <a16:creationId xmlns:a16="http://schemas.microsoft.com/office/drawing/2014/main" id="{FEF46EAE-F04C-4BD4-AFC3-FD55CB47BA5D}"/>
                </a:ext>
              </a:extLst>
            </p:cNvPr>
            <p:cNvSpPr/>
            <p:nvPr/>
          </p:nvSpPr>
          <p:spPr>
            <a:xfrm>
              <a:off x="3897903" y="1570698"/>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4" name="Freeform: Shape 903">
              <a:extLst>
                <a:ext uri="{FF2B5EF4-FFF2-40B4-BE49-F238E27FC236}">
                  <a16:creationId xmlns:a16="http://schemas.microsoft.com/office/drawing/2014/main" id="{6604FCDB-8C4F-4335-9B29-3C9624CEF800}"/>
                </a:ext>
              </a:extLst>
            </p:cNvPr>
            <p:cNvSpPr/>
            <p:nvPr/>
          </p:nvSpPr>
          <p:spPr>
            <a:xfrm>
              <a:off x="3888172" y="1574983"/>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5" name="Freeform: Shape 904">
              <a:extLst>
                <a:ext uri="{FF2B5EF4-FFF2-40B4-BE49-F238E27FC236}">
                  <a16:creationId xmlns:a16="http://schemas.microsoft.com/office/drawing/2014/main" id="{F3C7D1A3-7E4C-40A5-A204-3FAA2682CC91}"/>
                </a:ext>
              </a:extLst>
            </p:cNvPr>
            <p:cNvSpPr/>
            <p:nvPr/>
          </p:nvSpPr>
          <p:spPr>
            <a:xfrm>
              <a:off x="5284169" y="3033110"/>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6" name="Freeform: Shape 905">
              <a:extLst>
                <a:ext uri="{FF2B5EF4-FFF2-40B4-BE49-F238E27FC236}">
                  <a16:creationId xmlns:a16="http://schemas.microsoft.com/office/drawing/2014/main" id="{2B08E335-54C6-4C59-B77F-DEEFE44CC148}"/>
                </a:ext>
              </a:extLst>
            </p:cNvPr>
            <p:cNvSpPr/>
            <p:nvPr/>
          </p:nvSpPr>
          <p:spPr>
            <a:xfrm>
              <a:off x="2897369" y="225688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7" name="Freeform: Shape 906">
              <a:extLst>
                <a:ext uri="{FF2B5EF4-FFF2-40B4-BE49-F238E27FC236}">
                  <a16:creationId xmlns:a16="http://schemas.microsoft.com/office/drawing/2014/main" id="{1970D2FF-4E07-4EF8-9E0D-6B89909F6972}"/>
                </a:ext>
              </a:extLst>
            </p:cNvPr>
            <p:cNvSpPr/>
            <p:nvPr/>
          </p:nvSpPr>
          <p:spPr>
            <a:xfrm>
              <a:off x="2893045" y="225688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8" name="Freeform: Shape 907">
              <a:extLst>
                <a:ext uri="{FF2B5EF4-FFF2-40B4-BE49-F238E27FC236}">
                  <a16:creationId xmlns:a16="http://schemas.microsoft.com/office/drawing/2014/main" id="{EBDB39BF-F9C3-4829-82A5-64C28E7C63CE}"/>
                </a:ext>
              </a:extLst>
            </p:cNvPr>
            <p:cNvSpPr/>
            <p:nvPr/>
          </p:nvSpPr>
          <p:spPr>
            <a:xfrm>
              <a:off x="2017590" y="3059698"/>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9" name="Freeform: Shape 908">
              <a:extLst>
                <a:ext uri="{FF2B5EF4-FFF2-40B4-BE49-F238E27FC236}">
                  <a16:creationId xmlns:a16="http://schemas.microsoft.com/office/drawing/2014/main" id="{8E0483B0-C5F0-4E1F-9977-8FB33910A259}"/>
                </a:ext>
              </a:extLst>
            </p:cNvPr>
            <p:cNvSpPr/>
            <p:nvPr/>
          </p:nvSpPr>
          <p:spPr>
            <a:xfrm>
              <a:off x="595761" y="2065632"/>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0" name="Freeform: Shape 909">
              <a:extLst>
                <a:ext uri="{FF2B5EF4-FFF2-40B4-BE49-F238E27FC236}">
                  <a16:creationId xmlns:a16="http://schemas.microsoft.com/office/drawing/2014/main" id="{D928E3AB-B3B9-40E2-A983-403BCC8BAAC6}"/>
                </a:ext>
              </a:extLst>
            </p:cNvPr>
            <p:cNvSpPr/>
            <p:nvPr/>
          </p:nvSpPr>
          <p:spPr>
            <a:xfrm>
              <a:off x="4456344" y="3081623"/>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1" name="Freeform: Shape 910">
              <a:extLst>
                <a:ext uri="{FF2B5EF4-FFF2-40B4-BE49-F238E27FC236}">
                  <a16:creationId xmlns:a16="http://schemas.microsoft.com/office/drawing/2014/main" id="{15D9A241-9A2B-44EB-9055-4769092C57FD}"/>
                </a:ext>
              </a:extLst>
            </p:cNvPr>
            <p:cNvSpPr/>
            <p:nvPr/>
          </p:nvSpPr>
          <p:spPr>
            <a:xfrm>
              <a:off x="1070618" y="2056302"/>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2" name="Freeform: Shape 911">
              <a:extLst>
                <a:ext uri="{FF2B5EF4-FFF2-40B4-BE49-F238E27FC236}">
                  <a16:creationId xmlns:a16="http://schemas.microsoft.com/office/drawing/2014/main" id="{279B9443-BFCC-4C30-BAB1-FF39F87061E0}"/>
                </a:ext>
              </a:extLst>
            </p:cNvPr>
            <p:cNvSpPr/>
            <p:nvPr/>
          </p:nvSpPr>
          <p:spPr>
            <a:xfrm>
              <a:off x="4848186" y="3125939"/>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3" name="Freeform: Shape 912">
              <a:extLst>
                <a:ext uri="{FF2B5EF4-FFF2-40B4-BE49-F238E27FC236}">
                  <a16:creationId xmlns:a16="http://schemas.microsoft.com/office/drawing/2014/main" id="{B19DDBC7-2334-4557-9E0F-CE8A5D271489}"/>
                </a:ext>
              </a:extLst>
            </p:cNvPr>
            <p:cNvSpPr/>
            <p:nvPr/>
          </p:nvSpPr>
          <p:spPr>
            <a:xfrm>
              <a:off x="4479493" y="3141333"/>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4" name="Freeform: Shape 913">
              <a:extLst>
                <a:ext uri="{FF2B5EF4-FFF2-40B4-BE49-F238E27FC236}">
                  <a16:creationId xmlns:a16="http://schemas.microsoft.com/office/drawing/2014/main" id="{09436955-E5CD-4BF8-82CB-D4BED2906EEA}"/>
                </a:ext>
              </a:extLst>
            </p:cNvPr>
            <p:cNvSpPr/>
            <p:nvPr/>
          </p:nvSpPr>
          <p:spPr>
            <a:xfrm>
              <a:off x="4914426" y="3160458"/>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5" name="Freeform: Shape 914">
              <a:extLst>
                <a:ext uri="{FF2B5EF4-FFF2-40B4-BE49-F238E27FC236}">
                  <a16:creationId xmlns:a16="http://schemas.microsoft.com/office/drawing/2014/main" id="{B850C405-BB8E-45C7-8B93-A578096F4255}"/>
                </a:ext>
              </a:extLst>
            </p:cNvPr>
            <p:cNvSpPr/>
            <p:nvPr/>
          </p:nvSpPr>
          <p:spPr>
            <a:xfrm>
              <a:off x="4898100" y="3172102"/>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6" name="Freeform: Shape 915">
              <a:extLst>
                <a:ext uri="{FF2B5EF4-FFF2-40B4-BE49-F238E27FC236}">
                  <a16:creationId xmlns:a16="http://schemas.microsoft.com/office/drawing/2014/main" id="{8455E2AB-23C1-48F6-8D53-A9FEA683D0B9}"/>
                </a:ext>
              </a:extLst>
            </p:cNvPr>
            <p:cNvSpPr/>
            <p:nvPr/>
          </p:nvSpPr>
          <p:spPr>
            <a:xfrm>
              <a:off x="5008188" y="3187981"/>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7" name="Freeform: Shape 916">
              <a:extLst>
                <a:ext uri="{FF2B5EF4-FFF2-40B4-BE49-F238E27FC236}">
                  <a16:creationId xmlns:a16="http://schemas.microsoft.com/office/drawing/2014/main" id="{941D0F02-FF0D-4FD5-9CAF-582551055946}"/>
                </a:ext>
              </a:extLst>
            </p:cNvPr>
            <p:cNvSpPr/>
            <p:nvPr/>
          </p:nvSpPr>
          <p:spPr>
            <a:xfrm>
              <a:off x="2199051" y="3251422"/>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8" name="Freeform: Shape 917">
              <a:extLst>
                <a:ext uri="{FF2B5EF4-FFF2-40B4-BE49-F238E27FC236}">
                  <a16:creationId xmlns:a16="http://schemas.microsoft.com/office/drawing/2014/main" id="{467B27DE-B96B-4F33-B6EB-E01B1D6ECFF0}"/>
                </a:ext>
              </a:extLst>
            </p:cNvPr>
            <p:cNvSpPr/>
            <p:nvPr/>
          </p:nvSpPr>
          <p:spPr>
            <a:xfrm>
              <a:off x="2199517" y="3252240"/>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9" name="Freeform: Shape 918">
              <a:extLst>
                <a:ext uri="{FF2B5EF4-FFF2-40B4-BE49-F238E27FC236}">
                  <a16:creationId xmlns:a16="http://schemas.microsoft.com/office/drawing/2014/main" id="{B6784310-A066-4A59-ABE9-0FCDF7482062}"/>
                </a:ext>
              </a:extLst>
            </p:cNvPr>
            <p:cNvSpPr/>
            <p:nvPr/>
          </p:nvSpPr>
          <p:spPr>
            <a:xfrm>
              <a:off x="4656463" y="3263842"/>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0" name="Freeform: Shape 919">
              <a:extLst>
                <a:ext uri="{FF2B5EF4-FFF2-40B4-BE49-F238E27FC236}">
                  <a16:creationId xmlns:a16="http://schemas.microsoft.com/office/drawing/2014/main" id="{4ED9EC38-4202-424B-A1FF-30AAC0B4ECCC}"/>
                </a:ext>
              </a:extLst>
            </p:cNvPr>
            <p:cNvSpPr/>
            <p:nvPr/>
          </p:nvSpPr>
          <p:spPr>
            <a:xfrm>
              <a:off x="4655531" y="3266815"/>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1" name="Freeform: Shape 920">
              <a:extLst>
                <a:ext uri="{FF2B5EF4-FFF2-40B4-BE49-F238E27FC236}">
                  <a16:creationId xmlns:a16="http://schemas.microsoft.com/office/drawing/2014/main" id="{AC1B1D85-D922-4A32-9C74-F34BB8F4CF40}"/>
                </a:ext>
              </a:extLst>
            </p:cNvPr>
            <p:cNvSpPr/>
            <p:nvPr/>
          </p:nvSpPr>
          <p:spPr>
            <a:xfrm>
              <a:off x="4654131" y="3268216"/>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2" name="Freeform: Shape 921">
              <a:extLst>
                <a:ext uri="{FF2B5EF4-FFF2-40B4-BE49-F238E27FC236}">
                  <a16:creationId xmlns:a16="http://schemas.microsoft.com/office/drawing/2014/main" id="{4B05CC8E-98C3-4171-A52B-DCE1BDA9A637}"/>
                </a:ext>
              </a:extLst>
            </p:cNvPr>
            <p:cNvSpPr/>
            <p:nvPr/>
          </p:nvSpPr>
          <p:spPr>
            <a:xfrm>
              <a:off x="5382646" y="3300868"/>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3" name="Freeform: Shape 922">
              <a:extLst>
                <a:ext uri="{FF2B5EF4-FFF2-40B4-BE49-F238E27FC236}">
                  <a16:creationId xmlns:a16="http://schemas.microsoft.com/office/drawing/2014/main" id="{6FE707D9-7637-4101-878E-44C3E9E92118}"/>
                </a:ext>
              </a:extLst>
            </p:cNvPr>
            <p:cNvSpPr/>
            <p:nvPr/>
          </p:nvSpPr>
          <p:spPr>
            <a:xfrm>
              <a:off x="4586491" y="3310665"/>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4" name="Freeform: Shape 923">
              <a:extLst>
                <a:ext uri="{FF2B5EF4-FFF2-40B4-BE49-F238E27FC236}">
                  <a16:creationId xmlns:a16="http://schemas.microsoft.com/office/drawing/2014/main" id="{06D34701-D1E3-45FF-9458-9E0EC8F4ED80}"/>
                </a:ext>
              </a:extLst>
            </p:cNvPr>
            <p:cNvSpPr/>
            <p:nvPr/>
          </p:nvSpPr>
          <p:spPr>
            <a:xfrm>
              <a:off x="4927488" y="3346118"/>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5" name="Freeform: Shape 924">
              <a:extLst>
                <a:ext uri="{FF2B5EF4-FFF2-40B4-BE49-F238E27FC236}">
                  <a16:creationId xmlns:a16="http://schemas.microsoft.com/office/drawing/2014/main" id="{BFCA7005-974B-42F1-AFB3-8A48D69B7641}"/>
                </a:ext>
              </a:extLst>
            </p:cNvPr>
            <p:cNvSpPr/>
            <p:nvPr/>
          </p:nvSpPr>
          <p:spPr>
            <a:xfrm>
              <a:off x="5344053" y="3351248"/>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6" name="Freeform: Shape 925">
              <a:extLst>
                <a:ext uri="{FF2B5EF4-FFF2-40B4-BE49-F238E27FC236}">
                  <a16:creationId xmlns:a16="http://schemas.microsoft.com/office/drawing/2014/main" id="{6E5FA920-86C3-465D-988B-BFD92BC65A85}"/>
                </a:ext>
              </a:extLst>
            </p:cNvPr>
            <p:cNvSpPr/>
            <p:nvPr/>
          </p:nvSpPr>
          <p:spPr>
            <a:xfrm>
              <a:off x="4904631" y="3359645"/>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7" name="Freeform: Shape 926">
              <a:extLst>
                <a:ext uri="{FF2B5EF4-FFF2-40B4-BE49-F238E27FC236}">
                  <a16:creationId xmlns:a16="http://schemas.microsoft.com/office/drawing/2014/main" id="{FB40A103-35F4-4B89-83AB-7BD55278472A}"/>
                </a:ext>
              </a:extLst>
            </p:cNvPr>
            <p:cNvSpPr/>
            <p:nvPr/>
          </p:nvSpPr>
          <p:spPr>
            <a:xfrm>
              <a:off x="4952299" y="339908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8" name="Freeform: Shape 927">
              <a:extLst>
                <a:ext uri="{FF2B5EF4-FFF2-40B4-BE49-F238E27FC236}">
                  <a16:creationId xmlns:a16="http://schemas.microsoft.com/office/drawing/2014/main" id="{AB0294A7-515C-4CEC-87B1-394E406F140E}"/>
                </a:ext>
              </a:extLst>
            </p:cNvPr>
            <p:cNvSpPr/>
            <p:nvPr/>
          </p:nvSpPr>
          <p:spPr>
            <a:xfrm>
              <a:off x="4941481" y="343754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9" name="Freeform: Shape 928">
              <a:extLst>
                <a:ext uri="{FF2B5EF4-FFF2-40B4-BE49-F238E27FC236}">
                  <a16:creationId xmlns:a16="http://schemas.microsoft.com/office/drawing/2014/main" id="{ED11A7BE-5348-4CF6-A270-5EEE2DDEFD29}"/>
                </a:ext>
              </a:extLst>
            </p:cNvPr>
            <p:cNvSpPr/>
            <p:nvPr/>
          </p:nvSpPr>
          <p:spPr>
            <a:xfrm>
              <a:off x="3697382" y="3462736"/>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0" name="Freeform: Shape 929">
              <a:extLst>
                <a:ext uri="{FF2B5EF4-FFF2-40B4-BE49-F238E27FC236}">
                  <a16:creationId xmlns:a16="http://schemas.microsoft.com/office/drawing/2014/main" id="{3CB17A8E-EA36-4A2F-8C87-2DFB6B8652A9}"/>
                </a:ext>
              </a:extLst>
            </p:cNvPr>
            <p:cNvSpPr/>
            <p:nvPr/>
          </p:nvSpPr>
          <p:spPr>
            <a:xfrm>
              <a:off x="5651930" y="3539706"/>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1" name="Freeform: Shape 930">
              <a:extLst>
                <a:ext uri="{FF2B5EF4-FFF2-40B4-BE49-F238E27FC236}">
                  <a16:creationId xmlns:a16="http://schemas.microsoft.com/office/drawing/2014/main" id="{965CEA7A-1C66-4C6A-94EA-8BCD29CFABA1}"/>
                </a:ext>
              </a:extLst>
            </p:cNvPr>
            <p:cNvSpPr/>
            <p:nvPr/>
          </p:nvSpPr>
          <p:spPr>
            <a:xfrm>
              <a:off x="5654262" y="3564712"/>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2" name="Freeform: Shape 931">
              <a:extLst>
                <a:ext uri="{FF2B5EF4-FFF2-40B4-BE49-F238E27FC236}">
                  <a16:creationId xmlns:a16="http://schemas.microsoft.com/office/drawing/2014/main" id="{A21470E6-D761-4F22-A6B3-BB406FC5F76F}"/>
                </a:ext>
              </a:extLst>
            </p:cNvPr>
            <p:cNvSpPr/>
            <p:nvPr/>
          </p:nvSpPr>
          <p:spPr>
            <a:xfrm>
              <a:off x="5664525" y="3586354"/>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3" name="Freeform: Shape 932">
              <a:extLst>
                <a:ext uri="{FF2B5EF4-FFF2-40B4-BE49-F238E27FC236}">
                  <a16:creationId xmlns:a16="http://schemas.microsoft.com/office/drawing/2014/main" id="{885FD1BF-A582-415E-9B54-099994A100F3}"/>
                </a:ext>
              </a:extLst>
            </p:cNvPr>
            <p:cNvSpPr/>
            <p:nvPr/>
          </p:nvSpPr>
          <p:spPr>
            <a:xfrm>
              <a:off x="5640093" y="3639066"/>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4" name="Freeform: Shape 933">
              <a:extLst>
                <a:ext uri="{FF2B5EF4-FFF2-40B4-BE49-F238E27FC236}">
                  <a16:creationId xmlns:a16="http://schemas.microsoft.com/office/drawing/2014/main" id="{9AA8A72F-F921-4EF7-A210-0CA2781DC19E}"/>
                </a:ext>
              </a:extLst>
            </p:cNvPr>
            <p:cNvSpPr/>
            <p:nvPr/>
          </p:nvSpPr>
          <p:spPr>
            <a:xfrm>
              <a:off x="5240961" y="4039130"/>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5" name="Freeform: Shape 934">
              <a:extLst>
                <a:ext uri="{FF2B5EF4-FFF2-40B4-BE49-F238E27FC236}">
                  <a16:creationId xmlns:a16="http://schemas.microsoft.com/office/drawing/2014/main" id="{7FE74842-AA40-4EF1-B814-F794D802CAB9}"/>
                </a:ext>
              </a:extLst>
            </p:cNvPr>
            <p:cNvSpPr/>
            <p:nvPr/>
          </p:nvSpPr>
          <p:spPr>
            <a:xfrm>
              <a:off x="2915543" y="229234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6" name="Freeform: Shape 935">
              <a:extLst>
                <a:ext uri="{FF2B5EF4-FFF2-40B4-BE49-F238E27FC236}">
                  <a16:creationId xmlns:a16="http://schemas.microsoft.com/office/drawing/2014/main" id="{44F28F42-9623-4E7D-81E3-FB3DFA758F91}"/>
                </a:ext>
              </a:extLst>
            </p:cNvPr>
            <p:cNvSpPr/>
            <p:nvPr/>
          </p:nvSpPr>
          <p:spPr>
            <a:xfrm>
              <a:off x="3653999" y="1879766"/>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7" name="Freeform: Shape 936">
              <a:extLst>
                <a:ext uri="{FF2B5EF4-FFF2-40B4-BE49-F238E27FC236}">
                  <a16:creationId xmlns:a16="http://schemas.microsoft.com/office/drawing/2014/main" id="{DB4ABDAD-4010-4DA6-8F93-DBB713239362}"/>
                </a:ext>
              </a:extLst>
            </p:cNvPr>
            <p:cNvSpPr/>
            <p:nvPr/>
          </p:nvSpPr>
          <p:spPr>
            <a:xfrm>
              <a:off x="3653066" y="1882306"/>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8" name="Freeform: Shape 937">
              <a:extLst>
                <a:ext uri="{FF2B5EF4-FFF2-40B4-BE49-F238E27FC236}">
                  <a16:creationId xmlns:a16="http://schemas.microsoft.com/office/drawing/2014/main" id="{0F07858C-88C5-4372-B2F8-BE098B2EDA96}"/>
                </a:ext>
              </a:extLst>
            </p:cNvPr>
            <p:cNvSpPr/>
            <p:nvPr/>
          </p:nvSpPr>
          <p:spPr>
            <a:xfrm>
              <a:off x="3218774" y="1874121"/>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9" name="Freeform: Shape 938">
              <a:extLst>
                <a:ext uri="{FF2B5EF4-FFF2-40B4-BE49-F238E27FC236}">
                  <a16:creationId xmlns:a16="http://schemas.microsoft.com/office/drawing/2014/main" id="{A412D1CC-11E0-4972-8B5F-FD18156590AA}"/>
                </a:ext>
              </a:extLst>
            </p:cNvPr>
            <p:cNvSpPr/>
            <p:nvPr/>
          </p:nvSpPr>
          <p:spPr>
            <a:xfrm>
              <a:off x="2078232" y="4267413"/>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0" name="Freeform: Shape 939">
              <a:extLst>
                <a:ext uri="{FF2B5EF4-FFF2-40B4-BE49-F238E27FC236}">
                  <a16:creationId xmlns:a16="http://schemas.microsoft.com/office/drawing/2014/main" id="{25C36950-E64A-4F0D-8533-CAA0AD06B3C0}"/>
                </a:ext>
              </a:extLst>
            </p:cNvPr>
            <p:cNvSpPr/>
            <p:nvPr/>
          </p:nvSpPr>
          <p:spPr>
            <a:xfrm>
              <a:off x="2313621" y="1767085"/>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1" name="Freeform: Shape 940">
              <a:extLst>
                <a:ext uri="{FF2B5EF4-FFF2-40B4-BE49-F238E27FC236}">
                  <a16:creationId xmlns:a16="http://schemas.microsoft.com/office/drawing/2014/main" id="{3FCBE915-D273-451C-BF03-E9B6B3F5246C}"/>
                </a:ext>
              </a:extLst>
            </p:cNvPr>
            <p:cNvSpPr/>
            <p:nvPr/>
          </p:nvSpPr>
          <p:spPr>
            <a:xfrm>
              <a:off x="1960213" y="1816532"/>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2" name="Freeform: Shape 941">
              <a:extLst>
                <a:ext uri="{FF2B5EF4-FFF2-40B4-BE49-F238E27FC236}">
                  <a16:creationId xmlns:a16="http://schemas.microsoft.com/office/drawing/2014/main" id="{82EA9FFF-7F3F-4B64-8069-F87420B40C4F}"/>
                </a:ext>
              </a:extLst>
            </p:cNvPr>
            <p:cNvSpPr/>
            <p:nvPr/>
          </p:nvSpPr>
          <p:spPr>
            <a:xfrm>
              <a:off x="5205042" y="1823063"/>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3" name="Freeform: Shape 942">
              <a:extLst>
                <a:ext uri="{FF2B5EF4-FFF2-40B4-BE49-F238E27FC236}">
                  <a16:creationId xmlns:a16="http://schemas.microsoft.com/office/drawing/2014/main" id="{EF58BDDA-868B-4F85-94E6-89E491B87912}"/>
                </a:ext>
              </a:extLst>
            </p:cNvPr>
            <p:cNvSpPr/>
            <p:nvPr/>
          </p:nvSpPr>
          <p:spPr>
            <a:xfrm>
              <a:off x="5204109" y="1823996"/>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4" name="Freeform: Shape 943">
              <a:extLst>
                <a:ext uri="{FF2B5EF4-FFF2-40B4-BE49-F238E27FC236}">
                  <a16:creationId xmlns:a16="http://schemas.microsoft.com/office/drawing/2014/main" id="{079D4A31-C23C-4C79-AB4A-442B1D150447}"/>
                </a:ext>
              </a:extLst>
            </p:cNvPr>
            <p:cNvSpPr/>
            <p:nvPr/>
          </p:nvSpPr>
          <p:spPr>
            <a:xfrm>
              <a:off x="3256092" y="1855251"/>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5" name="Freeform: Shape 944">
              <a:extLst>
                <a:ext uri="{FF2B5EF4-FFF2-40B4-BE49-F238E27FC236}">
                  <a16:creationId xmlns:a16="http://schemas.microsoft.com/office/drawing/2014/main" id="{C51039DD-0039-4D29-AB0D-5C5A155F36F5}"/>
                </a:ext>
              </a:extLst>
            </p:cNvPr>
            <p:cNvSpPr/>
            <p:nvPr/>
          </p:nvSpPr>
          <p:spPr>
            <a:xfrm>
              <a:off x="3256559" y="1854317"/>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6" name="Freeform: Shape 945">
              <a:extLst>
                <a:ext uri="{FF2B5EF4-FFF2-40B4-BE49-F238E27FC236}">
                  <a16:creationId xmlns:a16="http://schemas.microsoft.com/office/drawing/2014/main" id="{F76AF1E0-21F2-4854-9A85-820AE8E0EEDB}"/>
                </a:ext>
              </a:extLst>
            </p:cNvPr>
            <p:cNvSpPr/>
            <p:nvPr/>
          </p:nvSpPr>
          <p:spPr>
            <a:xfrm>
              <a:off x="3367581" y="2572694"/>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7" name="Freeform: Shape 946">
              <a:extLst>
                <a:ext uri="{FF2B5EF4-FFF2-40B4-BE49-F238E27FC236}">
                  <a16:creationId xmlns:a16="http://schemas.microsoft.com/office/drawing/2014/main" id="{2782FB12-F901-4733-BD18-ADFD214074CD}"/>
                </a:ext>
              </a:extLst>
            </p:cNvPr>
            <p:cNvSpPr/>
            <p:nvPr/>
          </p:nvSpPr>
          <p:spPr>
            <a:xfrm>
              <a:off x="3199648" y="2658993"/>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8" name="Freeform: Shape 947">
              <a:extLst>
                <a:ext uri="{FF2B5EF4-FFF2-40B4-BE49-F238E27FC236}">
                  <a16:creationId xmlns:a16="http://schemas.microsoft.com/office/drawing/2014/main" id="{98EFAE3C-08FF-4F8B-B3D9-CC41ED7A5D89}"/>
                </a:ext>
              </a:extLst>
            </p:cNvPr>
            <p:cNvSpPr/>
            <p:nvPr/>
          </p:nvSpPr>
          <p:spPr>
            <a:xfrm>
              <a:off x="1827733" y="2880377"/>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9" name="Freeform: Shape 948">
              <a:extLst>
                <a:ext uri="{FF2B5EF4-FFF2-40B4-BE49-F238E27FC236}">
                  <a16:creationId xmlns:a16="http://schemas.microsoft.com/office/drawing/2014/main" id="{475ED9A8-39A8-48EB-86D6-2764F815D851}"/>
                </a:ext>
              </a:extLst>
            </p:cNvPr>
            <p:cNvSpPr/>
            <p:nvPr/>
          </p:nvSpPr>
          <p:spPr>
            <a:xfrm>
              <a:off x="1996131" y="2959872"/>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0" name="Freeform: Shape 949">
              <a:extLst>
                <a:ext uri="{FF2B5EF4-FFF2-40B4-BE49-F238E27FC236}">
                  <a16:creationId xmlns:a16="http://schemas.microsoft.com/office/drawing/2014/main" id="{6C4B4675-10AD-4432-8259-94F481580E8F}"/>
                </a:ext>
              </a:extLst>
            </p:cNvPr>
            <p:cNvSpPr/>
            <p:nvPr/>
          </p:nvSpPr>
          <p:spPr>
            <a:xfrm>
              <a:off x="3006992" y="2601149"/>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1" name="Freeform: Shape 950">
              <a:extLst>
                <a:ext uri="{FF2B5EF4-FFF2-40B4-BE49-F238E27FC236}">
                  <a16:creationId xmlns:a16="http://schemas.microsoft.com/office/drawing/2014/main" id="{DB2A77E8-C541-4753-9F86-BEC3091843AC}"/>
                </a:ext>
              </a:extLst>
            </p:cNvPr>
            <p:cNvSpPr/>
            <p:nvPr/>
          </p:nvSpPr>
          <p:spPr>
            <a:xfrm>
              <a:off x="2633634" y="1294542"/>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2" name="Freeform: Shape 951">
              <a:extLst>
                <a:ext uri="{FF2B5EF4-FFF2-40B4-BE49-F238E27FC236}">
                  <a16:creationId xmlns:a16="http://schemas.microsoft.com/office/drawing/2014/main" id="{15980B02-ABE8-40FC-B338-E4B2B30EB0AD}"/>
                </a:ext>
              </a:extLst>
            </p:cNvPr>
            <p:cNvSpPr/>
            <p:nvPr/>
          </p:nvSpPr>
          <p:spPr>
            <a:xfrm>
              <a:off x="5107548" y="226062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3" name="Freeform: Shape 952">
              <a:extLst>
                <a:ext uri="{FF2B5EF4-FFF2-40B4-BE49-F238E27FC236}">
                  <a16:creationId xmlns:a16="http://schemas.microsoft.com/office/drawing/2014/main" id="{EFE33DA6-B948-445D-8D6F-46A37505378C}"/>
                </a:ext>
              </a:extLst>
            </p:cNvPr>
            <p:cNvSpPr/>
            <p:nvPr/>
          </p:nvSpPr>
          <p:spPr>
            <a:xfrm>
              <a:off x="5108015" y="226108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4" name="Freeform: Shape 953">
              <a:extLst>
                <a:ext uri="{FF2B5EF4-FFF2-40B4-BE49-F238E27FC236}">
                  <a16:creationId xmlns:a16="http://schemas.microsoft.com/office/drawing/2014/main" id="{66C48198-7DF8-475D-9822-1DEC8039908D}"/>
                </a:ext>
              </a:extLst>
            </p:cNvPr>
            <p:cNvSpPr/>
            <p:nvPr/>
          </p:nvSpPr>
          <p:spPr>
            <a:xfrm>
              <a:off x="694187" y="2052104"/>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5" name="Freeform: Shape 954">
              <a:extLst>
                <a:ext uri="{FF2B5EF4-FFF2-40B4-BE49-F238E27FC236}">
                  <a16:creationId xmlns:a16="http://schemas.microsoft.com/office/drawing/2014/main" id="{ADDAA4CB-BFAC-489A-AE85-D3A0CDE8CCE8}"/>
                </a:ext>
              </a:extLst>
            </p:cNvPr>
            <p:cNvSpPr/>
            <p:nvPr/>
          </p:nvSpPr>
          <p:spPr>
            <a:xfrm>
              <a:off x="693343" y="2053037"/>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6" name="Freeform: Shape 955">
              <a:extLst>
                <a:ext uri="{FF2B5EF4-FFF2-40B4-BE49-F238E27FC236}">
                  <a16:creationId xmlns:a16="http://schemas.microsoft.com/office/drawing/2014/main" id="{2D288E24-F482-4639-A7FC-8AE5109D4B31}"/>
                </a:ext>
              </a:extLst>
            </p:cNvPr>
            <p:cNvSpPr/>
            <p:nvPr/>
          </p:nvSpPr>
          <p:spPr>
            <a:xfrm>
              <a:off x="5111748" y="226388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7" name="Freeform: Shape 956">
              <a:extLst>
                <a:ext uri="{FF2B5EF4-FFF2-40B4-BE49-F238E27FC236}">
                  <a16:creationId xmlns:a16="http://schemas.microsoft.com/office/drawing/2014/main" id="{05009811-7580-4109-A834-E7A0EFA67F4B}"/>
                </a:ext>
              </a:extLst>
            </p:cNvPr>
            <p:cNvSpPr/>
            <p:nvPr/>
          </p:nvSpPr>
          <p:spPr>
            <a:xfrm>
              <a:off x="5111748" y="226481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8" name="Freeform: Shape 957">
              <a:extLst>
                <a:ext uri="{FF2B5EF4-FFF2-40B4-BE49-F238E27FC236}">
                  <a16:creationId xmlns:a16="http://schemas.microsoft.com/office/drawing/2014/main" id="{539E48CE-25B9-4528-AC49-26F280E47208}"/>
                </a:ext>
              </a:extLst>
            </p:cNvPr>
            <p:cNvSpPr/>
            <p:nvPr/>
          </p:nvSpPr>
          <p:spPr>
            <a:xfrm>
              <a:off x="4989530" y="3202908"/>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9" name="Freeform: Shape 958">
              <a:extLst>
                <a:ext uri="{FF2B5EF4-FFF2-40B4-BE49-F238E27FC236}">
                  <a16:creationId xmlns:a16="http://schemas.microsoft.com/office/drawing/2014/main" id="{444ECDE3-FD3C-4372-9825-99B035B88AC2}"/>
                </a:ext>
              </a:extLst>
            </p:cNvPr>
            <p:cNvSpPr/>
            <p:nvPr/>
          </p:nvSpPr>
          <p:spPr>
            <a:xfrm>
              <a:off x="4514654" y="3214103"/>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0" name="Freeform: Shape 959">
              <a:extLst>
                <a:ext uri="{FF2B5EF4-FFF2-40B4-BE49-F238E27FC236}">
                  <a16:creationId xmlns:a16="http://schemas.microsoft.com/office/drawing/2014/main" id="{987EB1F8-835D-49B5-A9B1-7DABA337ACE8}"/>
                </a:ext>
              </a:extLst>
            </p:cNvPr>
            <p:cNvSpPr/>
            <p:nvPr/>
          </p:nvSpPr>
          <p:spPr>
            <a:xfrm>
              <a:off x="5030581" y="3270547"/>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1" name="Freeform: Shape 960">
              <a:extLst>
                <a:ext uri="{FF2B5EF4-FFF2-40B4-BE49-F238E27FC236}">
                  <a16:creationId xmlns:a16="http://schemas.microsoft.com/office/drawing/2014/main" id="{98F82D8A-2679-4CFF-A033-DCE74B7D8CB4}"/>
                </a:ext>
              </a:extLst>
            </p:cNvPr>
            <p:cNvSpPr/>
            <p:nvPr/>
          </p:nvSpPr>
          <p:spPr>
            <a:xfrm>
              <a:off x="5031046" y="3271480"/>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2" name="Freeform: Shape 961">
              <a:extLst>
                <a:ext uri="{FF2B5EF4-FFF2-40B4-BE49-F238E27FC236}">
                  <a16:creationId xmlns:a16="http://schemas.microsoft.com/office/drawing/2014/main" id="{FAF58FDA-BA73-4C91-A570-F5AF64B606FE}"/>
                </a:ext>
              </a:extLst>
            </p:cNvPr>
            <p:cNvSpPr/>
            <p:nvPr/>
          </p:nvSpPr>
          <p:spPr>
            <a:xfrm>
              <a:off x="756696" y="2013386"/>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3" name="Freeform: Shape 962">
              <a:extLst>
                <a:ext uri="{FF2B5EF4-FFF2-40B4-BE49-F238E27FC236}">
                  <a16:creationId xmlns:a16="http://schemas.microsoft.com/office/drawing/2014/main" id="{F3C7A8C0-E0EF-4424-B179-CECE2860B596}"/>
                </a:ext>
              </a:extLst>
            </p:cNvPr>
            <p:cNvSpPr/>
            <p:nvPr/>
          </p:nvSpPr>
          <p:spPr>
            <a:xfrm>
              <a:off x="2321734" y="1395767"/>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4" name="Freeform: Shape 963">
              <a:extLst>
                <a:ext uri="{FF2B5EF4-FFF2-40B4-BE49-F238E27FC236}">
                  <a16:creationId xmlns:a16="http://schemas.microsoft.com/office/drawing/2014/main" id="{EE9DD598-0D5D-4CAD-A5C9-A176C006D503}"/>
                </a:ext>
              </a:extLst>
            </p:cNvPr>
            <p:cNvSpPr/>
            <p:nvPr/>
          </p:nvSpPr>
          <p:spPr>
            <a:xfrm>
              <a:off x="5396300" y="3305067"/>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5" name="Freeform: Shape 964">
              <a:extLst>
                <a:ext uri="{FF2B5EF4-FFF2-40B4-BE49-F238E27FC236}">
                  <a16:creationId xmlns:a16="http://schemas.microsoft.com/office/drawing/2014/main" id="{A2266787-C777-408B-9892-8CE9F04A15C5}"/>
                </a:ext>
              </a:extLst>
            </p:cNvPr>
            <p:cNvSpPr/>
            <p:nvPr/>
          </p:nvSpPr>
          <p:spPr>
            <a:xfrm>
              <a:off x="4926089" y="3031710"/>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6" name="Freeform: Shape 965">
              <a:extLst>
                <a:ext uri="{FF2B5EF4-FFF2-40B4-BE49-F238E27FC236}">
                  <a16:creationId xmlns:a16="http://schemas.microsoft.com/office/drawing/2014/main" id="{E10D4E34-49DD-4D42-A7D8-4D38704A98FA}"/>
                </a:ext>
              </a:extLst>
            </p:cNvPr>
            <p:cNvSpPr/>
            <p:nvPr/>
          </p:nvSpPr>
          <p:spPr>
            <a:xfrm>
              <a:off x="4923757" y="3032176"/>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7" name="Freeform: Shape 966">
              <a:extLst>
                <a:ext uri="{FF2B5EF4-FFF2-40B4-BE49-F238E27FC236}">
                  <a16:creationId xmlns:a16="http://schemas.microsoft.com/office/drawing/2014/main" id="{54013043-4CD7-41DB-ACF2-F611C16B3042}"/>
                </a:ext>
              </a:extLst>
            </p:cNvPr>
            <p:cNvSpPr/>
            <p:nvPr/>
          </p:nvSpPr>
          <p:spPr>
            <a:xfrm>
              <a:off x="5114079" y="226715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8" name="Freeform: Shape 967">
              <a:extLst>
                <a:ext uri="{FF2B5EF4-FFF2-40B4-BE49-F238E27FC236}">
                  <a16:creationId xmlns:a16="http://schemas.microsoft.com/office/drawing/2014/main" id="{D4D28A44-C29C-46B5-A33B-15B28EAD59A7}"/>
                </a:ext>
              </a:extLst>
            </p:cNvPr>
            <p:cNvSpPr/>
            <p:nvPr/>
          </p:nvSpPr>
          <p:spPr>
            <a:xfrm>
              <a:off x="5483874" y="336944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9" name="Freeform: Shape 968">
              <a:extLst>
                <a:ext uri="{FF2B5EF4-FFF2-40B4-BE49-F238E27FC236}">
                  <a16:creationId xmlns:a16="http://schemas.microsoft.com/office/drawing/2014/main" id="{58CC1434-31DC-4978-8B32-0AA8A4F9A813}"/>
                </a:ext>
              </a:extLst>
            </p:cNvPr>
            <p:cNvSpPr/>
            <p:nvPr/>
          </p:nvSpPr>
          <p:spPr>
            <a:xfrm>
              <a:off x="3542978" y="1420959"/>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0" name="Freeform: Shape 969">
              <a:extLst>
                <a:ext uri="{FF2B5EF4-FFF2-40B4-BE49-F238E27FC236}">
                  <a16:creationId xmlns:a16="http://schemas.microsoft.com/office/drawing/2014/main" id="{181DF951-1EC7-4C3A-8B10-056F9DDC8DE5}"/>
                </a:ext>
              </a:extLst>
            </p:cNvPr>
            <p:cNvSpPr/>
            <p:nvPr/>
          </p:nvSpPr>
          <p:spPr>
            <a:xfrm>
              <a:off x="5492395" y="338996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1" name="Freeform: Shape 970">
              <a:extLst>
                <a:ext uri="{FF2B5EF4-FFF2-40B4-BE49-F238E27FC236}">
                  <a16:creationId xmlns:a16="http://schemas.microsoft.com/office/drawing/2014/main" id="{7070E028-6B9B-4A2D-B444-FB7D29E12EF3}"/>
                </a:ext>
              </a:extLst>
            </p:cNvPr>
            <p:cNvSpPr/>
            <p:nvPr/>
          </p:nvSpPr>
          <p:spPr>
            <a:xfrm>
              <a:off x="4945215" y="3432998"/>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2" name="Freeform: Shape 971">
              <a:extLst>
                <a:ext uri="{FF2B5EF4-FFF2-40B4-BE49-F238E27FC236}">
                  <a16:creationId xmlns:a16="http://schemas.microsoft.com/office/drawing/2014/main" id="{1A359696-483B-4CB6-834D-A23489FB72CA}"/>
                </a:ext>
              </a:extLst>
            </p:cNvPr>
            <p:cNvSpPr/>
            <p:nvPr/>
          </p:nvSpPr>
          <p:spPr>
            <a:xfrm>
              <a:off x="3749629" y="3471134"/>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3" name="Freeform: Shape 972">
              <a:extLst>
                <a:ext uri="{FF2B5EF4-FFF2-40B4-BE49-F238E27FC236}">
                  <a16:creationId xmlns:a16="http://schemas.microsoft.com/office/drawing/2014/main" id="{2B7A007A-6F6B-4763-BF08-B4620791C461}"/>
                </a:ext>
              </a:extLst>
            </p:cNvPr>
            <p:cNvSpPr/>
            <p:nvPr/>
          </p:nvSpPr>
          <p:spPr>
            <a:xfrm>
              <a:off x="1882310" y="1484400"/>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4" name="Freeform: Shape 973">
              <a:extLst>
                <a:ext uri="{FF2B5EF4-FFF2-40B4-BE49-F238E27FC236}">
                  <a16:creationId xmlns:a16="http://schemas.microsoft.com/office/drawing/2014/main" id="{94D58D53-6822-4274-8D8B-041B595A5755}"/>
                </a:ext>
              </a:extLst>
            </p:cNvPr>
            <p:cNvSpPr/>
            <p:nvPr/>
          </p:nvSpPr>
          <p:spPr>
            <a:xfrm>
              <a:off x="3252361" y="1487949"/>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5" name="Freeform: Shape 974">
              <a:extLst>
                <a:ext uri="{FF2B5EF4-FFF2-40B4-BE49-F238E27FC236}">
                  <a16:creationId xmlns:a16="http://schemas.microsoft.com/office/drawing/2014/main" id="{AA3EBB12-DA5D-40DC-99BA-38BDCE277D1D}"/>
                </a:ext>
              </a:extLst>
            </p:cNvPr>
            <p:cNvSpPr/>
            <p:nvPr/>
          </p:nvSpPr>
          <p:spPr>
            <a:xfrm>
              <a:off x="3252361" y="1488598"/>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6" name="Freeform: Shape 975">
              <a:extLst>
                <a:ext uri="{FF2B5EF4-FFF2-40B4-BE49-F238E27FC236}">
                  <a16:creationId xmlns:a16="http://schemas.microsoft.com/office/drawing/2014/main" id="{4365ED1F-728B-41F9-A652-AB9DE8E007BA}"/>
                </a:ext>
              </a:extLst>
            </p:cNvPr>
            <p:cNvSpPr/>
            <p:nvPr/>
          </p:nvSpPr>
          <p:spPr>
            <a:xfrm>
              <a:off x="4042110" y="1496062"/>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7" name="Freeform: Shape 976">
              <a:extLst>
                <a:ext uri="{FF2B5EF4-FFF2-40B4-BE49-F238E27FC236}">
                  <a16:creationId xmlns:a16="http://schemas.microsoft.com/office/drawing/2014/main" id="{5EC0AB6F-5BB0-4BB6-AEDF-CB8BDDFB13C3}"/>
                </a:ext>
              </a:extLst>
            </p:cNvPr>
            <p:cNvSpPr/>
            <p:nvPr/>
          </p:nvSpPr>
          <p:spPr>
            <a:xfrm>
              <a:off x="945154" y="1929421"/>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8" name="Freeform: Shape 977">
              <a:extLst>
                <a:ext uri="{FF2B5EF4-FFF2-40B4-BE49-F238E27FC236}">
                  <a16:creationId xmlns:a16="http://schemas.microsoft.com/office/drawing/2014/main" id="{05B78027-0AC5-4A4A-B411-01FA520680FD}"/>
                </a:ext>
              </a:extLst>
            </p:cNvPr>
            <p:cNvSpPr/>
            <p:nvPr/>
          </p:nvSpPr>
          <p:spPr>
            <a:xfrm>
              <a:off x="939557" y="1928955"/>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9" name="Freeform: Shape 978">
              <a:extLst>
                <a:ext uri="{FF2B5EF4-FFF2-40B4-BE49-F238E27FC236}">
                  <a16:creationId xmlns:a16="http://schemas.microsoft.com/office/drawing/2014/main" id="{89D307F2-E916-4260-BA81-F683CC6ED449}"/>
                </a:ext>
              </a:extLst>
            </p:cNvPr>
            <p:cNvSpPr/>
            <p:nvPr/>
          </p:nvSpPr>
          <p:spPr>
            <a:xfrm>
              <a:off x="4425557" y="1524984"/>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0" name="Freeform: Shape 979">
              <a:extLst>
                <a:ext uri="{FF2B5EF4-FFF2-40B4-BE49-F238E27FC236}">
                  <a16:creationId xmlns:a16="http://schemas.microsoft.com/office/drawing/2014/main" id="{CFFE8E6B-7D60-4A24-AA52-482B0F4B5309}"/>
                </a:ext>
              </a:extLst>
            </p:cNvPr>
            <p:cNvSpPr/>
            <p:nvPr/>
          </p:nvSpPr>
          <p:spPr>
            <a:xfrm>
              <a:off x="1124749" y="2223644"/>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1" name="Freeform: Shape 980">
              <a:extLst>
                <a:ext uri="{FF2B5EF4-FFF2-40B4-BE49-F238E27FC236}">
                  <a16:creationId xmlns:a16="http://schemas.microsoft.com/office/drawing/2014/main" id="{636AF8A8-81F9-4B17-8294-F15B7489DD12}"/>
                </a:ext>
              </a:extLst>
            </p:cNvPr>
            <p:cNvSpPr/>
            <p:nvPr/>
          </p:nvSpPr>
          <p:spPr>
            <a:xfrm>
              <a:off x="2176194" y="1917760"/>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2" name="Freeform: Shape 981">
              <a:extLst>
                <a:ext uri="{FF2B5EF4-FFF2-40B4-BE49-F238E27FC236}">
                  <a16:creationId xmlns:a16="http://schemas.microsoft.com/office/drawing/2014/main" id="{216D0ED6-C7A4-4467-A7FB-EEBF9E1CA1FD}"/>
                </a:ext>
              </a:extLst>
            </p:cNvPr>
            <p:cNvSpPr/>
            <p:nvPr/>
          </p:nvSpPr>
          <p:spPr>
            <a:xfrm>
              <a:off x="4293543" y="1566034"/>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3" name="Freeform: Shape 982">
              <a:extLst>
                <a:ext uri="{FF2B5EF4-FFF2-40B4-BE49-F238E27FC236}">
                  <a16:creationId xmlns:a16="http://schemas.microsoft.com/office/drawing/2014/main" id="{BF60103D-E52C-48B3-88F4-5138D7004369}"/>
                </a:ext>
              </a:extLst>
            </p:cNvPr>
            <p:cNvSpPr/>
            <p:nvPr/>
          </p:nvSpPr>
          <p:spPr>
            <a:xfrm>
              <a:off x="4292611" y="1565058"/>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4" name="Freeform: Shape 983">
              <a:extLst>
                <a:ext uri="{FF2B5EF4-FFF2-40B4-BE49-F238E27FC236}">
                  <a16:creationId xmlns:a16="http://schemas.microsoft.com/office/drawing/2014/main" id="{467DE13D-ACD2-4F9C-954E-F7096A134576}"/>
                </a:ext>
              </a:extLst>
            </p:cNvPr>
            <p:cNvSpPr/>
            <p:nvPr/>
          </p:nvSpPr>
          <p:spPr>
            <a:xfrm>
              <a:off x="2095027" y="1571630"/>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5" name="Freeform: Shape 984">
              <a:extLst>
                <a:ext uri="{FF2B5EF4-FFF2-40B4-BE49-F238E27FC236}">
                  <a16:creationId xmlns:a16="http://schemas.microsoft.com/office/drawing/2014/main" id="{9BE45DAC-4378-4AFE-B717-979322B7AB70}"/>
                </a:ext>
              </a:extLst>
            </p:cNvPr>
            <p:cNvSpPr/>
            <p:nvPr/>
          </p:nvSpPr>
          <p:spPr>
            <a:xfrm>
              <a:off x="1853390" y="1579096"/>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6" name="Freeform: Shape 985">
              <a:extLst>
                <a:ext uri="{FF2B5EF4-FFF2-40B4-BE49-F238E27FC236}">
                  <a16:creationId xmlns:a16="http://schemas.microsoft.com/office/drawing/2014/main" id="{BFB1C163-6220-44DD-AA14-EF4E35DCF10F}"/>
                </a:ext>
              </a:extLst>
            </p:cNvPr>
            <p:cNvSpPr/>
            <p:nvPr/>
          </p:nvSpPr>
          <p:spPr>
            <a:xfrm>
              <a:off x="3928758" y="1644869"/>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7" name="Freeform: Shape 986">
              <a:extLst>
                <a:ext uri="{FF2B5EF4-FFF2-40B4-BE49-F238E27FC236}">
                  <a16:creationId xmlns:a16="http://schemas.microsoft.com/office/drawing/2014/main" id="{BF0C845E-911A-4E28-9D6D-585FC795B445}"/>
                </a:ext>
              </a:extLst>
            </p:cNvPr>
            <p:cNvSpPr/>
            <p:nvPr/>
          </p:nvSpPr>
          <p:spPr>
            <a:xfrm>
              <a:off x="1963480" y="4262283"/>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8" name="Freeform: Shape 987">
              <a:extLst>
                <a:ext uri="{FF2B5EF4-FFF2-40B4-BE49-F238E27FC236}">
                  <a16:creationId xmlns:a16="http://schemas.microsoft.com/office/drawing/2014/main" id="{78BD7139-E3C9-4B7A-AF45-01F826A05EDC}"/>
                </a:ext>
              </a:extLst>
            </p:cNvPr>
            <p:cNvSpPr/>
            <p:nvPr/>
          </p:nvSpPr>
          <p:spPr>
            <a:xfrm>
              <a:off x="1960681" y="4262750"/>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9" name="Freeform: Shape 988">
              <a:extLst>
                <a:ext uri="{FF2B5EF4-FFF2-40B4-BE49-F238E27FC236}">
                  <a16:creationId xmlns:a16="http://schemas.microsoft.com/office/drawing/2014/main" id="{9F5DD13D-B92C-454F-BCA9-1038DADBE791}"/>
                </a:ext>
              </a:extLst>
            </p:cNvPr>
            <p:cNvSpPr/>
            <p:nvPr/>
          </p:nvSpPr>
          <p:spPr>
            <a:xfrm>
              <a:off x="3228925" y="221070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0" name="Freeform: Shape 989">
              <a:extLst>
                <a:ext uri="{FF2B5EF4-FFF2-40B4-BE49-F238E27FC236}">
                  <a16:creationId xmlns:a16="http://schemas.microsoft.com/office/drawing/2014/main" id="{61F844B0-7EB5-4DCC-BE58-F3A6696C0CF4}"/>
                </a:ext>
              </a:extLst>
            </p:cNvPr>
            <p:cNvSpPr/>
            <p:nvPr/>
          </p:nvSpPr>
          <p:spPr>
            <a:xfrm>
              <a:off x="3244258" y="2143534"/>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1" name="Freeform: Shape 990">
              <a:extLst>
                <a:ext uri="{FF2B5EF4-FFF2-40B4-BE49-F238E27FC236}">
                  <a16:creationId xmlns:a16="http://schemas.microsoft.com/office/drawing/2014/main" id="{F7F5B662-B6E1-450D-B3DD-821A8A0B348C}"/>
                </a:ext>
              </a:extLst>
            </p:cNvPr>
            <p:cNvSpPr/>
            <p:nvPr/>
          </p:nvSpPr>
          <p:spPr>
            <a:xfrm>
              <a:off x="3184884" y="2269769"/>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2" name="Freeform: Shape 991">
              <a:extLst>
                <a:ext uri="{FF2B5EF4-FFF2-40B4-BE49-F238E27FC236}">
                  <a16:creationId xmlns:a16="http://schemas.microsoft.com/office/drawing/2014/main" id="{256BFDA4-32E7-484E-8F49-56513D7D6DDB}"/>
                </a:ext>
              </a:extLst>
            </p:cNvPr>
            <p:cNvSpPr/>
            <p:nvPr/>
          </p:nvSpPr>
          <p:spPr>
            <a:xfrm>
              <a:off x="3285943" y="2179553"/>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3" name="Freeform: Shape 992">
              <a:extLst>
                <a:ext uri="{FF2B5EF4-FFF2-40B4-BE49-F238E27FC236}">
                  <a16:creationId xmlns:a16="http://schemas.microsoft.com/office/drawing/2014/main" id="{2E7E3B4A-5CC1-493D-B368-F78E712750A8}"/>
                </a:ext>
              </a:extLst>
            </p:cNvPr>
            <p:cNvSpPr/>
            <p:nvPr/>
          </p:nvSpPr>
          <p:spPr>
            <a:xfrm>
              <a:off x="3240229" y="220974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4" name="Freeform: Shape 993">
              <a:extLst>
                <a:ext uri="{FF2B5EF4-FFF2-40B4-BE49-F238E27FC236}">
                  <a16:creationId xmlns:a16="http://schemas.microsoft.com/office/drawing/2014/main" id="{81D9DE93-D6E4-4601-B426-1E905FD9D33F}"/>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995" name="Group 994">
            <a:extLst>
              <a:ext uri="{FF2B5EF4-FFF2-40B4-BE49-F238E27FC236}">
                <a16:creationId xmlns:a16="http://schemas.microsoft.com/office/drawing/2014/main" id="{C54A08BC-F5B7-4E14-8F09-F70EFBAB2911}"/>
              </a:ext>
            </a:extLst>
          </p:cNvPr>
          <p:cNvGrpSpPr/>
          <p:nvPr/>
        </p:nvGrpSpPr>
        <p:grpSpPr>
          <a:xfrm>
            <a:off x="576520" y="5818648"/>
            <a:ext cx="982105" cy="228076"/>
            <a:chOff x="503237" y="5402262"/>
            <a:chExt cx="1001799" cy="232650"/>
          </a:xfrm>
        </p:grpSpPr>
        <p:sp>
          <p:nvSpPr>
            <p:cNvPr id="996" name="Oval 995">
              <a:extLst>
                <a:ext uri="{FF2B5EF4-FFF2-40B4-BE49-F238E27FC236}">
                  <a16:creationId xmlns:a16="http://schemas.microsoft.com/office/drawing/2014/main" id="{6089F3CD-D1B6-4574-96D5-0ACA9AFDA34E}"/>
                </a:ext>
              </a:extLst>
            </p:cNvPr>
            <p:cNvSpPr/>
            <p:nvPr/>
          </p:nvSpPr>
          <p:spPr bwMode="auto">
            <a:xfrm>
              <a:off x="503237" y="5402294"/>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97" name="Rectangle 996">
              <a:extLst>
                <a:ext uri="{FF2B5EF4-FFF2-40B4-BE49-F238E27FC236}">
                  <a16:creationId xmlns:a16="http://schemas.microsoft.com/office/drawing/2014/main" id="{A216CD02-374C-4914-B366-00406D976074}"/>
                </a:ext>
              </a:extLst>
            </p:cNvPr>
            <p:cNvSpPr/>
            <p:nvPr/>
          </p:nvSpPr>
          <p:spPr>
            <a:xfrm>
              <a:off x="759082" y="5402262"/>
              <a:ext cx="745954" cy="23265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Roadmap</a:t>
              </a:r>
            </a:p>
          </p:txBody>
        </p:sp>
      </p:grpSp>
      <p:grpSp>
        <p:nvGrpSpPr>
          <p:cNvPr id="998" name="Group 997">
            <a:extLst>
              <a:ext uri="{FF2B5EF4-FFF2-40B4-BE49-F238E27FC236}">
                <a16:creationId xmlns:a16="http://schemas.microsoft.com/office/drawing/2014/main" id="{6E070002-B2AD-40C5-BE13-F1C8EA619397}"/>
              </a:ext>
            </a:extLst>
          </p:cNvPr>
          <p:cNvGrpSpPr/>
          <p:nvPr/>
        </p:nvGrpSpPr>
        <p:grpSpPr>
          <a:xfrm>
            <a:off x="1275243" y="2055144"/>
            <a:ext cx="10331729" cy="4136673"/>
            <a:chOff x="1275243" y="2055144"/>
            <a:chExt cx="10331729" cy="4136673"/>
          </a:xfrm>
        </p:grpSpPr>
        <p:grpSp>
          <p:nvGrpSpPr>
            <p:cNvPr id="999" name="Group 998">
              <a:extLst>
                <a:ext uri="{FF2B5EF4-FFF2-40B4-BE49-F238E27FC236}">
                  <a16:creationId xmlns:a16="http://schemas.microsoft.com/office/drawing/2014/main" id="{B0D9331E-2F5C-4FCC-9558-F19925572F82}"/>
                </a:ext>
              </a:extLst>
            </p:cNvPr>
            <p:cNvGrpSpPr/>
            <p:nvPr/>
          </p:nvGrpSpPr>
          <p:grpSpPr>
            <a:xfrm>
              <a:off x="1275243" y="2662051"/>
              <a:ext cx="1322489" cy="270827"/>
              <a:chOff x="2364101" y="2572064"/>
              <a:chExt cx="1349198" cy="276298"/>
            </a:xfrm>
          </p:grpSpPr>
          <p:sp>
            <p:nvSpPr>
              <p:cNvPr id="1091" name="Rectangle 1090">
                <a:extLst>
                  <a:ext uri="{FF2B5EF4-FFF2-40B4-BE49-F238E27FC236}">
                    <a16:creationId xmlns:a16="http://schemas.microsoft.com/office/drawing/2014/main" id="{86DC51FF-2F49-494F-9EE3-8FCF4B5D2BFD}"/>
                  </a:ext>
                </a:extLst>
              </p:cNvPr>
              <p:cNvSpPr/>
              <p:nvPr/>
            </p:nvSpPr>
            <p:spPr>
              <a:xfrm>
                <a:off x="2364101" y="2572064"/>
                <a:ext cx="1131237" cy="230865"/>
              </a:xfrm>
              <a:prstGeom prst="rect">
                <a:avLst/>
              </a:prstGeom>
            </p:spPr>
            <p:txBody>
              <a:bodyPr wrap="square">
                <a:spAutoFit/>
              </a:bodyPr>
              <a:lstStyle/>
              <a:p>
                <a:pPr marL="0" marR="0" lvl="0" indent="0" algn="r"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Silicon Valley</a:t>
                </a:r>
              </a:p>
            </p:txBody>
          </p:sp>
          <p:sp>
            <p:nvSpPr>
              <p:cNvPr id="1092" name="Oval 1091">
                <a:extLst>
                  <a:ext uri="{FF2B5EF4-FFF2-40B4-BE49-F238E27FC236}">
                    <a16:creationId xmlns:a16="http://schemas.microsoft.com/office/drawing/2014/main" id="{9CFD2954-CE9E-469B-8F32-56BE0554CC59}"/>
                  </a:ext>
                </a:extLst>
              </p:cNvPr>
              <p:cNvSpPr/>
              <p:nvPr/>
            </p:nvSpPr>
            <p:spPr bwMode="auto">
              <a:xfrm>
                <a:off x="3484699" y="261976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00" name="Group 999">
              <a:extLst>
                <a:ext uri="{FF2B5EF4-FFF2-40B4-BE49-F238E27FC236}">
                  <a16:creationId xmlns:a16="http://schemas.microsoft.com/office/drawing/2014/main" id="{C72425D0-C2D1-4AB8-8635-D72FA946A9B9}"/>
                </a:ext>
              </a:extLst>
            </p:cNvPr>
            <p:cNvGrpSpPr/>
            <p:nvPr/>
          </p:nvGrpSpPr>
          <p:grpSpPr>
            <a:xfrm>
              <a:off x="1885792" y="2055144"/>
              <a:ext cx="9721180" cy="4136673"/>
              <a:chOff x="1885792" y="2055144"/>
              <a:chExt cx="9721180" cy="4136673"/>
            </a:xfrm>
          </p:grpSpPr>
          <p:grpSp>
            <p:nvGrpSpPr>
              <p:cNvPr id="1001" name="Group 1000">
                <a:extLst>
                  <a:ext uri="{FF2B5EF4-FFF2-40B4-BE49-F238E27FC236}">
                    <a16:creationId xmlns:a16="http://schemas.microsoft.com/office/drawing/2014/main" id="{9745C78C-AC5E-4C38-8094-1817C3E303CE}"/>
                  </a:ext>
                </a:extLst>
              </p:cNvPr>
              <p:cNvGrpSpPr/>
              <p:nvPr/>
            </p:nvGrpSpPr>
            <p:grpSpPr>
              <a:xfrm>
                <a:off x="3786711" y="2898371"/>
                <a:ext cx="1343062" cy="369279"/>
                <a:chOff x="3485134" y="2663426"/>
                <a:chExt cx="1370187" cy="376738"/>
              </a:xfrm>
            </p:grpSpPr>
            <p:sp>
              <p:nvSpPr>
                <p:cNvPr id="1089" name="Rectangle 1088">
                  <a:extLst>
                    <a:ext uri="{FF2B5EF4-FFF2-40B4-BE49-F238E27FC236}">
                      <a16:creationId xmlns:a16="http://schemas.microsoft.com/office/drawing/2014/main" id="{003A5E4B-95E2-4E83-9086-ADF5D4EC648A}"/>
                    </a:ext>
                  </a:extLst>
                </p:cNvPr>
                <p:cNvSpPr/>
                <p:nvPr/>
              </p:nvSpPr>
              <p:spPr>
                <a:xfrm>
                  <a:off x="3726742" y="2663426"/>
                  <a:ext cx="1128579" cy="376738"/>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Washington DC </a:t>
                  </a:r>
                  <a:b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br>
                  <a:endPar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90" name="Oval 1089">
                  <a:extLst>
                    <a:ext uri="{FF2B5EF4-FFF2-40B4-BE49-F238E27FC236}">
                      <a16:creationId xmlns:a16="http://schemas.microsoft.com/office/drawing/2014/main" id="{054D51B5-5DF3-4F71-A7C6-8D76849ABB9E}"/>
                    </a:ext>
                  </a:extLst>
                </p:cNvPr>
                <p:cNvSpPr/>
                <p:nvPr/>
              </p:nvSpPr>
              <p:spPr bwMode="auto">
                <a:xfrm>
                  <a:off x="3485134" y="266964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02" name="Group 1001">
                <a:extLst>
                  <a:ext uri="{FF2B5EF4-FFF2-40B4-BE49-F238E27FC236}">
                    <a16:creationId xmlns:a16="http://schemas.microsoft.com/office/drawing/2014/main" id="{8F7A389A-905D-43B4-852F-25B3576C44AE}"/>
                  </a:ext>
                </a:extLst>
              </p:cNvPr>
              <p:cNvGrpSpPr/>
              <p:nvPr/>
            </p:nvGrpSpPr>
            <p:grpSpPr>
              <a:xfrm>
                <a:off x="3685380" y="3141472"/>
                <a:ext cx="819558" cy="290096"/>
                <a:chOff x="3485134" y="2669642"/>
                <a:chExt cx="836110" cy="295954"/>
              </a:xfrm>
            </p:grpSpPr>
            <p:sp>
              <p:nvSpPr>
                <p:cNvPr id="1087" name="Rectangle 1086">
                  <a:extLst>
                    <a:ext uri="{FF2B5EF4-FFF2-40B4-BE49-F238E27FC236}">
                      <a16:creationId xmlns:a16="http://schemas.microsoft.com/office/drawing/2014/main" id="{4654E4EF-2F26-4D51-9BA2-8BD8CE32473E}"/>
                    </a:ext>
                  </a:extLst>
                </p:cNvPr>
                <p:cNvSpPr/>
                <p:nvPr/>
              </p:nvSpPr>
              <p:spPr>
                <a:xfrm>
                  <a:off x="3713299" y="2734732"/>
                  <a:ext cx="607945" cy="230864"/>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Atlanta</a:t>
                  </a:r>
                </a:p>
              </p:txBody>
            </p:sp>
            <p:sp>
              <p:nvSpPr>
                <p:cNvPr id="1088" name="Oval 1087">
                  <a:extLst>
                    <a:ext uri="{FF2B5EF4-FFF2-40B4-BE49-F238E27FC236}">
                      <a16:creationId xmlns:a16="http://schemas.microsoft.com/office/drawing/2014/main" id="{E1FE41EF-084C-44A8-81F2-AA6DF450C8BF}"/>
                    </a:ext>
                  </a:extLst>
                </p:cNvPr>
                <p:cNvSpPr/>
                <p:nvPr/>
              </p:nvSpPr>
              <p:spPr bwMode="auto">
                <a:xfrm>
                  <a:off x="3485134" y="266964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03" name="Group 1002">
                <a:extLst>
                  <a:ext uri="{FF2B5EF4-FFF2-40B4-BE49-F238E27FC236}">
                    <a16:creationId xmlns:a16="http://schemas.microsoft.com/office/drawing/2014/main" id="{D0A064C2-6483-4773-8908-FF12E35A9943}"/>
                  </a:ext>
                </a:extLst>
              </p:cNvPr>
              <p:cNvGrpSpPr/>
              <p:nvPr/>
            </p:nvGrpSpPr>
            <p:grpSpPr>
              <a:xfrm>
                <a:off x="3002497" y="2428954"/>
                <a:ext cx="758439" cy="612260"/>
                <a:chOff x="2939539" y="2312689"/>
                <a:chExt cx="773760" cy="624626"/>
              </a:xfrm>
            </p:grpSpPr>
            <p:sp>
              <p:nvSpPr>
                <p:cNvPr id="1085" name="Rectangle 1084">
                  <a:extLst>
                    <a:ext uri="{FF2B5EF4-FFF2-40B4-BE49-F238E27FC236}">
                      <a16:creationId xmlns:a16="http://schemas.microsoft.com/office/drawing/2014/main" id="{F5A6E024-A257-4E0A-B838-4E577B09FFB8}"/>
                    </a:ext>
                  </a:extLst>
                </p:cNvPr>
                <p:cNvSpPr/>
                <p:nvPr/>
              </p:nvSpPr>
              <p:spPr>
                <a:xfrm>
                  <a:off x="2939539" y="2312689"/>
                  <a:ext cx="656021" cy="624626"/>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endPar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Chicago</a:t>
                  </a:r>
                </a:p>
                <a:p>
                  <a:pPr marL="0" marR="0" lvl="0" indent="0" algn="l" defTabSz="913927" rtl="0" eaLnBrk="1" fontAlgn="auto" latinLnBrk="0" hangingPunct="1">
                    <a:lnSpc>
                      <a:spcPct val="90000"/>
                    </a:lnSpc>
                    <a:spcBef>
                      <a:spcPts val="0"/>
                    </a:spcBef>
                    <a:spcAft>
                      <a:spcPts val="294"/>
                    </a:spcAft>
                    <a:buClrTx/>
                    <a:buSzTx/>
                    <a:buFontTx/>
                    <a:buNone/>
                    <a:tabLst/>
                    <a:defRPr/>
                  </a:pPr>
                  <a:endParaRPr kumimoji="0" lang="en-US" sz="1175"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86" name="Oval 1085">
                  <a:extLst>
                    <a:ext uri="{FF2B5EF4-FFF2-40B4-BE49-F238E27FC236}">
                      <a16:creationId xmlns:a16="http://schemas.microsoft.com/office/drawing/2014/main" id="{221CB4CB-7F36-430C-968A-F1843DD3025D}"/>
                    </a:ext>
                  </a:extLst>
                </p:cNvPr>
                <p:cNvSpPr/>
                <p:nvPr/>
              </p:nvSpPr>
              <p:spPr bwMode="auto">
                <a:xfrm>
                  <a:off x="3484699" y="261976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04" name="Group 1003">
                <a:extLst>
                  <a:ext uri="{FF2B5EF4-FFF2-40B4-BE49-F238E27FC236}">
                    <a16:creationId xmlns:a16="http://schemas.microsoft.com/office/drawing/2014/main" id="{35032D67-E3FE-4BA0-B479-CC7B811FE1C3}"/>
                  </a:ext>
                </a:extLst>
              </p:cNvPr>
              <p:cNvGrpSpPr/>
              <p:nvPr/>
            </p:nvGrpSpPr>
            <p:grpSpPr>
              <a:xfrm>
                <a:off x="1983292" y="3016501"/>
                <a:ext cx="861011" cy="454874"/>
                <a:chOff x="2992070" y="2619762"/>
                <a:chExt cx="878400" cy="464060"/>
              </a:xfrm>
            </p:grpSpPr>
            <p:sp>
              <p:nvSpPr>
                <p:cNvPr id="1083" name="Rectangle 1082">
                  <a:extLst>
                    <a:ext uri="{FF2B5EF4-FFF2-40B4-BE49-F238E27FC236}">
                      <a16:creationId xmlns:a16="http://schemas.microsoft.com/office/drawing/2014/main" id="{15B39E76-E44F-4925-84F6-04B4F838C73B}"/>
                    </a:ext>
                  </a:extLst>
                </p:cNvPr>
                <p:cNvSpPr/>
                <p:nvPr/>
              </p:nvSpPr>
              <p:spPr>
                <a:xfrm>
                  <a:off x="2992070" y="2848362"/>
                  <a:ext cx="878400" cy="23546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Los Angeles</a:t>
                  </a:r>
                </a:p>
              </p:txBody>
            </p:sp>
            <p:sp>
              <p:nvSpPr>
                <p:cNvPr id="1084" name="Oval 1083">
                  <a:extLst>
                    <a:ext uri="{FF2B5EF4-FFF2-40B4-BE49-F238E27FC236}">
                      <a16:creationId xmlns:a16="http://schemas.microsoft.com/office/drawing/2014/main" id="{B87EECE2-B984-4C40-85C6-AD36350538AB}"/>
                    </a:ext>
                  </a:extLst>
                </p:cNvPr>
                <p:cNvSpPr/>
                <p:nvPr/>
              </p:nvSpPr>
              <p:spPr bwMode="auto">
                <a:xfrm>
                  <a:off x="3484699" y="261976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05" name="Group 1004">
                <a:extLst>
                  <a:ext uri="{FF2B5EF4-FFF2-40B4-BE49-F238E27FC236}">
                    <a16:creationId xmlns:a16="http://schemas.microsoft.com/office/drawing/2014/main" id="{4C1E2165-986E-4265-B8F2-E19B664F9700}"/>
                  </a:ext>
                </a:extLst>
              </p:cNvPr>
              <p:cNvGrpSpPr/>
              <p:nvPr/>
            </p:nvGrpSpPr>
            <p:grpSpPr>
              <a:xfrm>
                <a:off x="1885792" y="2196977"/>
                <a:ext cx="771336" cy="333492"/>
                <a:chOff x="2926384" y="2508135"/>
                <a:chExt cx="786915" cy="340227"/>
              </a:xfrm>
            </p:grpSpPr>
            <p:sp>
              <p:nvSpPr>
                <p:cNvPr id="1081" name="Rectangle 1080">
                  <a:extLst>
                    <a:ext uri="{FF2B5EF4-FFF2-40B4-BE49-F238E27FC236}">
                      <a16:creationId xmlns:a16="http://schemas.microsoft.com/office/drawing/2014/main" id="{83959CB0-4420-4A84-9C75-2B9F656FAA37}"/>
                    </a:ext>
                  </a:extLst>
                </p:cNvPr>
                <p:cNvSpPr/>
                <p:nvPr/>
              </p:nvSpPr>
              <p:spPr>
                <a:xfrm>
                  <a:off x="2926384" y="2508135"/>
                  <a:ext cx="582439" cy="235461"/>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Seattle</a:t>
                  </a:r>
                </a:p>
              </p:txBody>
            </p:sp>
            <p:sp>
              <p:nvSpPr>
                <p:cNvPr id="1082" name="Oval 1081">
                  <a:extLst>
                    <a:ext uri="{FF2B5EF4-FFF2-40B4-BE49-F238E27FC236}">
                      <a16:creationId xmlns:a16="http://schemas.microsoft.com/office/drawing/2014/main" id="{8D482C59-A427-459A-8C6F-8D42CD8AA8FD}"/>
                    </a:ext>
                  </a:extLst>
                </p:cNvPr>
                <p:cNvSpPr/>
                <p:nvPr/>
              </p:nvSpPr>
              <p:spPr bwMode="auto">
                <a:xfrm>
                  <a:off x="3484699" y="261976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06" name="Group 1005">
                <a:extLst>
                  <a:ext uri="{FF2B5EF4-FFF2-40B4-BE49-F238E27FC236}">
                    <a16:creationId xmlns:a16="http://schemas.microsoft.com/office/drawing/2014/main" id="{C1A0E804-5E00-40DE-876F-3129B397E048}"/>
                  </a:ext>
                </a:extLst>
              </p:cNvPr>
              <p:cNvGrpSpPr/>
              <p:nvPr/>
            </p:nvGrpSpPr>
            <p:grpSpPr>
              <a:xfrm>
                <a:off x="6374281" y="2224381"/>
                <a:ext cx="1017880" cy="240968"/>
                <a:chOff x="3485134" y="2652407"/>
                <a:chExt cx="1038438" cy="245835"/>
              </a:xfrm>
            </p:grpSpPr>
            <p:sp>
              <p:nvSpPr>
                <p:cNvPr id="1079" name="Rectangle 1078">
                  <a:extLst>
                    <a:ext uri="{FF2B5EF4-FFF2-40B4-BE49-F238E27FC236}">
                      <a16:creationId xmlns:a16="http://schemas.microsoft.com/office/drawing/2014/main" id="{B057A2A8-58BB-425C-A33C-CE74FF61B583}"/>
                    </a:ext>
                  </a:extLst>
                </p:cNvPr>
                <p:cNvSpPr/>
                <p:nvPr/>
              </p:nvSpPr>
              <p:spPr>
                <a:xfrm>
                  <a:off x="3666428" y="2652407"/>
                  <a:ext cx="857144" cy="235461"/>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Amsterdam</a:t>
                  </a:r>
                </a:p>
              </p:txBody>
            </p:sp>
            <p:sp>
              <p:nvSpPr>
                <p:cNvPr id="1080" name="Oval 1079">
                  <a:extLst>
                    <a:ext uri="{FF2B5EF4-FFF2-40B4-BE49-F238E27FC236}">
                      <a16:creationId xmlns:a16="http://schemas.microsoft.com/office/drawing/2014/main" id="{92696C5C-551C-4855-9059-52A6CA722E8B}"/>
                    </a:ext>
                  </a:extLst>
                </p:cNvPr>
                <p:cNvSpPr/>
                <p:nvPr/>
              </p:nvSpPr>
              <p:spPr bwMode="auto">
                <a:xfrm>
                  <a:off x="3485134" y="266964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07" name="Group 1006">
                <a:extLst>
                  <a:ext uri="{FF2B5EF4-FFF2-40B4-BE49-F238E27FC236}">
                    <a16:creationId xmlns:a16="http://schemas.microsoft.com/office/drawing/2014/main" id="{FCA3B424-E805-49D1-9049-09BAE9D39B69}"/>
                  </a:ext>
                </a:extLst>
              </p:cNvPr>
              <p:cNvGrpSpPr/>
              <p:nvPr/>
            </p:nvGrpSpPr>
            <p:grpSpPr>
              <a:xfrm>
                <a:off x="5284150" y="2055144"/>
                <a:ext cx="768999" cy="227726"/>
                <a:chOff x="2929204" y="2665917"/>
                <a:chExt cx="784530" cy="232325"/>
              </a:xfrm>
            </p:grpSpPr>
            <p:sp>
              <p:nvSpPr>
                <p:cNvPr id="1077" name="Rectangle 1076">
                  <a:extLst>
                    <a:ext uri="{FF2B5EF4-FFF2-40B4-BE49-F238E27FC236}">
                      <a16:creationId xmlns:a16="http://schemas.microsoft.com/office/drawing/2014/main" id="{8B74F7B7-3A37-4102-AD51-726664AF0F39}"/>
                    </a:ext>
                  </a:extLst>
                </p:cNvPr>
                <p:cNvSpPr/>
                <p:nvPr/>
              </p:nvSpPr>
              <p:spPr>
                <a:xfrm>
                  <a:off x="2929204" y="2665917"/>
                  <a:ext cx="571071" cy="230864"/>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Dublin</a:t>
                  </a:r>
                </a:p>
              </p:txBody>
            </p:sp>
            <p:sp>
              <p:nvSpPr>
                <p:cNvPr id="1078" name="Oval 1077">
                  <a:extLst>
                    <a:ext uri="{FF2B5EF4-FFF2-40B4-BE49-F238E27FC236}">
                      <a16:creationId xmlns:a16="http://schemas.microsoft.com/office/drawing/2014/main" id="{FF7583FD-8D4C-485C-9915-F0E7A6E91D9D}"/>
                    </a:ext>
                  </a:extLst>
                </p:cNvPr>
                <p:cNvSpPr/>
                <p:nvPr/>
              </p:nvSpPr>
              <p:spPr bwMode="auto">
                <a:xfrm>
                  <a:off x="3485134" y="266964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08" name="Group 1007">
                <a:extLst>
                  <a:ext uri="{FF2B5EF4-FFF2-40B4-BE49-F238E27FC236}">
                    <a16:creationId xmlns:a16="http://schemas.microsoft.com/office/drawing/2014/main" id="{AAE2C69F-202A-46B9-9B25-9C26A6A7259F}"/>
                  </a:ext>
                </a:extLst>
              </p:cNvPr>
              <p:cNvGrpSpPr/>
              <p:nvPr/>
            </p:nvGrpSpPr>
            <p:grpSpPr>
              <a:xfrm>
                <a:off x="5570460" y="2282871"/>
                <a:ext cx="785067" cy="392010"/>
                <a:chOff x="2912812" y="2669642"/>
                <a:chExt cx="800922" cy="399928"/>
              </a:xfrm>
            </p:grpSpPr>
            <p:sp>
              <p:nvSpPr>
                <p:cNvPr id="1075" name="Rectangle 1074">
                  <a:extLst>
                    <a:ext uri="{FF2B5EF4-FFF2-40B4-BE49-F238E27FC236}">
                      <a16:creationId xmlns:a16="http://schemas.microsoft.com/office/drawing/2014/main" id="{34DEDF07-71EF-4F15-BE20-160EE4EEB62C}"/>
                    </a:ext>
                  </a:extLst>
                </p:cNvPr>
                <p:cNvSpPr/>
                <p:nvPr/>
              </p:nvSpPr>
              <p:spPr>
                <a:xfrm>
                  <a:off x="2912812" y="2834109"/>
                  <a:ext cx="628223" cy="235461"/>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London</a:t>
                  </a:r>
                </a:p>
              </p:txBody>
            </p:sp>
            <p:sp>
              <p:nvSpPr>
                <p:cNvPr id="1076" name="Oval 1075">
                  <a:extLst>
                    <a:ext uri="{FF2B5EF4-FFF2-40B4-BE49-F238E27FC236}">
                      <a16:creationId xmlns:a16="http://schemas.microsoft.com/office/drawing/2014/main" id="{A17061C6-03DD-4967-8548-89EEF4467862}"/>
                    </a:ext>
                  </a:extLst>
                </p:cNvPr>
                <p:cNvSpPr/>
                <p:nvPr/>
              </p:nvSpPr>
              <p:spPr bwMode="auto">
                <a:xfrm>
                  <a:off x="3485134" y="266964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09" name="Group 1008">
                <a:extLst>
                  <a:ext uri="{FF2B5EF4-FFF2-40B4-BE49-F238E27FC236}">
                    <a16:creationId xmlns:a16="http://schemas.microsoft.com/office/drawing/2014/main" id="{83B74ADB-0C20-43FA-9D1E-0A3AD9468177}"/>
                  </a:ext>
                </a:extLst>
              </p:cNvPr>
              <p:cNvGrpSpPr/>
              <p:nvPr/>
            </p:nvGrpSpPr>
            <p:grpSpPr>
              <a:xfrm>
                <a:off x="4473032" y="5471586"/>
                <a:ext cx="1001891" cy="295273"/>
                <a:chOff x="3485135" y="2669643"/>
                <a:chExt cx="1022126" cy="301237"/>
              </a:xfrm>
            </p:grpSpPr>
            <p:sp>
              <p:nvSpPr>
                <p:cNvPr id="1073" name="Rectangle 1072">
                  <a:extLst>
                    <a:ext uri="{FF2B5EF4-FFF2-40B4-BE49-F238E27FC236}">
                      <a16:creationId xmlns:a16="http://schemas.microsoft.com/office/drawing/2014/main" id="{A48E6F15-F2BB-4BFC-978E-C4E815727847}"/>
                    </a:ext>
                  </a:extLst>
                </p:cNvPr>
                <p:cNvSpPr/>
                <p:nvPr/>
              </p:nvSpPr>
              <p:spPr>
                <a:xfrm>
                  <a:off x="3746591" y="2735419"/>
                  <a:ext cx="760670" cy="235461"/>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Sao Paulo</a:t>
                  </a:r>
                </a:p>
              </p:txBody>
            </p:sp>
            <p:sp>
              <p:nvSpPr>
                <p:cNvPr id="1074" name="Oval 1073">
                  <a:extLst>
                    <a:ext uri="{FF2B5EF4-FFF2-40B4-BE49-F238E27FC236}">
                      <a16:creationId xmlns:a16="http://schemas.microsoft.com/office/drawing/2014/main" id="{DACB17EB-ACB6-4438-974C-2E8FED816F4D}"/>
                    </a:ext>
                  </a:extLst>
                </p:cNvPr>
                <p:cNvSpPr/>
                <p:nvPr/>
              </p:nvSpPr>
              <p:spPr bwMode="auto">
                <a:xfrm>
                  <a:off x="3485135" y="2669643"/>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10" name="Group 1009">
                <a:extLst>
                  <a:ext uri="{FF2B5EF4-FFF2-40B4-BE49-F238E27FC236}">
                    <a16:creationId xmlns:a16="http://schemas.microsoft.com/office/drawing/2014/main" id="{53A7872A-1F05-45DC-AA2E-985D6B62B5B1}"/>
                  </a:ext>
                </a:extLst>
              </p:cNvPr>
              <p:cNvGrpSpPr/>
              <p:nvPr/>
            </p:nvGrpSpPr>
            <p:grpSpPr>
              <a:xfrm>
                <a:off x="8610303" y="3758082"/>
                <a:ext cx="821010" cy="275223"/>
                <a:chOff x="3544303" y="2640636"/>
                <a:chExt cx="837592" cy="280781"/>
              </a:xfrm>
            </p:grpSpPr>
            <p:sp>
              <p:nvSpPr>
                <p:cNvPr id="1071" name="Rectangle 1070">
                  <a:extLst>
                    <a:ext uri="{FF2B5EF4-FFF2-40B4-BE49-F238E27FC236}">
                      <a16:creationId xmlns:a16="http://schemas.microsoft.com/office/drawing/2014/main" id="{0B28197C-502F-4AA9-815C-F1FB705ED80B}"/>
                    </a:ext>
                  </a:extLst>
                </p:cNvPr>
                <p:cNvSpPr/>
                <p:nvPr/>
              </p:nvSpPr>
              <p:spPr>
                <a:xfrm>
                  <a:off x="3724239" y="2685957"/>
                  <a:ext cx="657656" cy="23546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Chennai</a:t>
                  </a:r>
                </a:p>
              </p:txBody>
            </p:sp>
            <p:sp>
              <p:nvSpPr>
                <p:cNvPr id="1072" name="Oval 1071">
                  <a:extLst>
                    <a:ext uri="{FF2B5EF4-FFF2-40B4-BE49-F238E27FC236}">
                      <a16:creationId xmlns:a16="http://schemas.microsoft.com/office/drawing/2014/main" id="{820966EA-1657-42BB-B3EE-B933C60E8C91}"/>
                    </a:ext>
                  </a:extLst>
                </p:cNvPr>
                <p:cNvSpPr/>
                <p:nvPr/>
              </p:nvSpPr>
              <p:spPr bwMode="auto">
                <a:xfrm>
                  <a:off x="3544303" y="2640636"/>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11" name="Group 1010">
                <a:extLst>
                  <a:ext uri="{FF2B5EF4-FFF2-40B4-BE49-F238E27FC236}">
                    <a16:creationId xmlns:a16="http://schemas.microsoft.com/office/drawing/2014/main" id="{157F457E-9D18-4544-9B74-B524585D09A2}"/>
                  </a:ext>
                </a:extLst>
              </p:cNvPr>
              <p:cNvGrpSpPr/>
              <p:nvPr/>
            </p:nvGrpSpPr>
            <p:grpSpPr>
              <a:xfrm>
                <a:off x="9613211" y="3515494"/>
                <a:ext cx="1093948" cy="280380"/>
                <a:chOff x="3544303" y="2640636"/>
                <a:chExt cx="1116042" cy="286043"/>
              </a:xfrm>
            </p:grpSpPr>
            <p:sp>
              <p:nvSpPr>
                <p:cNvPr id="1069" name="Rectangle 1068">
                  <a:extLst>
                    <a:ext uri="{FF2B5EF4-FFF2-40B4-BE49-F238E27FC236}">
                      <a16:creationId xmlns:a16="http://schemas.microsoft.com/office/drawing/2014/main" id="{D62D45D5-C6F2-43F8-93CA-11E203825740}"/>
                    </a:ext>
                  </a:extLst>
                </p:cNvPr>
                <p:cNvSpPr/>
                <p:nvPr/>
              </p:nvSpPr>
              <p:spPr>
                <a:xfrm>
                  <a:off x="3804715" y="2693996"/>
                  <a:ext cx="855630" cy="232683"/>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Hong Kong</a:t>
                  </a:r>
                </a:p>
              </p:txBody>
            </p:sp>
            <p:sp>
              <p:nvSpPr>
                <p:cNvPr id="1070" name="Oval 1069">
                  <a:extLst>
                    <a:ext uri="{FF2B5EF4-FFF2-40B4-BE49-F238E27FC236}">
                      <a16:creationId xmlns:a16="http://schemas.microsoft.com/office/drawing/2014/main" id="{E84D570D-1E16-43EF-84E6-751182D19580}"/>
                    </a:ext>
                  </a:extLst>
                </p:cNvPr>
                <p:cNvSpPr/>
                <p:nvPr/>
              </p:nvSpPr>
              <p:spPr bwMode="auto">
                <a:xfrm>
                  <a:off x="3544303" y="2640636"/>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12" name="Group 1011">
                <a:extLst>
                  <a:ext uri="{FF2B5EF4-FFF2-40B4-BE49-F238E27FC236}">
                    <a16:creationId xmlns:a16="http://schemas.microsoft.com/office/drawing/2014/main" id="{7521C2C2-2E0F-4747-ACB3-8E66BD9ABAA5}"/>
                  </a:ext>
                </a:extLst>
              </p:cNvPr>
              <p:cNvGrpSpPr/>
              <p:nvPr/>
            </p:nvGrpSpPr>
            <p:grpSpPr>
              <a:xfrm>
                <a:off x="7820908" y="3635814"/>
                <a:ext cx="758318" cy="493402"/>
                <a:chOff x="2969162" y="2637680"/>
                <a:chExt cx="773634" cy="503368"/>
              </a:xfrm>
            </p:grpSpPr>
            <p:sp>
              <p:nvSpPr>
                <p:cNvPr id="1067" name="Rectangle 1066">
                  <a:extLst>
                    <a:ext uri="{FF2B5EF4-FFF2-40B4-BE49-F238E27FC236}">
                      <a16:creationId xmlns:a16="http://schemas.microsoft.com/office/drawing/2014/main" id="{0F4D08C4-80C1-4192-ADD4-50BE83272DB4}"/>
                    </a:ext>
                  </a:extLst>
                </p:cNvPr>
                <p:cNvSpPr/>
                <p:nvPr/>
              </p:nvSpPr>
              <p:spPr>
                <a:xfrm>
                  <a:off x="2969162" y="2910183"/>
                  <a:ext cx="670471" cy="230865"/>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Mumbai</a:t>
                  </a:r>
                </a:p>
              </p:txBody>
            </p:sp>
            <p:sp>
              <p:nvSpPr>
                <p:cNvPr id="1068" name="Oval 1067">
                  <a:extLst>
                    <a:ext uri="{FF2B5EF4-FFF2-40B4-BE49-F238E27FC236}">
                      <a16:creationId xmlns:a16="http://schemas.microsoft.com/office/drawing/2014/main" id="{54EB097E-7F22-48CA-9E4F-1CAF2BF6A249}"/>
                    </a:ext>
                  </a:extLst>
                </p:cNvPr>
                <p:cNvSpPr/>
                <p:nvPr/>
              </p:nvSpPr>
              <p:spPr bwMode="auto">
                <a:xfrm>
                  <a:off x="3514196" y="2637680"/>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13" name="Group 1012">
                <a:extLst>
                  <a:ext uri="{FF2B5EF4-FFF2-40B4-BE49-F238E27FC236}">
                    <a16:creationId xmlns:a16="http://schemas.microsoft.com/office/drawing/2014/main" id="{8D141922-2DA6-43F7-B9F5-2C25F808FDDB}"/>
                  </a:ext>
                </a:extLst>
              </p:cNvPr>
              <p:cNvGrpSpPr/>
              <p:nvPr/>
            </p:nvGrpSpPr>
            <p:grpSpPr>
              <a:xfrm>
                <a:off x="10532476" y="5862281"/>
                <a:ext cx="1054790" cy="329536"/>
                <a:chOff x="3544303" y="2640636"/>
                <a:chExt cx="1076093" cy="336191"/>
              </a:xfrm>
            </p:grpSpPr>
            <p:sp>
              <p:nvSpPr>
                <p:cNvPr id="1065" name="Rectangle 1064">
                  <a:extLst>
                    <a:ext uri="{FF2B5EF4-FFF2-40B4-BE49-F238E27FC236}">
                      <a16:creationId xmlns:a16="http://schemas.microsoft.com/office/drawing/2014/main" id="{0BB507B9-1FC4-40A9-B6A6-35AFB3E41134}"/>
                    </a:ext>
                  </a:extLst>
                </p:cNvPr>
                <p:cNvSpPr/>
                <p:nvPr/>
              </p:nvSpPr>
              <p:spPr>
                <a:xfrm>
                  <a:off x="3792808" y="2745963"/>
                  <a:ext cx="827588" cy="230864"/>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Melbourne</a:t>
                  </a:r>
                </a:p>
              </p:txBody>
            </p:sp>
            <p:sp>
              <p:nvSpPr>
                <p:cNvPr id="1066" name="Oval 1065">
                  <a:extLst>
                    <a:ext uri="{FF2B5EF4-FFF2-40B4-BE49-F238E27FC236}">
                      <a16:creationId xmlns:a16="http://schemas.microsoft.com/office/drawing/2014/main" id="{6B792FA6-08A3-4F5E-A56A-9E8311E9D93B}"/>
                    </a:ext>
                  </a:extLst>
                </p:cNvPr>
                <p:cNvSpPr/>
                <p:nvPr/>
              </p:nvSpPr>
              <p:spPr bwMode="auto">
                <a:xfrm>
                  <a:off x="3544303" y="2640636"/>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14" name="Group 1013">
                <a:extLst>
                  <a:ext uri="{FF2B5EF4-FFF2-40B4-BE49-F238E27FC236}">
                    <a16:creationId xmlns:a16="http://schemas.microsoft.com/office/drawing/2014/main" id="{359B693D-BC99-49D8-8F92-95DFDA6C4942}"/>
                  </a:ext>
                </a:extLst>
              </p:cNvPr>
              <p:cNvGrpSpPr/>
              <p:nvPr/>
            </p:nvGrpSpPr>
            <p:grpSpPr>
              <a:xfrm>
                <a:off x="10160554" y="2936306"/>
                <a:ext cx="581861" cy="430467"/>
                <a:chOff x="3544303" y="2640636"/>
                <a:chExt cx="593613" cy="439161"/>
              </a:xfrm>
            </p:grpSpPr>
            <p:sp>
              <p:nvSpPr>
                <p:cNvPr id="1063" name="Rectangle 1062">
                  <a:extLst>
                    <a:ext uri="{FF2B5EF4-FFF2-40B4-BE49-F238E27FC236}">
                      <a16:creationId xmlns:a16="http://schemas.microsoft.com/office/drawing/2014/main" id="{EB5C6737-C391-486B-A01B-AD6D94B1D1C3}"/>
                    </a:ext>
                  </a:extLst>
                </p:cNvPr>
                <p:cNvSpPr/>
                <p:nvPr/>
              </p:nvSpPr>
              <p:spPr>
                <a:xfrm>
                  <a:off x="3596355" y="2844336"/>
                  <a:ext cx="541561" cy="235461"/>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Osaka</a:t>
                  </a:r>
                </a:p>
              </p:txBody>
            </p:sp>
            <p:sp>
              <p:nvSpPr>
                <p:cNvPr id="1064" name="Oval 1063">
                  <a:extLst>
                    <a:ext uri="{FF2B5EF4-FFF2-40B4-BE49-F238E27FC236}">
                      <a16:creationId xmlns:a16="http://schemas.microsoft.com/office/drawing/2014/main" id="{96804B77-94D5-484B-9DAD-8F382CACBE58}"/>
                    </a:ext>
                  </a:extLst>
                </p:cNvPr>
                <p:cNvSpPr/>
                <p:nvPr/>
              </p:nvSpPr>
              <p:spPr bwMode="auto">
                <a:xfrm>
                  <a:off x="3544303" y="2640636"/>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15" name="Group 1014">
                <a:extLst>
                  <a:ext uri="{FF2B5EF4-FFF2-40B4-BE49-F238E27FC236}">
                    <a16:creationId xmlns:a16="http://schemas.microsoft.com/office/drawing/2014/main" id="{50FB95ED-D127-40CD-B174-E120B0CDDFA1}"/>
                  </a:ext>
                </a:extLst>
              </p:cNvPr>
              <p:cNvGrpSpPr/>
              <p:nvPr/>
            </p:nvGrpSpPr>
            <p:grpSpPr>
              <a:xfrm>
                <a:off x="9368843" y="4271336"/>
                <a:ext cx="925852" cy="276115"/>
                <a:chOff x="3544303" y="2640636"/>
                <a:chExt cx="944552" cy="281692"/>
              </a:xfrm>
            </p:grpSpPr>
            <p:sp>
              <p:nvSpPr>
                <p:cNvPr id="1061" name="Rectangle 1060">
                  <a:extLst>
                    <a:ext uri="{FF2B5EF4-FFF2-40B4-BE49-F238E27FC236}">
                      <a16:creationId xmlns:a16="http://schemas.microsoft.com/office/drawing/2014/main" id="{47EA3D76-8540-4AB1-8BEE-15D5194C266B}"/>
                    </a:ext>
                  </a:extLst>
                </p:cNvPr>
                <p:cNvSpPr/>
                <p:nvPr/>
              </p:nvSpPr>
              <p:spPr>
                <a:xfrm>
                  <a:off x="3713468" y="2686867"/>
                  <a:ext cx="775387" cy="235461"/>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Singapore</a:t>
                  </a:r>
                </a:p>
              </p:txBody>
            </p:sp>
            <p:sp>
              <p:nvSpPr>
                <p:cNvPr id="1062" name="Oval 1061">
                  <a:extLst>
                    <a:ext uri="{FF2B5EF4-FFF2-40B4-BE49-F238E27FC236}">
                      <a16:creationId xmlns:a16="http://schemas.microsoft.com/office/drawing/2014/main" id="{2DB7493E-B646-41BC-9B1E-69B920283A71}"/>
                    </a:ext>
                  </a:extLst>
                </p:cNvPr>
                <p:cNvSpPr/>
                <p:nvPr/>
              </p:nvSpPr>
              <p:spPr bwMode="auto">
                <a:xfrm>
                  <a:off x="3544303" y="2640636"/>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16" name="Group 1015">
                <a:extLst>
                  <a:ext uri="{FF2B5EF4-FFF2-40B4-BE49-F238E27FC236}">
                    <a16:creationId xmlns:a16="http://schemas.microsoft.com/office/drawing/2014/main" id="{DB77B011-F4AB-4CF5-8673-28CB1C1CB7C5}"/>
                  </a:ext>
                </a:extLst>
              </p:cNvPr>
              <p:cNvGrpSpPr/>
              <p:nvPr/>
            </p:nvGrpSpPr>
            <p:grpSpPr>
              <a:xfrm>
                <a:off x="10775823" y="5653269"/>
                <a:ext cx="831149" cy="230800"/>
                <a:chOff x="3544303" y="2637206"/>
                <a:chExt cx="847935" cy="235461"/>
              </a:xfrm>
            </p:grpSpPr>
            <p:sp>
              <p:nvSpPr>
                <p:cNvPr id="1059" name="Rectangle 1058">
                  <a:extLst>
                    <a:ext uri="{FF2B5EF4-FFF2-40B4-BE49-F238E27FC236}">
                      <a16:creationId xmlns:a16="http://schemas.microsoft.com/office/drawing/2014/main" id="{20D8E9A0-ACAB-4713-B295-4068623A025D}"/>
                    </a:ext>
                  </a:extLst>
                </p:cNvPr>
                <p:cNvSpPr/>
                <p:nvPr/>
              </p:nvSpPr>
              <p:spPr>
                <a:xfrm>
                  <a:off x="3786906" y="2637206"/>
                  <a:ext cx="605332" cy="235461"/>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Sydney</a:t>
                  </a:r>
                </a:p>
              </p:txBody>
            </p:sp>
            <p:sp>
              <p:nvSpPr>
                <p:cNvPr id="1060" name="Oval 1059">
                  <a:extLst>
                    <a:ext uri="{FF2B5EF4-FFF2-40B4-BE49-F238E27FC236}">
                      <a16:creationId xmlns:a16="http://schemas.microsoft.com/office/drawing/2014/main" id="{0ECC5D43-C2D7-4D0D-B624-9073D8E78F06}"/>
                    </a:ext>
                  </a:extLst>
                </p:cNvPr>
                <p:cNvSpPr/>
                <p:nvPr/>
              </p:nvSpPr>
              <p:spPr bwMode="auto">
                <a:xfrm>
                  <a:off x="3544303" y="2640636"/>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17" name="Group 1016">
                <a:extLst>
                  <a:ext uri="{FF2B5EF4-FFF2-40B4-BE49-F238E27FC236}">
                    <a16:creationId xmlns:a16="http://schemas.microsoft.com/office/drawing/2014/main" id="{22F0D2C9-26C2-400E-B7F9-CBF7FF6F95AA}"/>
                  </a:ext>
                </a:extLst>
              </p:cNvPr>
              <p:cNvGrpSpPr/>
              <p:nvPr/>
            </p:nvGrpSpPr>
            <p:grpSpPr>
              <a:xfrm>
                <a:off x="10305131" y="2805994"/>
                <a:ext cx="734241" cy="275331"/>
                <a:chOff x="3544303" y="2640636"/>
                <a:chExt cx="749071" cy="280892"/>
              </a:xfrm>
            </p:grpSpPr>
            <p:sp>
              <p:nvSpPr>
                <p:cNvPr id="1057" name="Rectangle 1056">
                  <a:extLst>
                    <a:ext uri="{FF2B5EF4-FFF2-40B4-BE49-F238E27FC236}">
                      <a16:creationId xmlns:a16="http://schemas.microsoft.com/office/drawing/2014/main" id="{4499E3D3-BBB9-4F2A-B47B-2BA59474F471}"/>
                    </a:ext>
                  </a:extLst>
                </p:cNvPr>
                <p:cNvSpPr/>
                <p:nvPr/>
              </p:nvSpPr>
              <p:spPr>
                <a:xfrm>
                  <a:off x="3753448" y="2686067"/>
                  <a:ext cx="539926" cy="235461"/>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Tokyo</a:t>
                  </a:r>
                </a:p>
              </p:txBody>
            </p:sp>
            <p:sp>
              <p:nvSpPr>
                <p:cNvPr id="1058" name="Oval 1057">
                  <a:extLst>
                    <a:ext uri="{FF2B5EF4-FFF2-40B4-BE49-F238E27FC236}">
                      <a16:creationId xmlns:a16="http://schemas.microsoft.com/office/drawing/2014/main" id="{CD656F34-C439-4E30-99DE-7639D3C6E8CB}"/>
                    </a:ext>
                  </a:extLst>
                </p:cNvPr>
                <p:cNvSpPr/>
                <p:nvPr/>
              </p:nvSpPr>
              <p:spPr bwMode="auto">
                <a:xfrm>
                  <a:off x="3544303" y="2640636"/>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18" name="Group 1017">
                <a:extLst>
                  <a:ext uri="{FF2B5EF4-FFF2-40B4-BE49-F238E27FC236}">
                    <a16:creationId xmlns:a16="http://schemas.microsoft.com/office/drawing/2014/main" id="{A3AB6326-BD18-4F21-AA63-BCD6C251D597}"/>
                  </a:ext>
                </a:extLst>
              </p:cNvPr>
              <p:cNvGrpSpPr/>
              <p:nvPr/>
            </p:nvGrpSpPr>
            <p:grpSpPr>
              <a:xfrm>
                <a:off x="1887724" y="2873830"/>
                <a:ext cx="985305" cy="243926"/>
                <a:chOff x="-314822" y="5398671"/>
                <a:chExt cx="1005062" cy="248817"/>
              </a:xfrm>
            </p:grpSpPr>
            <p:sp>
              <p:nvSpPr>
                <p:cNvPr id="1055" name="Oval 1054">
                  <a:extLst>
                    <a:ext uri="{FF2B5EF4-FFF2-40B4-BE49-F238E27FC236}">
                      <a16:creationId xmlns:a16="http://schemas.microsoft.com/office/drawing/2014/main" id="{269706F8-07E8-4F95-A310-5A465C150DCE}"/>
                    </a:ext>
                  </a:extLst>
                </p:cNvPr>
                <p:cNvSpPr/>
                <p:nvPr/>
              </p:nvSpPr>
              <p:spPr bwMode="auto">
                <a:xfrm>
                  <a:off x="461672" y="5418920"/>
                  <a:ext cx="228568" cy="228568"/>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56" name="Rectangle 1055">
                  <a:extLst>
                    <a:ext uri="{FF2B5EF4-FFF2-40B4-BE49-F238E27FC236}">
                      <a16:creationId xmlns:a16="http://schemas.microsoft.com/office/drawing/2014/main" id="{0203BBD2-4C2A-471A-8AA9-A779F03C7637}"/>
                    </a:ext>
                  </a:extLst>
                </p:cNvPr>
                <p:cNvSpPr/>
                <p:nvPr/>
              </p:nvSpPr>
              <p:spPr>
                <a:xfrm>
                  <a:off x="-314822" y="5398671"/>
                  <a:ext cx="753732"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Las Vegas</a:t>
                  </a:r>
                </a:p>
              </p:txBody>
            </p:sp>
          </p:grpSp>
          <p:grpSp>
            <p:nvGrpSpPr>
              <p:cNvPr id="1019" name="Group 1018">
                <a:extLst>
                  <a:ext uri="{FF2B5EF4-FFF2-40B4-BE49-F238E27FC236}">
                    <a16:creationId xmlns:a16="http://schemas.microsoft.com/office/drawing/2014/main" id="{17AE27CD-1480-4324-A7A7-7C678F25DB23}"/>
                  </a:ext>
                </a:extLst>
              </p:cNvPr>
              <p:cNvGrpSpPr/>
              <p:nvPr/>
            </p:nvGrpSpPr>
            <p:grpSpPr>
              <a:xfrm>
                <a:off x="3167564" y="2268251"/>
                <a:ext cx="643054" cy="506494"/>
                <a:chOff x="93489" y="5114212"/>
                <a:chExt cx="655949" cy="516650"/>
              </a:xfrm>
            </p:grpSpPr>
            <p:sp>
              <p:nvSpPr>
                <p:cNvPr id="1053" name="Oval 1052">
                  <a:extLst>
                    <a:ext uri="{FF2B5EF4-FFF2-40B4-BE49-F238E27FC236}">
                      <a16:creationId xmlns:a16="http://schemas.microsoft.com/office/drawing/2014/main" id="{8C7F456D-AE43-4AAB-92B2-E5BB9625EE9C}"/>
                    </a:ext>
                  </a:extLst>
                </p:cNvPr>
                <p:cNvSpPr/>
                <p:nvPr/>
              </p:nvSpPr>
              <p:spPr bwMode="auto">
                <a:xfrm>
                  <a:off x="503237" y="5402294"/>
                  <a:ext cx="228568" cy="228568"/>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54" name="Rectangle 1053">
                  <a:extLst>
                    <a:ext uri="{FF2B5EF4-FFF2-40B4-BE49-F238E27FC236}">
                      <a16:creationId xmlns:a16="http://schemas.microsoft.com/office/drawing/2014/main" id="{FFBD92F6-3E60-40BE-B756-374D6BA81F77}"/>
                    </a:ext>
                  </a:extLst>
                </p:cNvPr>
                <p:cNvSpPr/>
                <p:nvPr/>
              </p:nvSpPr>
              <p:spPr>
                <a:xfrm>
                  <a:off x="93489" y="5114212"/>
                  <a:ext cx="655949"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Toronto</a:t>
                  </a:r>
                </a:p>
              </p:txBody>
            </p:sp>
          </p:grpSp>
          <p:grpSp>
            <p:nvGrpSpPr>
              <p:cNvPr id="1020" name="Group 1019">
                <a:extLst>
                  <a:ext uri="{FF2B5EF4-FFF2-40B4-BE49-F238E27FC236}">
                    <a16:creationId xmlns:a16="http://schemas.microsoft.com/office/drawing/2014/main" id="{C1266F9C-C5CB-414C-A17F-070621E9B325}"/>
                  </a:ext>
                </a:extLst>
              </p:cNvPr>
              <p:cNvGrpSpPr/>
              <p:nvPr/>
            </p:nvGrpSpPr>
            <p:grpSpPr>
              <a:xfrm>
                <a:off x="3539118" y="2124116"/>
                <a:ext cx="705914" cy="535203"/>
                <a:chOff x="252025" y="5084927"/>
                <a:chExt cx="720069" cy="545935"/>
              </a:xfrm>
            </p:grpSpPr>
            <p:sp>
              <p:nvSpPr>
                <p:cNvPr id="1051" name="Oval 1050">
                  <a:extLst>
                    <a:ext uri="{FF2B5EF4-FFF2-40B4-BE49-F238E27FC236}">
                      <a16:creationId xmlns:a16="http://schemas.microsoft.com/office/drawing/2014/main" id="{4DA4C648-1FE9-4379-BA48-1D23BAB58CB0}"/>
                    </a:ext>
                  </a:extLst>
                </p:cNvPr>
                <p:cNvSpPr/>
                <p:nvPr/>
              </p:nvSpPr>
              <p:spPr bwMode="auto">
                <a:xfrm>
                  <a:off x="503237" y="5402294"/>
                  <a:ext cx="228568" cy="228568"/>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52" name="Rectangle 1051">
                  <a:extLst>
                    <a:ext uri="{FF2B5EF4-FFF2-40B4-BE49-F238E27FC236}">
                      <a16:creationId xmlns:a16="http://schemas.microsoft.com/office/drawing/2014/main" id="{8ECF6105-2A3A-4DEF-A7B2-0D1167084050}"/>
                    </a:ext>
                  </a:extLst>
                </p:cNvPr>
                <p:cNvSpPr/>
                <p:nvPr/>
              </p:nvSpPr>
              <p:spPr>
                <a:xfrm>
                  <a:off x="252025" y="5084927"/>
                  <a:ext cx="720069"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Montreal</a:t>
                  </a:r>
                </a:p>
              </p:txBody>
            </p:sp>
          </p:grpSp>
          <p:grpSp>
            <p:nvGrpSpPr>
              <p:cNvPr id="1021" name="Group 1020">
                <a:extLst>
                  <a:ext uri="{FF2B5EF4-FFF2-40B4-BE49-F238E27FC236}">
                    <a16:creationId xmlns:a16="http://schemas.microsoft.com/office/drawing/2014/main" id="{78C779C4-A057-4280-8196-991BF99BE189}"/>
                  </a:ext>
                </a:extLst>
              </p:cNvPr>
              <p:cNvGrpSpPr/>
              <p:nvPr/>
            </p:nvGrpSpPr>
            <p:grpSpPr>
              <a:xfrm>
                <a:off x="3948509" y="2492629"/>
                <a:ext cx="1126449" cy="226294"/>
                <a:chOff x="503237" y="5402262"/>
                <a:chExt cx="1149037" cy="230832"/>
              </a:xfrm>
            </p:grpSpPr>
            <p:sp>
              <p:nvSpPr>
                <p:cNvPr id="1049" name="Oval 1048">
                  <a:extLst>
                    <a:ext uri="{FF2B5EF4-FFF2-40B4-BE49-F238E27FC236}">
                      <a16:creationId xmlns:a16="http://schemas.microsoft.com/office/drawing/2014/main" id="{1401AD14-5313-45A1-9A28-0B0A42880682}"/>
                    </a:ext>
                  </a:extLst>
                </p:cNvPr>
                <p:cNvSpPr/>
                <p:nvPr/>
              </p:nvSpPr>
              <p:spPr bwMode="auto">
                <a:xfrm>
                  <a:off x="503237" y="5402294"/>
                  <a:ext cx="228568" cy="228568"/>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50" name="Rectangle 1049">
                  <a:extLst>
                    <a:ext uri="{FF2B5EF4-FFF2-40B4-BE49-F238E27FC236}">
                      <a16:creationId xmlns:a16="http://schemas.microsoft.com/office/drawing/2014/main" id="{8D7C0F0D-5565-4A29-9C67-CD0DDC9301BC}"/>
                    </a:ext>
                  </a:extLst>
                </p:cNvPr>
                <p:cNvSpPr/>
                <p:nvPr/>
              </p:nvSpPr>
              <p:spPr>
                <a:xfrm>
                  <a:off x="759081" y="5402262"/>
                  <a:ext cx="893193"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Quebec City</a:t>
                  </a:r>
                </a:p>
              </p:txBody>
            </p:sp>
          </p:grpSp>
          <p:grpSp>
            <p:nvGrpSpPr>
              <p:cNvPr id="1022" name="Group 1021">
                <a:extLst>
                  <a:ext uri="{FF2B5EF4-FFF2-40B4-BE49-F238E27FC236}">
                    <a16:creationId xmlns:a16="http://schemas.microsoft.com/office/drawing/2014/main" id="{C75D3CA3-04F8-4067-95C2-C6C64978943D}"/>
                  </a:ext>
                </a:extLst>
              </p:cNvPr>
              <p:cNvGrpSpPr/>
              <p:nvPr/>
            </p:nvGrpSpPr>
            <p:grpSpPr>
              <a:xfrm>
                <a:off x="3925607" y="2711988"/>
                <a:ext cx="1242739" cy="226294"/>
                <a:chOff x="503237" y="5402262"/>
                <a:chExt cx="1267659" cy="230832"/>
              </a:xfrm>
            </p:grpSpPr>
            <p:sp>
              <p:nvSpPr>
                <p:cNvPr id="1047" name="Oval 1046">
                  <a:extLst>
                    <a:ext uri="{FF2B5EF4-FFF2-40B4-BE49-F238E27FC236}">
                      <a16:creationId xmlns:a16="http://schemas.microsoft.com/office/drawing/2014/main" id="{16979768-77BB-417E-BDC1-D154746033E7}"/>
                    </a:ext>
                  </a:extLst>
                </p:cNvPr>
                <p:cNvSpPr/>
                <p:nvPr/>
              </p:nvSpPr>
              <p:spPr bwMode="auto">
                <a:xfrm>
                  <a:off x="503237" y="5402294"/>
                  <a:ext cx="228568" cy="228568"/>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6180A070-780C-4D33-BDB7-8B482187B203}"/>
                    </a:ext>
                  </a:extLst>
                </p:cNvPr>
                <p:cNvSpPr/>
                <p:nvPr/>
              </p:nvSpPr>
              <p:spPr>
                <a:xfrm>
                  <a:off x="759081" y="5402262"/>
                  <a:ext cx="1011815"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New York City</a:t>
                  </a:r>
                </a:p>
              </p:txBody>
            </p:sp>
          </p:grpSp>
          <p:grpSp>
            <p:nvGrpSpPr>
              <p:cNvPr id="1023" name="Group 1022">
                <a:extLst>
                  <a:ext uri="{FF2B5EF4-FFF2-40B4-BE49-F238E27FC236}">
                    <a16:creationId xmlns:a16="http://schemas.microsoft.com/office/drawing/2014/main" id="{1D77B311-EA66-4536-977C-E63683B232AF}"/>
                  </a:ext>
                </a:extLst>
              </p:cNvPr>
              <p:cNvGrpSpPr/>
              <p:nvPr/>
            </p:nvGrpSpPr>
            <p:grpSpPr>
              <a:xfrm>
                <a:off x="2878856" y="2950192"/>
                <a:ext cx="665061" cy="255081"/>
                <a:chOff x="53408" y="5402294"/>
                <a:chExt cx="678397" cy="260196"/>
              </a:xfrm>
            </p:grpSpPr>
            <p:sp>
              <p:nvSpPr>
                <p:cNvPr id="1045" name="Oval 1044">
                  <a:extLst>
                    <a:ext uri="{FF2B5EF4-FFF2-40B4-BE49-F238E27FC236}">
                      <a16:creationId xmlns:a16="http://schemas.microsoft.com/office/drawing/2014/main" id="{86AA9283-2D54-4F8B-A58F-BB8057870456}"/>
                    </a:ext>
                  </a:extLst>
                </p:cNvPr>
                <p:cNvSpPr/>
                <p:nvPr/>
              </p:nvSpPr>
              <p:spPr bwMode="auto">
                <a:xfrm>
                  <a:off x="503237" y="5402294"/>
                  <a:ext cx="228568" cy="228568"/>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46" name="Rectangle 1045">
                  <a:extLst>
                    <a:ext uri="{FF2B5EF4-FFF2-40B4-BE49-F238E27FC236}">
                      <a16:creationId xmlns:a16="http://schemas.microsoft.com/office/drawing/2014/main" id="{B9794FBB-308E-4F57-BEAA-DDB3688598F8}"/>
                    </a:ext>
                  </a:extLst>
                </p:cNvPr>
                <p:cNvSpPr/>
                <p:nvPr/>
              </p:nvSpPr>
              <p:spPr>
                <a:xfrm>
                  <a:off x="53408" y="5431658"/>
                  <a:ext cx="532518"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Dallas</a:t>
                  </a:r>
                </a:p>
              </p:txBody>
            </p:sp>
          </p:grpSp>
          <p:grpSp>
            <p:nvGrpSpPr>
              <p:cNvPr id="1024" name="Group 1023">
                <a:extLst>
                  <a:ext uri="{FF2B5EF4-FFF2-40B4-BE49-F238E27FC236}">
                    <a16:creationId xmlns:a16="http://schemas.microsoft.com/office/drawing/2014/main" id="{F0C821C5-DA17-472A-AA81-5701D9C1A2A5}"/>
                  </a:ext>
                </a:extLst>
              </p:cNvPr>
              <p:cNvGrpSpPr/>
              <p:nvPr/>
            </p:nvGrpSpPr>
            <p:grpSpPr>
              <a:xfrm>
                <a:off x="4942204" y="2196977"/>
                <a:ext cx="1232765" cy="301300"/>
                <a:chOff x="-525679" y="5402294"/>
                <a:chExt cx="1257484" cy="307342"/>
              </a:xfrm>
            </p:grpSpPr>
            <p:sp>
              <p:nvSpPr>
                <p:cNvPr id="1043" name="Oval 1042">
                  <a:extLst>
                    <a:ext uri="{FF2B5EF4-FFF2-40B4-BE49-F238E27FC236}">
                      <a16:creationId xmlns:a16="http://schemas.microsoft.com/office/drawing/2014/main" id="{DC72B1EC-CE3A-4BF2-B394-FB57A9F9228D}"/>
                    </a:ext>
                  </a:extLst>
                </p:cNvPr>
                <p:cNvSpPr/>
                <p:nvPr/>
              </p:nvSpPr>
              <p:spPr bwMode="auto">
                <a:xfrm>
                  <a:off x="503237" y="5402294"/>
                  <a:ext cx="228568" cy="228568"/>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44" name="Rectangle 1043">
                  <a:extLst>
                    <a:ext uri="{FF2B5EF4-FFF2-40B4-BE49-F238E27FC236}">
                      <a16:creationId xmlns:a16="http://schemas.microsoft.com/office/drawing/2014/main" id="{F196046B-82FF-4FE2-BB20-D5DB7EC1AC98}"/>
                    </a:ext>
                  </a:extLst>
                </p:cNvPr>
                <p:cNvSpPr/>
                <p:nvPr/>
              </p:nvSpPr>
              <p:spPr>
                <a:xfrm>
                  <a:off x="-525679" y="5478804"/>
                  <a:ext cx="1111202"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Newport, Wales</a:t>
                  </a:r>
                </a:p>
              </p:txBody>
            </p:sp>
          </p:grpSp>
          <p:grpSp>
            <p:nvGrpSpPr>
              <p:cNvPr id="1025" name="Group 1024">
                <a:extLst>
                  <a:ext uri="{FF2B5EF4-FFF2-40B4-BE49-F238E27FC236}">
                    <a16:creationId xmlns:a16="http://schemas.microsoft.com/office/drawing/2014/main" id="{CE226242-873C-47B4-98BF-D630E0C19907}"/>
                  </a:ext>
                </a:extLst>
              </p:cNvPr>
              <p:cNvGrpSpPr/>
              <p:nvPr/>
            </p:nvGrpSpPr>
            <p:grpSpPr>
              <a:xfrm>
                <a:off x="6217299" y="2436445"/>
                <a:ext cx="623122" cy="274948"/>
                <a:chOff x="503237" y="5402294"/>
                <a:chExt cx="635617" cy="280461"/>
              </a:xfrm>
            </p:grpSpPr>
            <p:sp>
              <p:nvSpPr>
                <p:cNvPr id="1041" name="Oval 1040">
                  <a:extLst>
                    <a:ext uri="{FF2B5EF4-FFF2-40B4-BE49-F238E27FC236}">
                      <a16:creationId xmlns:a16="http://schemas.microsoft.com/office/drawing/2014/main" id="{BC845736-1B41-41CA-840D-874005787AF1}"/>
                    </a:ext>
                  </a:extLst>
                </p:cNvPr>
                <p:cNvSpPr/>
                <p:nvPr/>
              </p:nvSpPr>
              <p:spPr bwMode="auto">
                <a:xfrm>
                  <a:off x="503237" y="5402294"/>
                  <a:ext cx="228568" cy="228568"/>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42" name="Rectangle 1041">
                  <a:extLst>
                    <a:ext uri="{FF2B5EF4-FFF2-40B4-BE49-F238E27FC236}">
                      <a16:creationId xmlns:a16="http://schemas.microsoft.com/office/drawing/2014/main" id="{7838D585-E586-4110-91CE-D087519D8107}"/>
                    </a:ext>
                  </a:extLst>
                </p:cNvPr>
                <p:cNvSpPr/>
                <p:nvPr/>
              </p:nvSpPr>
              <p:spPr>
                <a:xfrm>
                  <a:off x="675266" y="5451923"/>
                  <a:ext cx="463588"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Paris</a:t>
                  </a:r>
                </a:p>
              </p:txBody>
            </p:sp>
          </p:grpSp>
          <p:grpSp>
            <p:nvGrpSpPr>
              <p:cNvPr id="1026" name="Group 1025">
                <a:extLst>
                  <a:ext uri="{FF2B5EF4-FFF2-40B4-BE49-F238E27FC236}">
                    <a16:creationId xmlns:a16="http://schemas.microsoft.com/office/drawing/2014/main" id="{EE8375D8-4F70-466D-B966-F877FD8CCE8D}"/>
                  </a:ext>
                </a:extLst>
              </p:cNvPr>
              <p:cNvGrpSpPr/>
              <p:nvPr/>
            </p:nvGrpSpPr>
            <p:grpSpPr>
              <a:xfrm>
                <a:off x="3583836" y="3298914"/>
                <a:ext cx="764555" cy="290096"/>
                <a:chOff x="3485134" y="2669642"/>
                <a:chExt cx="779997" cy="295954"/>
              </a:xfrm>
            </p:grpSpPr>
            <p:sp>
              <p:nvSpPr>
                <p:cNvPr id="1039" name="Rectangle 1038">
                  <a:extLst>
                    <a:ext uri="{FF2B5EF4-FFF2-40B4-BE49-F238E27FC236}">
                      <a16:creationId xmlns:a16="http://schemas.microsoft.com/office/drawing/2014/main" id="{5702F0EF-08DE-40B7-9DAD-2EEDFB67D898}"/>
                    </a:ext>
                  </a:extLst>
                </p:cNvPr>
                <p:cNvSpPr/>
                <p:nvPr/>
              </p:nvSpPr>
              <p:spPr>
                <a:xfrm>
                  <a:off x="3713299" y="2734732"/>
                  <a:ext cx="551832" cy="230864"/>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Miami</a:t>
                  </a:r>
                </a:p>
              </p:txBody>
            </p:sp>
            <p:sp>
              <p:nvSpPr>
                <p:cNvPr id="1040" name="Oval 1039">
                  <a:extLst>
                    <a:ext uri="{FF2B5EF4-FFF2-40B4-BE49-F238E27FC236}">
                      <a16:creationId xmlns:a16="http://schemas.microsoft.com/office/drawing/2014/main" id="{066F7C8A-2287-458B-8810-A28594C50CB9}"/>
                    </a:ext>
                  </a:extLst>
                </p:cNvPr>
                <p:cNvSpPr/>
                <p:nvPr/>
              </p:nvSpPr>
              <p:spPr bwMode="auto">
                <a:xfrm>
                  <a:off x="3485134" y="266964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27" name="Group 1026">
                <a:extLst>
                  <a:ext uri="{FF2B5EF4-FFF2-40B4-BE49-F238E27FC236}">
                    <a16:creationId xmlns:a16="http://schemas.microsoft.com/office/drawing/2014/main" id="{93F9A643-50B2-4088-B185-043E1CFCC1DA}"/>
                  </a:ext>
                </a:extLst>
              </p:cNvPr>
              <p:cNvGrpSpPr/>
              <p:nvPr/>
            </p:nvGrpSpPr>
            <p:grpSpPr>
              <a:xfrm>
                <a:off x="2966711" y="3188171"/>
                <a:ext cx="886636" cy="514204"/>
                <a:chOff x="3122674" y="2669642"/>
                <a:chExt cx="904546" cy="524588"/>
              </a:xfrm>
            </p:grpSpPr>
            <p:sp>
              <p:nvSpPr>
                <p:cNvPr id="1037" name="Rectangle 1036">
                  <a:extLst>
                    <a:ext uri="{FF2B5EF4-FFF2-40B4-BE49-F238E27FC236}">
                      <a16:creationId xmlns:a16="http://schemas.microsoft.com/office/drawing/2014/main" id="{E7F06240-A600-462C-BDE2-DC862A817671}"/>
                    </a:ext>
                  </a:extLst>
                </p:cNvPr>
                <p:cNvSpPr/>
                <p:nvPr/>
              </p:nvSpPr>
              <p:spPr>
                <a:xfrm>
                  <a:off x="3122674" y="2963366"/>
                  <a:ext cx="904546" cy="230864"/>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San Antonio</a:t>
                  </a:r>
                </a:p>
              </p:txBody>
            </p:sp>
            <p:sp>
              <p:nvSpPr>
                <p:cNvPr id="1038" name="Oval 1037">
                  <a:extLst>
                    <a:ext uri="{FF2B5EF4-FFF2-40B4-BE49-F238E27FC236}">
                      <a16:creationId xmlns:a16="http://schemas.microsoft.com/office/drawing/2014/main" id="{3D9FB1E2-7BC2-41CE-834E-2DEEE4EC3C47}"/>
                    </a:ext>
                  </a:extLst>
                </p:cNvPr>
                <p:cNvSpPr/>
                <p:nvPr/>
              </p:nvSpPr>
              <p:spPr bwMode="auto">
                <a:xfrm>
                  <a:off x="3485134" y="266964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28" name="Group 1027">
                <a:extLst>
                  <a:ext uri="{FF2B5EF4-FFF2-40B4-BE49-F238E27FC236}">
                    <a16:creationId xmlns:a16="http://schemas.microsoft.com/office/drawing/2014/main" id="{632D9826-A589-4F48-BAAC-1435F3762E15}"/>
                  </a:ext>
                </a:extLst>
              </p:cNvPr>
              <p:cNvGrpSpPr/>
              <p:nvPr/>
            </p:nvGrpSpPr>
            <p:grpSpPr>
              <a:xfrm>
                <a:off x="10009877" y="2509429"/>
                <a:ext cx="573654" cy="437195"/>
                <a:chOff x="3485134" y="2452217"/>
                <a:chExt cx="585241" cy="446025"/>
              </a:xfrm>
            </p:grpSpPr>
            <p:sp>
              <p:nvSpPr>
                <p:cNvPr id="1035" name="Rectangle 1034">
                  <a:extLst>
                    <a:ext uri="{FF2B5EF4-FFF2-40B4-BE49-F238E27FC236}">
                      <a16:creationId xmlns:a16="http://schemas.microsoft.com/office/drawing/2014/main" id="{CCCE2EF1-B4B9-4FE1-AF22-739527D71638}"/>
                    </a:ext>
                  </a:extLst>
                </p:cNvPr>
                <p:cNvSpPr/>
                <p:nvPr/>
              </p:nvSpPr>
              <p:spPr>
                <a:xfrm>
                  <a:off x="3536178" y="2452217"/>
                  <a:ext cx="534197" cy="230865"/>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Busan</a:t>
                  </a:r>
                </a:p>
              </p:txBody>
            </p:sp>
            <p:sp>
              <p:nvSpPr>
                <p:cNvPr id="1036" name="Oval 1035">
                  <a:extLst>
                    <a:ext uri="{FF2B5EF4-FFF2-40B4-BE49-F238E27FC236}">
                      <a16:creationId xmlns:a16="http://schemas.microsoft.com/office/drawing/2014/main" id="{1CCCF963-0C9F-4723-AA9B-B2DC07E45595}"/>
                    </a:ext>
                  </a:extLst>
                </p:cNvPr>
                <p:cNvSpPr/>
                <p:nvPr/>
              </p:nvSpPr>
              <p:spPr bwMode="auto">
                <a:xfrm>
                  <a:off x="3485134" y="266964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29" name="Group 1028">
                <a:extLst>
                  <a:ext uri="{FF2B5EF4-FFF2-40B4-BE49-F238E27FC236}">
                    <a16:creationId xmlns:a16="http://schemas.microsoft.com/office/drawing/2014/main" id="{5D4F6634-09D5-460D-8B14-EFB1ACC6B52A}"/>
                  </a:ext>
                </a:extLst>
              </p:cNvPr>
              <p:cNvGrpSpPr/>
              <p:nvPr/>
            </p:nvGrpSpPr>
            <p:grpSpPr>
              <a:xfrm>
                <a:off x="9695381" y="2395879"/>
                <a:ext cx="500049" cy="505770"/>
                <a:chOff x="3351302" y="2382262"/>
                <a:chExt cx="510150" cy="515980"/>
              </a:xfrm>
            </p:grpSpPr>
            <p:sp>
              <p:nvSpPr>
                <p:cNvPr id="1033" name="Rectangle 1032">
                  <a:extLst>
                    <a:ext uri="{FF2B5EF4-FFF2-40B4-BE49-F238E27FC236}">
                      <a16:creationId xmlns:a16="http://schemas.microsoft.com/office/drawing/2014/main" id="{4BF9312B-2809-42DE-B72C-152283EACD67}"/>
                    </a:ext>
                  </a:extLst>
                </p:cNvPr>
                <p:cNvSpPr/>
                <p:nvPr/>
              </p:nvSpPr>
              <p:spPr>
                <a:xfrm>
                  <a:off x="3351302" y="2382262"/>
                  <a:ext cx="510150" cy="230863"/>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Seoul</a:t>
                  </a:r>
                </a:p>
              </p:txBody>
            </p:sp>
            <p:sp>
              <p:nvSpPr>
                <p:cNvPr id="1034" name="Oval 1033">
                  <a:extLst>
                    <a:ext uri="{FF2B5EF4-FFF2-40B4-BE49-F238E27FC236}">
                      <a16:creationId xmlns:a16="http://schemas.microsoft.com/office/drawing/2014/main" id="{B888C5E3-FDA1-4F7B-9BDA-F7F84169AB43}"/>
                    </a:ext>
                  </a:extLst>
                </p:cNvPr>
                <p:cNvSpPr/>
                <p:nvPr/>
              </p:nvSpPr>
              <p:spPr bwMode="auto">
                <a:xfrm>
                  <a:off x="3485134" y="266964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nvGrpSpPr>
              <p:cNvPr id="1030" name="Group 1029">
                <a:extLst>
                  <a:ext uri="{FF2B5EF4-FFF2-40B4-BE49-F238E27FC236}">
                    <a16:creationId xmlns:a16="http://schemas.microsoft.com/office/drawing/2014/main" id="{B5840E8D-BCE8-4CDE-8F83-F45266E57464}"/>
                  </a:ext>
                </a:extLst>
              </p:cNvPr>
              <p:cNvGrpSpPr/>
              <p:nvPr/>
            </p:nvGrpSpPr>
            <p:grpSpPr>
              <a:xfrm>
                <a:off x="2616253" y="2544440"/>
                <a:ext cx="591195" cy="466842"/>
                <a:chOff x="3259309" y="2372092"/>
                <a:chExt cx="603136" cy="476270"/>
              </a:xfrm>
            </p:grpSpPr>
            <p:sp>
              <p:nvSpPr>
                <p:cNvPr id="1031" name="Rectangle 1030">
                  <a:extLst>
                    <a:ext uri="{FF2B5EF4-FFF2-40B4-BE49-F238E27FC236}">
                      <a16:creationId xmlns:a16="http://schemas.microsoft.com/office/drawing/2014/main" id="{8C11D0B7-2356-47DE-AC5D-96FA7AB87E43}"/>
                    </a:ext>
                  </a:extLst>
                </p:cNvPr>
                <p:cNvSpPr/>
                <p:nvPr/>
              </p:nvSpPr>
              <p:spPr>
                <a:xfrm>
                  <a:off x="3259309" y="2372092"/>
                  <a:ext cx="603136" cy="230865"/>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rPr>
                    <a:t>Denver</a:t>
                  </a:r>
                </a:p>
              </p:txBody>
            </p:sp>
            <p:sp>
              <p:nvSpPr>
                <p:cNvPr id="1032" name="Oval 1031">
                  <a:extLst>
                    <a:ext uri="{FF2B5EF4-FFF2-40B4-BE49-F238E27FC236}">
                      <a16:creationId xmlns:a16="http://schemas.microsoft.com/office/drawing/2014/main" id="{336F29F5-03DE-466E-81EC-4729A218DE27}"/>
                    </a:ext>
                  </a:extLst>
                </p:cNvPr>
                <p:cNvSpPr/>
                <p:nvPr/>
              </p:nvSpPr>
              <p:spPr bwMode="auto">
                <a:xfrm>
                  <a:off x="3484699" y="2619762"/>
                  <a:ext cx="228600" cy="228600"/>
                </a:xfrm>
                <a:prstGeom prst="ellipse">
                  <a:avLst/>
                </a:prstGeom>
                <a:solidFill>
                  <a:srgbClr val="0078D7"/>
                </a:solidFill>
                <a:ln w="139700" cap="flat" cmpd="sng" algn="ctr">
                  <a:solidFill>
                    <a:srgbClr val="0078D7">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grpSp>
        <p:nvGrpSpPr>
          <p:cNvPr id="1093" name="Group 1092">
            <a:extLst>
              <a:ext uri="{FF2B5EF4-FFF2-40B4-BE49-F238E27FC236}">
                <a16:creationId xmlns:a16="http://schemas.microsoft.com/office/drawing/2014/main" id="{285B3D22-330B-41F9-A435-FA7CADD2DC12}"/>
              </a:ext>
            </a:extLst>
          </p:cNvPr>
          <p:cNvGrpSpPr/>
          <p:nvPr/>
        </p:nvGrpSpPr>
        <p:grpSpPr>
          <a:xfrm>
            <a:off x="1192197" y="2037260"/>
            <a:ext cx="9571989" cy="3845915"/>
            <a:chOff x="1192197" y="2037260"/>
            <a:chExt cx="9571989" cy="3845915"/>
          </a:xfrm>
        </p:grpSpPr>
        <p:grpSp>
          <p:nvGrpSpPr>
            <p:cNvPr id="1094" name="Group 1093">
              <a:extLst>
                <a:ext uri="{FF2B5EF4-FFF2-40B4-BE49-F238E27FC236}">
                  <a16:creationId xmlns:a16="http://schemas.microsoft.com/office/drawing/2014/main" id="{3710CF92-9014-47CE-89EF-3A12D51107EE}"/>
                </a:ext>
              </a:extLst>
            </p:cNvPr>
            <p:cNvGrpSpPr/>
            <p:nvPr/>
          </p:nvGrpSpPr>
          <p:grpSpPr>
            <a:xfrm>
              <a:off x="6243894" y="2718467"/>
              <a:ext cx="948871" cy="226294"/>
              <a:chOff x="503237" y="5402262"/>
              <a:chExt cx="967898" cy="230832"/>
            </a:xfrm>
          </p:grpSpPr>
          <p:sp>
            <p:nvSpPr>
              <p:cNvPr id="1122" name="Oval 1121">
                <a:extLst>
                  <a:ext uri="{FF2B5EF4-FFF2-40B4-BE49-F238E27FC236}">
                    <a16:creationId xmlns:a16="http://schemas.microsoft.com/office/drawing/2014/main" id="{C00DE377-672B-4559-A903-74456F098F58}"/>
                  </a:ext>
                </a:extLst>
              </p:cNvPr>
              <p:cNvSpPr/>
              <p:nvPr/>
            </p:nvSpPr>
            <p:spPr bwMode="auto">
              <a:xfrm>
                <a:off x="503237" y="5402294"/>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3" name="Rectangle 1122">
                <a:extLst>
                  <a:ext uri="{FF2B5EF4-FFF2-40B4-BE49-F238E27FC236}">
                    <a16:creationId xmlns:a16="http://schemas.microsoft.com/office/drawing/2014/main" id="{B00AAD72-0C9E-4C59-81D9-5DDE41DF5844}"/>
                  </a:ext>
                </a:extLst>
              </p:cNvPr>
              <p:cNvSpPr/>
              <p:nvPr/>
            </p:nvSpPr>
            <p:spPr>
              <a:xfrm>
                <a:off x="759081" y="5402262"/>
                <a:ext cx="712054"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Marseille</a:t>
                </a:r>
              </a:p>
            </p:txBody>
          </p:sp>
        </p:grpSp>
        <p:grpSp>
          <p:nvGrpSpPr>
            <p:cNvPr id="1095" name="Group 1094">
              <a:extLst>
                <a:ext uri="{FF2B5EF4-FFF2-40B4-BE49-F238E27FC236}">
                  <a16:creationId xmlns:a16="http://schemas.microsoft.com/office/drawing/2014/main" id="{19CF0228-E69F-4138-9509-0ECBA6C9CB1C}"/>
                </a:ext>
              </a:extLst>
            </p:cNvPr>
            <p:cNvGrpSpPr/>
            <p:nvPr/>
          </p:nvGrpSpPr>
          <p:grpSpPr>
            <a:xfrm>
              <a:off x="6720344" y="5492720"/>
              <a:ext cx="1068305" cy="226294"/>
              <a:chOff x="503237" y="5402262"/>
              <a:chExt cx="1089727" cy="230832"/>
            </a:xfrm>
          </p:grpSpPr>
          <p:sp>
            <p:nvSpPr>
              <p:cNvPr id="1120" name="Oval 1119">
                <a:extLst>
                  <a:ext uri="{FF2B5EF4-FFF2-40B4-BE49-F238E27FC236}">
                    <a16:creationId xmlns:a16="http://schemas.microsoft.com/office/drawing/2014/main" id="{78F1FFEB-BE0C-4A82-B6BA-9256B1C589B7}"/>
                  </a:ext>
                </a:extLst>
              </p:cNvPr>
              <p:cNvSpPr/>
              <p:nvPr/>
            </p:nvSpPr>
            <p:spPr bwMode="auto">
              <a:xfrm>
                <a:off x="503237" y="5402294"/>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1" name="Rectangle 1120">
                <a:extLst>
                  <a:ext uri="{FF2B5EF4-FFF2-40B4-BE49-F238E27FC236}">
                    <a16:creationId xmlns:a16="http://schemas.microsoft.com/office/drawing/2014/main" id="{6EB2712B-F1D9-4BD5-A4DE-7B51262340CB}"/>
                  </a:ext>
                </a:extLst>
              </p:cNvPr>
              <p:cNvSpPr/>
              <p:nvPr/>
            </p:nvSpPr>
            <p:spPr>
              <a:xfrm>
                <a:off x="759081" y="5402262"/>
                <a:ext cx="833883"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Cape Town</a:t>
                </a:r>
              </a:p>
            </p:txBody>
          </p:sp>
        </p:grpSp>
        <p:grpSp>
          <p:nvGrpSpPr>
            <p:cNvPr id="1096" name="Group 1095">
              <a:extLst>
                <a:ext uri="{FF2B5EF4-FFF2-40B4-BE49-F238E27FC236}">
                  <a16:creationId xmlns:a16="http://schemas.microsoft.com/office/drawing/2014/main" id="{D302B364-80AF-481D-A1FA-1B193933114B}"/>
                </a:ext>
              </a:extLst>
            </p:cNvPr>
            <p:cNvGrpSpPr/>
            <p:nvPr/>
          </p:nvGrpSpPr>
          <p:grpSpPr>
            <a:xfrm>
              <a:off x="6959440" y="5243181"/>
              <a:ext cx="1238026" cy="226294"/>
              <a:chOff x="503237" y="5402262"/>
              <a:chExt cx="1262851" cy="230832"/>
            </a:xfrm>
          </p:grpSpPr>
          <p:sp>
            <p:nvSpPr>
              <p:cNvPr id="1118" name="Oval 1117">
                <a:extLst>
                  <a:ext uri="{FF2B5EF4-FFF2-40B4-BE49-F238E27FC236}">
                    <a16:creationId xmlns:a16="http://schemas.microsoft.com/office/drawing/2014/main" id="{4903ED22-9899-4F6E-8DEA-04C2A9E7D273}"/>
                  </a:ext>
                </a:extLst>
              </p:cNvPr>
              <p:cNvSpPr/>
              <p:nvPr/>
            </p:nvSpPr>
            <p:spPr bwMode="auto">
              <a:xfrm>
                <a:off x="503237" y="5402294"/>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19" name="Rectangle 1118">
                <a:extLst>
                  <a:ext uri="{FF2B5EF4-FFF2-40B4-BE49-F238E27FC236}">
                    <a16:creationId xmlns:a16="http://schemas.microsoft.com/office/drawing/2014/main" id="{8842E361-0A3D-4544-AC6C-3768A524C548}"/>
                  </a:ext>
                </a:extLst>
              </p:cNvPr>
              <p:cNvSpPr/>
              <p:nvPr/>
            </p:nvSpPr>
            <p:spPr>
              <a:xfrm>
                <a:off x="759081" y="5402262"/>
                <a:ext cx="1007007" cy="230832"/>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Johannesburg</a:t>
                </a:r>
              </a:p>
            </p:txBody>
          </p:sp>
        </p:grpSp>
        <p:grpSp>
          <p:nvGrpSpPr>
            <p:cNvPr id="1097" name="Group 1096">
              <a:extLst>
                <a:ext uri="{FF2B5EF4-FFF2-40B4-BE49-F238E27FC236}">
                  <a16:creationId xmlns:a16="http://schemas.microsoft.com/office/drawing/2014/main" id="{EDCA03B1-8413-434E-903F-A9C25E0A3471}"/>
                </a:ext>
              </a:extLst>
            </p:cNvPr>
            <p:cNvGrpSpPr/>
            <p:nvPr/>
          </p:nvGrpSpPr>
          <p:grpSpPr>
            <a:xfrm>
              <a:off x="1192197" y="2454198"/>
              <a:ext cx="1311875" cy="266741"/>
              <a:chOff x="-606376" y="5358772"/>
              <a:chExt cx="1338181" cy="272090"/>
            </a:xfrm>
          </p:grpSpPr>
          <p:sp>
            <p:nvSpPr>
              <p:cNvPr id="1116" name="Oval 1115">
                <a:extLst>
                  <a:ext uri="{FF2B5EF4-FFF2-40B4-BE49-F238E27FC236}">
                    <a16:creationId xmlns:a16="http://schemas.microsoft.com/office/drawing/2014/main" id="{EA405ED7-3B91-4EDC-8329-4469BA7CF39E}"/>
                  </a:ext>
                </a:extLst>
              </p:cNvPr>
              <p:cNvSpPr/>
              <p:nvPr/>
            </p:nvSpPr>
            <p:spPr bwMode="auto">
              <a:xfrm>
                <a:off x="503237" y="5402294"/>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17" name="Rectangle 1116">
                <a:extLst>
                  <a:ext uri="{FF2B5EF4-FFF2-40B4-BE49-F238E27FC236}">
                    <a16:creationId xmlns:a16="http://schemas.microsoft.com/office/drawing/2014/main" id="{A8F0F00F-79FD-48FE-AD96-DBA4787DF1A2}"/>
                  </a:ext>
                </a:extLst>
              </p:cNvPr>
              <p:cNvSpPr/>
              <p:nvPr/>
            </p:nvSpPr>
            <p:spPr>
              <a:xfrm>
                <a:off x="-606376" y="5358772"/>
                <a:ext cx="1061538" cy="23265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Silicon Valley 2</a:t>
                </a:r>
              </a:p>
            </p:txBody>
          </p:sp>
        </p:grpSp>
        <p:grpSp>
          <p:nvGrpSpPr>
            <p:cNvPr id="1098" name="Group 1097">
              <a:extLst>
                <a:ext uri="{FF2B5EF4-FFF2-40B4-BE49-F238E27FC236}">
                  <a16:creationId xmlns:a16="http://schemas.microsoft.com/office/drawing/2014/main" id="{39DECA87-EF07-4AFE-B7E9-2A4E582FFDE0}"/>
                </a:ext>
              </a:extLst>
            </p:cNvPr>
            <p:cNvGrpSpPr/>
            <p:nvPr/>
          </p:nvGrpSpPr>
          <p:grpSpPr>
            <a:xfrm>
              <a:off x="6515474" y="2037260"/>
              <a:ext cx="1201716" cy="228076"/>
              <a:chOff x="503237" y="5402262"/>
              <a:chExt cx="1225814" cy="232650"/>
            </a:xfrm>
          </p:grpSpPr>
          <p:sp>
            <p:nvSpPr>
              <p:cNvPr id="1114" name="Oval 1113">
                <a:extLst>
                  <a:ext uri="{FF2B5EF4-FFF2-40B4-BE49-F238E27FC236}">
                    <a16:creationId xmlns:a16="http://schemas.microsoft.com/office/drawing/2014/main" id="{81412618-7B11-49A3-8E0C-903506DD05E9}"/>
                  </a:ext>
                </a:extLst>
              </p:cNvPr>
              <p:cNvSpPr/>
              <p:nvPr/>
            </p:nvSpPr>
            <p:spPr bwMode="auto">
              <a:xfrm>
                <a:off x="503237" y="5402293"/>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15" name="Rectangle 1114">
                <a:extLst>
                  <a:ext uri="{FF2B5EF4-FFF2-40B4-BE49-F238E27FC236}">
                    <a16:creationId xmlns:a16="http://schemas.microsoft.com/office/drawing/2014/main" id="{A7B54842-7B46-475F-BF9D-A799AE283572}"/>
                  </a:ext>
                </a:extLst>
              </p:cNvPr>
              <p:cNvSpPr/>
              <p:nvPr/>
            </p:nvSpPr>
            <p:spPr>
              <a:xfrm>
                <a:off x="759081" y="5402262"/>
                <a:ext cx="969970" cy="23265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Amsterdam 2</a:t>
                </a:r>
              </a:p>
            </p:txBody>
          </p:sp>
        </p:grpSp>
        <p:grpSp>
          <p:nvGrpSpPr>
            <p:cNvPr id="1099" name="Group 1098">
              <a:extLst>
                <a:ext uri="{FF2B5EF4-FFF2-40B4-BE49-F238E27FC236}">
                  <a16:creationId xmlns:a16="http://schemas.microsoft.com/office/drawing/2014/main" id="{E7F572E7-1A16-4263-B2B3-102194745EE7}"/>
                </a:ext>
              </a:extLst>
            </p:cNvPr>
            <p:cNvGrpSpPr/>
            <p:nvPr/>
          </p:nvGrpSpPr>
          <p:grpSpPr>
            <a:xfrm>
              <a:off x="9473984" y="4132249"/>
              <a:ext cx="1121566" cy="228076"/>
              <a:chOff x="503237" y="5402262"/>
              <a:chExt cx="1144057" cy="232650"/>
            </a:xfrm>
          </p:grpSpPr>
          <p:sp>
            <p:nvSpPr>
              <p:cNvPr id="1112" name="Oval 1111">
                <a:extLst>
                  <a:ext uri="{FF2B5EF4-FFF2-40B4-BE49-F238E27FC236}">
                    <a16:creationId xmlns:a16="http://schemas.microsoft.com/office/drawing/2014/main" id="{21C7AAE1-BA7B-47CE-97BA-E5A6968A7009}"/>
                  </a:ext>
                </a:extLst>
              </p:cNvPr>
              <p:cNvSpPr/>
              <p:nvPr/>
            </p:nvSpPr>
            <p:spPr bwMode="auto">
              <a:xfrm>
                <a:off x="503237" y="5402293"/>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13" name="Rectangle 1112">
                <a:extLst>
                  <a:ext uri="{FF2B5EF4-FFF2-40B4-BE49-F238E27FC236}">
                    <a16:creationId xmlns:a16="http://schemas.microsoft.com/office/drawing/2014/main" id="{50FF1DCB-D2F3-458B-8BEE-CAC91601325D}"/>
                  </a:ext>
                </a:extLst>
              </p:cNvPr>
              <p:cNvSpPr/>
              <p:nvPr/>
            </p:nvSpPr>
            <p:spPr>
              <a:xfrm>
                <a:off x="759081" y="5402262"/>
                <a:ext cx="888213" cy="23265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Singapore 2</a:t>
                </a:r>
              </a:p>
            </p:txBody>
          </p:sp>
        </p:grpSp>
        <p:grpSp>
          <p:nvGrpSpPr>
            <p:cNvPr id="1100" name="Group 1099">
              <a:extLst>
                <a:ext uri="{FF2B5EF4-FFF2-40B4-BE49-F238E27FC236}">
                  <a16:creationId xmlns:a16="http://schemas.microsoft.com/office/drawing/2014/main" id="{CE3B0BA5-BFD7-4469-B47D-A81A59E639AB}"/>
                </a:ext>
              </a:extLst>
            </p:cNvPr>
            <p:cNvGrpSpPr/>
            <p:nvPr/>
          </p:nvGrpSpPr>
          <p:grpSpPr>
            <a:xfrm>
              <a:off x="6113910" y="2559312"/>
              <a:ext cx="975693" cy="228076"/>
              <a:chOff x="503237" y="5402266"/>
              <a:chExt cx="995259" cy="232650"/>
            </a:xfrm>
          </p:grpSpPr>
          <p:sp>
            <p:nvSpPr>
              <p:cNvPr id="1110" name="Oval 1109">
                <a:extLst>
                  <a:ext uri="{FF2B5EF4-FFF2-40B4-BE49-F238E27FC236}">
                    <a16:creationId xmlns:a16="http://schemas.microsoft.com/office/drawing/2014/main" id="{0D20E6E7-DAC7-4DAC-8B2D-3E1A58069455}"/>
                  </a:ext>
                </a:extLst>
              </p:cNvPr>
              <p:cNvSpPr/>
              <p:nvPr/>
            </p:nvSpPr>
            <p:spPr bwMode="auto">
              <a:xfrm>
                <a:off x="503237" y="5402293"/>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11" name="Rectangle 1110">
                <a:extLst>
                  <a:ext uri="{FF2B5EF4-FFF2-40B4-BE49-F238E27FC236}">
                    <a16:creationId xmlns:a16="http://schemas.microsoft.com/office/drawing/2014/main" id="{A4FE86F7-B051-4FD3-9527-11179D5C48F0}"/>
                  </a:ext>
                </a:extLst>
              </p:cNvPr>
              <p:cNvSpPr/>
              <p:nvPr/>
            </p:nvSpPr>
            <p:spPr>
              <a:xfrm>
                <a:off x="759081" y="5402266"/>
                <a:ext cx="739415" cy="23265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London 2</a:t>
                </a:r>
              </a:p>
            </p:txBody>
          </p:sp>
        </p:grpSp>
        <p:grpSp>
          <p:nvGrpSpPr>
            <p:cNvPr id="1101" name="Group 1100">
              <a:extLst>
                <a:ext uri="{FF2B5EF4-FFF2-40B4-BE49-F238E27FC236}">
                  <a16:creationId xmlns:a16="http://schemas.microsoft.com/office/drawing/2014/main" id="{63A08305-3AA9-4BC8-B0C4-BEE7A579D8C9}"/>
                </a:ext>
              </a:extLst>
            </p:cNvPr>
            <p:cNvGrpSpPr/>
            <p:nvPr/>
          </p:nvGrpSpPr>
          <p:grpSpPr>
            <a:xfrm>
              <a:off x="3959060" y="3037332"/>
              <a:ext cx="1435755" cy="228076"/>
              <a:chOff x="406077" y="5411969"/>
              <a:chExt cx="1464547" cy="232650"/>
            </a:xfrm>
          </p:grpSpPr>
          <p:sp>
            <p:nvSpPr>
              <p:cNvPr id="1108" name="Oval 1107">
                <a:extLst>
                  <a:ext uri="{FF2B5EF4-FFF2-40B4-BE49-F238E27FC236}">
                    <a16:creationId xmlns:a16="http://schemas.microsoft.com/office/drawing/2014/main" id="{E6F11CD2-E1A7-401F-8083-D8EAC688B88C}"/>
                  </a:ext>
                </a:extLst>
              </p:cNvPr>
              <p:cNvSpPr/>
              <p:nvPr/>
            </p:nvSpPr>
            <p:spPr bwMode="auto">
              <a:xfrm>
                <a:off x="406077" y="5412009"/>
                <a:ext cx="228569"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09" name="Rectangle 1108">
                <a:extLst>
                  <a:ext uri="{FF2B5EF4-FFF2-40B4-BE49-F238E27FC236}">
                    <a16:creationId xmlns:a16="http://schemas.microsoft.com/office/drawing/2014/main" id="{6745D9EB-2238-4212-8CD5-63D1E8DB9AFA}"/>
                  </a:ext>
                </a:extLst>
              </p:cNvPr>
              <p:cNvSpPr/>
              <p:nvPr/>
            </p:nvSpPr>
            <p:spPr>
              <a:xfrm>
                <a:off x="661921" y="5411969"/>
                <a:ext cx="1208703" cy="23265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Washington DC 2</a:t>
                </a:r>
              </a:p>
            </p:txBody>
          </p:sp>
        </p:grpSp>
        <p:grpSp>
          <p:nvGrpSpPr>
            <p:cNvPr id="1102" name="Group 1101">
              <a:extLst>
                <a:ext uri="{FF2B5EF4-FFF2-40B4-BE49-F238E27FC236}">
                  <a16:creationId xmlns:a16="http://schemas.microsoft.com/office/drawing/2014/main" id="{A3861A07-8C76-4CAE-8FD1-2BBCEA260DA7}"/>
                </a:ext>
              </a:extLst>
            </p:cNvPr>
            <p:cNvGrpSpPr/>
            <p:nvPr/>
          </p:nvGrpSpPr>
          <p:grpSpPr>
            <a:xfrm>
              <a:off x="9383015" y="3922564"/>
              <a:ext cx="1225761" cy="228076"/>
              <a:chOff x="503237" y="5402262"/>
              <a:chExt cx="1250343" cy="232650"/>
            </a:xfrm>
          </p:grpSpPr>
          <p:sp>
            <p:nvSpPr>
              <p:cNvPr id="1106" name="Oval 1105">
                <a:extLst>
                  <a:ext uri="{FF2B5EF4-FFF2-40B4-BE49-F238E27FC236}">
                    <a16:creationId xmlns:a16="http://schemas.microsoft.com/office/drawing/2014/main" id="{88A98715-A198-49A8-A7E8-C356FB7C0EDF}"/>
                  </a:ext>
                </a:extLst>
              </p:cNvPr>
              <p:cNvSpPr/>
              <p:nvPr/>
            </p:nvSpPr>
            <p:spPr bwMode="auto">
              <a:xfrm>
                <a:off x="503237" y="5402294"/>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07" name="Rectangle 1106">
                <a:extLst>
                  <a:ext uri="{FF2B5EF4-FFF2-40B4-BE49-F238E27FC236}">
                    <a16:creationId xmlns:a16="http://schemas.microsoft.com/office/drawing/2014/main" id="{BBF31129-D506-416E-A644-DD575BCA97CB}"/>
                  </a:ext>
                </a:extLst>
              </p:cNvPr>
              <p:cNvSpPr/>
              <p:nvPr/>
            </p:nvSpPr>
            <p:spPr>
              <a:xfrm>
                <a:off x="759081" y="5402262"/>
                <a:ext cx="994499" cy="23265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Kuala Lumpur</a:t>
                </a:r>
              </a:p>
            </p:txBody>
          </p:sp>
        </p:grpSp>
        <p:grpSp>
          <p:nvGrpSpPr>
            <p:cNvPr id="1103" name="Group 1102">
              <a:extLst>
                <a:ext uri="{FF2B5EF4-FFF2-40B4-BE49-F238E27FC236}">
                  <a16:creationId xmlns:a16="http://schemas.microsoft.com/office/drawing/2014/main" id="{C8B42DBD-7210-4B7E-A3F3-B44CB09AD88B}"/>
                </a:ext>
              </a:extLst>
            </p:cNvPr>
            <p:cNvGrpSpPr/>
            <p:nvPr/>
          </p:nvGrpSpPr>
          <p:grpSpPr>
            <a:xfrm>
              <a:off x="9886679" y="5520849"/>
              <a:ext cx="877507" cy="362326"/>
              <a:chOff x="-163298" y="5261270"/>
              <a:chExt cx="895103" cy="369592"/>
            </a:xfrm>
          </p:grpSpPr>
          <p:sp>
            <p:nvSpPr>
              <p:cNvPr id="1104" name="Oval 1103">
                <a:extLst>
                  <a:ext uri="{FF2B5EF4-FFF2-40B4-BE49-F238E27FC236}">
                    <a16:creationId xmlns:a16="http://schemas.microsoft.com/office/drawing/2014/main" id="{1D67E22F-51AE-459E-BB1C-17E685A6B347}"/>
                  </a:ext>
                </a:extLst>
              </p:cNvPr>
              <p:cNvSpPr/>
              <p:nvPr/>
            </p:nvSpPr>
            <p:spPr bwMode="auto">
              <a:xfrm>
                <a:off x="503237" y="5402294"/>
                <a:ext cx="228568" cy="228568"/>
              </a:xfrm>
              <a:prstGeom prst="ellipse">
                <a:avLst/>
              </a:prstGeom>
              <a:solidFill>
                <a:srgbClr val="7030A0"/>
              </a:solidFill>
              <a:ln w="139700" cap="flat" cmpd="sng" algn="ctr">
                <a:solidFill>
                  <a:srgbClr val="7030A0">
                    <a:alpha val="34000"/>
                  </a:srgb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err="1">
                  <a:ln>
                    <a:noFill/>
                  </a:ln>
                  <a:gradFill>
                    <a:gsLst>
                      <a:gs pos="0">
                        <a:srgbClr val="0078D7"/>
                      </a:gs>
                      <a:gs pos="59000">
                        <a:srgbClr val="0078D7"/>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05" name="Rectangle 1104">
                <a:extLst>
                  <a:ext uri="{FF2B5EF4-FFF2-40B4-BE49-F238E27FC236}">
                    <a16:creationId xmlns:a16="http://schemas.microsoft.com/office/drawing/2014/main" id="{5963C1E9-E0F9-4122-958E-55B70EF8FF4F}"/>
                  </a:ext>
                </a:extLst>
              </p:cNvPr>
              <p:cNvSpPr/>
              <p:nvPr/>
            </p:nvSpPr>
            <p:spPr>
              <a:xfrm>
                <a:off x="-163298" y="5261270"/>
                <a:ext cx="718157" cy="232650"/>
              </a:xfrm>
              <a:prstGeom prst="rect">
                <a:avLst/>
              </a:prstGeom>
            </p:spPr>
            <p:txBody>
              <a:bodyPr wrap="none">
                <a:spAutoFit/>
              </a:bodyPr>
              <a:lstStyle/>
              <a:p>
                <a:pPr marL="0" marR="0" lvl="0" indent="0" algn="l" defTabSz="913927" rtl="0" eaLnBrk="1" fontAlgn="auto" latinLnBrk="0" hangingPunct="1">
                  <a:lnSpc>
                    <a:spcPct val="90000"/>
                  </a:lnSpc>
                  <a:spcBef>
                    <a:spcPts val="0"/>
                  </a:spcBef>
                  <a:spcAft>
                    <a:spcPts val="294"/>
                  </a:spcAft>
                  <a:buClrTx/>
                  <a:buSzTx/>
                  <a:buFontTx/>
                  <a:buNone/>
                  <a:tabLst/>
                  <a:defRPr/>
                </a:pPr>
                <a:r>
                  <a:rPr kumimoji="0" lang="en-US" sz="980" b="0" i="0" u="none" strike="noStrike" kern="0" cap="none" spc="0" normalizeH="0" baseline="0" noProof="0">
                    <a:ln>
                      <a:noFill/>
                    </a:ln>
                    <a:solidFill>
                      <a:srgbClr val="7030A0"/>
                    </a:solidFill>
                    <a:effectLst/>
                    <a:uLnTx/>
                    <a:uFillTx/>
                    <a:latin typeface="Segoe UI Semibold" panose="020B0702040204020203" pitchFamily="34" charset="0"/>
                    <a:ea typeface="Segoe UI" pitchFamily="34" charset="0"/>
                    <a:cs typeface="Segoe UI Semibold" panose="020B0702040204020203" pitchFamily="34" charset="0"/>
                  </a:rPr>
                  <a:t>Canberra</a:t>
                </a:r>
              </a:p>
            </p:txBody>
          </p:sp>
        </p:grpSp>
      </p:grpSp>
      <p:sp>
        <p:nvSpPr>
          <p:cNvPr id="4" name="Title 3">
            <a:extLst>
              <a:ext uri="{FF2B5EF4-FFF2-40B4-BE49-F238E27FC236}">
                <a16:creationId xmlns:a16="http://schemas.microsoft.com/office/drawing/2014/main" id="{396FA20A-6838-401B-9B74-A5AF32BAD4E9}"/>
              </a:ext>
            </a:extLst>
          </p:cNvPr>
          <p:cNvSpPr>
            <a:spLocks noGrp="1"/>
          </p:cNvSpPr>
          <p:nvPr>
            <p:ph type="title"/>
          </p:nvPr>
        </p:nvSpPr>
        <p:spPr/>
        <p:txBody>
          <a:bodyPr/>
          <a:lstStyle/>
          <a:p>
            <a:r>
              <a:rPr lang="en-US" dirty="0"/>
              <a:t>ExpressRoute locations</a:t>
            </a:r>
          </a:p>
        </p:txBody>
      </p:sp>
    </p:spTree>
    <p:extLst>
      <p:ext uri="{BB962C8B-B14F-4D97-AF65-F5344CB8AC3E}">
        <p14:creationId xmlns:p14="http://schemas.microsoft.com/office/powerpoint/2010/main" val="43900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aphic 2">
            <a:extLst>
              <a:ext uri="{FF2B5EF4-FFF2-40B4-BE49-F238E27FC236}">
                <a16:creationId xmlns:a16="http://schemas.microsoft.com/office/drawing/2014/main" id="{FD613A38-05CC-4D97-85F3-95770D649F67}"/>
              </a:ext>
            </a:extLst>
          </p:cNvPr>
          <p:cNvGrpSpPr/>
          <p:nvPr/>
        </p:nvGrpSpPr>
        <p:grpSpPr>
          <a:xfrm>
            <a:off x="1277775" y="68953"/>
            <a:ext cx="10365838" cy="6586989"/>
            <a:chOff x="536333" y="1235779"/>
            <a:chExt cx="5191830" cy="3054491"/>
          </a:xfrm>
          <a:solidFill>
            <a:srgbClr val="D2D2D2">
              <a:lumMod val="90000"/>
            </a:srgbClr>
          </a:solidFill>
        </p:grpSpPr>
        <p:sp>
          <p:nvSpPr>
            <p:cNvPr id="4" name="Freeform: Shape 3">
              <a:extLst>
                <a:ext uri="{FF2B5EF4-FFF2-40B4-BE49-F238E27FC236}">
                  <a16:creationId xmlns:a16="http://schemas.microsoft.com/office/drawing/2014/main" id="{EDC3EE7B-BF01-445E-8A54-1DDB36E9198E}"/>
                </a:ext>
              </a:extLst>
            </p:cNvPr>
            <p:cNvSpPr/>
            <p:nvPr/>
          </p:nvSpPr>
          <p:spPr>
            <a:xfrm>
              <a:off x="2712294" y="1433087"/>
              <a:ext cx="2705580" cy="2397702"/>
            </a:xfrm>
            <a:custGeom>
              <a:avLst/>
              <a:gdLst/>
              <a:ahLst/>
              <a:cxnLst/>
              <a:rect l="0" t="0" r="0" b="0"/>
              <a:pathLst>
                <a:path w="2705740" h="2397845">
                  <a:moveTo>
                    <a:pt x="1807131" y="1547403"/>
                  </a:moveTo>
                  <a:cubicBezTo>
                    <a:pt x="1808064" y="1546937"/>
                    <a:pt x="1809930" y="1546470"/>
                    <a:pt x="1810397" y="1546937"/>
                  </a:cubicBezTo>
                  <a:cubicBezTo>
                    <a:pt x="1814129" y="1550669"/>
                    <a:pt x="1818794" y="1553001"/>
                    <a:pt x="1819727" y="1558600"/>
                  </a:cubicBezTo>
                  <a:cubicBezTo>
                    <a:pt x="1820660" y="1562798"/>
                    <a:pt x="1821593" y="1567463"/>
                    <a:pt x="1822993" y="1571662"/>
                  </a:cubicBezTo>
                  <a:cubicBezTo>
                    <a:pt x="1826258" y="1582391"/>
                    <a:pt x="1828124" y="1594054"/>
                    <a:pt x="1835122" y="1603851"/>
                  </a:cubicBezTo>
                  <a:cubicBezTo>
                    <a:pt x="1836521" y="1605717"/>
                    <a:pt x="1836988" y="1608516"/>
                    <a:pt x="1837921" y="1610848"/>
                  </a:cubicBezTo>
                  <a:cubicBezTo>
                    <a:pt x="1838387" y="1613181"/>
                    <a:pt x="1838854" y="1615980"/>
                    <a:pt x="1839320" y="1618312"/>
                  </a:cubicBezTo>
                  <a:cubicBezTo>
                    <a:pt x="1842586" y="1627643"/>
                    <a:pt x="1842586" y="1636973"/>
                    <a:pt x="1839787" y="1646769"/>
                  </a:cubicBezTo>
                  <a:cubicBezTo>
                    <a:pt x="1839320" y="1649102"/>
                    <a:pt x="1838387" y="1651901"/>
                    <a:pt x="1838854" y="1654233"/>
                  </a:cubicBezTo>
                  <a:cubicBezTo>
                    <a:pt x="1841186" y="1661231"/>
                    <a:pt x="1839787" y="1668229"/>
                    <a:pt x="1837454" y="1674760"/>
                  </a:cubicBezTo>
                  <a:cubicBezTo>
                    <a:pt x="1834655" y="1682690"/>
                    <a:pt x="1835588" y="1688755"/>
                    <a:pt x="1844452" y="1692020"/>
                  </a:cubicBezTo>
                  <a:cubicBezTo>
                    <a:pt x="1844918" y="1692020"/>
                    <a:pt x="1845851" y="1692487"/>
                    <a:pt x="1845851" y="1692954"/>
                  </a:cubicBezTo>
                  <a:cubicBezTo>
                    <a:pt x="1853315" y="1702284"/>
                    <a:pt x="1861246" y="1712080"/>
                    <a:pt x="1868244" y="1721410"/>
                  </a:cubicBezTo>
                  <a:cubicBezTo>
                    <a:pt x="1871976" y="1726076"/>
                    <a:pt x="1871509" y="1732140"/>
                    <a:pt x="1871976" y="1738205"/>
                  </a:cubicBezTo>
                  <a:cubicBezTo>
                    <a:pt x="1871976" y="1739604"/>
                    <a:pt x="1872909" y="1740537"/>
                    <a:pt x="1873375" y="1741937"/>
                  </a:cubicBezTo>
                  <a:cubicBezTo>
                    <a:pt x="1875241" y="1745202"/>
                    <a:pt x="1875708" y="1748934"/>
                    <a:pt x="1875708" y="1753133"/>
                  </a:cubicBezTo>
                  <a:cubicBezTo>
                    <a:pt x="1875241" y="1757331"/>
                    <a:pt x="1877107" y="1760597"/>
                    <a:pt x="1879906" y="1763396"/>
                  </a:cubicBezTo>
                  <a:cubicBezTo>
                    <a:pt x="1884105" y="1767595"/>
                    <a:pt x="1887837" y="1771327"/>
                    <a:pt x="1889237" y="1777391"/>
                  </a:cubicBezTo>
                  <a:cubicBezTo>
                    <a:pt x="1889703" y="1779257"/>
                    <a:pt x="1891569" y="1780190"/>
                    <a:pt x="1892969" y="1781590"/>
                  </a:cubicBezTo>
                  <a:cubicBezTo>
                    <a:pt x="1894834" y="1783456"/>
                    <a:pt x="1897634" y="1784389"/>
                    <a:pt x="1898567" y="1786721"/>
                  </a:cubicBezTo>
                  <a:cubicBezTo>
                    <a:pt x="1901832" y="1792319"/>
                    <a:pt x="1906964" y="1794652"/>
                    <a:pt x="1912095" y="1796984"/>
                  </a:cubicBezTo>
                  <a:cubicBezTo>
                    <a:pt x="1918626" y="1800250"/>
                    <a:pt x="1924691" y="1803516"/>
                    <a:pt x="1930756" y="1806781"/>
                  </a:cubicBezTo>
                  <a:lnTo>
                    <a:pt x="1930289" y="1807248"/>
                  </a:lnTo>
                  <a:cubicBezTo>
                    <a:pt x="1930756" y="1807248"/>
                    <a:pt x="1931222" y="1807248"/>
                    <a:pt x="1931689" y="1807248"/>
                  </a:cubicBezTo>
                  <a:cubicBezTo>
                    <a:pt x="1931222" y="1807248"/>
                    <a:pt x="1931222" y="1806781"/>
                    <a:pt x="1930756" y="1806781"/>
                  </a:cubicBezTo>
                  <a:cubicBezTo>
                    <a:pt x="1932155" y="1805848"/>
                    <a:pt x="1933088" y="1804449"/>
                    <a:pt x="1934488" y="1803516"/>
                  </a:cubicBezTo>
                  <a:cubicBezTo>
                    <a:pt x="1936820" y="1801650"/>
                    <a:pt x="1937753" y="1799317"/>
                    <a:pt x="1936354" y="1796984"/>
                  </a:cubicBezTo>
                  <a:cubicBezTo>
                    <a:pt x="1934021" y="1791853"/>
                    <a:pt x="1932622" y="1785788"/>
                    <a:pt x="1928890" y="1781590"/>
                  </a:cubicBezTo>
                  <a:cubicBezTo>
                    <a:pt x="1924225" y="1775992"/>
                    <a:pt x="1923292" y="1770394"/>
                    <a:pt x="1923292" y="1763863"/>
                  </a:cubicBezTo>
                  <a:cubicBezTo>
                    <a:pt x="1923292" y="1760130"/>
                    <a:pt x="1923292" y="1756398"/>
                    <a:pt x="1923292" y="1752666"/>
                  </a:cubicBezTo>
                  <a:cubicBezTo>
                    <a:pt x="1923292" y="1748001"/>
                    <a:pt x="1922358" y="1743336"/>
                    <a:pt x="1919093" y="1740071"/>
                  </a:cubicBezTo>
                  <a:cubicBezTo>
                    <a:pt x="1914428" y="1734473"/>
                    <a:pt x="1908830" y="1728875"/>
                    <a:pt x="1903232" y="1723743"/>
                  </a:cubicBezTo>
                  <a:cubicBezTo>
                    <a:pt x="1895301" y="1720944"/>
                    <a:pt x="1890636" y="1713480"/>
                    <a:pt x="1882705" y="1710214"/>
                  </a:cubicBezTo>
                  <a:cubicBezTo>
                    <a:pt x="1877574" y="1707882"/>
                    <a:pt x="1873842" y="1703217"/>
                    <a:pt x="1873842" y="1696685"/>
                  </a:cubicBezTo>
                  <a:cubicBezTo>
                    <a:pt x="1873842" y="1692954"/>
                    <a:pt x="1872442" y="1689222"/>
                    <a:pt x="1869643" y="1686422"/>
                  </a:cubicBezTo>
                  <a:cubicBezTo>
                    <a:pt x="1865445" y="1682224"/>
                    <a:pt x="1863579" y="1677092"/>
                    <a:pt x="1861246" y="1671961"/>
                  </a:cubicBezTo>
                  <a:cubicBezTo>
                    <a:pt x="1855648" y="1671028"/>
                    <a:pt x="1852382" y="1667296"/>
                    <a:pt x="1851916" y="1661697"/>
                  </a:cubicBezTo>
                  <a:cubicBezTo>
                    <a:pt x="1851449" y="1657965"/>
                    <a:pt x="1851449" y="1654233"/>
                    <a:pt x="1852849" y="1650501"/>
                  </a:cubicBezTo>
                  <a:cubicBezTo>
                    <a:pt x="1857514" y="1636506"/>
                    <a:pt x="1862179" y="1622511"/>
                    <a:pt x="1863112" y="1607583"/>
                  </a:cubicBezTo>
                  <a:cubicBezTo>
                    <a:pt x="1863112" y="1607116"/>
                    <a:pt x="1863579" y="1606183"/>
                    <a:pt x="1864045" y="1605717"/>
                  </a:cubicBezTo>
                  <a:cubicBezTo>
                    <a:pt x="1864978" y="1604784"/>
                    <a:pt x="1865911" y="1604317"/>
                    <a:pt x="1867311" y="1603851"/>
                  </a:cubicBezTo>
                  <a:cubicBezTo>
                    <a:pt x="1868244" y="1603851"/>
                    <a:pt x="1870110" y="1604317"/>
                    <a:pt x="1870576" y="1604784"/>
                  </a:cubicBezTo>
                  <a:cubicBezTo>
                    <a:pt x="1871509" y="1605717"/>
                    <a:pt x="1872442" y="1606650"/>
                    <a:pt x="1872442" y="1608049"/>
                  </a:cubicBezTo>
                  <a:cubicBezTo>
                    <a:pt x="1873375" y="1615047"/>
                    <a:pt x="1877107" y="1617846"/>
                    <a:pt x="1884105" y="1617846"/>
                  </a:cubicBezTo>
                  <a:cubicBezTo>
                    <a:pt x="1885971" y="1617846"/>
                    <a:pt x="1888303" y="1617846"/>
                    <a:pt x="1889703" y="1618779"/>
                  </a:cubicBezTo>
                  <a:cubicBezTo>
                    <a:pt x="1896234" y="1623444"/>
                    <a:pt x="1904165" y="1626709"/>
                    <a:pt x="1907897" y="1635107"/>
                  </a:cubicBezTo>
                  <a:cubicBezTo>
                    <a:pt x="1912095" y="1644437"/>
                    <a:pt x="1920959" y="1650501"/>
                    <a:pt x="1928423" y="1657032"/>
                  </a:cubicBezTo>
                  <a:cubicBezTo>
                    <a:pt x="1930289" y="1656099"/>
                    <a:pt x="1932622" y="1654700"/>
                    <a:pt x="1933555" y="1655166"/>
                  </a:cubicBezTo>
                  <a:cubicBezTo>
                    <a:pt x="1937287" y="1657499"/>
                    <a:pt x="1941485" y="1659365"/>
                    <a:pt x="1941019" y="1664963"/>
                  </a:cubicBezTo>
                  <a:cubicBezTo>
                    <a:pt x="1940552" y="1670095"/>
                    <a:pt x="1941019" y="1675226"/>
                    <a:pt x="1941485" y="1680358"/>
                  </a:cubicBezTo>
                  <a:cubicBezTo>
                    <a:pt x="1941485" y="1681757"/>
                    <a:pt x="1944751" y="1683157"/>
                    <a:pt x="1946150" y="1682224"/>
                  </a:cubicBezTo>
                  <a:cubicBezTo>
                    <a:pt x="1946617" y="1681757"/>
                    <a:pt x="1947550" y="1681757"/>
                    <a:pt x="1948016" y="1681291"/>
                  </a:cubicBezTo>
                  <a:cubicBezTo>
                    <a:pt x="1955480" y="1674293"/>
                    <a:pt x="1962945" y="1667296"/>
                    <a:pt x="1969942" y="1659831"/>
                  </a:cubicBezTo>
                  <a:cubicBezTo>
                    <a:pt x="1971808" y="1657965"/>
                    <a:pt x="1973208" y="1656099"/>
                    <a:pt x="1976007" y="1655633"/>
                  </a:cubicBezTo>
                  <a:cubicBezTo>
                    <a:pt x="1985803" y="1653767"/>
                    <a:pt x="1993268" y="1646769"/>
                    <a:pt x="2000265" y="1640705"/>
                  </a:cubicBezTo>
                  <a:cubicBezTo>
                    <a:pt x="2004464" y="1636973"/>
                    <a:pt x="2006796" y="1631841"/>
                    <a:pt x="2008662" y="1625777"/>
                  </a:cubicBezTo>
                  <a:cubicBezTo>
                    <a:pt x="2010995" y="1616913"/>
                    <a:pt x="2012394" y="1608516"/>
                    <a:pt x="2008662" y="1599652"/>
                  </a:cubicBezTo>
                  <a:cubicBezTo>
                    <a:pt x="2008196" y="1599186"/>
                    <a:pt x="2008662" y="1598253"/>
                    <a:pt x="2008662" y="1597786"/>
                  </a:cubicBezTo>
                  <a:cubicBezTo>
                    <a:pt x="2007263" y="1586123"/>
                    <a:pt x="2002598" y="1575394"/>
                    <a:pt x="1997466" y="1565131"/>
                  </a:cubicBezTo>
                  <a:cubicBezTo>
                    <a:pt x="1995600" y="1560932"/>
                    <a:pt x="1992334" y="1557667"/>
                    <a:pt x="1989536" y="1554401"/>
                  </a:cubicBezTo>
                  <a:cubicBezTo>
                    <a:pt x="1983471" y="1547870"/>
                    <a:pt x="1975540" y="1543205"/>
                    <a:pt x="1968076" y="1538073"/>
                  </a:cubicBezTo>
                  <a:cubicBezTo>
                    <a:pt x="1963411" y="1534808"/>
                    <a:pt x="1958746" y="1531076"/>
                    <a:pt x="1957346" y="1525011"/>
                  </a:cubicBezTo>
                  <a:cubicBezTo>
                    <a:pt x="1956880" y="1521745"/>
                    <a:pt x="1954081" y="1519413"/>
                    <a:pt x="1951748" y="1517547"/>
                  </a:cubicBezTo>
                  <a:cubicBezTo>
                    <a:pt x="1949882" y="1515681"/>
                    <a:pt x="1948016" y="1514281"/>
                    <a:pt x="1946150" y="1512415"/>
                  </a:cubicBezTo>
                  <a:cubicBezTo>
                    <a:pt x="1945217" y="1511482"/>
                    <a:pt x="1944284" y="1510083"/>
                    <a:pt x="1944284" y="1509150"/>
                  </a:cubicBezTo>
                  <a:cubicBezTo>
                    <a:pt x="1944284" y="1502152"/>
                    <a:pt x="1941952" y="1495155"/>
                    <a:pt x="1948949" y="1489556"/>
                  </a:cubicBezTo>
                  <a:cubicBezTo>
                    <a:pt x="1952215" y="1487224"/>
                    <a:pt x="1953614" y="1483492"/>
                    <a:pt x="1954548" y="1479760"/>
                  </a:cubicBezTo>
                  <a:cubicBezTo>
                    <a:pt x="1955014" y="1476961"/>
                    <a:pt x="1956413" y="1474628"/>
                    <a:pt x="1958746" y="1473695"/>
                  </a:cubicBezTo>
                  <a:cubicBezTo>
                    <a:pt x="1966210" y="1469497"/>
                    <a:pt x="1973208" y="1465298"/>
                    <a:pt x="1980672" y="1461566"/>
                  </a:cubicBezTo>
                  <a:cubicBezTo>
                    <a:pt x="1982071" y="1460633"/>
                    <a:pt x="1984404" y="1460633"/>
                    <a:pt x="1986270" y="1461100"/>
                  </a:cubicBezTo>
                  <a:cubicBezTo>
                    <a:pt x="1988136" y="1461566"/>
                    <a:pt x="1990002" y="1462499"/>
                    <a:pt x="1991868" y="1462966"/>
                  </a:cubicBezTo>
                  <a:cubicBezTo>
                    <a:pt x="1996533" y="1463899"/>
                    <a:pt x="1999798" y="1465765"/>
                    <a:pt x="2000732" y="1471363"/>
                  </a:cubicBezTo>
                  <a:cubicBezTo>
                    <a:pt x="2001198" y="1475095"/>
                    <a:pt x="2003997" y="1478360"/>
                    <a:pt x="2007263" y="1480693"/>
                  </a:cubicBezTo>
                  <a:cubicBezTo>
                    <a:pt x="2010528" y="1483025"/>
                    <a:pt x="2015660" y="1481626"/>
                    <a:pt x="2016126" y="1477427"/>
                  </a:cubicBezTo>
                  <a:cubicBezTo>
                    <a:pt x="2016593" y="1475561"/>
                    <a:pt x="2016126" y="1473695"/>
                    <a:pt x="2016126" y="1471829"/>
                  </a:cubicBezTo>
                  <a:lnTo>
                    <a:pt x="2016593" y="1472296"/>
                  </a:lnTo>
                  <a:lnTo>
                    <a:pt x="2017059" y="1471363"/>
                  </a:lnTo>
                  <a:lnTo>
                    <a:pt x="2016593" y="1471829"/>
                  </a:lnTo>
                  <a:cubicBezTo>
                    <a:pt x="2016126" y="1470896"/>
                    <a:pt x="2015193" y="1469963"/>
                    <a:pt x="2015193" y="1469030"/>
                  </a:cubicBezTo>
                  <a:cubicBezTo>
                    <a:pt x="2015193" y="1468097"/>
                    <a:pt x="2016593" y="1466698"/>
                    <a:pt x="2017526" y="1466231"/>
                  </a:cubicBezTo>
                  <a:cubicBezTo>
                    <a:pt x="2026389" y="1464832"/>
                    <a:pt x="2033854" y="1459700"/>
                    <a:pt x="2042717" y="1457368"/>
                  </a:cubicBezTo>
                  <a:cubicBezTo>
                    <a:pt x="2049715" y="1455502"/>
                    <a:pt x="2056712" y="1450836"/>
                    <a:pt x="2059978" y="1443372"/>
                  </a:cubicBezTo>
                  <a:cubicBezTo>
                    <a:pt x="2060911" y="1441040"/>
                    <a:pt x="2062777" y="1441040"/>
                    <a:pt x="2064177" y="1442439"/>
                  </a:cubicBezTo>
                  <a:cubicBezTo>
                    <a:pt x="2066509" y="1443839"/>
                    <a:pt x="2068375" y="1445705"/>
                    <a:pt x="2071174" y="1444305"/>
                  </a:cubicBezTo>
                  <a:cubicBezTo>
                    <a:pt x="2076306" y="1441973"/>
                    <a:pt x="2081904" y="1440107"/>
                    <a:pt x="2087502" y="1439640"/>
                  </a:cubicBezTo>
                  <a:cubicBezTo>
                    <a:pt x="2091700" y="1439174"/>
                    <a:pt x="2095899" y="1437308"/>
                    <a:pt x="2100098" y="1435442"/>
                  </a:cubicBezTo>
                  <a:cubicBezTo>
                    <a:pt x="2104296" y="1434042"/>
                    <a:pt x="2108028" y="1431243"/>
                    <a:pt x="2109428" y="1426578"/>
                  </a:cubicBezTo>
                  <a:cubicBezTo>
                    <a:pt x="2109894" y="1424712"/>
                    <a:pt x="2111760" y="1424246"/>
                    <a:pt x="2113626" y="1423313"/>
                  </a:cubicBezTo>
                  <a:cubicBezTo>
                    <a:pt x="2119691" y="1419114"/>
                    <a:pt x="2126688" y="1415382"/>
                    <a:pt x="2129488" y="1407451"/>
                  </a:cubicBezTo>
                  <a:cubicBezTo>
                    <a:pt x="2129488" y="1406985"/>
                    <a:pt x="2129954" y="1406052"/>
                    <a:pt x="2130420" y="1406052"/>
                  </a:cubicBezTo>
                  <a:cubicBezTo>
                    <a:pt x="2136019" y="1403253"/>
                    <a:pt x="2138351" y="1398121"/>
                    <a:pt x="2140217" y="1392523"/>
                  </a:cubicBezTo>
                  <a:cubicBezTo>
                    <a:pt x="2141150" y="1390657"/>
                    <a:pt x="2143016" y="1390657"/>
                    <a:pt x="2144882" y="1389724"/>
                  </a:cubicBezTo>
                  <a:cubicBezTo>
                    <a:pt x="2148148" y="1388325"/>
                    <a:pt x="2149081" y="1386925"/>
                    <a:pt x="2148148" y="1383660"/>
                  </a:cubicBezTo>
                  <a:cubicBezTo>
                    <a:pt x="2146748" y="1378528"/>
                    <a:pt x="2146748" y="1373863"/>
                    <a:pt x="2147215" y="1368731"/>
                  </a:cubicBezTo>
                  <a:cubicBezTo>
                    <a:pt x="2147215" y="1365466"/>
                    <a:pt x="2145815" y="1363133"/>
                    <a:pt x="2150014" y="1360801"/>
                  </a:cubicBezTo>
                  <a:cubicBezTo>
                    <a:pt x="2156078" y="1357535"/>
                    <a:pt x="2158878" y="1351937"/>
                    <a:pt x="2159811" y="1344939"/>
                  </a:cubicBezTo>
                  <a:cubicBezTo>
                    <a:pt x="2160277" y="1340741"/>
                    <a:pt x="2161676" y="1337475"/>
                    <a:pt x="2164476" y="1334676"/>
                  </a:cubicBezTo>
                  <a:cubicBezTo>
                    <a:pt x="2169141" y="1331411"/>
                    <a:pt x="2170540" y="1326746"/>
                    <a:pt x="2170540" y="1321147"/>
                  </a:cubicBezTo>
                  <a:cubicBezTo>
                    <a:pt x="2170540" y="1317882"/>
                    <a:pt x="2171007" y="1314616"/>
                    <a:pt x="2172873" y="1311817"/>
                  </a:cubicBezTo>
                  <a:cubicBezTo>
                    <a:pt x="2176138" y="1306219"/>
                    <a:pt x="2173806" y="1302021"/>
                    <a:pt x="2170540" y="1297822"/>
                  </a:cubicBezTo>
                  <a:cubicBezTo>
                    <a:pt x="2168674" y="1295490"/>
                    <a:pt x="2165875" y="1293624"/>
                    <a:pt x="2163543" y="1291291"/>
                  </a:cubicBezTo>
                  <a:cubicBezTo>
                    <a:pt x="2161676" y="1289892"/>
                    <a:pt x="2159344" y="1289892"/>
                    <a:pt x="2156545" y="1289892"/>
                  </a:cubicBezTo>
                  <a:cubicBezTo>
                    <a:pt x="2156545" y="1289892"/>
                    <a:pt x="2156545" y="1290358"/>
                    <a:pt x="2156545" y="1290358"/>
                  </a:cubicBezTo>
                  <a:lnTo>
                    <a:pt x="2155612" y="1290358"/>
                  </a:lnTo>
                  <a:lnTo>
                    <a:pt x="2156078" y="1289892"/>
                  </a:lnTo>
                  <a:cubicBezTo>
                    <a:pt x="2156078" y="1289892"/>
                    <a:pt x="2156545" y="1289892"/>
                    <a:pt x="2156545" y="1289892"/>
                  </a:cubicBezTo>
                  <a:cubicBezTo>
                    <a:pt x="2157011" y="1288026"/>
                    <a:pt x="2157011" y="1286159"/>
                    <a:pt x="2157944" y="1285227"/>
                  </a:cubicBezTo>
                  <a:cubicBezTo>
                    <a:pt x="2159811" y="1282894"/>
                    <a:pt x="2162610" y="1281028"/>
                    <a:pt x="2164942" y="1278695"/>
                  </a:cubicBezTo>
                  <a:cubicBezTo>
                    <a:pt x="2166808" y="1276829"/>
                    <a:pt x="2166808" y="1274497"/>
                    <a:pt x="2165408" y="1272164"/>
                  </a:cubicBezTo>
                  <a:cubicBezTo>
                    <a:pt x="2163543" y="1267966"/>
                    <a:pt x="2159344" y="1266100"/>
                    <a:pt x="2156545" y="1263301"/>
                  </a:cubicBezTo>
                  <a:cubicBezTo>
                    <a:pt x="2156545" y="1263301"/>
                    <a:pt x="2156078" y="1263301"/>
                    <a:pt x="2156078" y="1263301"/>
                  </a:cubicBezTo>
                  <a:lnTo>
                    <a:pt x="2155146" y="1262368"/>
                  </a:lnTo>
                  <a:lnTo>
                    <a:pt x="2156545" y="1262834"/>
                  </a:lnTo>
                  <a:cubicBezTo>
                    <a:pt x="2156545" y="1262834"/>
                    <a:pt x="2156545" y="1262834"/>
                    <a:pt x="2156545" y="1262834"/>
                  </a:cubicBezTo>
                  <a:cubicBezTo>
                    <a:pt x="2157478" y="1262834"/>
                    <a:pt x="2158878" y="1262368"/>
                    <a:pt x="2159811" y="1261901"/>
                  </a:cubicBezTo>
                  <a:cubicBezTo>
                    <a:pt x="2164009" y="1259569"/>
                    <a:pt x="2164942" y="1255837"/>
                    <a:pt x="2162143" y="1252571"/>
                  </a:cubicBezTo>
                  <a:cubicBezTo>
                    <a:pt x="2159811" y="1250239"/>
                    <a:pt x="2157944" y="1247439"/>
                    <a:pt x="2155146" y="1246040"/>
                  </a:cubicBezTo>
                  <a:cubicBezTo>
                    <a:pt x="2150480" y="1243241"/>
                    <a:pt x="2147215" y="1239509"/>
                    <a:pt x="2144882" y="1234844"/>
                  </a:cubicBezTo>
                  <a:cubicBezTo>
                    <a:pt x="2142083" y="1228313"/>
                    <a:pt x="2138351" y="1222248"/>
                    <a:pt x="2135086" y="1216183"/>
                  </a:cubicBezTo>
                  <a:cubicBezTo>
                    <a:pt x="2133220" y="1211985"/>
                    <a:pt x="2130420" y="1208719"/>
                    <a:pt x="2126222" y="1206853"/>
                  </a:cubicBezTo>
                  <a:cubicBezTo>
                    <a:pt x="2123890" y="1205920"/>
                    <a:pt x="2121557" y="1204521"/>
                    <a:pt x="2119224" y="1203121"/>
                  </a:cubicBezTo>
                  <a:cubicBezTo>
                    <a:pt x="2114093" y="1200322"/>
                    <a:pt x="2112227" y="1195657"/>
                    <a:pt x="2112693" y="1190059"/>
                  </a:cubicBezTo>
                  <a:cubicBezTo>
                    <a:pt x="2113160" y="1186327"/>
                    <a:pt x="2113160" y="1182595"/>
                    <a:pt x="2115959" y="1179329"/>
                  </a:cubicBezTo>
                  <a:cubicBezTo>
                    <a:pt x="2117825" y="1176997"/>
                    <a:pt x="2120158" y="1174198"/>
                    <a:pt x="2121090" y="1171399"/>
                  </a:cubicBezTo>
                  <a:cubicBezTo>
                    <a:pt x="2123423" y="1165801"/>
                    <a:pt x="2127622" y="1162069"/>
                    <a:pt x="2132753" y="1158803"/>
                  </a:cubicBezTo>
                  <a:cubicBezTo>
                    <a:pt x="2137418" y="1155538"/>
                    <a:pt x="2143016" y="1153672"/>
                    <a:pt x="2149081" y="1153205"/>
                  </a:cubicBezTo>
                  <a:cubicBezTo>
                    <a:pt x="2151413" y="1153205"/>
                    <a:pt x="2152346" y="1151339"/>
                    <a:pt x="2152813" y="1149473"/>
                  </a:cubicBezTo>
                  <a:cubicBezTo>
                    <a:pt x="2153279" y="1147607"/>
                    <a:pt x="2153279" y="1145741"/>
                    <a:pt x="2153279" y="1143875"/>
                  </a:cubicBezTo>
                  <a:cubicBezTo>
                    <a:pt x="2153279" y="1140609"/>
                    <a:pt x="2150480" y="1137344"/>
                    <a:pt x="2147681" y="1136877"/>
                  </a:cubicBezTo>
                  <a:cubicBezTo>
                    <a:pt x="2144416" y="1136877"/>
                    <a:pt x="2141150" y="1137344"/>
                    <a:pt x="2138351" y="1136877"/>
                  </a:cubicBezTo>
                  <a:cubicBezTo>
                    <a:pt x="2136019" y="1136877"/>
                    <a:pt x="2133220" y="1136877"/>
                    <a:pt x="2130887" y="1135944"/>
                  </a:cubicBezTo>
                  <a:cubicBezTo>
                    <a:pt x="2128555" y="1135011"/>
                    <a:pt x="2126222" y="1133612"/>
                    <a:pt x="2124356" y="1132212"/>
                  </a:cubicBezTo>
                  <a:cubicBezTo>
                    <a:pt x="2122023" y="1130813"/>
                    <a:pt x="2119224" y="1131746"/>
                    <a:pt x="2116892" y="1132679"/>
                  </a:cubicBezTo>
                  <a:cubicBezTo>
                    <a:pt x="2112227" y="1135011"/>
                    <a:pt x="2109428" y="1139676"/>
                    <a:pt x="2105696" y="1143408"/>
                  </a:cubicBezTo>
                  <a:cubicBezTo>
                    <a:pt x="2104296" y="1144808"/>
                    <a:pt x="2102430" y="1145274"/>
                    <a:pt x="2100564" y="1145741"/>
                  </a:cubicBezTo>
                  <a:cubicBezTo>
                    <a:pt x="2097765" y="1146674"/>
                    <a:pt x="2094500" y="1145274"/>
                    <a:pt x="2092633" y="1141542"/>
                  </a:cubicBezTo>
                  <a:cubicBezTo>
                    <a:pt x="2090767" y="1136411"/>
                    <a:pt x="2088435" y="1132679"/>
                    <a:pt x="2082370" y="1131279"/>
                  </a:cubicBezTo>
                  <a:cubicBezTo>
                    <a:pt x="2076772" y="1129880"/>
                    <a:pt x="2072574" y="1125215"/>
                    <a:pt x="2068842" y="1120550"/>
                  </a:cubicBezTo>
                  <a:cubicBezTo>
                    <a:pt x="2065576" y="1116818"/>
                    <a:pt x="2068375" y="1108887"/>
                    <a:pt x="2073040" y="1107954"/>
                  </a:cubicBezTo>
                  <a:cubicBezTo>
                    <a:pt x="2074906" y="1107487"/>
                    <a:pt x="2076772" y="1107487"/>
                    <a:pt x="2078638" y="1107487"/>
                  </a:cubicBezTo>
                  <a:cubicBezTo>
                    <a:pt x="2082837" y="1107021"/>
                    <a:pt x="2086102" y="1105155"/>
                    <a:pt x="2087035" y="1100956"/>
                  </a:cubicBezTo>
                  <a:cubicBezTo>
                    <a:pt x="2088901" y="1093492"/>
                    <a:pt x="2090301" y="1086028"/>
                    <a:pt x="2098698" y="1082296"/>
                  </a:cubicBezTo>
                  <a:cubicBezTo>
                    <a:pt x="2100564" y="1081363"/>
                    <a:pt x="2101497" y="1078098"/>
                    <a:pt x="2102897" y="1076231"/>
                  </a:cubicBezTo>
                  <a:cubicBezTo>
                    <a:pt x="2104763" y="1072966"/>
                    <a:pt x="2106162" y="1069234"/>
                    <a:pt x="2108495" y="1065968"/>
                  </a:cubicBezTo>
                  <a:cubicBezTo>
                    <a:pt x="2109428" y="1064569"/>
                    <a:pt x="2111294" y="1063169"/>
                    <a:pt x="2113160" y="1063169"/>
                  </a:cubicBezTo>
                  <a:cubicBezTo>
                    <a:pt x="2118291" y="1061770"/>
                    <a:pt x="2121557" y="1064569"/>
                    <a:pt x="2124823" y="1067834"/>
                  </a:cubicBezTo>
                  <a:cubicBezTo>
                    <a:pt x="2127622" y="1070633"/>
                    <a:pt x="2126688" y="1073899"/>
                    <a:pt x="2124823" y="1076698"/>
                  </a:cubicBezTo>
                  <a:cubicBezTo>
                    <a:pt x="2124356" y="1077631"/>
                    <a:pt x="2123890" y="1079030"/>
                    <a:pt x="2122956" y="1079964"/>
                  </a:cubicBezTo>
                  <a:cubicBezTo>
                    <a:pt x="2120624" y="1084162"/>
                    <a:pt x="2119691" y="1088361"/>
                    <a:pt x="2122023" y="1092559"/>
                  </a:cubicBezTo>
                  <a:cubicBezTo>
                    <a:pt x="2122956" y="1094425"/>
                    <a:pt x="2122956" y="1096291"/>
                    <a:pt x="2123890" y="1098157"/>
                  </a:cubicBezTo>
                  <a:cubicBezTo>
                    <a:pt x="2125289" y="1100956"/>
                    <a:pt x="2122956" y="1102822"/>
                    <a:pt x="2121557" y="1104688"/>
                  </a:cubicBezTo>
                  <a:cubicBezTo>
                    <a:pt x="2121090" y="1105155"/>
                    <a:pt x="2120624" y="1106088"/>
                    <a:pt x="2120624" y="1106554"/>
                  </a:cubicBezTo>
                  <a:cubicBezTo>
                    <a:pt x="2120624" y="1107487"/>
                    <a:pt x="2121090" y="1108887"/>
                    <a:pt x="2121557" y="1109820"/>
                  </a:cubicBezTo>
                  <a:cubicBezTo>
                    <a:pt x="2122490" y="1110286"/>
                    <a:pt x="2123890" y="1110753"/>
                    <a:pt x="2124823" y="1110286"/>
                  </a:cubicBezTo>
                  <a:cubicBezTo>
                    <a:pt x="2129021" y="1108420"/>
                    <a:pt x="2132287" y="1105155"/>
                    <a:pt x="2134619" y="1101423"/>
                  </a:cubicBezTo>
                  <a:cubicBezTo>
                    <a:pt x="2141150" y="1091626"/>
                    <a:pt x="2151413" y="1087894"/>
                    <a:pt x="2162143" y="1086028"/>
                  </a:cubicBezTo>
                  <a:cubicBezTo>
                    <a:pt x="2164009" y="1085561"/>
                    <a:pt x="2165875" y="1086495"/>
                    <a:pt x="2167741" y="1086961"/>
                  </a:cubicBezTo>
                  <a:cubicBezTo>
                    <a:pt x="2169607" y="1087428"/>
                    <a:pt x="2171473" y="1088361"/>
                    <a:pt x="2173339" y="1088827"/>
                  </a:cubicBezTo>
                  <a:cubicBezTo>
                    <a:pt x="2181270" y="1091160"/>
                    <a:pt x="2181270" y="1091160"/>
                    <a:pt x="2180803" y="1099090"/>
                  </a:cubicBezTo>
                  <a:cubicBezTo>
                    <a:pt x="2180803" y="1105621"/>
                    <a:pt x="2180803" y="1111686"/>
                    <a:pt x="2180803" y="1118217"/>
                  </a:cubicBezTo>
                  <a:cubicBezTo>
                    <a:pt x="2180803" y="1121483"/>
                    <a:pt x="2182203" y="1124282"/>
                    <a:pt x="2184535" y="1126614"/>
                  </a:cubicBezTo>
                  <a:cubicBezTo>
                    <a:pt x="2186401" y="1128480"/>
                    <a:pt x="2188267" y="1129880"/>
                    <a:pt x="2191066" y="1128947"/>
                  </a:cubicBezTo>
                  <a:cubicBezTo>
                    <a:pt x="2192933" y="1128480"/>
                    <a:pt x="2194799" y="1127547"/>
                    <a:pt x="2196665" y="1127547"/>
                  </a:cubicBezTo>
                  <a:cubicBezTo>
                    <a:pt x="2199930" y="1127081"/>
                    <a:pt x="2203196" y="1127547"/>
                    <a:pt x="2205528" y="1129880"/>
                  </a:cubicBezTo>
                  <a:cubicBezTo>
                    <a:pt x="2207861" y="1131746"/>
                    <a:pt x="2210193" y="1134545"/>
                    <a:pt x="2212059" y="1136877"/>
                  </a:cubicBezTo>
                  <a:cubicBezTo>
                    <a:pt x="2213925" y="1139210"/>
                    <a:pt x="2213925" y="1141076"/>
                    <a:pt x="2210660" y="1144808"/>
                  </a:cubicBezTo>
                  <a:cubicBezTo>
                    <a:pt x="2208327" y="1148074"/>
                    <a:pt x="2207861" y="1149006"/>
                    <a:pt x="2209727" y="1151339"/>
                  </a:cubicBezTo>
                  <a:cubicBezTo>
                    <a:pt x="2216724" y="1158337"/>
                    <a:pt x="2218590" y="1166267"/>
                    <a:pt x="2217657" y="1176064"/>
                  </a:cubicBezTo>
                  <a:cubicBezTo>
                    <a:pt x="2217191" y="1178396"/>
                    <a:pt x="2217191" y="1181195"/>
                    <a:pt x="2217191" y="1183528"/>
                  </a:cubicBezTo>
                  <a:cubicBezTo>
                    <a:pt x="2217191" y="1188660"/>
                    <a:pt x="2220457" y="1192858"/>
                    <a:pt x="2222789" y="1197523"/>
                  </a:cubicBezTo>
                  <a:cubicBezTo>
                    <a:pt x="2222789" y="1197990"/>
                    <a:pt x="2224189" y="1197990"/>
                    <a:pt x="2224655" y="1197990"/>
                  </a:cubicBezTo>
                  <a:cubicBezTo>
                    <a:pt x="2227921" y="1197523"/>
                    <a:pt x="2230719" y="1195657"/>
                    <a:pt x="2233052" y="1193325"/>
                  </a:cubicBezTo>
                  <a:cubicBezTo>
                    <a:pt x="2236318" y="1190059"/>
                    <a:pt x="2240516" y="1188193"/>
                    <a:pt x="2245181" y="1188660"/>
                  </a:cubicBezTo>
                  <a:cubicBezTo>
                    <a:pt x="2247047" y="1188660"/>
                    <a:pt x="2248913" y="1188660"/>
                    <a:pt x="2250779" y="1188660"/>
                  </a:cubicBezTo>
                  <a:cubicBezTo>
                    <a:pt x="2255445" y="1189593"/>
                    <a:pt x="2257777" y="1186794"/>
                    <a:pt x="2260110" y="1183528"/>
                  </a:cubicBezTo>
                  <a:cubicBezTo>
                    <a:pt x="2265241" y="1176997"/>
                    <a:pt x="2267107" y="1169999"/>
                    <a:pt x="2264308" y="1162069"/>
                  </a:cubicBezTo>
                  <a:cubicBezTo>
                    <a:pt x="2262909" y="1158337"/>
                    <a:pt x="2262442" y="1154605"/>
                    <a:pt x="2261042" y="1150872"/>
                  </a:cubicBezTo>
                  <a:cubicBezTo>
                    <a:pt x="2256377" y="1135944"/>
                    <a:pt x="2256844" y="1135944"/>
                    <a:pt x="2246581" y="1124282"/>
                  </a:cubicBezTo>
                  <a:cubicBezTo>
                    <a:pt x="2242849" y="1120083"/>
                    <a:pt x="2239117" y="1115418"/>
                    <a:pt x="2236318" y="1110286"/>
                  </a:cubicBezTo>
                  <a:cubicBezTo>
                    <a:pt x="2233985" y="1105621"/>
                    <a:pt x="2230253" y="1101889"/>
                    <a:pt x="2226054" y="1099090"/>
                  </a:cubicBezTo>
                  <a:cubicBezTo>
                    <a:pt x="2222789" y="1097224"/>
                    <a:pt x="2219523" y="1094892"/>
                    <a:pt x="2216724" y="1092559"/>
                  </a:cubicBezTo>
                  <a:cubicBezTo>
                    <a:pt x="2213459" y="1090227"/>
                    <a:pt x="2212526" y="1083696"/>
                    <a:pt x="2214858" y="1080430"/>
                  </a:cubicBezTo>
                  <a:cubicBezTo>
                    <a:pt x="2216258" y="1078564"/>
                    <a:pt x="2217657" y="1076231"/>
                    <a:pt x="2219990" y="1074832"/>
                  </a:cubicBezTo>
                  <a:cubicBezTo>
                    <a:pt x="2223722" y="1072033"/>
                    <a:pt x="2226054" y="1068767"/>
                    <a:pt x="2229320" y="1065502"/>
                  </a:cubicBezTo>
                  <a:cubicBezTo>
                    <a:pt x="2236784" y="1057105"/>
                    <a:pt x="2240050" y="1048707"/>
                    <a:pt x="2235851" y="1037511"/>
                  </a:cubicBezTo>
                  <a:cubicBezTo>
                    <a:pt x="2233052" y="1029581"/>
                    <a:pt x="2235851" y="1022583"/>
                    <a:pt x="2241916" y="1016519"/>
                  </a:cubicBezTo>
                  <a:cubicBezTo>
                    <a:pt x="2243782" y="1014653"/>
                    <a:pt x="2245648" y="1013253"/>
                    <a:pt x="2247514" y="1011387"/>
                  </a:cubicBezTo>
                  <a:cubicBezTo>
                    <a:pt x="2249380" y="1009521"/>
                    <a:pt x="2251246" y="1007655"/>
                    <a:pt x="2252645" y="1005789"/>
                  </a:cubicBezTo>
                  <a:cubicBezTo>
                    <a:pt x="2254978" y="1002990"/>
                    <a:pt x="2254978" y="998325"/>
                    <a:pt x="2259177" y="996459"/>
                  </a:cubicBezTo>
                  <a:cubicBezTo>
                    <a:pt x="2264775" y="994593"/>
                    <a:pt x="2267107" y="1000191"/>
                    <a:pt x="2270839" y="1001590"/>
                  </a:cubicBezTo>
                  <a:cubicBezTo>
                    <a:pt x="2275038" y="1003456"/>
                    <a:pt x="2279236" y="1003923"/>
                    <a:pt x="2283901" y="1002057"/>
                  </a:cubicBezTo>
                  <a:cubicBezTo>
                    <a:pt x="2288100" y="1000191"/>
                    <a:pt x="2291832" y="997858"/>
                    <a:pt x="2294631" y="994126"/>
                  </a:cubicBezTo>
                  <a:cubicBezTo>
                    <a:pt x="2299296" y="988062"/>
                    <a:pt x="2303495" y="981064"/>
                    <a:pt x="2305827" y="974066"/>
                  </a:cubicBezTo>
                  <a:cubicBezTo>
                    <a:pt x="2310026" y="962404"/>
                    <a:pt x="2316557" y="952141"/>
                    <a:pt x="2318889" y="940011"/>
                  </a:cubicBezTo>
                  <a:cubicBezTo>
                    <a:pt x="2319356" y="937679"/>
                    <a:pt x="2320289" y="934880"/>
                    <a:pt x="2321688" y="933014"/>
                  </a:cubicBezTo>
                  <a:cubicBezTo>
                    <a:pt x="2329619" y="922751"/>
                    <a:pt x="2330552" y="910621"/>
                    <a:pt x="2331485" y="898492"/>
                  </a:cubicBezTo>
                  <a:cubicBezTo>
                    <a:pt x="2332418" y="888229"/>
                    <a:pt x="2336617" y="878432"/>
                    <a:pt x="2336617" y="868169"/>
                  </a:cubicBezTo>
                  <a:cubicBezTo>
                    <a:pt x="2336617" y="866303"/>
                    <a:pt x="2337083" y="863971"/>
                    <a:pt x="2338016" y="862571"/>
                  </a:cubicBezTo>
                  <a:cubicBezTo>
                    <a:pt x="2342681" y="856040"/>
                    <a:pt x="2340815" y="849043"/>
                    <a:pt x="2340349" y="842045"/>
                  </a:cubicBezTo>
                  <a:cubicBezTo>
                    <a:pt x="2338949" y="828983"/>
                    <a:pt x="2335684" y="816854"/>
                    <a:pt x="2328686" y="805657"/>
                  </a:cubicBezTo>
                  <a:cubicBezTo>
                    <a:pt x="2325887" y="800992"/>
                    <a:pt x="2324488" y="796327"/>
                    <a:pt x="2324488" y="791196"/>
                  </a:cubicBezTo>
                  <a:cubicBezTo>
                    <a:pt x="2324021" y="780466"/>
                    <a:pt x="2324021" y="769270"/>
                    <a:pt x="2323554" y="758540"/>
                  </a:cubicBezTo>
                  <a:cubicBezTo>
                    <a:pt x="2323554" y="757607"/>
                    <a:pt x="2324488" y="756674"/>
                    <a:pt x="2324954" y="755741"/>
                  </a:cubicBezTo>
                  <a:cubicBezTo>
                    <a:pt x="2325421" y="756208"/>
                    <a:pt x="2326353" y="756208"/>
                    <a:pt x="2326353" y="756674"/>
                  </a:cubicBezTo>
                  <a:cubicBezTo>
                    <a:pt x="2330552" y="762272"/>
                    <a:pt x="2335217" y="767404"/>
                    <a:pt x="2339882" y="773002"/>
                  </a:cubicBezTo>
                  <a:cubicBezTo>
                    <a:pt x="2344547" y="778133"/>
                    <a:pt x="2343614" y="786531"/>
                    <a:pt x="2347346" y="792595"/>
                  </a:cubicBezTo>
                  <a:cubicBezTo>
                    <a:pt x="2348746" y="795394"/>
                    <a:pt x="2350612" y="798193"/>
                    <a:pt x="2352011" y="800992"/>
                  </a:cubicBezTo>
                  <a:cubicBezTo>
                    <a:pt x="2355744" y="807990"/>
                    <a:pt x="2358076" y="814988"/>
                    <a:pt x="2358542" y="822918"/>
                  </a:cubicBezTo>
                  <a:cubicBezTo>
                    <a:pt x="2358542" y="824318"/>
                    <a:pt x="2358542" y="825717"/>
                    <a:pt x="2359009" y="826650"/>
                  </a:cubicBezTo>
                  <a:cubicBezTo>
                    <a:pt x="2361341" y="835047"/>
                    <a:pt x="2362274" y="844378"/>
                    <a:pt x="2368339" y="851375"/>
                  </a:cubicBezTo>
                  <a:cubicBezTo>
                    <a:pt x="2371138" y="854641"/>
                    <a:pt x="2372538" y="859772"/>
                    <a:pt x="2372538" y="863971"/>
                  </a:cubicBezTo>
                  <a:cubicBezTo>
                    <a:pt x="2373004" y="870502"/>
                    <a:pt x="2374870" y="876566"/>
                    <a:pt x="2378136" y="882165"/>
                  </a:cubicBezTo>
                  <a:cubicBezTo>
                    <a:pt x="2380468" y="886363"/>
                    <a:pt x="2380935" y="890562"/>
                    <a:pt x="2380935" y="895227"/>
                  </a:cubicBezTo>
                  <a:cubicBezTo>
                    <a:pt x="2380935" y="897093"/>
                    <a:pt x="2380935" y="898959"/>
                    <a:pt x="2381401" y="900825"/>
                  </a:cubicBezTo>
                  <a:cubicBezTo>
                    <a:pt x="2382334" y="905490"/>
                    <a:pt x="2384667" y="909222"/>
                    <a:pt x="2389332" y="911088"/>
                  </a:cubicBezTo>
                  <a:cubicBezTo>
                    <a:pt x="2390265" y="911554"/>
                    <a:pt x="2392597" y="910621"/>
                    <a:pt x="2392597" y="910155"/>
                  </a:cubicBezTo>
                  <a:cubicBezTo>
                    <a:pt x="2393064" y="907822"/>
                    <a:pt x="2392597" y="905023"/>
                    <a:pt x="2392597" y="902691"/>
                  </a:cubicBezTo>
                  <a:cubicBezTo>
                    <a:pt x="2392597" y="898492"/>
                    <a:pt x="2394464" y="897559"/>
                    <a:pt x="2398662" y="898026"/>
                  </a:cubicBezTo>
                  <a:cubicBezTo>
                    <a:pt x="2402861" y="898492"/>
                    <a:pt x="2405193" y="901758"/>
                    <a:pt x="2408925" y="903157"/>
                  </a:cubicBezTo>
                  <a:cubicBezTo>
                    <a:pt x="2409392" y="903624"/>
                    <a:pt x="2410325" y="903624"/>
                    <a:pt x="2410791" y="903157"/>
                  </a:cubicBezTo>
                  <a:cubicBezTo>
                    <a:pt x="2411258" y="902224"/>
                    <a:pt x="2412191" y="900825"/>
                    <a:pt x="2412191" y="899892"/>
                  </a:cubicBezTo>
                  <a:cubicBezTo>
                    <a:pt x="2411258" y="895227"/>
                    <a:pt x="2409858" y="890562"/>
                    <a:pt x="2405660" y="888696"/>
                  </a:cubicBezTo>
                  <a:cubicBezTo>
                    <a:pt x="2397262" y="884964"/>
                    <a:pt x="2395863" y="875167"/>
                    <a:pt x="2388399" y="870968"/>
                  </a:cubicBezTo>
                  <a:cubicBezTo>
                    <a:pt x="2386533" y="866303"/>
                    <a:pt x="2384200" y="861638"/>
                    <a:pt x="2382801" y="856507"/>
                  </a:cubicBezTo>
                  <a:cubicBezTo>
                    <a:pt x="2381401" y="850442"/>
                    <a:pt x="2380935" y="843911"/>
                    <a:pt x="2380002" y="837380"/>
                  </a:cubicBezTo>
                  <a:cubicBezTo>
                    <a:pt x="2379535" y="835514"/>
                    <a:pt x="2380002" y="833648"/>
                    <a:pt x="2379535" y="831782"/>
                  </a:cubicBezTo>
                  <a:cubicBezTo>
                    <a:pt x="2379535" y="829449"/>
                    <a:pt x="2381401" y="826650"/>
                    <a:pt x="2383734" y="826184"/>
                  </a:cubicBezTo>
                  <a:cubicBezTo>
                    <a:pt x="2386999" y="825717"/>
                    <a:pt x="2389798" y="825717"/>
                    <a:pt x="2393064" y="825251"/>
                  </a:cubicBezTo>
                  <a:cubicBezTo>
                    <a:pt x="2393997" y="821985"/>
                    <a:pt x="2392597" y="819186"/>
                    <a:pt x="2391198" y="816387"/>
                  </a:cubicBezTo>
                  <a:cubicBezTo>
                    <a:pt x="2379535" y="796794"/>
                    <a:pt x="2369272" y="775801"/>
                    <a:pt x="2354810" y="757607"/>
                  </a:cubicBezTo>
                  <a:cubicBezTo>
                    <a:pt x="2350145" y="752009"/>
                    <a:pt x="2346880" y="745945"/>
                    <a:pt x="2347346" y="738480"/>
                  </a:cubicBezTo>
                  <a:cubicBezTo>
                    <a:pt x="2347346" y="735215"/>
                    <a:pt x="2346880" y="731949"/>
                    <a:pt x="2345480" y="729150"/>
                  </a:cubicBezTo>
                  <a:cubicBezTo>
                    <a:pt x="2340349" y="720287"/>
                    <a:pt x="2338016" y="710024"/>
                    <a:pt x="2329153" y="703492"/>
                  </a:cubicBezTo>
                  <a:cubicBezTo>
                    <a:pt x="2325887" y="701160"/>
                    <a:pt x="2325421" y="696961"/>
                    <a:pt x="2323554" y="693696"/>
                  </a:cubicBezTo>
                  <a:cubicBezTo>
                    <a:pt x="2321688" y="690430"/>
                    <a:pt x="2317956" y="688098"/>
                    <a:pt x="2314224" y="688098"/>
                  </a:cubicBezTo>
                  <a:cubicBezTo>
                    <a:pt x="2313291" y="688098"/>
                    <a:pt x="2312358" y="689031"/>
                    <a:pt x="2311425" y="689964"/>
                  </a:cubicBezTo>
                  <a:cubicBezTo>
                    <a:pt x="2310959" y="690430"/>
                    <a:pt x="2310959" y="691363"/>
                    <a:pt x="2310959" y="691830"/>
                  </a:cubicBezTo>
                  <a:cubicBezTo>
                    <a:pt x="2311425" y="692763"/>
                    <a:pt x="2312358" y="694162"/>
                    <a:pt x="2312825" y="695095"/>
                  </a:cubicBezTo>
                  <a:cubicBezTo>
                    <a:pt x="2319356" y="702559"/>
                    <a:pt x="2318889" y="702559"/>
                    <a:pt x="2313291" y="712356"/>
                  </a:cubicBezTo>
                  <a:cubicBezTo>
                    <a:pt x="2312825" y="713289"/>
                    <a:pt x="2312358" y="714689"/>
                    <a:pt x="2312358" y="716088"/>
                  </a:cubicBezTo>
                  <a:cubicBezTo>
                    <a:pt x="2312825" y="718421"/>
                    <a:pt x="2313758" y="721220"/>
                    <a:pt x="2315157" y="723086"/>
                  </a:cubicBezTo>
                  <a:cubicBezTo>
                    <a:pt x="2319356" y="729150"/>
                    <a:pt x="2320289" y="736148"/>
                    <a:pt x="2321688" y="743145"/>
                  </a:cubicBezTo>
                  <a:cubicBezTo>
                    <a:pt x="2321688" y="744079"/>
                    <a:pt x="2320756" y="745478"/>
                    <a:pt x="2320289" y="746411"/>
                  </a:cubicBezTo>
                  <a:cubicBezTo>
                    <a:pt x="2319356" y="747811"/>
                    <a:pt x="2317023" y="745945"/>
                    <a:pt x="2316557" y="743612"/>
                  </a:cubicBezTo>
                  <a:cubicBezTo>
                    <a:pt x="2315624" y="739880"/>
                    <a:pt x="2315157" y="736148"/>
                    <a:pt x="2312358" y="732882"/>
                  </a:cubicBezTo>
                  <a:cubicBezTo>
                    <a:pt x="2310492" y="731016"/>
                    <a:pt x="2309093" y="728684"/>
                    <a:pt x="2309559" y="725885"/>
                  </a:cubicBezTo>
                  <a:cubicBezTo>
                    <a:pt x="2310026" y="719820"/>
                    <a:pt x="2306760" y="716088"/>
                    <a:pt x="2302562" y="713289"/>
                  </a:cubicBezTo>
                  <a:cubicBezTo>
                    <a:pt x="2295098" y="708624"/>
                    <a:pt x="2286700" y="704892"/>
                    <a:pt x="2279703" y="698827"/>
                  </a:cubicBezTo>
                  <a:cubicBezTo>
                    <a:pt x="2278303" y="697894"/>
                    <a:pt x="2275971" y="697428"/>
                    <a:pt x="2274105" y="697428"/>
                  </a:cubicBezTo>
                  <a:cubicBezTo>
                    <a:pt x="2270839" y="697428"/>
                    <a:pt x="2267574" y="698361"/>
                    <a:pt x="2264308" y="698361"/>
                  </a:cubicBezTo>
                  <a:cubicBezTo>
                    <a:pt x="2260576" y="698361"/>
                    <a:pt x="2258243" y="699760"/>
                    <a:pt x="2257777" y="703492"/>
                  </a:cubicBezTo>
                  <a:cubicBezTo>
                    <a:pt x="2256844" y="707691"/>
                    <a:pt x="2255445" y="712356"/>
                    <a:pt x="2251712" y="715155"/>
                  </a:cubicBezTo>
                  <a:cubicBezTo>
                    <a:pt x="2251246" y="715622"/>
                    <a:pt x="2249846" y="715155"/>
                    <a:pt x="2249846" y="715155"/>
                  </a:cubicBezTo>
                  <a:cubicBezTo>
                    <a:pt x="2247047" y="710024"/>
                    <a:pt x="2244715" y="704892"/>
                    <a:pt x="2242382" y="699760"/>
                  </a:cubicBezTo>
                  <a:cubicBezTo>
                    <a:pt x="2241916" y="699294"/>
                    <a:pt x="2241449" y="698361"/>
                    <a:pt x="2240983" y="698361"/>
                  </a:cubicBezTo>
                  <a:cubicBezTo>
                    <a:pt x="2240050" y="698827"/>
                    <a:pt x="2238650" y="699760"/>
                    <a:pt x="2238184" y="700693"/>
                  </a:cubicBezTo>
                  <a:cubicBezTo>
                    <a:pt x="2235851" y="702559"/>
                    <a:pt x="2236318" y="705358"/>
                    <a:pt x="2237251" y="707691"/>
                  </a:cubicBezTo>
                  <a:cubicBezTo>
                    <a:pt x="2237251" y="708624"/>
                    <a:pt x="2236784" y="710024"/>
                    <a:pt x="2235851" y="710957"/>
                  </a:cubicBezTo>
                  <a:cubicBezTo>
                    <a:pt x="2234918" y="711890"/>
                    <a:pt x="2233519" y="710957"/>
                    <a:pt x="2233052" y="709557"/>
                  </a:cubicBezTo>
                  <a:cubicBezTo>
                    <a:pt x="2231186" y="704892"/>
                    <a:pt x="2229320" y="699760"/>
                    <a:pt x="2227454" y="695095"/>
                  </a:cubicBezTo>
                  <a:cubicBezTo>
                    <a:pt x="2225588" y="690897"/>
                    <a:pt x="2223255" y="689964"/>
                    <a:pt x="2218124" y="691363"/>
                  </a:cubicBezTo>
                  <a:cubicBezTo>
                    <a:pt x="2216258" y="691830"/>
                    <a:pt x="2214392" y="692763"/>
                    <a:pt x="2212526" y="693229"/>
                  </a:cubicBezTo>
                  <a:cubicBezTo>
                    <a:pt x="2210660" y="693696"/>
                    <a:pt x="2208794" y="693229"/>
                    <a:pt x="2206928" y="693229"/>
                  </a:cubicBezTo>
                  <a:cubicBezTo>
                    <a:pt x="2203662" y="692763"/>
                    <a:pt x="2200863" y="689497"/>
                    <a:pt x="2201796" y="686698"/>
                  </a:cubicBezTo>
                  <a:cubicBezTo>
                    <a:pt x="2202263" y="684832"/>
                    <a:pt x="2203196" y="682966"/>
                    <a:pt x="2204129" y="681567"/>
                  </a:cubicBezTo>
                  <a:cubicBezTo>
                    <a:pt x="2206928" y="675968"/>
                    <a:pt x="2210193" y="670370"/>
                    <a:pt x="2213459" y="664772"/>
                  </a:cubicBezTo>
                  <a:cubicBezTo>
                    <a:pt x="2216724" y="658708"/>
                    <a:pt x="2220457" y="652177"/>
                    <a:pt x="2220923" y="645179"/>
                  </a:cubicBezTo>
                  <a:cubicBezTo>
                    <a:pt x="2222322" y="632117"/>
                    <a:pt x="2226521" y="620454"/>
                    <a:pt x="2232119" y="608325"/>
                  </a:cubicBezTo>
                  <a:cubicBezTo>
                    <a:pt x="2235851" y="600394"/>
                    <a:pt x="2239117" y="591997"/>
                    <a:pt x="2237251" y="582201"/>
                  </a:cubicBezTo>
                  <a:cubicBezTo>
                    <a:pt x="2236318" y="578469"/>
                    <a:pt x="2237717" y="574270"/>
                    <a:pt x="2239583" y="571004"/>
                  </a:cubicBezTo>
                  <a:cubicBezTo>
                    <a:pt x="2243315" y="565873"/>
                    <a:pt x="2244248" y="560741"/>
                    <a:pt x="2241916" y="554677"/>
                  </a:cubicBezTo>
                  <a:cubicBezTo>
                    <a:pt x="2240983" y="552344"/>
                    <a:pt x="2241916" y="549545"/>
                    <a:pt x="2243315" y="547213"/>
                  </a:cubicBezTo>
                  <a:cubicBezTo>
                    <a:pt x="2246581" y="542081"/>
                    <a:pt x="2250313" y="538816"/>
                    <a:pt x="2256844" y="537416"/>
                  </a:cubicBezTo>
                  <a:cubicBezTo>
                    <a:pt x="2264308" y="536016"/>
                    <a:pt x="2271306" y="532284"/>
                    <a:pt x="2278770" y="529952"/>
                  </a:cubicBezTo>
                  <a:cubicBezTo>
                    <a:pt x="2282035" y="529019"/>
                    <a:pt x="2285301" y="529019"/>
                    <a:pt x="2288100" y="530885"/>
                  </a:cubicBezTo>
                  <a:cubicBezTo>
                    <a:pt x="2291365" y="532751"/>
                    <a:pt x="2294631" y="532284"/>
                    <a:pt x="2296030" y="529019"/>
                  </a:cubicBezTo>
                  <a:cubicBezTo>
                    <a:pt x="2298363" y="524354"/>
                    <a:pt x="2303028" y="522488"/>
                    <a:pt x="2307227" y="523421"/>
                  </a:cubicBezTo>
                  <a:cubicBezTo>
                    <a:pt x="2314691" y="524820"/>
                    <a:pt x="2320756" y="520622"/>
                    <a:pt x="2327753" y="520622"/>
                  </a:cubicBezTo>
                  <a:cubicBezTo>
                    <a:pt x="2328686" y="520622"/>
                    <a:pt x="2330086" y="519222"/>
                    <a:pt x="2330552" y="518289"/>
                  </a:cubicBezTo>
                  <a:cubicBezTo>
                    <a:pt x="2331485" y="515024"/>
                    <a:pt x="2331952" y="512225"/>
                    <a:pt x="2332885" y="508959"/>
                  </a:cubicBezTo>
                  <a:cubicBezTo>
                    <a:pt x="2333818" y="505693"/>
                    <a:pt x="2337083" y="503827"/>
                    <a:pt x="2340349" y="503827"/>
                  </a:cubicBezTo>
                  <a:cubicBezTo>
                    <a:pt x="2349212" y="504760"/>
                    <a:pt x="2358076" y="505693"/>
                    <a:pt x="2366940" y="506626"/>
                  </a:cubicBezTo>
                  <a:cubicBezTo>
                    <a:pt x="2368806" y="506626"/>
                    <a:pt x="2370672" y="508026"/>
                    <a:pt x="2372071" y="509426"/>
                  </a:cubicBezTo>
                  <a:cubicBezTo>
                    <a:pt x="2373004" y="509892"/>
                    <a:pt x="2373471" y="511758"/>
                    <a:pt x="2373004" y="512691"/>
                  </a:cubicBezTo>
                  <a:cubicBezTo>
                    <a:pt x="2373004" y="514091"/>
                    <a:pt x="2371605" y="514557"/>
                    <a:pt x="2371138" y="515957"/>
                  </a:cubicBezTo>
                  <a:cubicBezTo>
                    <a:pt x="2369739" y="518756"/>
                    <a:pt x="2370205" y="520622"/>
                    <a:pt x="2372538" y="522954"/>
                  </a:cubicBezTo>
                  <a:cubicBezTo>
                    <a:pt x="2374404" y="524820"/>
                    <a:pt x="2377203" y="526220"/>
                    <a:pt x="2379535" y="524820"/>
                  </a:cubicBezTo>
                  <a:cubicBezTo>
                    <a:pt x="2386066" y="520622"/>
                    <a:pt x="2393530" y="518756"/>
                    <a:pt x="2398196" y="511758"/>
                  </a:cubicBezTo>
                  <a:cubicBezTo>
                    <a:pt x="2399595" y="509426"/>
                    <a:pt x="2401928" y="508959"/>
                    <a:pt x="2404727" y="509892"/>
                  </a:cubicBezTo>
                  <a:cubicBezTo>
                    <a:pt x="2407526" y="510825"/>
                    <a:pt x="2409858" y="509892"/>
                    <a:pt x="2411724" y="508026"/>
                  </a:cubicBezTo>
                  <a:cubicBezTo>
                    <a:pt x="2414057" y="505227"/>
                    <a:pt x="2418722" y="503827"/>
                    <a:pt x="2417789" y="499162"/>
                  </a:cubicBezTo>
                  <a:cubicBezTo>
                    <a:pt x="2416856" y="494497"/>
                    <a:pt x="2412191" y="494497"/>
                    <a:pt x="2408459" y="494031"/>
                  </a:cubicBezTo>
                  <a:cubicBezTo>
                    <a:pt x="2407992" y="494031"/>
                    <a:pt x="2407059" y="494031"/>
                    <a:pt x="2406593" y="493564"/>
                  </a:cubicBezTo>
                  <a:cubicBezTo>
                    <a:pt x="2404727" y="493098"/>
                    <a:pt x="2402861" y="492165"/>
                    <a:pt x="2402394" y="490299"/>
                  </a:cubicBezTo>
                  <a:cubicBezTo>
                    <a:pt x="2399595" y="483301"/>
                    <a:pt x="2399129" y="476770"/>
                    <a:pt x="2401928" y="469772"/>
                  </a:cubicBezTo>
                  <a:cubicBezTo>
                    <a:pt x="2402394" y="468373"/>
                    <a:pt x="2402394" y="467440"/>
                    <a:pt x="2403327" y="466040"/>
                  </a:cubicBezTo>
                  <a:cubicBezTo>
                    <a:pt x="2406126" y="460909"/>
                    <a:pt x="2406126" y="455311"/>
                    <a:pt x="2406126" y="449246"/>
                  </a:cubicBezTo>
                  <a:cubicBezTo>
                    <a:pt x="2405660" y="441782"/>
                    <a:pt x="2406593" y="433851"/>
                    <a:pt x="2405660" y="426387"/>
                  </a:cubicBezTo>
                  <a:cubicBezTo>
                    <a:pt x="2405193" y="420789"/>
                    <a:pt x="2407992" y="416591"/>
                    <a:pt x="2413590" y="414258"/>
                  </a:cubicBezTo>
                  <a:cubicBezTo>
                    <a:pt x="2417789" y="412392"/>
                    <a:pt x="2422454" y="411459"/>
                    <a:pt x="2426186" y="409127"/>
                  </a:cubicBezTo>
                  <a:cubicBezTo>
                    <a:pt x="2430385" y="406794"/>
                    <a:pt x="2434583" y="406327"/>
                    <a:pt x="2439248" y="407727"/>
                  </a:cubicBezTo>
                  <a:cubicBezTo>
                    <a:pt x="2442047" y="408660"/>
                    <a:pt x="2443913" y="406794"/>
                    <a:pt x="2446246" y="405394"/>
                  </a:cubicBezTo>
                  <a:cubicBezTo>
                    <a:pt x="2448578" y="403995"/>
                    <a:pt x="2450444" y="404928"/>
                    <a:pt x="2450911" y="406794"/>
                  </a:cubicBezTo>
                  <a:cubicBezTo>
                    <a:pt x="2451377" y="411459"/>
                    <a:pt x="2452310" y="415658"/>
                    <a:pt x="2452310" y="420323"/>
                  </a:cubicBezTo>
                  <a:cubicBezTo>
                    <a:pt x="2452777" y="424521"/>
                    <a:pt x="2455109" y="427320"/>
                    <a:pt x="2458375" y="429653"/>
                  </a:cubicBezTo>
                  <a:cubicBezTo>
                    <a:pt x="2462107" y="431985"/>
                    <a:pt x="2466305" y="433385"/>
                    <a:pt x="2469571" y="436184"/>
                  </a:cubicBezTo>
                  <a:cubicBezTo>
                    <a:pt x="2470038" y="436650"/>
                    <a:pt x="2472370" y="435717"/>
                    <a:pt x="2472837" y="435251"/>
                  </a:cubicBezTo>
                  <a:cubicBezTo>
                    <a:pt x="2474236" y="433851"/>
                    <a:pt x="2475169" y="431985"/>
                    <a:pt x="2475636" y="430586"/>
                  </a:cubicBezTo>
                  <a:cubicBezTo>
                    <a:pt x="2477035" y="423122"/>
                    <a:pt x="2478901" y="415658"/>
                    <a:pt x="2479368" y="407727"/>
                  </a:cubicBezTo>
                  <a:cubicBezTo>
                    <a:pt x="2479834" y="402595"/>
                    <a:pt x="2482633" y="399796"/>
                    <a:pt x="2487298" y="398397"/>
                  </a:cubicBezTo>
                  <a:cubicBezTo>
                    <a:pt x="2490097" y="397464"/>
                    <a:pt x="2490097" y="394665"/>
                    <a:pt x="2490564" y="391866"/>
                  </a:cubicBezTo>
                  <a:cubicBezTo>
                    <a:pt x="2490097" y="391866"/>
                    <a:pt x="2489631" y="391399"/>
                    <a:pt x="2489631" y="391399"/>
                  </a:cubicBezTo>
                  <a:cubicBezTo>
                    <a:pt x="2480767" y="384402"/>
                    <a:pt x="2478435" y="374605"/>
                    <a:pt x="2476569" y="364342"/>
                  </a:cubicBezTo>
                  <a:cubicBezTo>
                    <a:pt x="2476569" y="363875"/>
                    <a:pt x="2477035" y="362942"/>
                    <a:pt x="2477035" y="362476"/>
                  </a:cubicBezTo>
                  <a:cubicBezTo>
                    <a:pt x="2479368" y="358277"/>
                    <a:pt x="2485899" y="356411"/>
                    <a:pt x="2490564" y="358277"/>
                  </a:cubicBezTo>
                  <a:cubicBezTo>
                    <a:pt x="2491963" y="358744"/>
                    <a:pt x="2493363" y="361543"/>
                    <a:pt x="2492430" y="362942"/>
                  </a:cubicBezTo>
                  <a:cubicBezTo>
                    <a:pt x="2489164" y="368540"/>
                    <a:pt x="2490097" y="374139"/>
                    <a:pt x="2492896" y="379270"/>
                  </a:cubicBezTo>
                  <a:cubicBezTo>
                    <a:pt x="2496628" y="385801"/>
                    <a:pt x="2501293" y="392332"/>
                    <a:pt x="2500361" y="400729"/>
                  </a:cubicBezTo>
                  <a:cubicBezTo>
                    <a:pt x="2500361" y="401662"/>
                    <a:pt x="2501293" y="403062"/>
                    <a:pt x="2502227" y="403995"/>
                  </a:cubicBezTo>
                  <a:cubicBezTo>
                    <a:pt x="2506892" y="409593"/>
                    <a:pt x="2504093" y="416591"/>
                    <a:pt x="2506892" y="422189"/>
                  </a:cubicBezTo>
                  <a:cubicBezTo>
                    <a:pt x="2505959" y="426854"/>
                    <a:pt x="2502227" y="429653"/>
                    <a:pt x="2499428" y="433385"/>
                  </a:cubicBezTo>
                  <a:cubicBezTo>
                    <a:pt x="2498961" y="433851"/>
                    <a:pt x="2498495" y="434318"/>
                    <a:pt x="2498028" y="434784"/>
                  </a:cubicBezTo>
                  <a:cubicBezTo>
                    <a:pt x="2495696" y="438050"/>
                    <a:pt x="2494296" y="441316"/>
                    <a:pt x="2494763" y="445514"/>
                  </a:cubicBezTo>
                  <a:cubicBezTo>
                    <a:pt x="2495229" y="455777"/>
                    <a:pt x="2495696" y="466040"/>
                    <a:pt x="2491497" y="475837"/>
                  </a:cubicBezTo>
                  <a:cubicBezTo>
                    <a:pt x="2490564" y="478170"/>
                    <a:pt x="2490564" y="480969"/>
                    <a:pt x="2490564" y="483301"/>
                  </a:cubicBezTo>
                  <a:cubicBezTo>
                    <a:pt x="2490564" y="493098"/>
                    <a:pt x="2489631" y="502428"/>
                    <a:pt x="2490097" y="512225"/>
                  </a:cubicBezTo>
                  <a:cubicBezTo>
                    <a:pt x="2490564" y="520155"/>
                    <a:pt x="2489631" y="527619"/>
                    <a:pt x="2484033" y="533684"/>
                  </a:cubicBezTo>
                  <a:cubicBezTo>
                    <a:pt x="2482633" y="535083"/>
                    <a:pt x="2482633" y="537416"/>
                    <a:pt x="2481234" y="538816"/>
                  </a:cubicBezTo>
                  <a:cubicBezTo>
                    <a:pt x="2480301" y="540215"/>
                    <a:pt x="2478435" y="541615"/>
                    <a:pt x="2477035" y="542547"/>
                  </a:cubicBezTo>
                  <a:cubicBezTo>
                    <a:pt x="2471904" y="546746"/>
                    <a:pt x="2471437" y="546746"/>
                    <a:pt x="2474703" y="550945"/>
                  </a:cubicBezTo>
                  <a:cubicBezTo>
                    <a:pt x="2478901" y="556076"/>
                    <a:pt x="2479368" y="561208"/>
                    <a:pt x="2477968" y="567272"/>
                  </a:cubicBezTo>
                  <a:cubicBezTo>
                    <a:pt x="2477502" y="570538"/>
                    <a:pt x="2476102" y="573337"/>
                    <a:pt x="2475169" y="576603"/>
                  </a:cubicBezTo>
                  <a:cubicBezTo>
                    <a:pt x="2473770" y="580801"/>
                    <a:pt x="2473303" y="585466"/>
                    <a:pt x="2474236" y="589665"/>
                  </a:cubicBezTo>
                  <a:cubicBezTo>
                    <a:pt x="2475169" y="597595"/>
                    <a:pt x="2478901" y="604126"/>
                    <a:pt x="2480767" y="611591"/>
                  </a:cubicBezTo>
                  <a:cubicBezTo>
                    <a:pt x="2487765" y="636315"/>
                    <a:pt x="2501760" y="656842"/>
                    <a:pt x="2515289" y="677834"/>
                  </a:cubicBezTo>
                  <a:cubicBezTo>
                    <a:pt x="2519021" y="683899"/>
                    <a:pt x="2523219" y="689497"/>
                    <a:pt x="2526951" y="695562"/>
                  </a:cubicBezTo>
                  <a:cubicBezTo>
                    <a:pt x="2529284" y="699294"/>
                    <a:pt x="2531150" y="703959"/>
                    <a:pt x="2534416" y="706758"/>
                  </a:cubicBezTo>
                  <a:cubicBezTo>
                    <a:pt x="2539081" y="710490"/>
                    <a:pt x="2541880" y="715622"/>
                    <a:pt x="2544212" y="720753"/>
                  </a:cubicBezTo>
                  <a:cubicBezTo>
                    <a:pt x="2546545" y="725885"/>
                    <a:pt x="2548411" y="731483"/>
                    <a:pt x="2550743" y="736614"/>
                  </a:cubicBezTo>
                  <a:cubicBezTo>
                    <a:pt x="2553076" y="742679"/>
                    <a:pt x="2558207" y="744545"/>
                    <a:pt x="2563339" y="747811"/>
                  </a:cubicBezTo>
                  <a:cubicBezTo>
                    <a:pt x="2563806" y="747811"/>
                    <a:pt x="2564739" y="747344"/>
                    <a:pt x="2565205" y="747344"/>
                  </a:cubicBezTo>
                  <a:cubicBezTo>
                    <a:pt x="2568937" y="744545"/>
                    <a:pt x="2569404" y="739413"/>
                    <a:pt x="2571270" y="735681"/>
                  </a:cubicBezTo>
                  <a:cubicBezTo>
                    <a:pt x="2576868" y="725418"/>
                    <a:pt x="2576868" y="715155"/>
                    <a:pt x="2572669" y="703959"/>
                  </a:cubicBezTo>
                  <a:cubicBezTo>
                    <a:pt x="2568471" y="692296"/>
                    <a:pt x="2567071" y="689031"/>
                    <a:pt x="2580133" y="682500"/>
                  </a:cubicBezTo>
                  <a:cubicBezTo>
                    <a:pt x="2580600" y="682033"/>
                    <a:pt x="2581066" y="682033"/>
                    <a:pt x="2581533" y="681567"/>
                  </a:cubicBezTo>
                  <a:cubicBezTo>
                    <a:pt x="2583399" y="680167"/>
                    <a:pt x="2583865" y="678768"/>
                    <a:pt x="2582466" y="676901"/>
                  </a:cubicBezTo>
                  <a:cubicBezTo>
                    <a:pt x="2580600" y="674102"/>
                    <a:pt x="2578734" y="671770"/>
                    <a:pt x="2577334" y="668971"/>
                  </a:cubicBezTo>
                  <a:cubicBezTo>
                    <a:pt x="2576401" y="666638"/>
                    <a:pt x="2575002" y="664306"/>
                    <a:pt x="2575002" y="661507"/>
                  </a:cubicBezTo>
                  <a:cubicBezTo>
                    <a:pt x="2575002" y="655909"/>
                    <a:pt x="2575002" y="649844"/>
                    <a:pt x="2575935" y="644246"/>
                  </a:cubicBezTo>
                  <a:cubicBezTo>
                    <a:pt x="2576401" y="640047"/>
                    <a:pt x="2579200" y="637248"/>
                    <a:pt x="2582932" y="635849"/>
                  </a:cubicBezTo>
                  <a:cubicBezTo>
                    <a:pt x="2585731" y="634449"/>
                    <a:pt x="2588997" y="633516"/>
                    <a:pt x="2591330" y="631650"/>
                  </a:cubicBezTo>
                  <a:cubicBezTo>
                    <a:pt x="2593662" y="630251"/>
                    <a:pt x="2594595" y="625586"/>
                    <a:pt x="2592729" y="623253"/>
                  </a:cubicBezTo>
                  <a:cubicBezTo>
                    <a:pt x="2589930" y="619521"/>
                    <a:pt x="2587131" y="616256"/>
                    <a:pt x="2583865" y="612990"/>
                  </a:cubicBezTo>
                  <a:cubicBezTo>
                    <a:pt x="2575468" y="604593"/>
                    <a:pt x="2573136" y="594330"/>
                    <a:pt x="2575002" y="582667"/>
                  </a:cubicBezTo>
                  <a:cubicBezTo>
                    <a:pt x="2575468" y="580801"/>
                    <a:pt x="2577334" y="579402"/>
                    <a:pt x="2578734" y="579402"/>
                  </a:cubicBezTo>
                  <a:cubicBezTo>
                    <a:pt x="2580133" y="579402"/>
                    <a:pt x="2581066" y="579868"/>
                    <a:pt x="2582466" y="580335"/>
                  </a:cubicBezTo>
                  <a:cubicBezTo>
                    <a:pt x="2586198" y="580335"/>
                    <a:pt x="2589930" y="575670"/>
                    <a:pt x="2588064" y="572404"/>
                  </a:cubicBezTo>
                  <a:cubicBezTo>
                    <a:pt x="2585731" y="568205"/>
                    <a:pt x="2581999" y="564007"/>
                    <a:pt x="2580133" y="559342"/>
                  </a:cubicBezTo>
                  <a:cubicBezTo>
                    <a:pt x="2578267" y="555143"/>
                    <a:pt x="2575468" y="553744"/>
                    <a:pt x="2571270" y="554210"/>
                  </a:cubicBezTo>
                  <a:cubicBezTo>
                    <a:pt x="2570337" y="554210"/>
                    <a:pt x="2568471" y="553277"/>
                    <a:pt x="2568471" y="552811"/>
                  </a:cubicBezTo>
                  <a:cubicBezTo>
                    <a:pt x="2566138" y="547679"/>
                    <a:pt x="2562872" y="542547"/>
                    <a:pt x="2565672" y="536483"/>
                  </a:cubicBezTo>
                  <a:cubicBezTo>
                    <a:pt x="2566604" y="535083"/>
                    <a:pt x="2566138" y="532751"/>
                    <a:pt x="2566138" y="530885"/>
                  </a:cubicBezTo>
                  <a:cubicBezTo>
                    <a:pt x="2565672" y="529019"/>
                    <a:pt x="2565205" y="527153"/>
                    <a:pt x="2563806" y="525753"/>
                  </a:cubicBezTo>
                  <a:cubicBezTo>
                    <a:pt x="2561007" y="522488"/>
                    <a:pt x="2557274" y="521555"/>
                    <a:pt x="2553542" y="521088"/>
                  </a:cubicBezTo>
                  <a:cubicBezTo>
                    <a:pt x="2552609" y="521088"/>
                    <a:pt x="2551210" y="522021"/>
                    <a:pt x="2550277" y="522488"/>
                  </a:cubicBezTo>
                  <a:cubicBezTo>
                    <a:pt x="2549344" y="523887"/>
                    <a:pt x="2548411" y="525287"/>
                    <a:pt x="2547478" y="526686"/>
                  </a:cubicBezTo>
                  <a:cubicBezTo>
                    <a:pt x="2547478" y="526686"/>
                    <a:pt x="2547478" y="526686"/>
                    <a:pt x="2547478" y="526686"/>
                  </a:cubicBezTo>
                  <a:cubicBezTo>
                    <a:pt x="2547478" y="527153"/>
                    <a:pt x="2547478" y="527153"/>
                    <a:pt x="2547944" y="527153"/>
                  </a:cubicBezTo>
                  <a:cubicBezTo>
                    <a:pt x="2548411" y="527153"/>
                    <a:pt x="2548877" y="527153"/>
                    <a:pt x="2548877" y="527153"/>
                  </a:cubicBezTo>
                  <a:cubicBezTo>
                    <a:pt x="2548877" y="528086"/>
                    <a:pt x="2548411" y="527619"/>
                    <a:pt x="2547944" y="527153"/>
                  </a:cubicBezTo>
                  <a:cubicBezTo>
                    <a:pt x="2547478" y="527153"/>
                    <a:pt x="2547478" y="527153"/>
                    <a:pt x="2547011" y="527153"/>
                  </a:cubicBezTo>
                  <a:cubicBezTo>
                    <a:pt x="2547011" y="527153"/>
                    <a:pt x="2547011" y="526686"/>
                    <a:pt x="2547478" y="526686"/>
                  </a:cubicBezTo>
                  <a:cubicBezTo>
                    <a:pt x="2543746" y="524820"/>
                    <a:pt x="2541413" y="522021"/>
                    <a:pt x="2540014" y="518756"/>
                  </a:cubicBezTo>
                  <a:cubicBezTo>
                    <a:pt x="2537215" y="512225"/>
                    <a:pt x="2536281" y="505227"/>
                    <a:pt x="2536748" y="497763"/>
                  </a:cubicBezTo>
                  <a:cubicBezTo>
                    <a:pt x="2537215" y="486567"/>
                    <a:pt x="2536748" y="475837"/>
                    <a:pt x="2530217" y="466507"/>
                  </a:cubicBezTo>
                  <a:cubicBezTo>
                    <a:pt x="2529751" y="465574"/>
                    <a:pt x="2529284" y="464174"/>
                    <a:pt x="2529284" y="462775"/>
                  </a:cubicBezTo>
                  <a:cubicBezTo>
                    <a:pt x="2527418" y="455777"/>
                    <a:pt x="2530684" y="450179"/>
                    <a:pt x="2538148" y="448313"/>
                  </a:cubicBezTo>
                  <a:cubicBezTo>
                    <a:pt x="2539547" y="447847"/>
                    <a:pt x="2540480" y="448780"/>
                    <a:pt x="2541880" y="448313"/>
                  </a:cubicBezTo>
                  <a:cubicBezTo>
                    <a:pt x="2545612" y="447847"/>
                    <a:pt x="2546545" y="447380"/>
                    <a:pt x="2547011" y="444115"/>
                  </a:cubicBezTo>
                  <a:cubicBezTo>
                    <a:pt x="2547478" y="440849"/>
                    <a:pt x="2547944" y="438050"/>
                    <a:pt x="2550277" y="435251"/>
                  </a:cubicBezTo>
                  <a:cubicBezTo>
                    <a:pt x="2551676" y="433851"/>
                    <a:pt x="2554009" y="433385"/>
                    <a:pt x="2554942" y="435251"/>
                  </a:cubicBezTo>
                  <a:cubicBezTo>
                    <a:pt x="2556342" y="438050"/>
                    <a:pt x="2557741" y="440849"/>
                    <a:pt x="2559607" y="443648"/>
                  </a:cubicBezTo>
                  <a:cubicBezTo>
                    <a:pt x="2560074" y="444581"/>
                    <a:pt x="2561939" y="444581"/>
                    <a:pt x="2562872" y="444581"/>
                  </a:cubicBezTo>
                  <a:cubicBezTo>
                    <a:pt x="2563806" y="444115"/>
                    <a:pt x="2565205" y="443182"/>
                    <a:pt x="2565672" y="442249"/>
                  </a:cubicBezTo>
                  <a:cubicBezTo>
                    <a:pt x="2566604" y="438983"/>
                    <a:pt x="2567071" y="436184"/>
                    <a:pt x="2567538" y="432918"/>
                  </a:cubicBezTo>
                  <a:cubicBezTo>
                    <a:pt x="2568471" y="428253"/>
                    <a:pt x="2570803" y="424521"/>
                    <a:pt x="2573602" y="421256"/>
                  </a:cubicBezTo>
                  <a:cubicBezTo>
                    <a:pt x="2577334" y="416591"/>
                    <a:pt x="2583399" y="414725"/>
                    <a:pt x="2588997" y="413792"/>
                  </a:cubicBezTo>
                  <a:cubicBezTo>
                    <a:pt x="2593195" y="412859"/>
                    <a:pt x="2596461" y="415658"/>
                    <a:pt x="2599260" y="417990"/>
                  </a:cubicBezTo>
                  <a:cubicBezTo>
                    <a:pt x="2602526" y="420323"/>
                    <a:pt x="2605325" y="422655"/>
                    <a:pt x="2608590" y="424988"/>
                  </a:cubicBezTo>
                  <a:cubicBezTo>
                    <a:pt x="2609523" y="425921"/>
                    <a:pt x="2610456" y="426854"/>
                    <a:pt x="2611856" y="426854"/>
                  </a:cubicBezTo>
                  <a:cubicBezTo>
                    <a:pt x="2613722" y="427320"/>
                    <a:pt x="2615588" y="427787"/>
                    <a:pt x="2617454" y="427787"/>
                  </a:cubicBezTo>
                  <a:cubicBezTo>
                    <a:pt x="2619320" y="427787"/>
                    <a:pt x="2621186" y="425921"/>
                    <a:pt x="2621186" y="424055"/>
                  </a:cubicBezTo>
                  <a:cubicBezTo>
                    <a:pt x="2621186" y="419390"/>
                    <a:pt x="2617454" y="415658"/>
                    <a:pt x="2618854" y="410993"/>
                  </a:cubicBezTo>
                  <a:cubicBezTo>
                    <a:pt x="2619786" y="406794"/>
                    <a:pt x="2620719" y="402129"/>
                    <a:pt x="2621652" y="397930"/>
                  </a:cubicBezTo>
                  <a:cubicBezTo>
                    <a:pt x="2623519" y="391866"/>
                    <a:pt x="2624451" y="385335"/>
                    <a:pt x="2624918" y="379270"/>
                  </a:cubicBezTo>
                  <a:cubicBezTo>
                    <a:pt x="2625851" y="369473"/>
                    <a:pt x="2628184" y="360610"/>
                    <a:pt x="2633782" y="352213"/>
                  </a:cubicBezTo>
                  <a:cubicBezTo>
                    <a:pt x="2637047" y="347548"/>
                    <a:pt x="2638913" y="341950"/>
                    <a:pt x="2641246" y="336818"/>
                  </a:cubicBezTo>
                  <a:cubicBezTo>
                    <a:pt x="2644511" y="328421"/>
                    <a:pt x="2650109" y="321423"/>
                    <a:pt x="2656640" y="315359"/>
                  </a:cubicBezTo>
                  <a:cubicBezTo>
                    <a:pt x="2658973" y="313026"/>
                    <a:pt x="2662238" y="312093"/>
                    <a:pt x="2665504" y="312093"/>
                  </a:cubicBezTo>
                  <a:cubicBezTo>
                    <a:pt x="2670169" y="312093"/>
                    <a:pt x="2674367" y="312560"/>
                    <a:pt x="2679032" y="312560"/>
                  </a:cubicBezTo>
                  <a:cubicBezTo>
                    <a:pt x="2680899" y="312560"/>
                    <a:pt x="2682765" y="312560"/>
                    <a:pt x="2684631" y="311627"/>
                  </a:cubicBezTo>
                  <a:cubicBezTo>
                    <a:pt x="2685564" y="311160"/>
                    <a:pt x="2686963" y="309761"/>
                    <a:pt x="2686963" y="308828"/>
                  </a:cubicBezTo>
                  <a:cubicBezTo>
                    <a:pt x="2687430" y="300430"/>
                    <a:pt x="2687896" y="292033"/>
                    <a:pt x="2679966" y="285969"/>
                  </a:cubicBezTo>
                  <a:cubicBezTo>
                    <a:pt x="2678100" y="284569"/>
                    <a:pt x="2677167" y="281770"/>
                    <a:pt x="2675767" y="279438"/>
                  </a:cubicBezTo>
                  <a:cubicBezTo>
                    <a:pt x="2674834" y="278038"/>
                    <a:pt x="2673435" y="275706"/>
                    <a:pt x="2672035" y="275239"/>
                  </a:cubicBezTo>
                  <a:cubicBezTo>
                    <a:pt x="2665037" y="272907"/>
                    <a:pt x="2659439" y="266375"/>
                    <a:pt x="2651975" y="264976"/>
                  </a:cubicBezTo>
                  <a:cubicBezTo>
                    <a:pt x="2651975" y="264976"/>
                    <a:pt x="2651975" y="265442"/>
                    <a:pt x="2651975" y="265442"/>
                  </a:cubicBezTo>
                  <a:lnTo>
                    <a:pt x="2650576" y="265909"/>
                  </a:lnTo>
                  <a:lnTo>
                    <a:pt x="2651509" y="264976"/>
                  </a:lnTo>
                  <a:cubicBezTo>
                    <a:pt x="2651509" y="264976"/>
                    <a:pt x="2651975" y="264976"/>
                    <a:pt x="2651975" y="264976"/>
                  </a:cubicBezTo>
                  <a:cubicBezTo>
                    <a:pt x="2651509" y="262643"/>
                    <a:pt x="2650576" y="260311"/>
                    <a:pt x="2650109" y="257978"/>
                  </a:cubicBezTo>
                  <a:cubicBezTo>
                    <a:pt x="2648710" y="253313"/>
                    <a:pt x="2645911" y="250048"/>
                    <a:pt x="2640313" y="250514"/>
                  </a:cubicBezTo>
                  <a:cubicBezTo>
                    <a:pt x="2638913" y="250514"/>
                    <a:pt x="2637514" y="250514"/>
                    <a:pt x="2637047" y="249115"/>
                  </a:cubicBezTo>
                  <a:cubicBezTo>
                    <a:pt x="2636580" y="248182"/>
                    <a:pt x="2636114" y="246782"/>
                    <a:pt x="2635648" y="245383"/>
                  </a:cubicBezTo>
                  <a:cubicBezTo>
                    <a:pt x="2632849" y="239785"/>
                    <a:pt x="2630983" y="238385"/>
                    <a:pt x="2625384" y="239318"/>
                  </a:cubicBezTo>
                  <a:cubicBezTo>
                    <a:pt x="2619320" y="240718"/>
                    <a:pt x="2616054" y="237452"/>
                    <a:pt x="2612322" y="233253"/>
                  </a:cubicBezTo>
                  <a:cubicBezTo>
                    <a:pt x="2610923" y="231854"/>
                    <a:pt x="2611856" y="229055"/>
                    <a:pt x="2613255" y="228122"/>
                  </a:cubicBezTo>
                  <a:cubicBezTo>
                    <a:pt x="2615588" y="227189"/>
                    <a:pt x="2617920" y="226722"/>
                    <a:pt x="2620719" y="225789"/>
                  </a:cubicBezTo>
                  <a:cubicBezTo>
                    <a:pt x="2627717" y="223923"/>
                    <a:pt x="2631449" y="218325"/>
                    <a:pt x="2631915" y="211794"/>
                  </a:cubicBezTo>
                  <a:cubicBezTo>
                    <a:pt x="2632382" y="204330"/>
                    <a:pt x="2632382" y="196399"/>
                    <a:pt x="2632382" y="188935"/>
                  </a:cubicBezTo>
                  <a:cubicBezTo>
                    <a:pt x="2632382" y="186603"/>
                    <a:pt x="2631449" y="183804"/>
                    <a:pt x="2630516" y="181471"/>
                  </a:cubicBezTo>
                  <a:cubicBezTo>
                    <a:pt x="2629116" y="178672"/>
                    <a:pt x="2627250" y="175873"/>
                    <a:pt x="2625851" y="173074"/>
                  </a:cubicBezTo>
                  <a:cubicBezTo>
                    <a:pt x="2623985" y="168409"/>
                    <a:pt x="2621186" y="165610"/>
                    <a:pt x="2616054" y="165143"/>
                  </a:cubicBezTo>
                  <a:cubicBezTo>
                    <a:pt x="2611389" y="164210"/>
                    <a:pt x="2608124" y="161411"/>
                    <a:pt x="2605325" y="157679"/>
                  </a:cubicBezTo>
                  <a:cubicBezTo>
                    <a:pt x="2604391" y="156280"/>
                    <a:pt x="2603459" y="154414"/>
                    <a:pt x="2604391" y="152548"/>
                  </a:cubicBezTo>
                  <a:cubicBezTo>
                    <a:pt x="2605325" y="150682"/>
                    <a:pt x="2605791" y="148816"/>
                    <a:pt x="2606724" y="147416"/>
                  </a:cubicBezTo>
                  <a:cubicBezTo>
                    <a:pt x="2608124" y="144151"/>
                    <a:pt x="2611389" y="144151"/>
                    <a:pt x="2612322" y="146483"/>
                  </a:cubicBezTo>
                  <a:cubicBezTo>
                    <a:pt x="2613722" y="151148"/>
                    <a:pt x="2616987" y="153947"/>
                    <a:pt x="2621186" y="156280"/>
                  </a:cubicBezTo>
                  <a:cubicBezTo>
                    <a:pt x="2632849" y="162344"/>
                    <a:pt x="2633782" y="161878"/>
                    <a:pt x="2639379" y="149749"/>
                  </a:cubicBezTo>
                  <a:cubicBezTo>
                    <a:pt x="2639846" y="148816"/>
                    <a:pt x="2640313" y="147416"/>
                    <a:pt x="2640779" y="146017"/>
                  </a:cubicBezTo>
                  <a:cubicBezTo>
                    <a:pt x="2643112" y="142751"/>
                    <a:pt x="2646377" y="140885"/>
                    <a:pt x="2650109" y="139952"/>
                  </a:cubicBezTo>
                  <a:cubicBezTo>
                    <a:pt x="2652908" y="139019"/>
                    <a:pt x="2654774" y="141352"/>
                    <a:pt x="2656640" y="143218"/>
                  </a:cubicBezTo>
                  <a:cubicBezTo>
                    <a:pt x="2658973" y="145550"/>
                    <a:pt x="2661306" y="147883"/>
                    <a:pt x="2663172" y="150215"/>
                  </a:cubicBezTo>
                  <a:cubicBezTo>
                    <a:pt x="2666903" y="153947"/>
                    <a:pt x="2671568" y="154880"/>
                    <a:pt x="2675301" y="152548"/>
                  </a:cubicBezTo>
                  <a:cubicBezTo>
                    <a:pt x="2679499" y="149749"/>
                    <a:pt x="2683231" y="148816"/>
                    <a:pt x="2687896" y="149282"/>
                  </a:cubicBezTo>
                  <a:cubicBezTo>
                    <a:pt x="2691162" y="149282"/>
                    <a:pt x="2694427" y="149749"/>
                    <a:pt x="2697693" y="149749"/>
                  </a:cubicBezTo>
                  <a:cubicBezTo>
                    <a:pt x="2700025" y="149749"/>
                    <a:pt x="2702825" y="148816"/>
                    <a:pt x="2705157" y="148349"/>
                  </a:cubicBezTo>
                  <a:cubicBezTo>
                    <a:pt x="2706557" y="147883"/>
                    <a:pt x="2707490" y="147416"/>
                    <a:pt x="2708423" y="146483"/>
                  </a:cubicBezTo>
                  <a:cubicBezTo>
                    <a:pt x="2709355" y="145550"/>
                    <a:pt x="2710289" y="144151"/>
                    <a:pt x="2710289" y="143218"/>
                  </a:cubicBezTo>
                  <a:cubicBezTo>
                    <a:pt x="2709355" y="137153"/>
                    <a:pt x="2709822" y="130155"/>
                    <a:pt x="2700492" y="129222"/>
                  </a:cubicBezTo>
                  <a:cubicBezTo>
                    <a:pt x="2697693" y="128756"/>
                    <a:pt x="2696760" y="125957"/>
                    <a:pt x="2695827" y="123624"/>
                  </a:cubicBezTo>
                  <a:cubicBezTo>
                    <a:pt x="2695360" y="122225"/>
                    <a:pt x="2695827" y="121292"/>
                    <a:pt x="2695827" y="119892"/>
                  </a:cubicBezTo>
                  <a:cubicBezTo>
                    <a:pt x="2696294" y="113828"/>
                    <a:pt x="2694894" y="108696"/>
                    <a:pt x="2688830" y="105431"/>
                  </a:cubicBezTo>
                  <a:cubicBezTo>
                    <a:pt x="2686030" y="104031"/>
                    <a:pt x="2684631" y="100765"/>
                    <a:pt x="2682765" y="98433"/>
                  </a:cubicBezTo>
                  <a:cubicBezTo>
                    <a:pt x="2680432" y="95634"/>
                    <a:pt x="2679966" y="94234"/>
                    <a:pt x="2683231" y="91902"/>
                  </a:cubicBezTo>
                  <a:cubicBezTo>
                    <a:pt x="2688363" y="88170"/>
                    <a:pt x="2690229" y="83038"/>
                    <a:pt x="2692095" y="77440"/>
                  </a:cubicBezTo>
                  <a:cubicBezTo>
                    <a:pt x="2692561" y="75574"/>
                    <a:pt x="2692561" y="73708"/>
                    <a:pt x="2691162" y="72309"/>
                  </a:cubicBezTo>
                  <a:cubicBezTo>
                    <a:pt x="2685564" y="66244"/>
                    <a:pt x="2683698" y="59246"/>
                    <a:pt x="2683698" y="50849"/>
                  </a:cubicBezTo>
                  <a:cubicBezTo>
                    <a:pt x="2683698" y="48050"/>
                    <a:pt x="2682298" y="47117"/>
                    <a:pt x="2679966" y="47117"/>
                  </a:cubicBezTo>
                  <a:cubicBezTo>
                    <a:pt x="2678566" y="47117"/>
                    <a:pt x="2677167" y="48050"/>
                    <a:pt x="2676234" y="47584"/>
                  </a:cubicBezTo>
                  <a:cubicBezTo>
                    <a:pt x="2669236" y="46184"/>
                    <a:pt x="2662705" y="43385"/>
                    <a:pt x="2655707" y="42919"/>
                  </a:cubicBezTo>
                  <a:cubicBezTo>
                    <a:pt x="2653375" y="42452"/>
                    <a:pt x="2651042" y="40586"/>
                    <a:pt x="2648710" y="39653"/>
                  </a:cubicBezTo>
                  <a:cubicBezTo>
                    <a:pt x="2644978" y="37787"/>
                    <a:pt x="2641246" y="38254"/>
                    <a:pt x="2637980" y="41519"/>
                  </a:cubicBezTo>
                  <a:cubicBezTo>
                    <a:pt x="2633782" y="45718"/>
                    <a:pt x="2630516" y="50383"/>
                    <a:pt x="2624451" y="51316"/>
                  </a:cubicBezTo>
                  <a:cubicBezTo>
                    <a:pt x="2623519" y="51316"/>
                    <a:pt x="2622585" y="53182"/>
                    <a:pt x="2622119" y="54115"/>
                  </a:cubicBezTo>
                  <a:cubicBezTo>
                    <a:pt x="2620253" y="55981"/>
                    <a:pt x="2620253" y="59713"/>
                    <a:pt x="2621652" y="61112"/>
                  </a:cubicBezTo>
                  <a:cubicBezTo>
                    <a:pt x="2624451" y="64378"/>
                    <a:pt x="2627717" y="67644"/>
                    <a:pt x="2630516" y="71376"/>
                  </a:cubicBezTo>
                  <a:cubicBezTo>
                    <a:pt x="2631915" y="73242"/>
                    <a:pt x="2632382" y="76041"/>
                    <a:pt x="2630983" y="78840"/>
                  </a:cubicBezTo>
                  <a:cubicBezTo>
                    <a:pt x="2630516" y="79773"/>
                    <a:pt x="2629116" y="80706"/>
                    <a:pt x="2628184" y="81172"/>
                  </a:cubicBezTo>
                  <a:cubicBezTo>
                    <a:pt x="2627717" y="81639"/>
                    <a:pt x="2626784" y="81172"/>
                    <a:pt x="2626784" y="81172"/>
                  </a:cubicBezTo>
                  <a:cubicBezTo>
                    <a:pt x="2622585" y="71376"/>
                    <a:pt x="2612789" y="66244"/>
                    <a:pt x="2608124" y="56914"/>
                  </a:cubicBezTo>
                  <a:cubicBezTo>
                    <a:pt x="2601126" y="51316"/>
                    <a:pt x="2594595" y="45251"/>
                    <a:pt x="2584332" y="47584"/>
                  </a:cubicBezTo>
                  <a:cubicBezTo>
                    <a:pt x="2580600" y="48517"/>
                    <a:pt x="2576401" y="48517"/>
                    <a:pt x="2573136" y="47117"/>
                  </a:cubicBezTo>
                  <a:cubicBezTo>
                    <a:pt x="2567538" y="45251"/>
                    <a:pt x="2561939" y="45251"/>
                    <a:pt x="2555875" y="45251"/>
                  </a:cubicBezTo>
                  <a:cubicBezTo>
                    <a:pt x="2548877" y="45251"/>
                    <a:pt x="2541880" y="44785"/>
                    <a:pt x="2534882" y="42452"/>
                  </a:cubicBezTo>
                  <a:cubicBezTo>
                    <a:pt x="2528817" y="40586"/>
                    <a:pt x="2522286" y="39653"/>
                    <a:pt x="2516222" y="42452"/>
                  </a:cubicBezTo>
                  <a:cubicBezTo>
                    <a:pt x="2511557" y="44318"/>
                    <a:pt x="2507825" y="42919"/>
                    <a:pt x="2504093" y="40120"/>
                  </a:cubicBezTo>
                  <a:cubicBezTo>
                    <a:pt x="2500361" y="37321"/>
                    <a:pt x="2496162" y="35455"/>
                    <a:pt x="2491963" y="34988"/>
                  </a:cubicBezTo>
                  <a:cubicBezTo>
                    <a:pt x="2477968" y="33589"/>
                    <a:pt x="2464440" y="28923"/>
                    <a:pt x="2449978" y="30323"/>
                  </a:cubicBezTo>
                  <a:cubicBezTo>
                    <a:pt x="2448112" y="30323"/>
                    <a:pt x="2446246" y="30323"/>
                    <a:pt x="2444380" y="29856"/>
                  </a:cubicBezTo>
                  <a:cubicBezTo>
                    <a:pt x="2435050" y="27057"/>
                    <a:pt x="2426652" y="29856"/>
                    <a:pt x="2418255" y="33589"/>
                  </a:cubicBezTo>
                  <a:cubicBezTo>
                    <a:pt x="2412191" y="35921"/>
                    <a:pt x="2406593" y="39653"/>
                    <a:pt x="2400062" y="40120"/>
                  </a:cubicBezTo>
                  <a:cubicBezTo>
                    <a:pt x="2393064" y="40586"/>
                    <a:pt x="2386533" y="43385"/>
                    <a:pt x="2379069" y="42919"/>
                  </a:cubicBezTo>
                  <a:cubicBezTo>
                    <a:pt x="2375803" y="42919"/>
                    <a:pt x="2372538" y="43385"/>
                    <a:pt x="2369739" y="43852"/>
                  </a:cubicBezTo>
                  <a:cubicBezTo>
                    <a:pt x="2368339" y="43852"/>
                    <a:pt x="2367873" y="45251"/>
                    <a:pt x="2367873" y="46651"/>
                  </a:cubicBezTo>
                  <a:cubicBezTo>
                    <a:pt x="2368339" y="53182"/>
                    <a:pt x="2374870" y="57380"/>
                    <a:pt x="2373471" y="64844"/>
                  </a:cubicBezTo>
                  <a:cubicBezTo>
                    <a:pt x="2373471" y="65777"/>
                    <a:pt x="2375803" y="68110"/>
                    <a:pt x="2377203" y="68577"/>
                  </a:cubicBezTo>
                  <a:cubicBezTo>
                    <a:pt x="2382334" y="69976"/>
                    <a:pt x="2386999" y="71376"/>
                    <a:pt x="2390732" y="75574"/>
                  </a:cubicBezTo>
                  <a:cubicBezTo>
                    <a:pt x="2394464" y="79773"/>
                    <a:pt x="2398196" y="84438"/>
                    <a:pt x="2401928" y="89103"/>
                  </a:cubicBezTo>
                  <a:cubicBezTo>
                    <a:pt x="2403327" y="90969"/>
                    <a:pt x="2403327" y="94701"/>
                    <a:pt x="2401461" y="96100"/>
                  </a:cubicBezTo>
                  <a:cubicBezTo>
                    <a:pt x="2399595" y="97966"/>
                    <a:pt x="2397729" y="99366"/>
                    <a:pt x="2395863" y="101232"/>
                  </a:cubicBezTo>
                  <a:cubicBezTo>
                    <a:pt x="2392597" y="103565"/>
                    <a:pt x="2388865" y="103565"/>
                    <a:pt x="2387466" y="100765"/>
                  </a:cubicBezTo>
                  <a:cubicBezTo>
                    <a:pt x="2383734" y="92835"/>
                    <a:pt x="2376736" y="90036"/>
                    <a:pt x="2368806" y="89569"/>
                  </a:cubicBezTo>
                  <a:cubicBezTo>
                    <a:pt x="2367406" y="89569"/>
                    <a:pt x="2366006" y="89569"/>
                    <a:pt x="2365074" y="88636"/>
                  </a:cubicBezTo>
                  <a:cubicBezTo>
                    <a:pt x="2363208" y="87703"/>
                    <a:pt x="2361808" y="86770"/>
                    <a:pt x="2360409" y="85371"/>
                  </a:cubicBezTo>
                  <a:cubicBezTo>
                    <a:pt x="2359009" y="83505"/>
                    <a:pt x="2357609" y="81172"/>
                    <a:pt x="2356676" y="78840"/>
                  </a:cubicBezTo>
                  <a:cubicBezTo>
                    <a:pt x="2355744" y="77440"/>
                    <a:pt x="2356210" y="76507"/>
                    <a:pt x="2357143" y="75574"/>
                  </a:cubicBezTo>
                  <a:cubicBezTo>
                    <a:pt x="2361341" y="71842"/>
                    <a:pt x="2360409" y="67644"/>
                    <a:pt x="2357609" y="63445"/>
                  </a:cubicBezTo>
                  <a:cubicBezTo>
                    <a:pt x="2354810" y="58780"/>
                    <a:pt x="2350145" y="58780"/>
                    <a:pt x="2345480" y="59246"/>
                  </a:cubicBezTo>
                  <a:cubicBezTo>
                    <a:pt x="2343148" y="59246"/>
                    <a:pt x="2338949" y="63445"/>
                    <a:pt x="2338949" y="65777"/>
                  </a:cubicBezTo>
                  <a:cubicBezTo>
                    <a:pt x="2338949" y="70909"/>
                    <a:pt x="2338949" y="76041"/>
                    <a:pt x="2338949" y="81172"/>
                  </a:cubicBezTo>
                  <a:cubicBezTo>
                    <a:pt x="2338949" y="84438"/>
                    <a:pt x="2336150" y="87237"/>
                    <a:pt x="2333351" y="88170"/>
                  </a:cubicBezTo>
                  <a:cubicBezTo>
                    <a:pt x="2326820" y="89103"/>
                    <a:pt x="2320756" y="89569"/>
                    <a:pt x="2314224" y="91435"/>
                  </a:cubicBezTo>
                  <a:cubicBezTo>
                    <a:pt x="2309559" y="92835"/>
                    <a:pt x="2305827" y="93768"/>
                    <a:pt x="2301162" y="92368"/>
                  </a:cubicBezTo>
                  <a:cubicBezTo>
                    <a:pt x="2300229" y="91902"/>
                    <a:pt x="2298363" y="92368"/>
                    <a:pt x="2297430" y="92835"/>
                  </a:cubicBezTo>
                  <a:cubicBezTo>
                    <a:pt x="2289966" y="96567"/>
                    <a:pt x="2282502" y="100299"/>
                    <a:pt x="2275504" y="104964"/>
                  </a:cubicBezTo>
                  <a:cubicBezTo>
                    <a:pt x="2265241" y="111029"/>
                    <a:pt x="2254511" y="114294"/>
                    <a:pt x="2242382" y="112895"/>
                  </a:cubicBezTo>
                  <a:cubicBezTo>
                    <a:pt x="2239583" y="112428"/>
                    <a:pt x="2237717" y="111029"/>
                    <a:pt x="2236784" y="108230"/>
                  </a:cubicBezTo>
                  <a:cubicBezTo>
                    <a:pt x="2236784" y="107763"/>
                    <a:pt x="2236318" y="106830"/>
                    <a:pt x="2235851" y="106364"/>
                  </a:cubicBezTo>
                  <a:cubicBezTo>
                    <a:pt x="2233519" y="94234"/>
                    <a:pt x="2226521" y="85371"/>
                    <a:pt x="2216258" y="79306"/>
                  </a:cubicBezTo>
                  <a:cubicBezTo>
                    <a:pt x="2215325" y="78840"/>
                    <a:pt x="2214392" y="77440"/>
                    <a:pt x="2213459" y="76974"/>
                  </a:cubicBezTo>
                  <a:cubicBezTo>
                    <a:pt x="2202263" y="69510"/>
                    <a:pt x="2190600" y="64844"/>
                    <a:pt x="2177538" y="72775"/>
                  </a:cubicBezTo>
                  <a:cubicBezTo>
                    <a:pt x="2175205" y="74175"/>
                    <a:pt x="2172873" y="74175"/>
                    <a:pt x="2170540" y="75574"/>
                  </a:cubicBezTo>
                  <a:cubicBezTo>
                    <a:pt x="2160277" y="79773"/>
                    <a:pt x="2150480" y="83971"/>
                    <a:pt x="2141617" y="90969"/>
                  </a:cubicBezTo>
                  <a:cubicBezTo>
                    <a:pt x="2136952" y="94234"/>
                    <a:pt x="2132287" y="97500"/>
                    <a:pt x="2127155" y="100765"/>
                  </a:cubicBezTo>
                  <a:cubicBezTo>
                    <a:pt x="2123890" y="103098"/>
                    <a:pt x="2119224" y="101699"/>
                    <a:pt x="2117358" y="97966"/>
                  </a:cubicBezTo>
                  <a:cubicBezTo>
                    <a:pt x="2115492" y="93301"/>
                    <a:pt x="2112227" y="90502"/>
                    <a:pt x="2108028" y="88636"/>
                  </a:cubicBezTo>
                  <a:cubicBezTo>
                    <a:pt x="2105229" y="87237"/>
                    <a:pt x="2101964" y="85837"/>
                    <a:pt x="2099165" y="84438"/>
                  </a:cubicBezTo>
                  <a:cubicBezTo>
                    <a:pt x="2095899" y="82572"/>
                    <a:pt x="2093100" y="83971"/>
                    <a:pt x="2090301" y="86304"/>
                  </a:cubicBezTo>
                  <a:cubicBezTo>
                    <a:pt x="2087502" y="88636"/>
                    <a:pt x="2087035" y="88636"/>
                    <a:pt x="2084236" y="86304"/>
                  </a:cubicBezTo>
                  <a:cubicBezTo>
                    <a:pt x="2081904" y="84904"/>
                    <a:pt x="2080038" y="83038"/>
                    <a:pt x="2077239" y="83971"/>
                  </a:cubicBezTo>
                  <a:cubicBezTo>
                    <a:pt x="2075373" y="84438"/>
                    <a:pt x="2073040" y="84904"/>
                    <a:pt x="2071641" y="83505"/>
                  </a:cubicBezTo>
                  <a:cubicBezTo>
                    <a:pt x="2068842" y="80706"/>
                    <a:pt x="2065109" y="79773"/>
                    <a:pt x="2061377" y="78840"/>
                  </a:cubicBezTo>
                  <a:cubicBezTo>
                    <a:pt x="2059978" y="78373"/>
                    <a:pt x="2059978" y="77440"/>
                    <a:pt x="2060911" y="75574"/>
                  </a:cubicBezTo>
                  <a:cubicBezTo>
                    <a:pt x="2064177" y="69976"/>
                    <a:pt x="2064177" y="67177"/>
                    <a:pt x="2060911" y="63911"/>
                  </a:cubicBezTo>
                  <a:cubicBezTo>
                    <a:pt x="2060444" y="63445"/>
                    <a:pt x="2059978" y="62978"/>
                    <a:pt x="2059512" y="62512"/>
                  </a:cubicBezTo>
                  <a:cubicBezTo>
                    <a:pt x="2052047" y="58313"/>
                    <a:pt x="2044583" y="55048"/>
                    <a:pt x="2035720" y="56914"/>
                  </a:cubicBezTo>
                  <a:cubicBezTo>
                    <a:pt x="2031988" y="57847"/>
                    <a:pt x="2028256" y="58313"/>
                    <a:pt x="2024524" y="59713"/>
                  </a:cubicBezTo>
                  <a:cubicBezTo>
                    <a:pt x="2022191" y="60646"/>
                    <a:pt x="2019392" y="61579"/>
                    <a:pt x="2017992" y="63445"/>
                  </a:cubicBezTo>
                  <a:cubicBezTo>
                    <a:pt x="2013794" y="69043"/>
                    <a:pt x="2009595" y="69510"/>
                    <a:pt x="2003064" y="67644"/>
                  </a:cubicBezTo>
                  <a:cubicBezTo>
                    <a:pt x="1996533" y="65777"/>
                    <a:pt x="1989069" y="66244"/>
                    <a:pt x="1982071" y="66244"/>
                  </a:cubicBezTo>
                  <a:cubicBezTo>
                    <a:pt x="1973674" y="66711"/>
                    <a:pt x="1965277" y="67177"/>
                    <a:pt x="1956880" y="68110"/>
                  </a:cubicBezTo>
                  <a:cubicBezTo>
                    <a:pt x="1948483" y="69043"/>
                    <a:pt x="1940552" y="70443"/>
                    <a:pt x="1932155" y="67644"/>
                  </a:cubicBezTo>
                  <a:cubicBezTo>
                    <a:pt x="1930756" y="67177"/>
                    <a:pt x="1928423" y="68577"/>
                    <a:pt x="1927024" y="69510"/>
                  </a:cubicBezTo>
                  <a:cubicBezTo>
                    <a:pt x="1926090" y="69976"/>
                    <a:pt x="1925624" y="71376"/>
                    <a:pt x="1925624" y="72775"/>
                  </a:cubicBezTo>
                  <a:cubicBezTo>
                    <a:pt x="1925624" y="73242"/>
                    <a:pt x="1926090" y="74175"/>
                    <a:pt x="1926557" y="74175"/>
                  </a:cubicBezTo>
                  <a:cubicBezTo>
                    <a:pt x="1929356" y="75574"/>
                    <a:pt x="1932622" y="76507"/>
                    <a:pt x="1935421" y="77440"/>
                  </a:cubicBezTo>
                  <a:cubicBezTo>
                    <a:pt x="1936354" y="77907"/>
                    <a:pt x="1937287" y="79306"/>
                    <a:pt x="1937753" y="80239"/>
                  </a:cubicBezTo>
                  <a:cubicBezTo>
                    <a:pt x="1938220" y="81172"/>
                    <a:pt x="1936820" y="83971"/>
                    <a:pt x="1934954" y="84904"/>
                  </a:cubicBezTo>
                  <a:cubicBezTo>
                    <a:pt x="1933088" y="85837"/>
                    <a:pt x="1931222" y="85837"/>
                    <a:pt x="1929356" y="86770"/>
                  </a:cubicBezTo>
                  <a:cubicBezTo>
                    <a:pt x="1925624" y="89103"/>
                    <a:pt x="1924225" y="92368"/>
                    <a:pt x="1924225" y="96567"/>
                  </a:cubicBezTo>
                  <a:cubicBezTo>
                    <a:pt x="1924225" y="99832"/>
                    <a:pt x="1927024" y="102632"/>
                    <a:pt x="1930289" y="103098"/>
                  </a:cubicBezTo>
                  <a:cubicBezTo>
                    <a:pt x="1932622" y="103098"/>
                    <a:pt x="1935421" y="103098"/>
                    <a:pt x="1937753" y="103098"/>
                  </a:cubicBezTo>
                  <a:cubicBezTo>
                    <a:pt x="1937753" y="103098"/>
                    <a:pt x="1937753" y="102632"/>
                    <a:pt x="1937753" y="102632"/>
                  </a:cubicBezTo>
                  <a:lnTo>
                    <a:pt x="1938220" y="101699"/>
                  </a:lnTo>
                  <a:lnTo>
                    <a:pt x="1937753" y="103098"/>
                  </a:lnTo>
                  <a:cubicBezTo>
                    <a:pt x="1937753" y="103098"/>
                    <a:pt x="1937753" y="103098"/>
                    <a:pt x="1937753" y="103098"/>
                  </a:cubicBezTo>
                  <a:cubicBezTo>
                    <a:pt x="1937287" y="106364"/>
                    <a:pt x="1937287" y="109163"/>
                    <a:pt x="1939153" y="111962"/>
                  </a:cubicBezTo>
                  <a:cubicBezTo>
                    <a:pt x="1941952" y="116160"/>
                    <a:pt x="1945217" y="120359"/>
                    <a:pt x="1949416" y="123158"/>
                  </a:cubicBezTo>
                  <a:cubicBezTo>
                    <a:pt x="1951282" y="124557"/>
                    <a:pt x="1951282" y="126423"/>
                    <a:pt x="1949882" y="128289"/>
                  </a:cubicBezTo>
                  <a:cubicBezTo>
                    <a:pt x="1948483" y="130155"/>
                    <a:pt x="1946617" y="131088"/>
                    <a:pt x="1945217" y="130155"/>
                  </a:cubicBezTo>
                  <a:cubicBezTo>
                    <a:pt x="1941019" y="127356"/>
                    <a:pt x="1937287" y="126423"/>
                    <a:pt x="1932622" y="129222"/>
                  </a:cubicBezTo>
                  <a:cubicBezTo>
                    <a:pt x="1929822" y="131088"/>
                    <a:pt x="1927024" y="132488"/>
                    <a:pt x="1924691" y="134354"/>
                  </a:cubicBezTo>
                  <a:cubicBezTo>
                    <a:pt x="1921425" y="137153"/>
                    <a:pt x="1918160" y="138086"/>
                    <a:pt x="1913961" y="137153"/>
                  </a:cubicBezTo>
                  <a:cubicBezTo>
                    <a:pt x="1910696" y="136687"/>
                    <a:pt x="1907430" y="136220"/>
                    <a:pt x="1904631" y="136687"/>
                  </a:cubicBezTo>
                  <a:cubicBezTo>
                    <a:pt x="1899966" y="137153"/>
                    <a:pt x="1895767" y="139019"/>
                    <a:pt x="1894368" y="144151"/>
                  </a:cubicBezTo>
                  <a:cubicBezTo>
                    <a:pt x="1892969" y="149282"/>
                    <a:pt x="1890169" y="151148"/>
                    <a:pt x="1885038" y="151615"/>
                  </a:cubicBezTo>
                  <a:cubicBezTo>
                    <a:pt x="1875708" y="152548"/>
                    <a:pt x="1867311" y="150215"/>
                    <a:pt x="1860313" y="143684"/>
                  </a:cubicBezTo>
                  <a:cubicBezTo>
                    <a:pt x="1859846" y="143218"/>
                    <a:pt x="1859380" y="142751"/>
                    <a:pt x="1858914" y="142751"/>
                  </a:cubicBezTo>
                  <a:cubicBezTo>
                    <a:pt x="1858447" y="142751"/>
                    <a:pt x="1857514" y="142751"/>
                    <a:pt x="1857047" y="143218"/>
                  </a:cubicBezTo>
                  <a:cubicBezTo>
                    <a:pt x="1856581" y="143684"/>
                    <a:pt x="1856114" y="144151"/>
                    <a:pt x="1856114" y="144617"/>
                  </a:cubicBezTo>
                  <a:cubicBezTo>
                    <a:pt x="1856114" y="150682"/>
                    <a:pt x="1857514" y="155813"/>
                    <a:pt x="1859846" y="161411"/>
                  </a:cubicBezTo>
                  <a:cubicBezTo>
                    <a:pt x="1863112" y="168409"/>
                    <a:pt x="1865911" y="175407"/>
                    <a:pt x="1866844" y="183337"/>
                  </a:cubicBezTo>
                  <a:cubicBezTo>
                    <a:pt x="1867311" y="185203"/>
                    <a:pt x="1865911" y="186603"/>
                    <a:pt x="1863579" y="186603"/>
                  </a:cubicBezTo>
                  <a:cubicBezTo>
                    <a:pt x="1859846" y="186136"/>
                    <a:pt x="1856114" y="185670"/>
                    <a:pt x="1852382" y="184737"/>
                  </a:cubicBezTo>
                  <a:cubicBezTo>
                    <a:pt x="1840720" y="181005"/>
                    <a:pt x="1833722" y="172141"/>
                    <a:pt x="1824392" y="165610"/>
                  </a:cubicBezTo>
                  <a:cubicBezTo>
                    <a:pt x="1823926" y="165143"/>
                    <a:pt x="1824392" y="164210"/>
                    <a:pt x="1824392" y="163744"/>
                  </a:cubicBezTo>
                  <a:cubicBezTo>
                    <a:pt x="1822993" y="158612"/>
                    <a:pt x="1822526" y="158612"/>
                    <a:pt x="1818327" y="161411"/>
                  </a:cubicBezTo>
                  <a:cubicBezTo>
                    <a:pt x="1814595" y="163744"/>
                    <a:pt x="1812729" y="163744"/>
                    <a:pt x="1809930" y="160945"/>
                  </a:cubicBezTo>
                  <a:cubicBezTo>
                    <a:pt x="1808531" y="159545"/>
                    <a:pt x="1808064" y="157679"/>
                    <a:pt x="1807598" y="156280"/>
                  </a:cubicBezTo>
                  <a:cubicBezTo>
                    <a:pt x="1807598" y="156280"/>
                    <a:pt x="1807131" y="156280"/>
                    <a:pt x="1807131" y="156746"/>
                  </a:cubicBezTo>
                  <a:cubicBezTo>
                    <a:pt x="1807131" y="156746"/>
                    <a:pt x="1806665" y="156280"/>
                    <a:pt x="1806665" y="156280"/>
                  </a:cubicBezTo>
                  <a:cubicBezTo>
                    <a:pt x="1805265" y="156280"/>
                    <a:pt x="1803866" y="156746"/>
                    <a:pt x="1802933" y="154880"/>
                  </a:cubicBezTo>
                  <a:cubicBezTo>
                    <a:pt x="1803399" y="154880"/>
                    <a:pt x="1804332" y="153947"/>
                    <a:pt x="1804332" y="154414"/>
                  </a:cubicBezTo>
                  <a:cubicBezTo>
                    <a:pt x="1805265" y="154880"/>
                    <a:pt x="1805732" y="155813"/>
                    <a:pt x="1806665" y="156280"/>
                  </a:cubicBezTo>
                  <a:cubicBezTo>
                    <a:pt x="1807131" y="156280"/>
                    <a:pt x="1807131" y="156280"/>
                    <a:pt x="1807598" y="156280"/>
                  </a:cubicBezTo>
                  <a:cubicBezTo>
                    <a:pt x="1807598" y="156280"/>
                    <a:pt x="1807598" y="156280"/>
                    <a:pt x="1807598" y="156280"/>
                  </a:cubicBezTo>
                  <a:cubicBezTo>
                    <a:pt x="1809464" y="155347"/>
                    <a:pt x="1811796" y="154414"/>
                    <a:pt x="1813662" y="153014"/>
                  </a:cubicBezTo>
                  <a:cubicBezTo>
                    <a:pt x="1814595" y="152548"/>
                    <a:pt x="1815062" y="150682"/>
                    <a:pt x="1815062" y="149749"/>
                  </a:cubicBezTo>
                  <a:cubicBezTo>
                    <a:pt x="1814595" y="145084"/>
                    <a:pt x="1811796" y="141352"/>
                    <a:pt x="1808531" y="138086"/>
                  </a:cubicBezTo>
                  <a:cubicBezTo>
                    <a:pt x="1806198" y="135753"/>
                    <a:pt x="1802933" y="135287"/>
                    <a:pt x="1799667" y="135287"/>
                  </a:cubicBezTo>
                  <a:cubicBezTo>
                    <a:pt x="1796868" y="135287"/>
                    <a:pt x="1796402" y="134354"/>
                    <a:pt x="1796868" y="131555"/>
                  </a:cubicBezTo>
                  <a:cubicBezTo>
                    <a:pt x="1797335" y="129222"/>
                    <a:pt x="1798734" y="126890"/>
                    <a:pt x="1796402" y="124557"/>
                  </a:cubicBezTo>
                  <a:cubicBezTo>
                    <a:pt x="1791270" y="119426"/>
                    <a:pt x="1786605" y="114294"/>
                    <a:pt x="1781473" y="109629"/>
                  </a:cubicBezTo>
                  <a:cubicBezTo>
                    <a:pt x="1777275" y="105897"/>
                    <a:pt x="1760014" y="101232"/>
                    <a:pt x="1754416" y="101699"/>
                  </a:cubicBezTo>
                  <a:cubicBezTo>
                    <a:pt x="1753016" y="101699"/>
                    <a:pt x="1751617" y="101699"/>
                    <a:pt x="1750684" y="102632"/>
                  </a:cubicBezTo>
                  <a:cubicBezTo>
                    <a:pt x="1747885" y="104498"/>
                    <a:pt x="1745552" y="104964"/>
                    <a:pt x="1742287" y="104031"/>
                  </a:cubicBezTo>
                  <a:cubicBezTo>
                    <a:pt x="1734356" y="101699"/>
                    <a:pt x="1725959" y="100765"/>
                    <a:pt x="1717562" y="103098"/>
                  </a:cubicBezTo>
                  <a:cubicBezTo>
                    <a:pt x="1715229" y="103565"/>
                    <a:pt x="1712897" y="104964"/>
                    <a:pt x="1711031" y="106830"/>
                  </a:cubicBezTo>
                  <a:cubicBezTo>
                    <a:pt x="1707299" y="109629"/>
                    <a:pt x="1706366" y="112895"/>
                    <a:pt x="1708232" y="116627"/>
                  </a:cubicBezTo>
                  <a:cubicBezTo>
                    <a:pt x="1710564" y="121292"/>
                    <a:pt x="1713363" y="125490"/>
                    <a:pt x="1716162" y="129689"/>
                  </a:cubicBezTo>
                  <a:cubicBezTo>
                    <a:pt x="1717095" y="131088"/>
                    <a:pt x="1716162" y="134354"/>
                    <a:pt x="1715229" y="134821"/>
                  </a:cubicBezTo>
                  <a:cubicBezTo>
                    <a:pt x="1707765" y="138086"/>
                    <a:pt x="1699835" y="141352"/>
                    <a:pt x="1692371" y="144151"/>
                  </a:cubicBezTo>
                  <a:cubicBezTo>
                    <a:pt x="1687239" y="146017"/>
                    <a:pt x="1682574" y="145084"/>
                    <a:pt x="1677909" y="141352"/>
                  </a:cubicBezTo>
                  <a:cubicBezTo>
                    <a:pt x="1675110" y="138553"/>
                    <a:pt x="1674643" y="139019"/>
                    <a:pt x="1671378" y="141352"/>
                  </a:cubicBezTo>
                  <a:cubicBezTo>
                    <a:pt x="1662514" y="147416"/>
                    <a:pt x="1655050" y="145084"/>
                    <a:pt x="1653184" y="135287"/>
                  </a:cubicBezTo>
                  <a:cubicBezTo>
                    <a:pt x="1652718" y="133888"/>
                    <a:pt x="1653184" y="132954"/>
                    <a:pt x="1652718" y="131555"/>
                  </a:cubicBezTo>
                  <a:cubicBezTo>
                    <a:pt x="1652251" y="128756"/>
                    <a:pt x="1648519" y="126423"/>
                    <a:pt x="1645253" y="126890"/>
                  </a:cubicBezTo>
                  <a:cubicBezTo>
                    <a:pt x="1635457" y="128756"/>
                    <a:pt x="1625193" y="131088"/>
                    <a:pt x="1615397" y="132954"/>
                  </a:cubicBezTo>
                  <a:cubicBezTo>
                    <a:pt x="1611665" y="133888"/>
                    <a:pt x="1607933" y="134821"/>
                    <a:pt x="1604667" y="136220"/>
                  </a:cubicBezTo>
                  <a:cubicBezTo>
                    <a:pt x="1600469" y="138086"/>
                    <a:pt x="1597203" y="140885"/>
                    <a:pt x="1593471" y="143218"/>
                  </a:cubicBezTo>
                  <a:cubicBezTo>
                    <a:pt x="1589272" y="141352"/>
                    <a:pt x="1585540" y="139486"/>
                    <a:pt x="1581342" y="137620"/>
                  </a:cubicBezTo>
                  <a:cubicBezTo>
                    <a:pt x="1580875" y="137620"/>
                    <a:pt x="1580409" y="137620"/>
                    <a:pt x="1579942" y="137620"/>
                  </a:cubicBezTo>
                  <a:cubicBezTo>
                    <a:pt x="1579476" y="138553"/>
                    <a:pt x="1579476" y="139952"/>
                    <a:pt x="1579009" y="140885"/>
                  </a:cubicBezTo>
                  <a:cubicBezTo>
                    <a:pt x="1576677" y="147883"/>
                    <a:pt x="1568746" y="150215"/>
                    <a:pt x="1564081" y="145084"/>
                  </a:cubicBezTo>
                  <a:cubicBezTo>
                    <a:pt x="1562215" y="143218"/>
                    <a:pt x="1561282" y="140885"/>
                    <a:pt x="1559883" y="139019"/>
                  </a:cubicBezTo>
                  <a:cubicBezTo>
                    <a:pt x="1558949" y="137153"/>
                    <a:pt x="1557550" y="136220"/>
                    <a:pt x="1555684" y="137153"/>
                  </a:cubicBezTo>
                  <a:cubicBezTo>
                    <a:pt x="1552885" y="138553"/>
                    <a:pt x="1550086" y="139019"/>
                    <a:pt x="1546820" y="138553"/>
                  </a:cubicBezTo>
                  <a:cubicBezTo>
                    <a:pt x="1543088" y="138086"/>
                    <a:pt x="1540756" y="140419"/>
                    <a:pt x="1539823" y="143684"/>
                  </a:cubicBezTo>
                  <a:cubicBezTo>
                    <a:pt x="1539356" y="145550"/>
                    <a:pt x="1538890" y="147416"/>
                    <a:pt x="1538890" y="149282"/>
                  </a:cubicBezTo>
                  <a:cubicBezTo>
                    <a:pt x="1538890" y="152081"/>
                    <a:pt x="1539823" y="154414"/>
                    <a:pt x="1542622" y="155347"/>
                  </a:cubicBezTo>
                  <a:cubicBezTo>
                    <a:pt x="1544954" y="156280"/>
                    <a:pt x="1547287" y="156746"/>
                    <a:pt x="1549153" y="157213"/>
                  </a:cubicBezTo>
                  <a:cubicBezTo>
                    <a:pt x="1549153" y="157213"/>
                    <a:pt x="1549153" y="157213"/>
                    <a:pt x="1549153" y="156746"/>
                  </a:cubicBezTo>
                  <a:cubicBezTo>
                    <a:pt x="1549153" y="156746"/>
                    <a:pt x="1549619" y="156280"/>
                    <a:pt x="1549619" y="156280"/>
                  </a:cubicBezTo>
                  <a:cubicBezTo>
                    <a:pt x="1549619" y="155347"/>
                    <a:pt x="1549619" y="154414"/>
                    <a:pt x="1550086" y="153481"/>
                  </a:cubicBezTo>
                  <a:cubicBezTo>
                    <a:pt x="1550552" y="152548"/>
                    <a:pt x="1551485" y="152081"/>
                    <a:pt x="1552419" y="151615"/>
                  </a:cubicBezTo>
                  <a:cubicBezTo>
                    <a:pt x="1552419" y="152081"/>
                    <a:pt x="1552885" y="152548"/>
                    <a:pt x="1552885" y="153014"/>
                  </a:cubicBezTo>
                  <a:cubicBezTo>
                    <a:pt x="1552885" y="153481"/>
                    <a:pt x="1552419" y="154414"/>
                    <a:pt x="1551952" y="154414"/>
                  </a:cubicBezTo>
                  <a:cubicBezTo>
                    <a:pt x="1551019" y="154880"/>
                    <a:pt x="1550552" y="155347"/>
                    <a:pt x="1549619" y="155813"/>
                  </a:cubicBezTo>
                  <a:cubicBezTo>
                    <a:pt x="1549619" y="156280"/>
                    <a:pt x="1549619" y="156280"/>
                    <a:pt x="1549619" y="156746"/>
                  </a:cubicBezTo>
                  <a:cubicBezTo>
                    <a:pt x="1549619" y="156746"/>
                    <a:pt x="1549153" y="156746"/>
                    <a:pt x="1549153" y="156746"/>
                  </a:cubicBezTo>
                  <a:cubicBezTo>
                    <a:pt x="1548687" y="158612"/>
                    <a:pt x="1548687" y="160478"/>
                    <a:pt x="1547287" y="161878"/>
                  </a:cubicBezTo>
                  <a:cubicBezTo>
                    <a:pt x="1544021" y="164677"/>
                    <a:pt x="1541222" y="168409"/>
                    <a:pt x="1538890" y="172608"/>
                  </a:cubicBezTo>
                  <a:cubicBezTo>
                    <a:pt x="1534691" y="180072"/>
                    <a:pt x="1528160" y="182871"/>
                    <a:pt x="1519763" y="183804"/>
                  </a:cubicBezTo>
                  <a:cubicBezTo>
                    <a:pt x="1516964" y="184270"/>
                    <a:pt x="1515564" y="183337"/>
                    <a:pt x="1516964" y="180538"/>
                  </a:cubicBezTo>
                  <a:cubicBezTo>
                    <a:pt x="1518830" y="176806"/>
                    <a:pt x="1519296" y="173541"/>
                    <a:pt x="1519763" y="169342"/>
                  </a:cubicBezTo>
                  <a:cubicBezTo>
                    <a:pt x="1520229" y="164677"/>
                    <a:pt x="1525361" y="164677"/>
                    <a:pt x="1526761" y="160945"/>
                  </a:cubicBezTo>
                  <a:cubicBezTo>
                    <a:pt x="1527227" y="159079"/>
                    <a:pt x="1528626" y="157213"/>
                    <a:pt x="1528626" y="155347"/>
                  </a:cubicBezTo>
                  <a:cubicBezTo>
                    <a:pt x="1526761" y="149282"/>
                    <a:pt x="1529093" y="144151"/>
                    <a:pt x="1531426" y="138553"/>
                  </a:cubicBezTo>
                  <a:cubicBezTo>
                    <a:pt x="1532825" y="136220"/>
                    <a:pt x="1533292" y="133888"/>
                    <a:pt x="1532825" y="131088"/>
                  </a:cubicBezTo>
                  <a:cubicBezTo>
                    <a:pt x="1532359" y="128289"/>
                    <a:pt x="1532359" y="125957"/>
                    <a:pt x="1533758" y="123624"/>
                  </a:cubicBezTo>
                  <a:cubicBezTo>
                    <a:pt x="1536557" y="117560"/>
                    <a:pt x="1539356" y="111962"/>
                    <a:pt x="1541222" y="105897"/>
                  </a:cubicBezTo>
                  <a:cubicBezTo>
                    <a:pt x="1542622" y="99832"/>
                    <a:pt x="1543088" y="93301"/>
                    <a:pt x="1545421" y="87237"/>
                  </a:cubicBezTo>
                  <a:cubicBezTo>
                    <a:pt x="1547753" y="81639"/>
                    <a:pt x="1546820" y="75574"/>
                    <a:pt x="1544488" y="70443"/>
                  </a:cubicBezTo>
                  <a:cubicBezTo>
                    <a:pt x="1541689" y="64844"/>
                    <a:pt x="1537957" y="59713"/>
                    <a:pt x="1536557" y="53182"/>
                  </a:cubicBezTo>
                  <a:cubicBezTo>
                    <a:pt x="1536557" y="52249"/>
                    <a:pt x="1535624" y="50383"/>
                    <a:pt x="1534691" y="49916"/>
                  </a:cubicBezTo>
                  <a:cubicBezTo>
                    <a:pt x="1527694" y="47117"/>
                    <a:pt x="1524428" y="40586"/>
                    <a:pt x="1519763" y="35455"/>
                  </a:cubicBezTo>
                  <a:cubicBezTo>
                    <a:pt x="1518364" y="34055"/>
                    <a:pt x="1516497" y="34055"/>
                    <a:pt x="1515098" y="35921"/>
                  </a:cubicBezTo>
                  <a:cubicBezTo>
                    <a:pt x="1514165" y="37321"/>
                    <a:pt x="1514165" y="41986"/>
                    <a:pt x="1510899" y="37787"/>
                  </a:cubicBezTo>
                  <a:cubicBezTo>
                    <a:pt x="1507167" y="33122"/>
                    <a:pt x="1502502" y="30323"/>
                    <a:pt x="1497371" y="27524"/>
                  </a:cubicBezTo>
                  <a:cubicBezTo>
                    <a:pt x="1492706" y="25191"/>
                    <a:pt x="1488041" y="23325"/>
                    <a:pt x="1483842" y="20526"/>
                  </a:cubicBezTo>
                  <a:cubicBezTo>
                    <a:pt x="1479643" y="17727"/>
                    <a:pt x="1475911" y="16794"/>
                    <a:pt x="1471713" y="19593"/>
                  </a:cubicBezTo>
                  <a:cubicBezTo>
                    <a:pt x="1464249" y="24725"/>
                    <a:pt x="1455852" y="27524"/>
                    <a:pt x="1447454" y="30789"/>
                  </a:cubicBezTo>
                  <a:cubicBezTo>
                    <a:pt x="1445588" y="31256"/>
                    <a:pt x="1444655" y="33589"/>
                    <a:pt x="1445122" y="35455"/>
                  </a:cubicBezTo>
                  <a:cubicBezTo>
                    <a:pt x="1446055" y="37321"/>
                    <a:pt x="1446988" y="38720"/>
                    <a:pt x="1447921" y="40586"/>
                  </a:cubicBezTo>
                  <a:cubicBezTo>
                    <a:pt x="1449320" y="43852"/>
                    <a:pt x="1447921" y="46651"/>
                    <a:pt x="1444655" y="48517"/>
                  </a:cubicBezTo>
                  <a:cubicBezTo>
                    <a:pt x="1440923" y="50849"/>
                    <a:pt x="1436725" y="48983"/>
                    <a:pt x="1436258" y="44785"/>
                  </a:cubicBezTo>
                  <a:cubicBezTo>
                    <a:pt x="1435792" y="41519"/>
                    <a:pt x="1436258" y="38254"/>
                    <a:pt x="1435792" y="35455"/>
                  </a:cubicBezTo>
                  <a:cubicBezTo>
                    <a:pt x="1435325" y="32189"/>
                    <a:pt x="1435325" y="28923"/>
                    <a:pt x="1434392" y="26124"/>
                  </a:cubicBezTo>
                  <a:cubicBezTo>
                    <a:pt x="1433926" y="23325"/>
                    <a:pt x="1429727" y="20993"/>
                    <a:pt x="1426928" y="21459"/>
                  </a:cubicBezTo>
                  <a:cubicBezTo>
                    <a:pt x="1424596" y="21926"/>
                    <a:pt x="1421797" y="22859"/>
                    <a:pt x="1419464" y="23325"/>
                  </a:cubicBezTo>
                  <a:cubicBezTo>
                    <a:pt x="1415265" y="24258"/>
                    <a:pt x="1412000" y="23325"/>
                    <a:pt x="1408268" y="21926"/>
                  </a:cubicBezTo>
                  <a:cubicBezTo>
                    <a:pt x="1405469" y="20526"/>
                    <a:pt x="1404069" y="19127"/>
                    <a:pt x="1404536" y="16328"/>
                  </a:cubicBezTo>
                  <a:cubicBezTo>
                    <a:pt x="1405935" y="10263"/>
                    <a:pt x="1401737" y="6998"/>
                    <a:pt x="1397538" y="3732"/>
                  </a:cubicBezTo>
                  <a:cubicBezTo>
                    <a:pt x="1390541" y="4665"/>
                    <a:pt x="1384009" y="467"/>
                    <a:pt x="1377012" y="0"/>
                  </a:cubicBezTo>
                  <a:cubicBezTo>
                    <a:pt x="1375146" y="0"/>
                    <a:pt x="1373746" y="1400"/>
                    <a:pt x="1371880" y="2333"/>
                  </a:cubicBezTo>
                  <a:cubicBezTo>
                    <a:pt x="1370947" y="2799"/>
                    <a:pt x="1370014" y="4199"/>
                    <a:pt x="1369548" y="5132"/>
                  </a:cubicBezTo>
                  <a:cubicBezTo>
                    <a:pt x="1364416" y="15861"/>
                    <a:pt x="1362084" y="27057"/>
                    <a:pt x="1363017" y="38720"/>
                  </a:cubicBezTo>
                  <a:cubicBezTo>
                    <a:pt x="1363483" y="45718"/>
                    <a:pt x="1363017" y="54115"/>
                    <a:pt x="1371414" y="58780"/>
                  </a:cubicBezTo>
                  <a:cubicBezTo>
                    <a:pt x="1375146" y="61112"/>
                    <a:pt x="1374213" y="65777"/>
                    <a:pt x="1375612" y="69043"/>
                  </a:cubicBezTo>
                  <a:cubicBezTo>
                    <a:pt x="1377012" y="73242"/>
                    <a:pt x="1377012" y="73708"/>
                    <a:pt x="1373280" y="74175"/>
                  </a:cubicBezTo>
                  <a:cubicBezTo>
                    <a:pt x="1368615" y="74641"/>
                    <a:pt x="1364416" y="74641"/>
                    <a:pt x="1360218" y="76974"/>
                  </a:cubicBezTo>
                  <a:cubicBezTo>
                    <a:pt x="1358351" y="77907"/>
                    <a:pt x="1357419" y="79306"/>
                    <a:pt x="1357885" y="81639"/>
                  </a:cubicBezTo>
                  <a:cubicBezTo>
                    <a:pt x="1358351" y="83505"/>
                    <a:pt x="1359285" y="85837"/>
                    <a:pt x="1358818" y="87237"/>
                  </a:cubicBezTo>
                  <a:cubicBezTo>
                    <a:pt x="1356952" y="91435"/>
                    <a:pt x="1354619" y="95167"/>
                    <a:pt x="1352287" y="98899"/>
                  </a:cubicBezTo>
                  <a:cubicBezTo>
                    <a:pt x="1351821" y="99832"/>
                    <a:pt x="1350421" y="100765"/>
                    <a:pt x="1349488" y="101232"/>
                  </a:cubicBezTo>
                  <a:cubicBezTo>
                    <a:pt x="1345289" y="102632"/>
                    <a:pt x="1341091" y="104498"/>
                    <a:pt x="1336892" y="105431"/>
                  </a:cubicBezTo>
                  <a:cubicBezTo>
                    <a:pt x="1335959" y="105897"/>
                    <a:pt x="1335026" y="104498"/>
                    <a:pt x="1335493" y="103098"/>
                  </a:cubicBezTo>
                  <a:cubicBezTo>
                    <a:pt x="1335959" y="100765"/>
                    <a:pt x="1336892" y="98433"/>
                    <a:pt x="1337359" y="95634"/>
                  </a:cubicBezTo>
                  <a:cubicBezTo>
                    <a:pt x="1337825" y="93301"/>
                    <a:pt x="1335493" y="90969"/>
                    <a:pt x="1332694" y="90969"/>
                  </a:cubicBezTo>
                  <a:cubicBezTo>
                    <a:pt x="1328495" y="91435"/>
                    <a:pt x="1324763" y="92368"/>
                    <a:pt x="1323830" y="96567"/>
                  </a:cubicBezTo>
                  <a:cubicBezTo>
                    <a:pt x="1323363" y="99366"/>
                    <a:pt x="1322431" y="101232"/>
                    <a:pt x="1319165" y="101699"/>
                  </a:cubicBezTo>
                  <a:cubicBezTo>
                    <a:pt x="1316833" y="101699"/>
                    <a:pt x="1314033" y="102632"/>
                    <a:pt x="1311701" y="102632"/>
                  </a:cubicBezTo>
                  <a:cubicBezTo>
                    <a:pt x="1307502" y="103098"/>
                    <a:pt x="1304703" y="105897"/>
                    <a:pt x="1302371" y="108230"/>
                  </a:cubicBezTo>
                  <a:cubicBezTo>
                    <a:pt x="1299105" y="111962"/>
                    <a:pt x="1299105" y="113828"/>
                    <a:pt x="1302371" y="118026"/>
                  </a:cubicBezTo>
                  <a:cubicBezTo>
                    <a:pt x="1303770" y="119892"/>
                    <a:pt x="1303770" y="122225"/>
                    <a:pt x="1302371" y="122691"/>
                  </a:cubicBezTo>
                  <a:cubicBezTo>
                    <a:pt x="1297706" y="125490"/>
                    <a:pt x="1292574" y="129222"/>
                    <a:pt x="1287443" y="131555"/>
                  </a:cubicBezTo>
                  <a:cubicBezTo>
                    <a:pt x="1282778" y="133888"/>
                    <a:pt x="1278113" y="135753"/>
                    <a:pt x="1275313" y="139952"/>
                  </a:cubicBezTo>
                  <a:cubicBezTo>
                    <a:pt x="1272514" y="144151"/>
                    <a:pt x="1267849" y="146483"/>
                    <a:pt x="1265983" y="152081"/>
                  </a:cubicBezTo>
                  <a:cubicBezTo>
                    <a:pt x="1265050" y="155813"/>
                    <a:pt x="1262251" y="159079"/>
                    <a:pt x="1258519" y="160478"/>
                  </a:cubicBezTo>
                  <a:cubicBezTo>
                    <a:pt x="1253387" y="161878"/>
                    <a:pt x="1254787" y="168409"/>
                    <a:pt x="1250588" y="170742"/>
                  </a:cubicBezTo>
                  <a:cubicBezTo>
                    <a:pt x="1248256" y="172141"/>
                    <a:pt x="1247323" y="174474"/>
                    <a:pt x="1246390" y="176806"/>
                  </a:cubicBezTo>
                  <a:cubicBezTo>
                    <a:pt x="1244057" y="181471"/>
                    <a:pt x="1245923" y="185670"/>
                    <a:pt x="1246856" y="189868"/>
                  </a:cubicBezTo>
                  <a:cubicBezTo>
                    <a:pt x="1247323" y="192667"/>
                    <a:pt x="1249189" y="194067"/>
                    <a:pt x="1251055" y="195466"/>
                  </a:cubicBezTo>
                  <a:cubicBezTo>
                    <a:pt x="1255720" y="199198"/>
                    <a:pt x="1259919" y="202464"/>
                    <a:pt x="1265517" y="204330"/>
                  </a:cubicBezTo>
                  <a:cubicBezTo>
                    <a:pt x="1271581" y="206196"/>
                    <a:pt x="1277646" y="208995"/>
                    <a:pt x="1281845" y="214127"/>
                  </a:cubicBezTo>
                  <a:cubicBezTo>
                    <a:pt x="1282778" y="215060"/>
                    <a:pt x="1282778" y="216459"/>
                    <a:pt x="1282778" y="217392"/>
                  </a:cubicBezTo>
                  <a:cubicBezTo>
                    <a:pt x="1282778" y="218325"/>
                    <a:pt x="1281845" y="219725"/>
                    <a:pt x="1280911" y="220191"/>
                  </a:cubicBezTo>
                  <a:cubicBezTo>
                    <a:pt x="1278113" y="221591"/>
                    <a:pt x="1278113" y="219258"/>
                    <a:pt x="1277179" y="217859"/>
                  </a:cubicBezTo>
                  <a:cubicBezTo>
                    <a:pt x="1276246" y="215993"/>
                    <a:pt x="1275313" y="214593"/>
                    <a:pt x="1272981" y="214593"/>
                  </a:cubicBezTo>
                  <a:cubicBezTo>
                    <a:pt x="1270648" y="215060"/>
                    <a:pt x="1267383" y="214593"/>
                    <a:pt x="1265517" y="215993"/>
                  </a:cubicBezTo>
                  <a:cubicBezTo>
                    <a:pt x="1259452" y="221124"/>
                    <a:pt x="1252455" y="223457"/>
                    <a:pt x="1245457" y="226256"/>
                  </a:cubicBezTo>
                  <a:cubicBezTo>
                    <a:pt x="1238459" y="229521"/>
                    <a:pt x="1230995" y="231854"/>
                    <a:pt x="1223998" y="234186"/>
                  </a:cubicBezTo>
                  <a:cubicBezTo>
                    <a:pt x="1221665" y="235119"/>
                    <a:pt x="1218866" y="235586"/>
                    <a:pt x="1216534" y="236519"/>
                  </a:cubicBezTo>
                  <a:cubicBezTo>
                    <a:pt x="1209536" y="239318"/>
                    <a:pt x="1207670" y="244916"/>
                    <a:pt x="1211402" y="251914"/>
                  </a:cubicBezTo>
                  <a:cubicBezTo>
                    <a:pt x="1212802" y="254713"/>
                    <a:pt x="1214667" y="257512"/>
                    <a:pt x="1216534" y="259844"/>
                  </a:cubicBezTo>
                  <a:cubicBezTo>
                    <a:pt x="1219332" y="263110"/>
                    <a:pt x="1221665" y="266842"/>
                    <a:pt x="1222598" y="271507"/>
                  </a:cubicBezTo>
                  <a:cubicBezTo>
                    <a:pt x="1223064" y="273840"/>
                    <a:pt x="1223998" y="276639"/>
                    <a:pt x="1225397" y="278505"/>
                  </a:cubicBezTo>
                  <a:cubicBezTo>
                    <a:pt x="1226797" y="280371"/>
                    <a:pt x="1228663" y="282237"/>
                    <a:pt x="1230995" y="283636"/>
                  </a:cubicBezTo>
                  <a:cubicBezTo>
                    <a:pt x="1235660" y="285969"/>
                    <a:pt x="1241258" y="285036"/>
                    <a:pt x="1246390" y="285502"/>
                  </a:cubicBezTo>
                  <a:cubicBezTo>
                    <a:pt x="1250588" y="289234"/>
                    <a:pt x="1254787" y="293433"/>
                    <a:pt x="1258986" y="297165"/>
                  </a:cubicBezTo>
                  <a:cubicBezTo>
                    <a:pt x="1259919" y="298098"/>
                    <a:pt x="1261318" y="298098"/>
                    <a:pt x="1262718" y="298564"/>
                  </a:cubicBezTo>
                  <a:cubicBezTo>
                    <a:pt x="1265517" y="299964"/>
                    <a:pt x="1268782" y="300897"/>
                    <a:pt x="1271581" y="302296"/>
                  </a:cubicBezTo>
                  <a:cubicBezTo>
                    <a:pt x="1273914" y="303229"/>
                    <a:pt x="1275780" y="305096"/>
                    <a:pt x="1276713" y="307895"/>
                  </a:cubicBezTo>
                  <a:cubicBezTo>
                    <a:pt x="1278113" y="316292"/>
                    <a:pt x="1280911" y="324222"/>
                    <a:pt x="1285577" y="330753"/>
                  </a:cubicBezTo>
                  <a:cubicBezTo>
                    <a:pt x="1286976" y="332619"/>
                    <a:pt x="1285577" y="334485"/>
                    <a:pt x="1283710" y="335418"/>
                  </a:cubicBezTo>
                  <a:cubicBezTo>
                    <a:pt x="1281378" y="336818"/>
                    <a:pt x="1279512" y="338217"/>
                    <a:pt x="1277179" y="339151"/>
                  </a:cubicBezTo>
                  <a:cubicBezTo>
                    <a:pt x="1277179" y="339151"/>
                    <a:pt x="1277179" y="339617"/>
                    <a:pt x="1277646" y="339617"/>
                  </a:cubicBezTo>
                  <a:cubicBezTo>
                    <a:pt x="1277179" y="340084"/>
                    <a:pt x="1277179" y="340550"/>
                    <a:pt x="1276713" y="341017"/>
                  </a:cubicBezTo>
                  <a:cubicBezTo>
                    <a:pt x="1276713" y="341483"/>
                    <a:pt x="1276713" y="341950"/>
                    <a:pt x="1276246" y="342416"/>
                  </a:cubicBezTo>
                  <a:cubicBezTo>
                    <a:pt x="1276713" y="341483"/>
                    <a:pt x="1276713" y="340084"/>
                    <a:pt x="1277179" y="339151"/>
                  </a:cubicBezTo>
                  <a:cubicBezTo>
                    <a:pt x="1277179" y="339151"/>
                    <a:pt x="1277179" y="339151"/>
                    <a:pt x="1277179" y="339151"/>
                  </a:cubicBezTo>
                  <a:cubicBezTo>
                    <a:pt x="1276713" y="338217"/>
                    <a:pt x="1276246" y="337284"/>
                    <a:pt x="1275313" y="336351"/>
                  </a:cubicBezTo>
                  <a:cubicBezTo>
                    <a:pt x="1269715" y="329820"/>
                    <a:pt x="1268316" y="322823"/>
                    <a:pt x="1272514" y="314892"/>
                  </a:cubicBezTo>
                  <a:cubicBezTo>
                    <a:pt x="1272981" y="313959"/>
                    <a:pt x="1272981" y="312560"/>
                    <a:pt x="1272981" y="311160"/>
                  </a:cubicBezTo>
                  <a:cubicBezTo>
                    <a:pt x="1273447" y="307428"/>
                    <a:pt x="1269715" y="303229"/>
                    <a:pt x="1265983" y="303696"/>
                  </a:cubicBezTo>
                  <a:cubicBezTo>
                    <a:pt x="1262718" y="304163"/>
                    <a:pt x="1259452" y="304629"/>
                    <a:pt x="1256653" y="305096"/>
                  </a:cubicBezTo>
                  <a:cubicBezTo>
                    <a:pt x="1250588" y="306495"/>
                    <a:pt x="1245457" y="305562"/>
                    <a:pt x="1240325" y="301363"/>
                  </a:cubicBezTo>
                  <a:cubicBezTo>
                    <a:pt x="1237526" y="299031"/>
                    <a:pt x="1234261" y="296232"/>
                    <a:pt x="1230995" y="294832"/>
                  </a:cubicBezTo>
                  <a:cubicBezTo>
                    <a:pt x="1225397" y="292033"/>
                    <a:pt x="1219332" y="289234"/>
                    <a:pt x="1213268" y="287835"/>
                  </a:cubicBezTo>
                  <a:cubicBezTo>
                    <a:pt x="1207203" y="286435"/>
                    <a:pt x="1201139" y="284103"/>
                    <a:pt x="1195074" y="282237"/>
                  </a:cubicBezTo>
                  <a:cubicBezTo>
                    <a:pt x="1193675" y="281770"/>
                    <a:pt x="1191342" y="282703"/>
                    <a:pt x="1189943" y="283636"/>
                  </a:cubicBezTo>
                  <a:cubicBezTo>
                    <a:pt x="1187144" y="285969"/>
                    <a:pt x="1185278" y="289701"/>
                    <a:pt x="1185278" y="293433"/>
                  </a:cubicBezTo>
                  <a:cubicBezTo>
                    <a:pt x="1185278" y="294366"/>
                    <a:pt x="1186211" y="295765"/>
                    <a:pt x="1187144" y="296232"/>
                  </a:cubicBezTo>
                  <a:cubicBezTo>
                    <a:pt x="1189010" y="297165"/>
                    <a:pt x="1190876" y="297165"/>
                    <a:pt x="1192742" y="297631"/>
                  </a:cubicBezTo>
                  <a:cubicBezTo>
                    <a:pt x="1192742" y="297631"/>
                    <a:pt x="1192275" y="297165"/>
                    <a:pt x="1192275" y="297165"/>
                  </a:cubicBezTo>
                  <a:lnTo>
                    <a:pt x="1193208" y="296232"/>
                  </a:lnTo>
                  <a:lnTo>
                    <a:pt x="1192275" y="295765"/>
                  </a:lnTo>
                  <a:cubicBezTo>
                    <a:pt x="1193675" y="296698"/>
                    <a:pt x="1194608" y="298098"/>
                    <a:pt x="1196007" y="299031"/>
                  </a:cubicBezTo>
                  <a:cubicBezTo>
                    <a:pt x="1197873" y="299964"/>
                    <a:pt x="1199739" y="299964"/>
                    <a:pt x="1201605" y="300897"/>
                  </a:cubicBezTo>
                  <a:cubicBezTo>
                    <a:pt x="1203938" y="301830"/>
                    <a:pt x="1204871" y="305096"/>
                    <a:pt x="1203471" y="307428"/>
                  </a:cubicBezTo>
                  <a:cubicBezTo>
                    <a:pt x="1202538" y="309294"/>
                    <a:pt x="1200672" y="310227"/>
                    <a:pt x="1198806" y="309761"/>
                  </a:cubicBezTo>
                  <a:cubicBezTo>
                    <a:pt x="1196474" y="309294"/>
                    <a:pt x="1194141" y="307895"/>
                    <a:pt x="1191809" y="306962"/>
                  </a:cubicBezTo>
                  <a:cubicBezTo>
                    <a:pt x="1189943" y="306029"/>
                    <a:pt x="1188543" y="304629"/>
                    <a:pt x="1186677" y="304629"/>
                  </a:cubicBezTo>
                  <a:cubicBezTo>
                    <a:pt x="1183878" y="304163"/>
                    <a:pt x="1181546" y="305562"/>
                    <a:pt x="1180146" y="307895"/>
                  </a:cubicBezTo>
                  <a:cubicBezTo>
                    <a:pt x="1179213" y="309294"/>
                    <a:pt x="1178280" y="311627"/>
                    <a:pt x="1179213" y="313026"/>
                  </a:cubicBezTo>
                  <a:cubicBezTo>
                    <a:pt x="1182479" y="320024"/>
                    <a:pt x="1187144" y="326088"/>
                    <a:pt x="1195541" y="328421"/>
                  </a:cubicBezTo>
                  <a:cubicBezTo>
                    <a:pt x="1199739" y="329820"/>
                    <a:pt x="1203938" y="330753"/>
                    <a:pt x="1208603" y="331220"/>
                  </a:cubicBezTo>
                  <a:cubicBezTo>
                    <a:pt x="1210469" y="331220"/>
                    <a:pt x="1212335" y="332153"/>
                    <a:pt x="1214201" y="332619"/>
                  </a:cubicBezTo>
                  <a:cubicBezTo>
                    <a:pt x="1214667" y="332619"/>
                    <a:pt x="1215134" y="333552"/>
                    <a:pt x="1215600" y="334019"/>
                  </a:cubicBezTo>
                  <a:cubicBezTo>
                    <a:pt x="1216067" y="335418"/>
                    <a:pt x="1215134" y="336351"/>
                    <a:pt x="1213734" y="335885"/>
                  </a:cubicBezTo>
                  <a:cubicBezTo>
                    <a:pt x="1210935" y="334485"/>
                    <a:pt x="1207670" y="333086"/>
                    <a:pt x="1204404" y="334019"/>
                  </a:cubicBezTo>
                  <a:cubicBezTo>
                    <a:pt x="1198806" y="334952"/>
                    <a:pt x="1192742" y="334485"/>
                    <a:pt x="1187144" y="334019"/>
                  </a:cubicBezTo>
                  <a:cubicBezTo>
                    <a:pt x="1183878" y="333552"/>
                    <a:pt x="1181079" y="332619"/>
                    <a:pt x="1179213" y="329354"/>
                  </a:cubicBezTo>
                  <a:cubicBezTo>
                    <a:pt x="1178746" y="328421"/>
                    <a:pt x="1178280" y="327021"/>
                    <a:pt x="1177347" y="326088"/>
                  </a:cubicBezTo>
                  <a:cubicBezTo>
                    <a:pt x="1173148" y="319557"/>
                    <a:pt x="1169416" y="313026"/>
                    <a:pt x="1168950" y="305096"/>
                  </a:cubicBezTo>
                  <a:cubicBezTo>
                    <a:pt x="1168483" y="298564"/>
                    <a:pt x="1165684" y="292966"/>
                    <a:pt x="1161486" y="287368"/>
                  </a:cubicBezTo>
                  <a:cubicBezTo>
                    <a:pt x="1160553" y="285969"/>
                    <a:pt x="1158687" y="285036"/>
                    <a:pt x="1157287" y="283636"/>
                  </a:cubicBezTo>
                  <a:cubicBezTo>
                    <a:pt x="1156821" y="283170"/>
                    <a:pt x="1155888" y="283636"/>
                    <a:pt x="1155888" y="283636"/>
                  </a:cubicBezTo>
                  <a:cubicBezTo>
                    <a:pt x="1155421" y="284103"/>
                    <a:pt x="1154488" y="284569"/>
                    <a:pt x="1154955" y="285036"/>
                  </a:cubicBezTo>
                  <a:cubicBezTo>
                    <a:pt x="1156354" y="289701"/>
                    <a:pt x="1158220" y="294832"/>
                    <a:pt x="1159620" y="299497"/>
                  </a:cubicBezTo>
                  <a:cubicBezTo>
                    <a:pt x="1160553" y="303229"/>
                    <a:pt x="1160553" y="306962"/>
                    <a:pt x="1158220" y="310694"/>
                  </a:cubicBezTo>
                  <a:cubicBezTo>
                    <a:pt x="1157753" y="311627"/>
                    <a:pt x="1156821" y="313026"/>
                    <a:pt x="1155888" y="313959"/>
                  </a:cubicBezTo>
                  <a:cubicBezTo>
                    <a:pt x="1152622" y="317691"/>
                    <a:pt x="1151223" y="321423"/>
                    <a:pt x="1152622" y="326088"/>
                  </a:cubicBezTo>
                  <a:cubicBezTo>
                    <a:pt x="1154022" y="330287"/>
                    <a:pt x="1151223" y="335418"/>
                    <a:pt x="1154022" y="339151"/>
                  </a:cubicBezTo>
                  <a:cubicBezTo>
                    <a:pt x="1156821" y="342883"/>
                    <a:pt x="1160553" y="345682"/>
                    <a:pt x="1163352" y="348481"/>
                  </a:cubicBezTo>
                  <a:cubicBezTo>
                    <a:pt x="1165684" y="350813"/>
                    <a:pt x="1168017" y="352679"/>
                    <a:pt x="1170349" y="355012"/>
                  </a:cubicBezTo>
                  <a:cubicBezTo>
                    <a:pt x="1174081" y="358277"/>
                    <a:pt x="1175947" y="362009"/>
                    <a:pt x="1175947" y="366674"/>
                  </a:cubicBezTo>
                  <a:cubicBezTo>
                    <a:pt x="1175947" y="371806"/>
                    <a:pt x="1175947" y="376938"/>
                    <a:pt x="1176880" y="382069"/>
                  </a:cubicBezTo>
                  <a:cubicBezTo>
                    <a:pt x="1178280" y="391866"/>
                    <a:pt x="1184344" y="399796"/>
                    <a:pt x="1188076" y="408194"/>
                  </a:cubicBezTo>
                  <a:cubicBezTo>
                    <a:pt x="1189010" y="410526"/>
                    <a:pt x="1191809" y="411459"/>
                    <a:pt x="1194608" y="411459"/>
                  </a:cubicBezTo>
                  <a:cubicBezTo>
                    <a:pt x="1199739" y="410993"/>
                    <a:pt x="1204404" y="410060"/>
                    <a:pt x="1208136" y="405394"/>
                  </a:cubicBezTo>
                  <a:cubicBezTo>
                    <a:pt x="1212335" y="400263"/>
                    <a:pt x="1217467" y="402129"/>
                    <a:pt x="1222132" y="404461"/>
                  </a:cubicBezTo>
                  <a:cubicBezTo>
                    <a:pt x="1222598" y="404928"/>
                    <a:pt x="1223531" y="405394"/>
                    <a:pt x="1223531" y="405861"/>
                  </a:cubicBezTo>
                  <a:cubicBezTo>
                    <a:pt x="1223531" y="406327"/>
                    <a:pt x="1222598" y="406794"/>
                    <a:pt x="1222132" y="407260"/>
                  </a:cubicBezTo>
                  <a:cubicBezTo>
                    <a:pt x="1217000" y="410993"/>
                    <a:pt x="1211868" y="414725"/>
                    <a:pt x="1206737" y="418923"/>
                  </a:cubicBezTo>
                  <a:cubicBezTo>
                    <a:pt x="1202072" y="422655"/>
                    <a:pt x="1201605" y="430119"/>
                    <a:pt x="1205337" y="434784"/>
                  </a:cubicBezTo>
                  <a:cubicBezTo>
                    <a:pt x="1207203" y="437117"/>
                    <a:pt x="1210002" y="439450"/>
                    <a:pt x="1211868" y="441782"/>
                  </a:cubicBezTo>
                  <a:cubicBezTo>
                    <a:pt x="1214667" y="445514"/>
                    <a:pt x="1216067" y="450179"/>
                    <a:pt x="1214201" y="454378"/>
                  </a:cubicBezTo>
                  <a:cubicBezTo>
                    <a:pt x="1211868" y="460442"/>
                    <a:pt x="1210935" y="466507"/>
                    <a:pt x="1210935" y="473038"/>
                  </a:cubicBezTo>
                  <a:cubicBezTo>
                    <a:pt x="1210935" y="476304"/>
                    <a:pt x="1210002" y="479569"/>
                    <a:pt x="1208136" y="481902"/>
                  </a:cubicBezTo>
                  <a:cubicBezTo>
                    <a:pt x="1204404" y="487966"/>
                    <a:pt x="1199739" y="493098"/>
                    <a:pt x="1198806" y="500562"/>
                  </a:cubicBezTo>
                  <a:cubicBezTo>
                    <a:pt x="1198806" y="501495"/>
                    <a:pt x="1196474" y="502428"/>
                    <a:pt x="1195541" y="502428"/>
                  </a:cubicBezTo>
                  <a:cubicBezTo>
                    <a:pt x="1188076" y="501495"/>
                    <a:pt x="1180146" y="500562"/>
                    <a:pt x="1172682" y="499629"/>
                  </a:cubicBezTo>
                  <a:cubicBezTo>
                    <a:pt x="1171282" y="499629"/>
                    <a:pt x="1169883" y="498696"/>
                    <a:pt x="1169416" y="498229"/>
                  </a:cubicBezTo>
                  <a:cubicBezTo>
                    <a:pt x="1168950" y="496363"/>
                    <a:pt x="1169416" y="494497"/>
                    <a:pt x="1169416" y="492631"/>
                  </a:cubicBezTo>
                  <a:cubicBezTo>
                    <a:pt x="1169416" y="492631"/>
                    <a:pt x="1169416" y="492631"/>
                    <a:pt x="1168950" y="492631"/>
                  </a:cubicBezTo>
                  <a:cubicBezTo>
                    <a:pt x="1167550" y="492631"/>
                    <a:pt x="1167550" y="492165"/>
                    <a:pt x="1168483" y="491232"/>
                  </a:cubicBezTo>
                  <a:cubicBezTo>
                    <a:pt x="1168483" y="491698"/>
                    <a:pt x="1168950" y="491698"/>
                    <a:pt x="1168950" y="492165"/>
                  </a:cubicBezTo>
                  <a:cubicBezTo>
                    <a:pt x="1168950" y="492165"/>
                    <a:pt x="1168950" y="492165"/>
                    <a:pt x="1168950" y="492631"/>
                  </a:cubicBezTo>
                  <a:cubicBezTo>
                    <a:pt x="1170816" y="493564"/>
                    <a:pt x="1172215" y="494497"/>
                    <a:pt x="1174081" y="494964"/>
                  </a:cubicBezTo>
                  <a:cubicBezTo>
                    <a:pt x="1180612" y="497763"/>
                    <a:pt x="1185278" y="495430"/>
                    <a:pt x="1188076" y="489366"/>
                  </a:cubicBezTo>
                  <a:cubicBezTo>
                    <a:pt x="1192742" y="478170"/>
                    <a:pt x="1195074" y="466040"/>
                    <a:pt x="1196940" y="453911"/>
                  </a:cubicBezTo>
                  <a:cubicBezTo>
                    <a:pt x="1197407" y="452045"/>
                    <a:pt x="1196940" y="449713"/>
                    <a:pt x="1196007" y="448313"/>
                  </a:cubicBezTo>
                  <a:cubicBezTo>
                    <a:pt x="1193208" y="443648"/>
                    <a:pt x="1192275" y="438983"/>
                    <a:pt x="1193208" y="433385"/>
                  </a:cubicBezTo>
                  <a:cubicBezTo>
                    <a:pt x="1193675" y="430119"/>
                    <a:pt x="1191809" y="427320"/>
                    <a:pt x="1189010" y="424988"/>
                  </a:cubicBezTo>
                  <a:cubicBezTo>
                    <a:pt x="1186211" y="423122"/>
                    <a:pt x="1183878" y="421256"/>
                    <a:pt x="1181079" y="419390"/>
                  </a:cubicBezTo>
                  <a:cubicBezTo>
                    <a:pt x="1177347" y="416591"/>
                    <a:pt x="1174548" y="413325"/>
                    <a:pt x="1173148" y="408660"/>
                  </a:cubicBezTo>
                  <a:cubicBezTo>
                    <a:pt x="1168017" y="394198"/>
                    <a:pt x="1162419" y="379737"/>
                    <a:pt x="1158220" y="364808"/>
                  </a:cubicBezTo>
                  <a:cubicBezTo>
                    <a:pt x="1155421" y="355945"/>
                    <a:pt x="1151223" y="348481"/>
                    <a:pt x="1143292" y="343349"/>
                  </a:cubicBezTo>
                  <a:cubicBezTo>
                    <a:pt x="1139560" y="340550"/>
                    <a:pt x="1137227" y="336818"/>
                    <a:pt x="1137227" y="331686"/>
                  </a:cubicBezTo>
                  <a:cubicBezTo>
                    <a:pt x="1137227" y="318624"/>
                    <a:pt x="1135361" y="306029"/>
                    <a:pt x="1132096" y="293433"/>
                  </a:cubicBezTo>
                  <a:cubicBezTo>
                    <a:pt x="1131629" y="290634"/>
                    <a:pt x="1129763" y="288768"/>
                    <a:pt x="1127431" y="287835"/>
                  </a:cubicBezTo>
                  <a:cubicBezTo>
                    <a:pt x="1117634" y="284103"/>
                    <a:pt x="1107837" y="281304"/>
                    <a:pt x="1097574" y="285036"/>
                  </a:cubicBezTo>
                  <a:cubicBezTo>
                    <a:pt x="1095242" y="285969"/>
                    <a:pt x="1092443" y="284569"/>
                    <a:pt x="1090110" y="285036"/>
                  </a:cubicBezTo>
                  <a:cubicBezTo>
                    <a:pt x="1088711" y="285502"/>
                    <a:pt x="1086845" y="287368"/>
                    <a:pt x="1086378" y="288768"/>
                  </a:cubicBezTo>
                  <a:cubicBezTo>
                    <a:pt x="1085912" y="292033"/>
                    <a:pt x="1085912" y="295299"/>
                    <a:pt x="1085912" y="298098"/>
                  </a:cubicBezTo>
                  <a:cubicBezTo>
                    <a:pt x="1086378" y="308361"/>
                    <a:pt x="1086845" y="318624"/>
                    <a:pt x="1087311" y="328887"/>
                  </a:cubicBezTo>
                  <a:cubicBezTo>
                    <a:pt x="1087311" y="334019"/>
                    <a:pt x="1086845" y="339151"/>
                    <a:pt x="1083112" y="343349"/>
                  </a:cubicBezTo>
                  <a:cubicBezTo>
                    <a:pt x="1078914" y="348014"/>
                    <a:pt x="1077981" y="353146"/>
                    <a:pt x="1077981" y="359210"/>
                  </a:cubicBezTo>
                  <a:cubicBezTo>
                    <a:pt x="1078447" y="363409"/>
                    <a:pt x="1078447" y="366674"/>
                    <a:pt x="1082180" y="369007"/>
                  </a:cubicBezTo>
                  <a:cubicBezTo>
                    <a:pt x="1085445" y="371339"/>
                    <a:pt x="1088711" y="374139"/>
                    <a:pt x="1089177" y="377871"/>
                  </a:cubicBezTo>
                  <a:cubicBezTo>
                    <a:pt x="1090110" y="383469"/>
                    <a:pt x="1094309" y="388600"/>
                    <a:pt x="1091510" y="394665"/>
                  </a:cubicBezTo>
                  <a:cubicBezTo>
                    <a:pt x="1091043" y="395598"/>
                    <a:pt x="1091043" y="397464"/>
                    <a:pt x="1091510" y="398397"/>
                  </a:cubicBezTo>
                  <a:cubicBezTo>
                    <a:pt x="1094309" y="403528"/>
                    <a:pt x="1097108" y="408660"/>
                    <a:pt x="1100373" y="413325"/>
                  </a:cubicBezTo>
                  <a:cubicBezTo>
                    <a:pt x="1100840" y="413792"/>
                    <a:pt x="1102706" y="413325"/>
                    <a:pt x="1103639" y="412859"/>
                  </a:cubicBezTo>
                  <a:cubicBezTo>
                    <a:pt x="1106904" y="410993"/>
                    <a:pt x="1109703" y="410526"/>
                    <a:pt x="1112036" y="413325"/>
                  </a:cubicBezTo>
                  <a:cubicBezTo>
                    <a:pt x="1117168" y="419390"/>
                    <a:pt x="1122299" y="424988"/>
                    <a:pt x="1129763" y="427320"/>
                  </a:cubicBezTo>
                  <a:cubicBezTo>
                    <a:pt x="1130696" y="427787"/>
                    <a:pt x="1131629" y="429186"/>
                    <a:pt x="1131629" y="430586"/>
                  </a:cubicBezTo>
                  <a:cubicBezTo>
                    <a:pt x="1131629" y="433851"/>
                    <a:pt x="1131629" y="437117"/>
                    <a:pt x="1131163" y="439916"/>
                  </a:cubicBezTo>
                  <a:cubicBezTo>
                    <a:pt x="1131163" y="441782"/>
                    <a:pt x="1128364" y="443182"/>
                    <a:pt x="1126964" y="441782"/>
                  </a:cubicBezTo>
                  <a:cubicBezTo>
                    <a:pt x="1123232" y="439450"/>
                    <a:pt x="1119500" y="436650"/>
                    <a:pt x="1115768" y="434318"/>
                  </a:cubicBezTo>
                  <a:cubicBezTo>
                    <a:pt x="1112969" y="432452"/>
                    <a:pt x="1110636" y="430586"/>
                    <a:pt x="1107837" y="429186"/>
                  </a:cubicBezTo>
                  <a:cubicBezTo>
                    <a:pt x="1103172" y="427320"/>
                    <a:pt x="1098041" y="425921"/>
                    <a:pt x="1093376" y="424055"/>
                  </a:cubicBezTo>
                  <a:cubicBezTo>
                    <a:pt x="1089177" y="422189"/>
                    <a:pt x="1085445" y="420323"/>
                    <a:pt x="1081247" y="418457"/>
                  </a:cubicBezTo>
                  <a:cubicBezTo>
                    <a:pt x="1075182" y="419856"/>
                    <a:pt x="1072383" y="413792"/>
                    <a:pt x="1067718" y="411926"/>
                  </a:cubicBezTo>
                  <a:cubicBezTo>
                    <a:pt x="1058854" y="407727"/>
                    <a:pt x="1049524" y="405394"/>
                    <a:pt x="1039727" y="407260"/>
                  </a:cubicBezTo>
                  <a:cubicBezTo>
                    <a:pt x="1038328" y="407260"/>
                    <a:pt x="1037395" y="407727"/>
                    <a:pt x="1035995" y="407727"/>
                  </a:cubicBezTo>
                  <a:cubicBezTo>
                    <a:pt x="1024799" y="407727"/>
                    <a:pt x="1014536" y="406327"/>
                    <a:pt x="1005206" y="398863"/>
                  </a:cubicBezTo>
                  <a:cubicBezTo>
                    <a:pt x="1001007" y="395131"/>
                    <a:pt x="995876" y="392332"/>
                    <a:pt x="991211" y="389067"/>
                  </a:cubicBezTo>
                  <a:cubicBezTo>
                    <a:pt x="989811" y="388134"/>
                    <a:pt x="987012" y="389533"/>
                    <a:pt x="986079" y="390933"/>
                  </a:cubicBezTo>
                  <a:cubicBezTo>
                    <a:pt x="985613" y="391399"/>
                    <a:pt x="985146" y="391866"/>
                    <a:pt x="985146" y="392799"/>
                  </a:cubicBezTo>
                  <a:cubicBezTo>
                    <a:pt x="983280" y="398397"/>
                    <a:pt x="985146" y="402595"/>
                    <a:pt x="989345" y="406327"/>
                  </a:cubicBezTo>
                  <a:cubicBezTo>
                    <a:pt x="994476" y="410526"/>
                    <a:pt x="1001474" y="410526"/>
                    <a:pt x="1005672" y="416124"/>
                  </a:cubicBezTo>
                  <a:cubicBezTo>
                    <a:pt x="1006139" y="417057"/>
                    <a:pt x="1008005" y="417057"/>
                    <a:pt x="1009404" y="417524"/>
                  </a:cubicBezTo>
                  <a:cubicBezTo>
                    <a:pt x="1012204" y="417990"/>
                    <a:pt x="1014069" y="419390"/>
                    <a:pt x="1015936" y="421256"/>
                  </a:cubicBezTo>
                  <a:cubicBezTo>
                    <a:pt x="1019668" y="425921"/>
                    <a:pt x="1022933" y="430119"/>
                    <a:pt x="1026665" y="434784"/>
                  </a:cubicBezTo>
                  <a:cubicBezTo>
                    <a:pt x="1028065" y="437117"/>
                    <a:pt x="1028065" y="439916"/>
                    <a:pt x="1026199" y="441782"/>
                  </a:cubicBezTo>
                  <a:cubicBezTo>
                    <a:pt x="1022466" y="445048"/>
                    <a:pt x="1017801" y="447380"/>
                    <a:pt x="1016402" y="452978"/>
                  </a:cubicBezTo>
                  <a:cubicBezTo>
                    <a:pt x="1016402" y="453445"/>
                    <a:pt x="1015469" y="453911"/>
                    <a:pt x="1015002" y="453911"/>
                  </a:cubicBezTo>
                  <a:cubicBezTo>
                    <a:pt x="1014069" y="453445"/>
                    <a:pt x="1012670" y="452512"/>
                    <a:pt x="1012204" y="451579"/>
                  </a:cubicBezTo>
                  <a:cubicBezTo>
                    <a:pt x="1011270" y="449246"/>
                    <a:pt x="1011270" y="446447"/>
                    <a:pt x="1010337" y="444115"/>
                  </a:cubicBezTo>
                  <a:cubicBezTo>
                    <a:pt x="1008938" y="440849"/>
                    <a:pt x="1005206" y="438983"/>
                    <a:pt x="1002407" y="440383"/>
                  </a:cubicBezTo>
                  <a:cubicBezTo>
                    <a:pt x="997742" y="442249"/>
                    <a:pt x="994010" y="445981"/>
                    <a:pt x="988412" y="445514"/>
                  </a:cubicBezTo>
                  <a:cubicBezTo>
                    <a:pt x="987945" y="445514"/>
                    <a:pt x="987012" y="445981"/>
                    <a:pt x="987012" y="446447"/>
                  </a:cubicBezTo>
                  <a:cubicBezTo>
                    <a:pt x="985146" y="451579"/>
                    <a:pt x="980948" y="452512"/>
                    <a:pt x="976282" y="452045"/>
                  </a:cubicBezTo>
                  <a:cubicBezTo>
                    <a:pt x="971617" y="451579"/>
                    <a:pt x="966952" y="453445"/>
                    <a:pt x="964153" y="456710"/>
                  </a:cubicBezTo>
                  <a:cubicBezTo>
                    <a:pt x="960888" y="460909"/>
                    <a:pt x="955756" y="461842"/>
                    <a:pt x="951558" y="464641"/>
                  </a:cubicBezTo>
                  <a:cubicBezTo>
                    <a:pt x="950158" y="465574"/>
                    <a:pt x="947825" y="465107"/>
                    <a:pt x="945960" y="465107"/>
                  </a:cubicBezTo>
                  <a:cubicBezTo>
                    <a:pt x="945960" y="463708"/>
                    <a:pt x="945960" y="462775"/>
                    <a:pt x="945960" y="461375"/>
                  </a:cubicBezTo>
                  <a:cubicBezTo>
                    <a:pt x="946893" y="456244"/>
                    <a:pt x="945026" y="451579"/>
                    <a:pt x="941294" y="447847"/>
                  </a:cubicBezTo>
                  <a:cubicBezTo>
                    <a:pt x="937096" y="447380"/>
                    <a:pt x="933830" y="448313"/>
                    <a:pt x="932431" y="452978"/>
                  </a:cubicBezTo>
                  <a:cubicBezTo>
                    <a:pt x="931964" y="453911"/>
                    <a:pt x="930565" y="455311"/>
                    <a:pt x="930098" y="455311"/>
                  </a:cubicBezTo>
                  <a:cubicBezTo>
                    <a:pt x="926366" y="455311"/>
                    <a:pt x="925433" y="459043"/>
                    <a:pt x="922634" y="460442"/>
                  </a:cubicBezTo>
                  <a:cubicBezTo>
                    <a:pt x="919835" y="461842"/>
                    <a:pt x="916570" y="462308"/>
                    <a:pt x="913304" y="463241"/>
                  </a:cubicBezTo>
                  <a:cubicBezTo>
                    <a:pt x="908639" y="464174"/>
                    <a:pt x="905373" y="466973"/>
                    <a:pt x="902574" y="470705"/>
                  </a:cubicBezTo>
                  <a:cubicBezTo>
                    <a:pt x="895577" y="479103"/>
                    <a:pt x="888579" y="487033"/>
                    <a:pt x="879249" y="493098"/>
                  </a:cubicBezTo>
                  <a:cubicBezTo>
                    <a:pt x="876917" y="494497"/>
                    <a:pt x="875983" y="496830"/>
                    <a:pt x="875517" y="499162"/>
                  </a:cubicBezTo>
                  <a:cubicBezTo>
                    <a:pt x="875050" y="502428"/>
                    <a:pt x="874584" y="505693"/>
                    <a:pt x="874117" y="508493"/>
                  </a:cubicBezTo>
                  <a:cubicBezTo>
                    <a:pt x="873651" y="509426"/>
                    <a:pt x="872718" y="510825"/>
                    <a:pt x="872251" y="511758"/>
                  </a:cubicBezTo>
                  <a:cubicBezTo>
                    <a:pt x="867120" y="516890"/>
                    <a:pt x="856857" y="517356"/>
                    <a:pt x="853125" y="513158"/>
                  </a:cubicBezTo>
                  <a:cubicBezTo>
                    <a:pt x="850792" y="510359"/>
                    <a:pt x="847526" y="507559"/>
                    <a:pt x="845194" y="504760"/>
                  </a:cubicBezTo>
                  <a:cubicBezTo>
                    <a:pt x="842861" y="502428"/>
                    <a:pt x="842861" y="498229"/>
                    <a:pt x="845194" y="496363"/>
                  </a:cubicBezTo>
                  <a:cubicBezTo>
                    <a:pt x="847993" y="494031"/>
                    <a:pt x="851725" y="492165"/>
                    <a:pt x="854524" y="489832"/>
                  </a:cubicBezTo>
                  <a:cubicBezTo>
                    <a:pt x="856390" y="488433"/>
                    <a:pt x="856857" y="484701"/>
                    <a:pt x="855457" y="482835"/>
                  </a:cubicBezTo>
                  <a:cubicBezTo>
                    <a:pt x="853125" y="480036"/>
                    <a:pt x="850326" y="477237"/>
                    <a:pt x="847993" y="474438"/>
                  </a:cubicBezTo>
                  <a:cubicBezTo>
                    <a:pt x="843794" y="468373"/>
                    <a:pt x="838196" y="466040"/>
                    <a:pt x="831199" y="467440"/>
                  </a:cubicBezTo>
                  <a:cubicBezTo>
                    <a:pt x="826067" y="468373"/>
                    <a:pt x="820936" y="468373"/>
                    <a:pt x="816271" y="467440"/>
                  </a:cubicBezTo>
                  <a:cubicBezTo>
                    <a:pt x="815804" y="467440"/>
                    <a:pt x="815338" y="467906"/>
                    <a:pt x="814871" y="468373"/>
                  </a:cubicBezTo>
                  <a:cubicBezTo>
                    <a:pt x="813938" y="469306"/>
                    <a:pt x="813938" y="470705"/>
                    <a:pt x="815338" y="471638"/>
                  </a:cubicBezTo>
                  <a:cubicBezTo>
                    <a:pt x="824668" y="478636"/>
                    <a:pt x="827000" y="487966"/>
                    <a:pt x="825601" y="498696"/>
                  </a:cubicBezTo>
                  <a:cubicBezTo>
                    <a:pt x="825134" y="501028"/>
                    <a:pt x="825134" y="503827"/>
                    <a:pt x="825134" y="506160"/>
                  </a:cubicBezTo>
                  <a:cubicBezTo>
                    <a:pt x="825134" y="508959"/>
                    <a:pt x="826067" y="511292"/>
                    <a:pt x="828400" y="512691"/>
                  </a:cubicBezTo>
                  <a:cubicBezTo>
                    <a:pt x="833065" y="515024"/>
                    <a:pt x="834464" y="518756"/>
                    <a:pt x="834464" y="523421"/>
                  </a:cubicBezTo>
                  <a:cubicBezTo>
                    <a:pt x="834464" y="525753"/>
                    <a:pt x="834464" y="528552"/>
                    <a:pt x="833998" y="530885"/>
                  </a:cubicBezTo>
                  <a:cubicBezTo>
                    <a:pt x="833531" y="533217"/>
                    <a:pt x="830732" y="536016"/>
                    <a:pt x="828866" y="535550"/>
                  </a:cubicBezTo>
                  <a:cubicBezTo>
                    <a:pt x="825134" y="534617"/>
                    <a:pt x="821402" y="534150"/>
                    <a:pt x="817670" y="533217"/>
                  </a:cubicBezTo>
                  <a:cubicBezTo>
                    <a:pt x="812072" y="531818"/>
                    <a:pt x="807873" y="532284"/>
                    <a:pt x="804141" y="537416"/>
                  </a:cubicBezTo>
                  <a:cubicBezTo>
                    <a:pt x="802275" y="540215"/>
                    <a:pt x="799943" y="542547"/>
                    <a:pt x="797610" y="544414"/>
                  </a:cubicBezTo>
                  <a:cubicBezTo>
                    <a:pt x="793878" y="547213"/>
                    <a:pt x="791079" y="550478"/>
                    <a:pt x="788747" y="554210"/>
                  </a:cubicBezTo>
                  <a:cubicBezTo>
                    <a:pt x="783148" y="562141"/>
                    <a:pt x="779416" y="564940"/>
                    <a:pt x="789213" y="575670"/>
                  </a:cubicBezTo>
                  <a:cubicBezTo>
                    <a:pt x="790146" y="576603"/>
                    <a:pt x="790613" y="578002"/>
                    <a:pt x="791079" y="578935"/>
                  </a:cubicBezTo>
                  <a:cubicBezTo>
                    <a:pt x="792479" y="581734"/>
                    <a:pt x="791079" y="584067"/>
                    <a:pt x="789680" y="585933"/>
                  </a:cubicBezTo>
                  <a:cubicBezTo>
                    <a:pt x="788280" y="588265"/>
                    <a:pt x="785015" y="589665"/>
                    <a:pt x="783148" y="588732"/>
                  </a:cubicBezTo>
                  <a:cubicBezTo>
                    <a:pt x="774285" y="584067"/>
                    <a:pt x="763555" y="582201"/>
                    <a:pt x="755625" y="575203"/>
                  </a:cubicBezTo>
                  <a:cubicBezTo>
                    <a:pt x="754225" y="574270"/>
                    <a:pt x="751892" y="573804"/>
                    <a:pt x="750027" y="573337"/>
                  </a:cubicBezTo>
                  <a:cubicBezTo>
                    <a:pt x="748627" y="572870"/>
                    <a:pt x="745828" y="573804"/>
                    <a:pt x="745362" y="575670"/>
                  </a:cubicBezTo>
                  <a:cubicBezTo>
                    <a:pt x="744428" y="578002"/>
                    <a:pt x="743495" y="580335"/>
                    <a:pt x="742562" y="582667"/>
                  </a:cubicBezTo>
                  <a:cubicBezTo>
                    <a:pt x="741630" y="585466"/>
                    <a:pt x="742096" y="587799"/>
                    <a:pt x="743962" y="589665"/>
                  </a:cubicBezTo>
                  <a:cubicBezTo>
                    <a:pt x="747694" y="593863"/>
                    <a:pt x="751892" y="598062"/>
                    <a:pt x="758424" y="598062"/>
                  </a:cubicBezTo>
                  <a:cubicBezTo>
                    <a:pt x="759823" y="598062"/>
                    <a:pt x="760756" y="598995"/>
                    <a:pt x="762156" y="599461"/>
                  </a:cubicBezTo>
                  <a:cubicBezTo>
                    <a:pt x="764022" y="600394"/>
                    <a:pt x="764488" y="602260"/>
                    <a:pt x="764488" y="604126"/>
                  </a:cubicBezTo>
                  <a:cubicBezTo>
                    <a:pt x="764488" y="607392"/>
                    <a:pt x="761223" y="610191"/>
                    <a:pt x="757957" y="609725"/>
                  </a:cubicBezTo>
                  <a:cubicBezTo>
                    <a:pt x="751426" y="608792"/>
                    <a:pt x="745362" y="607858"/>
                    <a:pt x="740696" y="602260"/>
                  </a:cubicBezTo>
                  <a:cubicBezTo>
                    <a:pt x="738364" y="598995"/>
                    <a:pt x="734165" y="598528"/>
                    <a:pt x="730433" y="597595"/>
                  </a:cubicBezTo>
                  <a:cubicBezTo>
                    <a:pt x="727634" y="597129"/>
                    <a:pt x="725768" y="595263"/>
                    <a:pt x="725302" y="592464"/>
                  </a:cubicBezTo>
                  <a:cubicBezTo>
                    <a:pt x="723902" y="586866"/>
                    <a:pt x="722036" y="581268"/>
                    <a:pt x="718771" y="576603"/>
                  </a:cubicBezTo>
                  <a:cubicBezTo>
                    <a:pt x="716438" y="573337"/>
                    <a:pt x="716904" y="569605"/>
                    <a:pt x="717371" y="565406"/>
                  </a:cubicBezTo>
                  <a:cubicBezTo>
                    <a:pt x="718304" y="555610"/>
                    <a:pt x="715505" y="550945"/>
                    <a:pt x="706642" y="547213"/>
                  </a:cubicBezTo>
                  <a:cubicBezTo>
                    <a:pt x="702909" y="545813"/>
                    <a:pt x="699644" y="544414"/>
                    <a:pt x="697311" y="541148"/>
                  </a:cubicBezTo>
                  <a:cubicBezTo>
                    <a:pt x="694512" y="537882"/>
                    <a:pt x="690314" y="536483"/>
                    <a:pt x="688448" y="531818"/>
                  </a:cubicBezTo>
                  <a:cubicBezTo>
                    <a:pt x="687981" y="531818"/>
                    <a:pt x="687981" y="531818"/>
                    <a:pt x="687515" y="531818"/>
                  </a:cubicBezTo>
                  <a:cubicBezTo>
                    <a:pt x="687515" y="531351"/>
                    <a:pt x="687048" y="531351"/>
                    <a:pt x="687048" y="530885"/>
                  </a:cubicBezTo>
                  <a:cubicBezTo>
                    <a:pt x="686115" y="530418"/>
                    <a:pt x="685182" y="529485"/>
                    <a:pt x="684716" y="528552"/>
                  </a:cubicBezTo>
                  <a:cubicBezTo>
                    <a:pt x="684249" y="528552"/>
                    <a:pt x="684249" y="528086"/>
                    <a:pt x="683783" y="528086"/>
                  </a:cubicBezTo>
                  <a:lnTo>
                    <a:pt x="683783" y="527153"/>
                  </a:lnTo>
                  <a:lnTo>
                    <a:pt x="684249" y="527619"/>
                  </a:lnTo>
                  <a:cubicBezTo>
                    <a:pt x="684249" y="528086"/>
                    <a:pt x="684716" y="528086"/>
                    <a:pt x="684716" y="528552"/>
                  </a:cubicBezTo>
                  <a:cubicBezTo>
                    <a:pt x="686115" y="529019"/>
                    <a:pt x="687048" y="529952"/>
                    <a:pt x="687048" y="530885"/>
                  </a:cubicBezTo>
                  <a:cubicBezTo>
                    <a:pt x="687515" y="530885"/>
                    <a:pt x="687515" y="531351"/>
                    <a:pt x="687981" y="531351"/>
                  </a:cubicBezTo>
                  <a:cubicBezTo>
                    <a:pt x="687981" y="531351"/>
                    <a:pt x="687981" y="531818"/>
                    <a:pt x="688448" y="531818"/>
                  </a:cubicBezTo>
                  <a:cubicBezTo>
                    <a:pt x="694046" y="531818"/>
                    <a:pt x="699177" y="533684"/>
                    <a:pt x="704309" y="536016"/>
                  </a:cubicBezTo>
                  <a:cubicBezTo>
                    <a:pt x="717838" y="541148"/>
                    <a:pt x="732299" y="545347"/>
                    <a:pt x="746761" y="547679"/>
                  </a:cubicBezTo>
                  <a:cubicBezTo>
                    <a:pt x="757957" y="549545"/>
                    <a:pt x="768687" y="548146"/>
                    <a:pt x="778950" y="543481"/>
                  </a:cubicBezTo>
                  <a:cubicBezTo>
                    <a:pt x="780816" y="542547"/>
                    <a:pt x="782682" y="541615"/>
                    <a:pt x="783615" y="540215"/>
                  </a:cubicBezTo>
                  <a:cubicBezTo>
                    <a:pt x="789680" y="533684"/>
                    <a:pt x="794811" y="525753"/>
                    <a:pt x="795744" y="516890"/>
                  </a:cubicBezTo>
                  <a:cubicBezTo>
                    <a:pt x="796211" y="514557"/>
                    <a:pt x="795744" y="511292"/>
                    <a:pt x="794345" y="509426"/>
                  </a:cubicBezTo>
                  <a:cubicBezTo>
                    <a:pt x="790146" y="503827"/>
                    <a:pt x="787347" y="497296"/>
                    <a:pt x="780350" y="494031"/>
                  </a:cubicBezTo>
                  <a:cubicBezTo>
                    <a:pt x="777550" y="492631"/>
                    <a:pt x="775218" y="490299"/>
                    <a:pt x="772885" y="487966"/>
                  </a:cubicBezTo>
                  <a:cubicBezTo>
                    <a:pt x="770086" y="485167"/>
                    <a:pt x="767287" y="483768"/>
                    <a:pt x="763089" y="483301"/>
                  </a:cubicBezTo>
                  <a:cubicBezTo>
                    <a:pt x="757024" y="482368"/>
                    <a:pt x="750960" y="479569"/>
                    <a:pt x="745828" y="475371"/>
                  </a:cubicBezTo>
                  <a:cubicBezTo>
                    <a:pt x="741163" y="471172"/>
                    <a:pt x="735565" y="467906"/>
                    <a:pt x="729967" y="464641"/>
                  </a:cubicBezTo>
                  <a:cubicBezTo>
                    <a:pt x="714106" y="455311"/>
                    <a:pt x="709440" y="453911"/>
                    <a:pt x="691713" y="453911"/>
                  </a:cubicBezTo>
                  <a:cubicBezTo>
                    <a:pt x="689381" y="453911"/>
                    <a:pt x="686581" y="454844"/>
                    <a:pt x="684249" y="454844"/>
                  </a:cubicBezTo>
                  <a:cubicBezTo>
                    <a:pt x="680984" y="454844"/>
                    <a:pt x="677718" y="454378"/>
                    <a:pt x="674919" y="453911"/>
                  </a:cubicBezTo>
                  <a:cubicBezTo>
                    <a:pt x="672120" y="453445"/>
                    <a:pt x="673053" y="451579"/>
                    <a:pt x="673986" y="449713"/>
                  </a:cubicBezTo>
                  <a:cubicBezTo>
                    <a:pt x="674919" y="447847"/>
                    <a:pt x="674452" y="445514"/>
                    <a:pt x="672586" y="444581"/>
                  </a:cubicBezTo>
                  <a:cubicBezTo>
                    <a:pt x="670720" y="443182"/>
                    <a:pt x="668388" y="441782"/>
                    <a:pt x="666055" y="440849"/>
                  </a:cubicBezTo>
                  <a:cubicBezTo>
                    <a:pt x="663723" y="439450"/>
                    <a:pt x="660924" y="439916"/>
                    <a:pt x="659058" y="441782"/>
                  </a:cubicBezTo>
                  <a:cubicBezTo>
                    <a:pt x="656259" y="444581"/>
                    <a:pt x="652993" y="446914"/>
                    <a:pt x="648795" y="445048"/>
                  </a:cubicBezTo>
                  <a:cubicBezTo>
                    <a:pt x="645063" y="443648"/>
                    <a:pt x="641331" y="444115"/>
                    <a:pt x="637598" y="444581"/>
                  </a:cubicBezTo>
                  <a:cubicBezTo>
                    <a:pt x="636199" y="445048"/>
                    <a:pt x="633866" y="443648"/>
                    <a:pt x="632467" y="442715"/>
                  </a:cubicBezTo>
                  <a:cubicBezTo>
                    <a:pt x="631534" y="442249"/>
                    <a:pt x="631067" y="440383"/>
                    <a:pt x="630601" y="439450"/>
                  </a:cubicBezTo>
                  <a:cubicBezTo>
                    <a:pt x="630134" y="438050"/>
                    <a:pt x="631067" y="437583"/>
                    <a:pt x="632933" y="437117"/>
                  </a:cubicBezTo>
                  <a:cubicBezTo>
                    <a:pt x="636199" y="437117"/>
                    <a:pt x="639464" y="436184"/>
                    <a:pt x="641797" y="433851"/>
                  </a:cubicBezTo>
                  <a:cubicBezTo>
                    <a:pt x="644129" y="431985"/>
                    <a:pt x="646928" y="429653"/>
                    <a:pt x="649261" y="427787"/>
                  </a:cubicBezTo>
                  <a:cubicBezTo>
                    <a:pt x="650661" y="426854"/>
                    <a:pt x="650194" y="424055"/>
                    <a:pt x="648328" y="423122"/>
                  </a:cubicBezTo>
                  <a:cubicBezTo>
                    <a:pt x="639931" y="417990"/>
                    <a:pt x="630601" y="415658"/>
                    <a:pt x="621737" y="412392"/>
                  </a:cubicBezTo>
                  <a:cubicBezTo>
                    <a:pt x="620338" y="411926"/>
                    <a:pt x="618472" y="413325"/>
                    <a:pt x="616605" y="414725"/>
                  </a:cubicBezTo>
                  <a:cubicBezTo>
                    <a:pt x="615673" y="415191"/>
                    <a:pt x="615206" y="416591"/>
                    <a:pt x="614273" y="417990"/>
                  </a:cubicBezTo>
                  <a:cubicBezTo>
                    <a:pt x="613340" y="419390"/>
                    <a:pt x="612407" y="419856"/>
                    <a:pt x="611474" y="418923"/>
                  </a:cubicBezTo>
                  <a:cubicBezTo>
                    <a:pt x="611008" y="418457"/>
                    <a:pt x="610541" y="417990"/>
                    <a:pt x="610541" y="417057"/>
                  </a:cubicBezTo>
                  <a:cubicBezTo>
                    <a:pt x="610541" y="415191"/>
                    <a:pt x="611008" y="413325"/>
                    <a:pt x="610541" y="411459"/>
                  </a:cubicBezTo>
                  <a:cubicBezTo>
                    <a:pt x="610541" y="408194"/>
                    <a:pt x="608208" y="405394"/>
                    <a:pt x="605409" y="404461"/>
                  </a:cubicBezTo>
                  <a:cubicBezTo>
                    <a:pt x="602610" y="403528"/>
                    <a:pt x="600278" y="404928"/>
                    <a:pt x="598412" y="406327"/>
                  </a:cubicBezTo>
                  <a:cubicBezTo>
                    <a:pt x="596546" y="408194"/>
                    <a:pt x="595146" y="410060"/>
                    <a:pt x="594680" y="412859"/>
                  </a:cubicBezTo>
                  <a:cubicBezTo>
                    <a:pt x="594680" y="414725"/>
                    <a:pt x="593747" y="416591"/>
                    <a:pt x="593280" y="418457"/>
                  </a:cubicBezTo>
                  <a:cubicBezTo>
                    <a:pt x="592814" y="419390"/>
                    <a:pt x="591414" y="419856"/>
                    <a:pt x="590481" y="420323"/>
                  </a:cubicBezTo>
                  <a:cubicBezTo>
                    <a:pt x="590481" y="420323"/>
                    <a:pt x="589548" y="419390"/>
                    <a:pt x="589082" y="418923"/>
                  </a:cubicBezTo>
                  <a:cubicBezTo>
                    <a:pt x="588149" y="415658"/>
                    <a:pt x="587682" y="412859"/>
                    <a:pt x="583017" y="413325"/>
                  </a:cubicBezTo>
                  <a:cubicBezTo>
                    <a:pt x="580685" y="413325"/>
                    <a:pt x="580685" y="410993"/>
                    <a:pt x="580218" y="409127"/>
                  </a:cubicBezTo>
                  <a:cubicBezTo>
                    <a:pt x="579285" y="404461"/>
                    <a:pt x="575087" y="403528"/>
                    <a:pt x="573220" y="405861"/>
                  </a:cubicBezTo>
                  <a:cubicBezTo>
                    <a:pt x="569955" y="410993"/>
                    <a:pt x="562957" y="410993"/>
                    <a:pt x="560158" y="416124"/>
                  </a:cubicBezTo>
                  <a:cubicBezTo>
                    <a:pt x="555027" y="417057"/>
                    <a:pt x="551761" y="421256"/>
                    <a:pt x="547096" y="422655"/>
                  </a:cubicBezTo>
                  <a:cubicBezTo>
                    <a:pt x="546629" y="422655"/>
                    <a:pt x="546163" y="422655"/>
                    <a:pt x="545230" y="423122"/>
                  </a:cubicBezTo>
                  <a:cubicBezTo>
                    <a:pt x="545230" y="423122"/>
                    <a:pt x="545230" y="423588"/>
                    <a:pt x="545230" y="423588"/>
                  </a:cubicBezTo>
                  <a:lnTo>
                    <a:pt x="544297" y="424521"/>
                  </a:lnTo>
                  <a:lnTo>
                    <a:pt x="544764" y="423122"/>
                  </a:lnTo>
                  <a:cubicBezTo>
                    <a:pt x="544764" y="423122"/>
                    <a:pt x="544764" y="423122"/>
                    <a:pt x="545230" y="423122"/>
                  </a:cubicBezTo>
                  <a:cubicBezTo>
                    <a:pt x="545230" y="422189"/>
                    <a:pt x="545230" y="421256"/>
                    <a:pt x="544764" y="420323"/>
                  </a:cubicBezTo>
                  <a:cubicBezTo>
                    <a:pt x="544297" y="420323"/>
                    <a:pt x="543830" y="419856"/>
                    <a:pt x="543364" y="419856"/>
                  </a:cubicBezTo>
                  <a:cubicBezTo>
                    <a:pt x="535433" y="419856"/>
                    <a:pt x="534500" y="420789"/>
                    <a:pt x="536366" y="427787"/>
                  </a:cubicBezTo>
                  <a:cubicBezTo>
                    <a:pt x="536833" y="428720"/>
                    <a:pt x="536833" y="430119"/>
                    <a:pt x="536833" y="431052"/>
                  </a:cubicBezTo>
                  <a:cubicBezTo>
                    <a:pt x="536833" y="431052"/>
                    <a:pt x="537299" y="431052"/>
                    <a:pt x="537299" y="431052"/>
                  </a:cubicBezTo>
                  <a:lnTo>
                    <a:pt x="537766" y="431985"/>
                  </a:lnTo>
                  <a:lnTo>
                    <a:pt x="536833" y="431519"/>
                  </a:lnTo>
                  <a:cubicBezTo>
                    <a:pt x="536833" y="431519"/>
                    <a:pt x="536833" y="431052"/>
                    <a:pt x="536833" y="431052"/>
                  </a:cubicBezTo>
                  <a:cubicBezTo>
                    <a:pt x="528902" y="430586"/>
                    <a:pt x="522838" y="434784"/>
                    <a:pt x="515840" y="437583"/>
                  </a:cubicBezTo>
                  <a:cubicBezTo>
                    <a:pt x="515374" y="438050"/>
                    <a:pt x="515374" y="439916"/>
                    <a:pt x="515374" y="440849"/>
                  </a:cubicBezTo>
                  <a:cubicBezTo>
                    <a:pt x="515374" y="442715"/>
                    <a:pt x="516773" y="444581"/>
                    <a:pt x="516306" y="445981"/>
                  </a:cubicBezTo>
                  <a:cubicBezTo>
                    <a:pt x="515840" y="448313"/>
                    <a:pt x="513041" y="446914"/>
                    <a:pt x="511175" y="447380"/>
                  </a:cubicBezTo>
                  <a:cubicBezTo>
                    <a:pt x="508376" y="448313"/>
                    <a:pt x="505110" y="449246"/>
                    <a:pt x="502311" y="450179"/>
                  </a:cubicBezTo>
                  <a:lnTo>
                    <a:pt x="502778" y="449713"/>
                  </a:lnTo>
                  <a:cubicBezTo>
                    <a:pt x="502778" y="449713"/>
                    <a:pt x="502311" y="449713"/>
                    <a:pt x="502311" y="449713"/>
                  </a:cubicBezTo>
                  <a:cubicBezTo>
                    <a:pt x="502311" y="447847"/>
                    <a:pt x="502778" y="445981"/>
                    <a:pt x="502311" y="444581"/>
                  </a:cubicBezTo>
                  <a:cubicBezTo>
                    <a:pt x="501845" y="442249"/>
                    <a:pt x="499979" y="441316"/>
                    <a:pt x="498113" y="441316"/>
                  </a:cubicBezTo>
                  <a:cubicBezTo>
                    <a:pt x="497180" y="441316"/>
                    <a:pt x="495780" y="442715"/>
                    <a:pt x="495780" y="443182"/>
                  </a:cubicBezTo>
                  <a:cubicBezTo>
                    <a:pt x="496247" y="445514"/>
                    <a:pt x="497646" y="447380"/>
                    <a:pt x="498579" y="449713"/>
                  </a:cubicBezTo>
                  <a:cubicBezTo>
                    <a:pt x="498579" y="449713"/>
                    <a:pt x="498113" y="449713"/>
                    <a:pt x="498113" y="449713"/>
                  </a:cubicBezTo>
                  <a:lnTo>
                    <a:pt x="498579" y="450179"/>
                  </a:lnTo>
                  <a:cubicBezTo>
                    <a:pt x="492981" y="449713"/>
                    <a:pt x="489249" y="452045"/>
                    <a:pt x="486917" y="457177"/>
                  </a:cubicBezTo>
                  <a:cubicBezTo>
                    <a:pt x="486917" y="457177"/>
                    <a:pt x="486917" y="457177"/>
                    <a:pt x="486917" y="457177"/>
                  </a:cubicBezTo>
                  <a:cubicBezTo>
                    <a:pt x="486917" y="457643"/>
                    <a:pt x="488316" y="459043"/>
                    <a:pt x="486450" y="457643"/>
                  </a:cubicBezTo>
                  <a:cubicBezTo>
                    <a:pt x="486450" y="457643"/>
                    <a:pt x="486450" y="457177"/>
                    <a:pt x="486917" y="457177"/>
                  </a:cubicBezTo>
                  <a:cubicBezTo>
                    <a:pt x="485051" y="457177"/>
                    <a:pt x="483185" y="457177"/>
                    <a:pt x="481318" y="457177"/>
                  </a:cubicBezTo>
                  <a:cubicBezTo>
                    <a:pt x="478053" y="457643"/>
                    <a:pt x="475254" y="459043"/>
                    <a:pt x="474321" y="462308"/>
                  </a:cubicBezTo>
                  <a:cubicBezTo>
                    <a:pt x="472921" y="466040"/>
                    <a:pt x="472921" y="469772"/>
                    <a:pt x="476653" y="472571"/>
                  </a:cubicBezTo>
                  <a:cubicBezTo>
                    <a:pt x="477586" y="473505"/>
                    <a:pt x="478986" y="473971"/>
                    <a:pt x="479453" y="474904"/>
                  </a:cubicBezTo>
                  <a:cubicBezTo>
                    <a:pt x="480852" y="476304"/>
                    <a:pt x="480386" y="478636"/>
                    <a:pt x="478520" y="479569"/>
                  </a:cubicBezTo>
                  <a:cubicBezTo>
                    <a:pt x="476653" y="480969"/>
                    <a:pt x="474321" y="482835"/>
                    <a:pt x="471522" y="481902"/>
                  </a:cubicBezTo>
                  <a:cubicBezTo>
                    <a:pt x="468256" y="480502"/>
                    <a:pt x="465457" y="480969"/>
                    <a:pt x="462192" y="481435"/>
                  </a:cubicBezTo>
                  <a:cubicBezTo>
                    <a:pt x="460326" y="481902"/>
                    <a:pt x="458460" y="479569"/>
                    <a:pt x="458926" y="477703"/>
                  </a:cubicBezTo>
                  <a:cubicBezTo>
                    <a:pt x="459859" y="474904"/>
                    <a:pt x="461259" y="471638"/>
                    <a:pt x="462192" y="468839"/>
                  </a:cubicBezTo>
                  <a:cubicBezTo>
                    <a:pt x="462192" y="468373"/>
                    <a:pt x="461725" y="467906"/>
                    <a:pt x="461259" y="467440"/>
                  </a:cubicBezTo>
                  <a:cubicBezTo>
                    <a:pt x="460792" y="467440"/>
                    <a:pt x="459859" y="466973"/>
                    <a:pt x="459859" y="467440"/>
                  </a:cubicBezTo>
                  <a:cubicBezTo>
                    <a:pt x="455194" y="472105"/>
                    <a:pt x="450995" y="476304"/>
                    <a:pt x="446797" y="481435"/>
                  </a:cubicBezTo>
                  <a:cubicBezTo>
                    <a:pt x="445398" y="483301"/>
                    <a:pt x="446797" y="484701"/>
                    <a:pt x="447730" y="486567"/>
                  </a:cubicBezTo>
                  <a:cubicBezTo>
                    <a:pt x="449596" y="488899"/>
                    <a:pt x="449130" y="491232"/>
                    <a:pt x="446797" y="493098"/>
                  </a:cubicBezTo>
                  <a:cubicBezTo>
                    <a:pt x="445864" y="494031"/>
                    <a:pt x="445398" y="494964"/>
                    <a:pt x="444931" y="495897"/>
                  </a:cubicBezTo>
                  <a:cubicBezTo>
                    <a:pt x="447263" y="495897"/>
                    <a:pt x="449596" y="496363"/>
                    <a:pt x="451929" y="495897"/>
                  </a:cubicBezTo>
                  <a:cubicBezTo>
                    <a:pt x="456127" y="494964"/>
                    <a:pt x="460792" y="493564"/>
                    <a:pt x="464991" y="492631"/>
                  </a:cubicBezTo>
                  <a:cubicBezTo>
                    <a:pt x="467323" y="492165"/>
                    <a:pt x="470122" y="493098"/>
                    <a:pt x="472455" y="493564"/>
                  </a:cubicBezTo>
                  <a:cubicBezTo>
                    <a:pt x="472921" y="493564"/>
                    <a:pt x="473388" y="494031"/>
                    <a:pt x="473854" y="494497"/>
                  </a:cubicBezTo>
                  <a:cubicBezTo>
                    <a:pt x="473388" y="494964"/>
                    <a:pt x="472921" y="495430"/>
                    <a:pt x="472455" y="495897"/>
                  </a:cubicBezTo>
                  <a:cubicBezTo>
                    <a:pt x="470122" y="497296"/>
                    <a:pt x="467790" y="498229"/>
                    <a:pt x="465457" y="499629"/>
                  </a:cubicBezTo>
                  <a:cubicBezTo>
                    <a:pt x="464524" y="500095"/>
                    <a:pt x="463125" y="500095"/>
                    <a:pt x="461725" y="500562"/>
                  </a:cubicBezTo>
                  <a:cubicBezTo>
                    <a:pt x="458460" y="501028"/>
                    <a:pt x="457993" y="503361"/>
                    <a:pt x="458926" y="506160"/>
                  </a:cubicBezTo>
                  <a:cubicBezTo>
                    <a:pt x="457060" y="507559"/>
                    <a:pt x="454261" y="508493"/>
                    <a:pt x="453328" y="510359"/>
                  </a:cubicBezTo>
                  <a:cubicBezTo>
                    <a:pt x="452395" y="512225"/>
                    <a:pt x="453328" y="515490"/>
                    <a:pt x="453328" y="517823"/>
                  </a:cubicBezTo>
                  <a:cubicBezTo>
                    <a:pt x="453328" y="518756"/>
                    <a:pt x="451929" y="520155"/>
                    <a:pt x="451462" y="521088"/>
                  </a:cubicBezTo>
                  <a:cubicBezTo>
                    <a:pt x="450529" y="522488"/>
                    <a:pt x="448663" y="524354"/>
                    <a:pt x="448663" y="525753"/>
                  </a:cubicBezTo>
                  <a:cubicBezTo>
                    <a:pt x="449130" y="529485"/>
                    <a:pt x="447263" y="531818"/>
                    <a:pt x="444465" y="533217"/>
                  </a:cubicBezTo>
                  <a:cubicBezTo>
                    <a:pt x="440733" y="535083"/>
                    <a:pt x="438400" y="536949"/>
                    <a:pt x="437467" y="541615"/>
                  </a:cubicBezTo>
                  <a:cubicBezTo>
                    <a:pt x="436534" y="545347"/>
                    <a:pt x="433268" y="548612"/>
                    <a:pt x="433268" y="552344"/>
                  </a:cubicBezTo>
                  <a:cubicBezTo>
                    <a:pt x="432802" y="555610"/>
                    <a:pt x="432802" y="558409"/>
                    <a:pt x="429070" y="559808"/>
                  </a:cubicBezTo>
                  <a:cubicBezTo>
                    <a:pt x="427204" y="560741"/>
                    <a:pt x="426271" y="562141"/>
                    <a:pt x="426737" y="564473"/>
                  </a:cubicBezTo>
                  <a:cubicBezTo>
                    <a:pt x="427670" y="568205"/>
                    <a:pt x="428137" y="571937"/>
                    <a:pt x="426737" y="575670"/>
                  </a:cubicBezTo>
                  <a:cubicBezTo>
                    <a:pt x="425338" y="579402"/>
                    <a:pt x="425338" y="583134"/>
                    <a:pt x="424405" y="586866"/>
                  </a:cubicBezTo>
                  <a:cubicBezTo>
                    <a:pt x="423938" y="589665"/>
                    <a:pt x="422072" y="591064"/>
                    <a:pt x="419273" y="591997"/>
                  </a:cubicBezTo>
                  <a:cubicBezTo>
                    <a:pt x="417407" y="592464"/>
                    <a:pt x="415541" y="592930"/>
                    <a:pt x="414142" y="593863"/>
                  </a:cubicBezTo>
                  <a:cubicBezTo>
                    <a:pt x="413209" y="594330"/>
                    <a:pt x="412275" y="595729"/>
                    <a:pt x="412275" y="596662"/>
                  </a:cubicBezTo>
                  <a:cubicBezTo>
                    <a:pt x="412275" y="599928"/>
                    <a:pt x="412275" y="602727"/>
                    <a:pt x="409010" y="605059"/>
                  </a:cubicBezTo>
                  <a:cubicBezTo>
                    <a:pt x="402479" y="609258"/>
                    <a:pt x="397814" y="615789"/>
                    <a:pt x="395015" y="622787"/>
                  </a:cubicBezTo>
                  <a:cubicBezTo>
                    <a:pt x="394548" y="624653"/>
                    <a:pt x="393615" y="626519"/>
                    <a:pt x="392682" y="627918"/>
                  </a:cubicBezTo>
                  <a:cubicBezTo>
                    <a:pt x="391283" y="630251"/>
                    <a:pt x="388950" y="631650"/>
                    <a:pt x="386151" y="631184"/>
                  </a:cubicBezTo>
                  <a:cubicBezTo>
                    <a:pt x="383819" y="631184"/>
                    <a:pt x="381019" y="630251"/>
                    <a:pt x="378687" y="630251"/>
                  </a:cubicBezTo>
                  <a:cubicBezTo>
                    <a:pt x="378221" y="630251"/>
                    <a:pt x="377287" y="630717"/>
                    <a:pt x="376821" y="631184"/>
                  </a:cubicBezTo>
                  <a:cubicBezTo>
                    <a:pt x="375888" y="632117"/>
                    <a:pt x="375888" y="633516"/>
                    <a:pt x="376821" y="634449"/>
                  </a:cubicBezTo>
                  <a:cubicBezTo>
                    <a:pt x="377287" y="634916"/>
                    <a:pt x="377754" y="635382"/>
                    <a:pt x="378221" y="635849"/>
                  </a:cubicBezTo>
                  <a:cubicBezTo>
                    <a:pt x="379154" y="637715"/>
                    <a:pt x="379154" y="640514"/>
                    <a:pt x="377287" y="640514"/>
                  </a:cubicBezTo>
                  <a:cubicBezTo>
                    <a:pt x="371223" y="640980"/>
                    <a:pt x="367957" y="647512"/>
                    <a:pt x="361893" y="646579"/>
                  </a:cubicBezTo>
                  <a:cubicBezTo>
                    <a:pt x="357694" y="649378"/>
                    <a:pt x="353962" y="652643"/>
                    <a:pt x="349764" y="655442"/>
                  </a:cubicBezTo>
                  <a:cubicBezTo>
                    <a:pt x="349297" y="655909"/>
                    <a:pt x="349297" y="656842"/>
                    <a:pt x="349297" y="657308"/>
                  </a:cubicBezTo>
                  <a:cubicBezTo>
                    <a:pt x="350230" y="661507"/>
                    <a:pt x="347431" y="662906"/>
                    <a:pt x="344166" y="663373"/>
                  </a:cubicBezTo>
                  <a:cubicBezTo>
                    <a:pt x="341833" y="663839"/>
                    <a:pt x="339034" y="664306"/>
                    <a:pt x="337168" y="665705"/>
                  </a:cubicBezTo>
                  <a:cubicBezTo>
                    <a:pt x="335769" y="666638"/>
                    <a:pt x="334369" y="668038"/>
                    <a:pt x="333902" y="669904"/>
                  </a:cubicBezTo>
                  <a:cubicBezTo>
                    <a:pt x="332969" y="672236"/>
                    <a:pt x="333902" y="675035"/>
                    <a:pt x="332969" y="677368"/>
                  </a:cubicBezTo>
                  <a:cubicBezTo>
                    <a:pt x="331570" y="684366"/>
                    <a:pt x="334369" y="691363"/>
                    <a:pt x="331103" y="697894"/>
                  </a:cubicBezTo>
                  <a:cubicBezTo>
                    <a:pt x="331103" y="698361"/>
                    <a:pt x="331570" y="699294"/>
                    <a:pt x="331570" y="699760"/>
                  </a:cubicBezTo>
                  <a:cubicBezTo>
                    <a:pt x="332969" y="704892"/>
                    <a:pt x="336701" y="708157"/>
                    <a:pt x="339034" y="712823"/>
                  </a:cubicBezTo>
                  <a:cubicBezTo>
                    <a:pt x="340434" y="715622"/>
                    <a:pt x="341833" y="718421"/>
                    <a:pt x="342766" y="721686"/>
                  </a:cubicBezTo>
                  <a:cubicBezTo>
                    <a:pt x="343232" y="723086"/>
                    <a:pt x="342299" y="725418"/>
                    <a:pt x="341366" y="726818"/>
                  </a:cubicBezTo>
                  <a:cubicBezTo>
                    <a:pt x="339967" y="729150"/>
                    <a:pt x="338101" y="730550"/>
                    <a:pt x="336701" y="732416"/>
                  </a:cubicBezTo>
                  <a:cubicBezTo>
                    <a:pt x="335769" y="733815"/>
                    <a:pt x="336701" y="737081"/>
                    <a:pt x="338101" y="737547"/>
                  </a:cubicBezTo>
                  <a:cubicBezTo>
                    <a:pt x="339967" y="738480"/>
                    <a:pt x="341833" y="738947"/>
                    <a:pt x="343232" y="739880"/>
                  </a:cubicBezTo>
                  <a:cubicBezTo>
                    <a:pt x="345565" y="740813"/>
                    <a:pt x="346031" y="742679"/>
                    <a:pt x="345099" y="744079"/>
                  </a:cubicBezTo>
                  <a:cubicBezTo>
                    <a:pt x="343699" y="745945"/>
                    <a:pt x="341833" y="747811"/>
                    <a:pt x="340434" y="750143"/>
                  </a:cubicBezTo>
                  <a:cubicBezTo>
                    <a:pt x="339034" y="752009"/>
                    <a:pt x="339967" y="756208"/>
                    <a:pt x="341366" y="757141"/>
                  </a:cubicBezTo>
                  <a:cubicBezTo>
                    <a:pt x="347898" y="763205"/>
                    <a:pt x="355362" y="768337"/>
                    <a:pt x="364225" y="771136"/>
                  </a:cubicBezTo>
                  <a:cubicBezTo>
                    <a:pt x="365625" y="771602"/>
                    <a:pt x="367024" y="772069"/>
                    <a:pt x="367957" y="771602"/>
                  </a:cubicBezTo>
                  <a:cubicBezTo>
                    <a:pt x="375888" y="768803"/>
                    <a:pt x="384285" y="767870"/>
                    <a:pt x="389417" y="759940"/>
                  </a:cubicBezTo>
                  <a:cubicBezTo>
                    <a:pt x="391283" y="756674"/>
                    <a:pt x="393615" y="753409"/>
                    <a:pt x="396881" y="751076"/>
                  </a:cubicBezTo>
                  <a:cubicBezTo>
                    <a:pt x="402012" y="747344"/>
                    <a:pt x="409010" y="746411"/>
                    <a:pt x="411809" y="739413"/>
                  </a:cubicBezTo>
                  <a:cubicBezTo>
                    <a:pt x="411809" y="739413"/>
                    <a:pt x="413209" y="738947"/>
                    <a:pt x="413209" y="739413"/>
                  </a:cubicBezTo>
                  <a:cubicBezTo>
                    <a:pt x="415075" y="741279"/>
                    <a:pt x="417874" y="742679"/>
                    <a:pt x="418340" y="744545"/>
                  </a:cubicBezTo>
                  <a:cubicBezTo>
                    <a:pt x="419740" y="748277"/>
                    <a:pt x="419273" y="752009"/>
                    <a:pt x="420206" y="755741"/>
                  </a:cubicBezTo>
                  <a:cubicBezTo>
                    <a:pt x="421139" y="759940"/>
                    <a:pt x="423938" y="764138"/>
                    <a:pt x="424405" y="768337"/>
                  </a:cubicBezTo>
                  <a:cubicBezTo>
                    <a:pt x="424871" y="775801"/>
                    <a:pt x="428603" y="781399"/>
                    <a:pt x="431869" y="787464"/>
                  </a:cubicBezTo>
                  <a:cubicBezTo>
                    <a:pt x="435134" y="793062"/>
                    <a:pt x="437933" y="798660"/>
                    <a:pt x="442132" y="803791"/>
                  </a:cubicBezTo>
                  <a:cubicBezTo>
                    <a:pt x="443531" y="805657"/>
                    <a:pt x="442598" y="807523"/>
                    <a:pt x="442132" y="808923"/>
                  </a:cubicBezTo>
                  <a:cubicBezTo>
                    <a:pt x="441665" y="810789"/>
                    <a:pt x="441199" y="812188"/>
                    <a:pt x="440733" y="814055"/>
                  </a:cubicBezTo>
                  <a:cubicBezTo>
                    <a:pt x="440733" y="814055"/>
                    <a:pt x="441199" y="814055"/>
                    <a:pt x="441199" y="814055"/>
                  </a:cubicBezTo>
                  <a:cubicBezTo>
                    <a:pt x="441199" y="814521"/>
                    <a:pt x="441199" y="814988"/>
                    <a:pt x="441199" y="815454"/>
                  </a:cubicBezTo>
                  <a:cubicBezTo>
                    <a:pt x="442132" y="816854"/>
                    <a:pt x="443531" y="817787"/>
                    <a:pt x="443998" y="819186"/>
                  </a:cubicBezTo>
                  <a:cubicBezTo>
                    <a:pt x="448663" y="832248"/>
                    <a:pt x="450995" y="828516"/>
                    <a:pt x="461725" y="827117"/>
                  </a:cubicBezTo>
                  <a:cubicBezTo>
                    <a:pt x="464524" y="826650"/>
                    <a:pt x="465924" y="824784"/>
                    <a:pt x="466390" y="821985"/>
                  </a:cubicBezTo>
                  <a:cubicBezTo>
                    <a:pt x="467323" y="817787"/>
                    <a:pt x="470122" y="815454"/>
                    <a:pt x="474321" y="814988"/>
                  </a:cubicBezTo>
                  <a:cubicBezTo>
                    <a:pt x="476187" y="814521"/>
                    <a:pt x="478053" y="814055"/>
                    <a:pt x="479919" y="814521"/>
                  </a:cubicBezTo>
                  <a:cubicBezTo>
                    <a:pt x="485517" y="814521"/>
                    <a:pt x="490182" y="813588"/>
                    <a:pt x="492515" y="807990"/>
                  </a:cubicBezTo>
                  <a:cubicBezTo>
                    <a:pt x="501378" y="809389"/>
                    <a:pt x="500912" y="802392"/>
                    <a:pt x="502311" y="797260"/>
                  </a:cubicBezTo>
                  <a:cubicBezTo>
                    <a:pt x="502778" y="795861"/>
                    <a:pt x="502778" y="794461"/>
                    <a:pt x="502311" y="793528"/>
                  </a:cubicBezTo>
                  <a:cubicBezTo>
                    <a:pt x="501845" y="791196"/>
                    <a:pt x="500912" y="790263"/>
                    <a:pt x="498579" y="790729"/>
                  </a:cubicBezTo>
                  <a:cubicBezTo>
                    <a:pt x="498113" y="790729"/>
                    <a:pt x="497180" y="790729"/>
                    <a:pt x="496713" y="790729"/>
                  </a:cubicBezTo>
                  <a:cubicBezTo>
                    <a:pt x="496247" y="790263"/>
                    <a:pt x="495780" y="789796"/>
                    <a:pt x="495780" y="789330"/>
                  </a:cubicBezTo>
                  <a:cubicBezTo>
                    <a:pt x="495780" y="782799"/>
                    <a:pt x="495314" y="776734"/>
                    <a:pt x="497180" y="770203"/>
                  </a:cubicBezTo>
                  <a:cubicBezTo>
                    <a:pt x="498113" y="767404"/>
                    <a:pt x="498579" y="764138"/>
                    <a:pt x="498579" y="760873"/>
                  </a:cubicBezTo>
                  <a:cubicBezTo>
                    <a:pt x="498579" y="754808"/>
                    <a:pt x="501845" y="751543"/>
                    <a:pt x="506044" y="748277"/>
                  </a:cubicBezTo>
                  <a:cubicBezTo>
                    <a:pt x="509309" y="745945"/>
                    <a:pt x="512574" y="744545"/>
                    <a:pt x="515374" y="741746"/>
                  </a:cubicBezTo>
                  <a:cubicBezTo>
                    <a:pt x="518639" y="738947"/>
                    <a:pt x="521438" y="735215"/>
                    <a:pt x="520505" y="730083"/>
                  </a:cubicBezTo>
                  <a:cubicBezTo>
                    <a:pt x="520039" y="727751"/>
                    <a:pt x="521438" y="724952"/>
                    <a:pt x="520972" y="722619"/>
                  </a:cubicBezTo>
                  <a:cubicBezTo>
                    <a:pt x="520972" y="720753"/>
                    <a:pt x="520505" y="718887"/>
                    <a:pt x="519572" y="717021"/>
                  </a:cubicBezTo>
                  <a:cubicBezTo>
                    <a:pt x="515374" y="710957"/>
                    <a:pt x="510709" y="704425"/>
                    <a:pt x="503244" y="701160"/>
                  </a:cubicBezTo>
                  <a:cubicBezTo>
                    <a:pt x="499512" y="699760"/>
                    <a:pt x="497646" y="696028"/>
                    <a:pt x="497646" y="691830"/>
                  </a:cubicBezTo>
                  <a:cubicBezTo>
                    <a:pt x="497646" y="681567"/>
                    <a:pt x="498113" y="671303"/>
                    <a:pt x="498579" y="661040"/>
                  </a:cubicBezTo>
                  <a:cubicBezTo>
                    <a:pt x="498579" y="659174"/>
                    <a:pt x="499512" y="657308"/>
                    <a:pt x="500445" y="655909"/>
                  </a:cubicBezTo>
                  <a:cubicBezTo>
                    <a:pt x="505577" y="647045"/>
                    <a:pt x="511641" y="639114"/>
                    <a:pt x="520505" y="633050"/>
                  </a:cubicBezTo>
                  <a:cubicBezTo>
                    <a:pt x="524704" y="630251"/>
                    <a:pt x="528436" y="626519"/>
                    <a:pt x="532168" y="623253"/>
                  </a:cubicBezTo>
                  <a:cubicBezTo>
                    <a:pt x="539165" y="616256"/>
                    <a:pt x="539165" y="616256"/>
                    <a:pt x="543364" y="605992"/>
                  </a:cubicBezTo>
                  <a:cubicBezTo>
                    <a:pt x="544764" y="602727"/>
                    <a:pt x="544764" y="599928"/>
                    <a:pt x="544297" y="596662"/>
                  </a:cubicBezTo>
                  <a:cubicBezTo>
                    <a:pt x="542897" y="589198"/>
                    <a:pt x="544297" y="580335"/>
                    <a:pt x="547562" y="574737"/>
                  </a:cubicBezTo>
                  <a:cubicBezTo>
                    <a:pt x="550828" y="568672"/>
                    <a:pt x="554560" y="564007"/>
                    <a:pt x="562491" y="565873"/>
                  </a:cubicBezTo>
                  <a:cubicBezTo>
                    <a:pt x="571821" y="564473"/>
                    <a:pt x="580218" y="565873"/>
                    <a:pt x="588615" y="570071"/>
                  </a:cubicBezTo>
                  <a:cubicBezTo>
                    <a:pt x="590948" y="571471"/>
                    <a:pt x="592347" y="577069"/>
                    <a:pt x="590015" y="578469"/>
                  </a:cubicBezTo>
                  <a:cubicBezTo>
                    <a:pt x="587216" y="580335"/>
                    <a:pt x="584883" y="581734"/>
                    <a:pt x="584883" y="585466"/>
                  </a:cubicBezTo>
                  <a:cubicBezTo>
                    <a:pt x="584883" y="587799"/>
                    <a:pt x="583484" y="590598"/>
                    <a:pt x="582084" y="592464"/>
                  </a:cubicBezTo>
                  <a:cubicBezTo>
                    <a:pt x="576020" y="601327"/>
                    <a:pt x="570888" y="611124"/>
                    <a:pt x="563424" y="619055"/>
                  </a:cubicBezTo>
                  <a:cubicBezTo>
                    <a:pt x="561091" y="621387"/>
                    <a:pt x="559225" y="623720"/>
                    <a:pt x="558292" y="626985"/>
                  </a:cubicBezTo>
                  <a:cubicBezTo>
                    <a:pt x="556893" y="631184"/>
                    <a:pt x="553627" y="632583"/>
                    <a:pt x="549429" y="632117"/>
                  </a:cubicBezTo>
                  <a:cubicBezTo>
                    <a:pt x="547096" y="632117"/>
                    <a:pt x="545697" y="633050"/>
                    <a:pt x="546163" y="635382"/>
                  </a:cubicBezTo>
                  <a:cubicBezTo>
                    <a:pt x="546629" y="638648"/>
                    <a:pt x="546163" y="641447"/>
                    <a:pt x="545230" y="644713"/>
                  </a:cubicBezTo>
                  <a:cubicBezTo>
                    <a:pt x="544764" y="647045"/>
                    <a:pt x="544764" y="649844"/>
                    <a:pt x="545230" y="652177"/>
                  </a:cubicBezTo>
                  <a:cubicBezTo>
                    <a:pt x="545697" y="654509"/>
                    <a:pt x="547096" y="656842"/>
                    <a:pt x="547562" y="659641"/>
                  </a:cubicBezTo>
                  <a:cubicBezTo>
                    <a:pt x="549895" y="669437"/>
                    <a:pt x="553161" y="679234"/>
                    <a:pt x="551294" y="689964"/>
                  </a:cubicBezTo>
                  <a:cubicBezTo>
                    <a:pt x="550828" y="691830"/>
                    <a:pt x="551294" y="693696"/>
                    <a:pt x="551761" y="695562"/>
                  </a:cubicBezTo>
                  <a:cubicBezTo>
                    <a:pt x="552228" y="698827"/>
                    <a:pt x="553627" y="701160"/>
                    <a:pt x="557359" y="703026"/>
                  </a:cubicBezTo>
                  <a:cubicBezTo>
                    <a:pt x="559692" y="703959"/>
                    <a:pt x="561558" y="705358"/>
                    <a:pt x="563890" y="706758"/>
                  </a:cubicBezTo>
                  <a:lnTo>
                    <a:pt x="563890" y="706758"/>
                  </a:lnTo>
                  <a:cubicBezTo>
                    <a:pt x="563890" y="706758"/>
                    <a:pt x="563424" y="706758"/>
                    <a:pt x="563424" y="706291"/>
                  </a:cubicBezTo>
                  <a:lnTo>
                    <a:pt x="564823" y="705825"/>
                  </a:lnTo>
                  <a:lnTo>
                    <a:pt x="563890" y="706758"/>
                  </a:lnTo>
                  <a:cubicBezTo>
                    <a:pt x="565290" y="707691"/>
                    <a:pt x="567156" y="709091"/>
                    <a:pt x="568089" y="709091"/>
                  </a:cubicBezTo>
                  <a:cubicBezTo>
                    <a:pt x="572754" y="708624"/>
                    <a:pt x="575087" y="710490"/>
                    <a:pt x="577419" y="713756"/>
                  </a:cubicBezTo>
                  <a:cubicBezTo>
                    <a:pt x="579752" y="717954"/>
                    <a:pt x="583484" y="717954"/>
                    <a:pt x="587682" y="717021"/>
                  </a:cubicBezTo>
                  <a:cubicBezTo>
                    <a:pt x="591414" y="716088"/>
                    <a:pt x="594680" y="714222"/>
                    <a:pt x="598412" y="712823"/>
                  </a:cubicBezTo>
                  <a:cubicBezTo>
                    <a:pt x="610075" y="707224"/>
                    <a:pt x="622204" y="703492"/>
                    <a:pt x="635266" y="703492"/>
                  </a:cubicBezTo>
                  <a:cubicBezTo>
                    <a:pt x="639931" y="703492"/>
                    <a:pt x="644129" y="702559"/>
                    <a:pt x="648795" y="702093"/>
                  </a:cubicBezTo>
                  <a:cubicBezTo>
                    <a:pt x="649728" y="702093"/>
                    <a:pt x="652060" y="702559"/>
                    <a:pt x="652060" y="703026"/>
                  </a:cubicBezTo>
                  <a:cubicBezTo>
                    <a:pt x="654393" y="709091"/>
                    <a:pt x="660924" y="707691"/>
                    <a:pt x="664656" y="710490"/>
                  </a:cubicBezTo>
                  <a:cubicBezTo>
                    <a:pt x="665122" y="710957"/>
                    <a:pt x="666055" y="710957"/>
                    <a:pt x="666522" y="711423"/>
                  </a:cubicBezTo>
                  <a:cubicBezTo>
                    <a:pt x="666988" y="711890"/>
                    <a:pt x="666988" y="712823"/>
                    <a:pt x="666988" y="712823"/>
                  </a:cubicBezTo>
                  <a:cubicBezTo>
                    <a:pt x="664656" y="714222"/>
                    <a:pt x="662790" y="715622"/>
                    <a:pt x="660457" y="717021"/>
                  </a:cubicBezTo>
                  <a:cubicBezTo>
                    <a:pt x="657192" y="718421"/>
                    <a:pt x="652993" y="719820"/>
                    <a:pt x="651127" y="723086"/>
                  </a:cubicBezTo>
                  <a:cubicBezTo>
                    <a:pt x="646928" y="730083"/>
                    <a:pt x="641331" y="730083"/>
                    <a:pt x="634799" y="727284"/>
                  </a:cubicBezTo>
                  <a:cubicBezTo>
                    <a:pt x="630601" y="725885"/>
                    <a:pt x="625936" y="724952"/>
                    <a:pt x="621737" y="724485"/>
                  </a:cubicBezTo>
                  <a:cubicBezTo>
                    <a:pt x="619871" y="724019"/>
                    <a:pt x="618005" y="724019"/>
                    <a:pt x="616139" y="724485"/>
                  </a:cubicBezTo>
                  <a:cubicBezTo>
                    <a:pt x="610075" y="726351"/>
                    <a:pt x="604010" y="728217"/>
                    <a:pt x="597945" y="730550"/>
                  </a:cubicBezTo>
                  <a:cubicBezTo>
                    <a:pt x="591414" y="732882"/>
                    <a:pt x="587216" y="737081"/>
                    <a:pt x="586749" y="744545"/>
                  </a:cubicBezTo>
                  <a:cubicBezTo>
                    <a:pt x="586749" y="748277"/>
                    <a:pt x="583950" y="750143"/>
                    <a:pt x="580685" y="751076"/>
                  </a:cubicBezTo>
                  <a:cubicBezTo>
                    <a:pt x="578352" y="752009"/>
                    <a:pt x="575553" y="752009"/>
                    <a:pt x="573220" y="752942"/>
                  </a:cubicBezTo>
                  <a:cubicBezTo>
                    <a:pt x="568555" y="754342"/>
                    <a:pt x="567622" y="758074"/>
                    <a:pt x="570888" y="763205"/>
                  </a:cubicBezTo>
                  <a:cubicBezTo>
                    <a:pt x="571355" y="763672"/>
                    <a:pt x="571355" y="764138"/>
                    <a:pt x="571821" y="764138"/>
                  </a:cubicBezTo>
                  <a:cubicBezTo>
                    <a:pt x="577419" y="764138"/>
                    <a:pt x="581151" y="759940"/>
                    <a:pt x="584883" y="757141"/>
                  </a:cubicBezTo>
                  <a:cubicBezTo>
                    <a:pt x="587682" y="754808"/>
                    <a:pt x="588615" y="755275"/>
                    <a:pt x="591881" y="757141"/>
                  </a:cubicBezTo>
                  <a:cubicBezTo>
                    <a:pt x="593747" y="758540"/>
                    <a:pt x="595613" y="760406"/>
                    <a:pt x="597945" y="761806"/>
                  </a:cubicBezTo>
                  <a:cubicBezTo>
                    <a:pt x="599811" y="762739"/>
                    <a:pt x="601211" y="764138"/>
                    <a:pt x="601211" y="766004"/>
                  </a:cubicBezTo>
                  <a:cubicBezTo>
                    <a:pt x="601677" y="771136"/>
                    <a:pt x="601677" y="776267"/>
                    <a:pt x="601211" y="781399"/>
                  </a:cubicBezTo>
                  <a:cubicBezTo>
                    <a:pt x="601211" y="784198"/>
                    <a:pt x="598878" y="786064"/>
                    <a:pt x="596546" y="786997"/>
                  </a:cubicBezTo>
                  <a:cubicBezTo>
                    <a:pt x="595146" y="787464"/>
                    <a:pt x="592347" y="786531"/>
                    <a:pt x="591414" y="785598"/>
                  </a:cubicBezTo>
                  <a:cubicBezTo>
                    <a:pt x="588615" y="782799"/>
                    <a:pt x="586283" y="780000"/>
                    <a:pt x="583950" y="776734"/>
                  </a:cubicBezTo>
                  <a:cubicBezTo>
                    <a:pt x="581151" y="773468"/>
                    <a:pt x="579285" y="773002"/>
                    <a:pt x="575553" y="774401"/>
                  </a:cubicBezTo>
                  <a:cubicBezTo>
                    <a:pt x="570421" y="775801"/>
                    <a:pt x="566223" y="778600"/>
                    <a:pt x="564357" y="784198"/>
                  </a:cubicBezTo>
                  <a:cubicBezTo>
                    <a:pt x="562957" y="787930"/>
                    <a:pt x="561558" y="791196"/>
                    <a:pt x="560158" y="794928"/>
                  </a:cubicBezTo>
                  <a:cubicBezTo>
                    <a:pt x="558759" y="800059"/>
                    <a:pt x="557826" y="804724"/>
                    <a:pt x="559225" y="810322"/>
                  </a:cubicBezTo>
                  <a:cubicBezTo>
                    <a:pt x="560625" y="816387"/>
                    <a:pt x="561558" y="822918"/>
                    <a:pt x="562491" y="829449"/>
                  </a:cubicBezTo>
                  <a:cubicBezTo>
                    <a:pt x="562491" y="830382"/>
                    <a:pt x="561558" y="832248"/>
                    <a:pt x="560625" y="832715"/>
                  </a:cubicBezTo>
                  <a:cubicBezTo>
                    <a:pt x="557826" y="834114"/>
                    <a:pt x="554560" y="835047"/>
                    <a:pt x="551761" y="836447"/>
                  </a:cubicBezTo>
                  <a:cubicBezTo>
                    <a:pt x="548496" y="837846"/>
                    <a:pt x="546629" y="839712"/>
                    <a:pt x="546163" y="843444"/>
                  </a:cubicBezTo>
                  <a:cubicBezTo>
                    <a:pt x="545230" y="849509"/>
                    <a:pt x="533567" y="850909"/>
                    <a:pt x="530302" y="845777"/>
                  </a:cubicBezTo>
                  <a:cubicBezTo>
                    <a:pt x="529835" y="844844"/>
                    <a:pt x="528902" y="843444"/>
                    <a:pt x="528436" y="842511"/>
                  </a:cubicBezTo>
                  <a:cubicBezTo>
                    <a:pt x="526570" y="839246"/>
                    <a:pt x="523771" y="838313"/>
                    <a:pt x="520505" y="838313"/>
                  </a:cubicBezTo>
                  <a:cubicBezTo>
                    <a:pt x="513974" y="838779"/>
                    <a:pt x="507909" y="840645"/>
                    <a:pt x="502311" y="843911"/>
                  </a:cubicBezTo>
                  <a:cubicBezTo>
                    <a:pt x="494847" y="848576"/>
                    <a:pt x="486917" y="853241"/>
                    <a:pt x="478986" y="856973"/>
                  </a:cubicBezTo>
                  <a:cubicBezTo>
                    <a:pt x="476187" y="858373"/>
                    <a:pt x="474321" y="861638"/>
                    <a:pt x="471988" y="863504"/>
                  </a:cubicBezTo>
                  <a:cubicBezTo>
                    <a:pt x="470589" y="864437"/>
                    <a:pt x="467790" y="864904"/>
                    <a:pt x="466857" y="863971"/>
                  </a:cubicBezTo>
                  <a:cubicBezTo>
                    <a:pt x="463591" y="861172"/>
                    <a:pt x="460326" y="857906"/>
                    <a:pt x="457993" y="854174"/>
                  </a:cubicBezTo>
                  <a:cubicBezTo>
                    <a:pt x="457060" y="852775"/>
                    <a:pt x="457993" y="850442"/>
                    <a:pt x="457527" y="848576"/>
                  </a:cubicBezTo>
                  <a:cubicBezTo>
                    <a:pt x="457527" y="846710"/>
                    <a:pt x="454261" y="845777"/>
                    <a:pt x="452862" y="846710"/>
                  </a:cubicBezTo>
                  <a:cubicBezTo>
                    <a:pt x="450063" y="849043"/>
                    <a:pt x="447263" y="851375"/>
                    <a:pt x="443065" y="851842"/>
                  </a:cubicBezTo>
                  <a:cubicBezTo>
                    <a:pt x="437000" y="852308"/>
                    <a:pt x="432335" y="856040"/>
                    <a:pt x="427670" y="859306"/>
                  </a:cubicBezTo>
                  <a:cubicBezTo>
                    <a:pt x="426737" y="859772"/>
                    <a:pt x="424871" y="859306"/>
                    <a:pt x="424405" y="858839"/>
                  </a:cubicBezTo>
                  <a:cubicBezTo>
                    <a:pt x="422072" y="856507"/>
                    <a:pt x="420673" y="853708"/>
                    <a:pt x="416941" y="853241"/>
                  </a:cubicBezTo>
                  <a:cubicBezTo>
                    <a:pt x="414142" y="852775"/>
                    <a:pt x="410410" y="852308"/>
                    <a:pt x="408077" y="850442"/>
                  </a:cubicBezTo>
                  <a:cubicBezTo>
                    <a:pt x="405745" y="848576"/>
                    <a:pt x="405278" y="844844"/>
                    <a:pt x="403878" y="842045"/>
                  </a:cubicBezTo>
                  <a:cubicBezTo>
                    <a:pt x="403412" y="841112"/>
                    <a:pt x="404345" y="839712"/>
                    <a:pt x="404345" y="838779"/>
                  </a:cubicBezTo>
                  <a:cubicBezTo>
                    <a:pt x="404345" y="838313"/>
                    <a:pt x="405745" y="838313"/>
                    <a:pt x="405745" y="838313"/>
                  </a:cubicBezTo>
                  <a:cubicBezTo>
                    <a:pt x="410876" y="840645"/>
                    <a:pt x="416474" y="841112"/>
                    <a:pt x="421606" y="845311"/>
                  </a:cubicBezTo>
                  <a:cubicBezTo>
                    <a:pt x="426737" y="849976"/>
                    <a:pt x="432335" y="847643"/>
                    <a:pt x="435601" y="841578"/>
                  </a:cubicBezTo>
                  <a:cubicBezTo>
                    <a:pt x="439799" y="833648"/>
                    <a:pt x="441665" y="825717"/>
                    <a:pt x="440733" y="816854"/>
                  </a:cubicBezTo>
                  <a:cubicBezTo>
                    <a:pt x="440733" y="816854"/>
                    <a:pt x="440266" y="816387"/>
                    <a:pt x="440266" y="816387"/>
                  </a:cubicBezTo>
                  <a:cubicBezTo>
                    <a:pt x="440266" y="816387"/>
                    <a:pt x="440266" y="815921"/>
                    <a:pt x="440266" y="815921"/>
                  </a:cubicBezTo>
                  <a:cubicBezTo>
                    <a:pt x="433268" y="815454"/>
                    <a:pt x="428137" y="818720"/>
                    <a:pt x="423472" y="823385"/>
                  </a:cubicBezTo>
                  <a:cubicBezTo>
                    <a:pt x="421606" y="824784"/>
                    <a:pt x="421139" y="828050"/>
                    <a:pt x="422539" y="830382"/>
                  </a:cubicBezTo>
                  <a:cubicBezTo>
                    <a:pt x="423938" y="832715"/>
                    <a:pt x="425338" y="834581"/>
                    <a:pt x="426737" y="836913"/>
                  </a:cubicBezTo>
                  <a:cubicBezTo>
                    <a:pt x="427204" y="837846"/>
                    <a:pt x="426737" y="839712"/>
                    <a:pt x="426271" y="840179"/>
                  </a:cubicBezTo>
                  <a:cubicBezTo>
                    <a:pt x="425338" y="840645"/>
                    <a:pt x="423938" y="840179"/>
                    <a:pt x="423005" y="839712"/>
                  </a:cubicBezTo>
                  <a:cubicBezTo>
                    <a:pt x="422539" y="839712"/>
                    <a:pt x="422072" y="839246"/>
                    <a:pt x="421139" y="838779"/>
                  </a:cubicBezTo>
                  <a:cubicBezTo>
                    <a:pt x="416474" y="835047"/>
                    <a:pt x="415541" y="828516"/>
                    <a:pt x="409477" y="826184"/>
                  </a:cubicBezTo>
                  <a:cubicBezTo>
                    <a:pt x="409010" y="826184"/>
                    <a:pt x="409010" y="823851"/>
                    <a:pt x="409010" y="822918"/>
                  </a:cubicBezTo>
                  <a:cubicBezTo>
                    <a:pt x="409477" y="818253"/>
                    <a:pt x="412275" y="814988"/>
                    <a:pt x="416474" y="812655"/>
                  </a:cubicBezTo>
                  <a:cubicBezTo>
                    <a:pt x="417874" y="812188"/>
                    <a:pt x="417874" y="810322"/>
                    <a:pt x="416941" y="809389"/>
                  </a:cubicBezTo>
                  <a:cubicBezTo>
                    <a:pt x="416474" y="808923"/>
                    <a:pt x="416007" y="808456"/>
                    <a:pt x="415541" y="807990"/>
                  </a:cubicBezTo>
                  <a:cubicBezTo>
                    <a:pt x="409010" y="804724"/>
                    <a:pt x="408077" y="800059"/>
                    <a:pt x="410410" y="793528"/>
                  </a:cubicBezTo>
                  <a:cubicBezTo>
                    <a:pt x="411809" y="790729"/>
                    <a:pt x="412275" y="787464"/>
                    <a:pt x="411809" y="784198"/>
                  </a:cubicBezTo>
                  <a:cubicBezTo>
                    <a:pt x="411809" y="782332"/>
                    <a:pt x="409477" y="780466"/>
                    <a:pt x="408077" y="780933"/>
                  </a:cubicBezTo>
                  <a:cubicBezTo>
                    <a:pt x="406677" y="781399"/>
                    <a:pt x="405278" y="781399"/>
                    <a:pt x="404345" y="781866"/>
                  </a:cubicBezTo>
                  <a:cubicBezTo>
                    <a:pt x="397347" y="786064"/>
                    <a:pt x="392216" y="793062"/>
                    <a:pt x="383819" y="795861"/>
                  </a:cubicBezTo>
                  <a:cubicBezTo>
                    <a:pt x="382886" y="796327"/>
                    <a:pt x="381953" y="797727"/>
                    <a:pt x="381953" y="799126"/>
                  </a:cubicBezTo>
                  <a:cubicBezTo>
                    <a:pt x="381953" y="806590"/>
                    <a:pt x="376354" y="813588"/>
                    <a:pt x="379620" y="821052"/>
                  </a:cubicBezTo>
                  <a:cubicBezTo>
                    <a:pt x="380087" y="821985"/>
                    <a:pt x="379154" y="823385"/>
                    <a:pt x="378687" y="824784"/>
                  </a:cubicBezTo>
                  <a:cubicBezTo>
                    <a:pt x="377754" y="827583"/>
                    <a:pt x="378221" y="829916"/>
                    <a:pt x="380087" y="831782"/>
                  </a:cubicBezTo>
                  <a:cubicBezTo>
                    <a:pt x="381486" y="833181"/>
                    <a:pt x="382886" y="834581"/>
                    <a:pt x="383352" y="836447"/>
                  </a:cubicBezTo>
                  <a:cubicBezTo>
                    <a:pt x="385218" y="844378"/>
                    <a:pt x="388017" y="852308"/>
                    <a:pt x="388484" y="860705"/>
                  </a:cubicBezTo>
                  <a:cubicBezTo>
                    <a:pt x="388484" y="864904"/>
                    <a:pt x="382886" y="871435"/>
                    <a:pt x="378687" y="870502"/>
                  </a:cubicBezTo>
                  <a:cubicBezTo>
                    <a:pt x="373555" y="869102"/>
                    <a:pt x="368890" y="869569"/>
                    <a:pt x="363759" y="871901"/>
                  </a:cubicBezTo>
                  <a:cubicBezTo>
                    <a:pt x="360027" y="874234"/>
                    <a:pt x="355362" y="875633"/>
                    <a:pt x="351163" y="876566"/>
                  </a:cubicBezTo>
                  <a:cubicBezTo>
                    <a:pt x="345099" y="877499"/>
                    <a:pt x="340434" y="880765"/>
                    <a:pt x="335302" y="883564"/>
                  </a:cubicBezTo>
                  <a:cubicBezTo>
                    <a:pt x="330637" y="885897"/>
                    <a:pt x="327371" y="889629"/>
                    <a:pt x="325972" y="894760"/>
                  </a:cubicBezTo>
                  <a:cubicBezTo>
                    <a:pt x="320840" y="912021"/>
                    <a:pt x="320374" y="912021"/>
                    <a:pt x="307311" y="922751"/>
                  </a:cubicBezTo>
                  <a:cubicBezTo>
                    <a:pt x="304512" y="925083"/>
                    <a:pt x="300780" y="926483"/>
                    <a:pt x="297515" y="928349"/>
                  </a:cubicBezTo>
                  <a:cubicBezTo>
                    <a:pt x="296115" y="929282"/>
                    <a:pt x="294716" y="931148"/>
                    <a:pt x="293783" y="932547"/>
                  </a:cubicBezTo>
                  <a:cubicBezTo>
                    <a:pt x="292850" y="934880"/>
                    <a:pt x="292383" y="937679"/>
                    <a:pt x="291917" y="940011"/>
                  </a:cubicBezTo>
                  <a:cubicBezTo>
                    <a:pt x="290517" y="944210"/>
                    <a:pt x="288185" y="946542"/>
                    <a:pt x="283986" y="947942"/>
                  </a:cubicBezTo>
                  <a:cubicBezTo>
                    <a:pt x="282120" y="948408"/>
                    <a:pt x="280254" y="948875"/>
                    <a:pt x="278388" y="949342"/>
                  </a:cubicBezTo>
                  <a:cubicBezTo>
                    <a:pt x="275123" y="950275"/>
                    <a:pt x="272790" y="952141"/>
                    <a:pt x="271390" y="955406"/>
                  </a:cubicBezTo>
                  <a:cubicBezTo>
                    <a:pt x="269524" y="959605"/>
                    <a:pt x="265326" y="959605"/>
                    <a:pt x="261594" y="959138"/>
                  </a:cubicBezTo>
                  <a:cubicBezTo>
                    <a:pt x="258328" y="958672"/>
                    <a:pt x="255529" y="957272"/>
                    <a:pt x="253197" y="955406"/>
                  </a:cubicBezTo>
                  <a:cubicBezTo>
                    <a:pt x="251797" y="954473"/>
                    <a:pt x="249465" y="954473"/>
                    <a:pt x="248065" y="954007"/>
                  </a:cubicBezTo>
                  <a:cubicBezTo>
                    <a:pt x="246199" y="954007"/>
                    <a:pt x="243867" y="956339"/>
                    <a:pt x="244333" y="957739"/>
                  </a:cubicBezTo>
                  <a:cubicBezTo>
                    <a:pt x="245266" y="961471"/>
                    <a:pt x="246199" y="965203"/>
                    <a:pt x="247132" y="968935"/>
                  </a:cubicBezTo>
                  <a:cubicBezTo>
                    <a:pt x="247599" y="971734"/>
                    <a:pt x="245732" y="973600"/>
                    <a:pt x="242934" y="974066"/>
                  </a:cubicBezTo>
                  <a:cubicBezTo>
                    <a:pt x="238268" y="974533"/>
                    <a:pt x="234070" y="974066"/>
                    <a:pt x="229871" y="972200"/>
                  </a:cubicBezTo>
                  <a:cubicBezTo>
                    <a:pt x="227539" y="971267"/>
                    <a:pt x="224740" y="970801"/>
                    <a:pt x="222407" y="971267"/>
                  </a:cubicBezTo>
                  <a:cubicBezTo>
                    <a:pt x="217276" y="972200"/>
                    <a:pt x="212611" y="974066"/>
                    <a:pt x="207479" y="975466"/>
                  </a:cubicBezTo>
                  <a:cubicBezTo>
                    <a:pt x="206079" y="975932"/>
                    <a:pt x="204213" y="978265"/>
                    <a:pt x="204680" y="980131"/>
                  </a:cubicBezTo>
                  <a:cubicBezTo>
                    <a:pt x="205613" y="986662"/>
                    <a:pt x="206079" y="992727"/>
                    <a:pt x="215409" y="993193"/>
                  </a:cubicBezTo>
                  <a:cubicBezTo>
                    <a:pt x="219142" y="993193"/>
                    <a:pt x="222407" y="996459"/>
                    <a:pt x="226139" y="997392"/>
                  </a:cubicBezTo>
                  <a:cubicBezTo>
                    <a:pt x="232204" y="998791"/>
                    <a:pt x="236402" y="1002523"/>
                    <a:pt x="238268" y="1008588"/>
                  </a:cubicBezTo>
                  <a:cubicBezTo>
                    <a:pt x="240135" y="1014653"/>
                    <a:pt x="243400" y="1018851"/>
                    <a:pt x="248532" y="1021650"/>
                  </a:cubicBezTo>
                  <a:cubicBezTo>
                    <a:pt x="252264" y="1023983"/>
                    <a:pt x="253663" y="1027248"/>
                    <a:pt x="253197" y="1031447"/>
                  </a:cubicBezTo>
                  <a:cubicBezTo>
                    <a:pt x="252730" y="1041710"/>
                    <a:pt x="252264" y="1051973"/>
                    <a:pt x="251331" y="1061770"/>
                  </a:cubicBezTo>
                  <a:cubicBezTo>
                    <a:pt x="250864" y="1065502"/>
                    <a:pt x="249465" y="1069234"/>
                    <a:pt x="248532" y="1072966"/>
                  </a:cubicBezTo>
                  <a:cubicBezTo>
                    <a:pt x="247599" y="1076231"/>
                    <a:pt x="242467" y="1079497"/>
                    <a:pt x="239202" y="1078098"/>
                  </a:cubicBezTo>
                  <a:cubicBezTo>
                    <a:pt x="232670" y="1075298"/>
                    <a:pt x="225206" y="1079030"/>
                    <a:pt x="218675" y="1075765"/>
                  </a:cubicBezTo>
                  <a:cubicBezTo>
                    <a:pt x="217276" y="1074832"/>
                    <a:pt x="214477" y="1074832"/>
                    <a:pt x="213077" y="1075298"/>
                  </a:cubicBezTo>
                  <a:cubicBezTo>
                    <a:pt x="206546" y="1077631"/>
                    <a:pt x="200481" y="1076698"/>
                    <a:pt x="194417" y="1074832"/>
                  </a:cubicBezTo>
                  <a:cubicBezTo>
                    <a:pt x="187419" y="1072966"/>
                    <a:pt x="180888" y="1071566"/>
                    <a:pt x="173891" y="1072966"/>
                  </a:cubicBezTo>
                  <a:cubicBezTo>
                    <a:pt x="172024" y="1073432"/>
                    <a:pt x="169692" y="1073432"/>
                    <a:pt x="168292" y="1072966"/>
                  </a:cubicBezTo>
                  <a:cubicBezTo>
                    <a:pt x="160362" y="1070167"/>
                    <a:pt x="153364" y="1070167"/>
                    <a:pt x="147300" y="1077631"/>
                  </a:cubicBezTo>
                  <a:cubicBezTo>
                    <a:pt x="146367" y="1079030"/>
                    <a:pt x="143568" y="1079030"/>
                    <a:pt x="142168" y="1079497"/>
                  </a:cubicBezTo>
                  <a:cubicBezTo>
                    <a:pt x="140769" y="1079964"/>
                    <a:pt x="139835" y="1080430"/>
                    <a:pt x="138903" y="1080896"/>
                  </a:cubicBezTo>
                  <a:cubicBezTo>
                    <a:pt x="136570" y="1081830"/>
                    <a:pt x="135170" y="1085561"/>
                    <a:pt x="136103" y="1087428"/>
                  </a:cubicBezTo>
                  <a:cubicBezTo>
                    <a:pt x="139369" y="1093492"/>
                    <a:pt x="141701" y="1100023"/>
                    <a:pt x="140302" y="1107487"/>
                  </a:cubicBezTo>
                  <a:cubicBezTo>
                    <a:pt x="140302" y="1107954"/>
                    <a:pt x="140769" y="1108887"/>
                    <a:pt x="140769" y="1109353"/>
                  </a:cubicBezTo>
                  <a:cubicBezTo>
                    <a:pt x="143568" y="1123815"/>
                    <a:pt x="141235" y="1137344"/>
                    <a:pt x="134704" y="1150406"/>
                  </a:cubicBezTo>
                  <a:cubicBezTo>
                    <a:pt x="132838" y="1153672"/>
                    <a:pt x="131905" y="1157404"/>
                    <a:pt x="130505" y="1161136"/>
                  </a:cubicBezTo>
                  <a:cubicBezTo>
                    <a:pt x="129572" y="1163468"/>
                    <a:pt x="129572" y="1166267"/>
                    <a:pt x="131438" y="1168600"/>
                  </a:cubicBezTo>
                  <a:cubicBezTo>
                    <a:pt x="137036" y="1175131"/>
                    <a:pt x="139835" y="1182595"/>
                    <a:pt x="138903" y="1191459"/>
                  </a:cubicBezTo>
                  <a:cubicBezTo>
                    <a:pt x="138903" y="1192858"/>
                    <a:pt x="138903" y="1194258"/>
                    <a:pt x="139369" y="1195191"/>
                  </a:cubicBezTo>
                  <a:cubicBezTo>
                    <a:pt x="139835" y="1196124"/>
                    <a:pt x="140769" y="1197990"/>
                    <a:pt x="141701" y="1197990"/>
                  </a:cubicBezTo>
                  <a:cubicBezTo>
                    <a:pt x="146367" y="1199389"/>
                    <a:pt x="151032" y="1202188"/>
                    <a:pt x="156630" y="1200789"/>
                  </a:cubicBezTo>
                  <a:cubicBezTo>
                    <a:pt x="158962" y="1200322"/>
                    <a:pt x="161761" y="1199856"/>
                    <a:pt x="164094" y="1199856"/>
                  </a:cubicBezTo>
                  <a:cubicBezTo>
                    <a:pt x="167359" y="1199856"/>
                    <a:pt x="170625" y="1201255"/>
                    <a:pt x="172491" y="1204054"/>
                  </a:cubicBezTo>
                  <a:cubicBezTo>
                    <a:pt x="175290" y="1207786"/>
                    <a:pt x="177156" y="1211518"/>
                    <a:pt x="179955" y="1215250"/>
                  </a:cubicBezTo>
                  <a:cubicBezTo>
                    <a:pt x="182754" y="1218982"/>
                    <a:pt x="188352" y="1220382"/>
                    <a:pt x="192084" y="1218050"/>
                  </a:cubicBezTo>
                  <a:cubicBezTo>
                    <a:pt x="194883" y="1216650"/>
                    <a:pt x="197682" y="1214784"/>
                    <a:pt x="200481" y="1212918"/>
                  </a:cubicBezTo>
                  <a:cubicBezTo>
                    <a:pt x="207012" y="1208253"/>
                    <a:pt x="214010" y="1206387"/>
                    <a:pt x="222407" y="1206853"/>
                  </a:cubicBezTo>
                  <a:cubicBezTo>
                    <a:pt x="228005" y="1207320"/>
                    <a:pt x="234070" y="1206387"/>
                    <a:pt x="239668" y="1206387"/>
                  </a:cubicBezTo>
                  <a:cubicBezTo>
                    <a:pt x="242934" y="1206387"/>
                    <a:pt x="245732" y="1204521"/>
                    <a:pt x="247599" y="1201722"/>
                  </a:cubicBezTo>
                  <a:cubicBezTo>
                    <a:pt x="249931" y="1198456"/>
                    <a:pt x="252730" y="1196124"/>
                    <a:pt x="256462" y="1194724"/>
                  </a:cubicBezTo>
                  <a:cubicBezTo>
                    <a:pt x="260194" y="1193325"/>
                    <a:pt x="262993" y="1190992"/>
                    <a:pt x="263926" y="1186794"/>
                  </a:cubicBezTo>
                  <a:cubicBezTo>
                    <a:pt x="265792" y="1181195"/>
                    <a:pt x="268591" y="1176064"/>
                    <a:pt x="272790" y="1172332"/>
                  </a:cubicBezTo>
                  <a:cubicBezTo>
                    <a:pt x="274656" y="1170466"/>
                    <a:pt x="275589" y="1167667"/>
                    <a:pt x="274190" y="1165334"/>
                  </a:cubicBezTo>
                  <a:cubicBezTo>
                    <a:pt x="266725" y="1156004"/>
                    <a:pt x="270458" y="1149006"/>
                    <a:pt x="277455" y="1141542"/>
                  </a:cubicBezTo>
                  <a:cubicBezTo>
                    <a:pt x="279321" y="1139676"/>
                    <a:pt x="280720" y="1137810"/>
                    <a:pt x="282587" y="1135944"/>
                  </a:cubicBezTo>
                  <a:cubicBezTo>
                    <a:pt x="287718" y="1130346"/>
                    <a:pt x="291917" y="1123815"/>
                    <a:pt x="300780" y="1123349"/>
                  </a:cubicBezTo>
                  <a:cubicBezTo>
                    <a:pt x="309178" y="1119150"/>
                    <a:pt x="316175" y="1114018"/>
                    <a:pt x="316175" y="1103289"/>
                  </a:cubicBezTo>
                  <a:cubicBezTo>
                    <a:pt x="316175" y="1099557"/>
                    <a:pt x="316642" y="1095825"/>
                    <a:pt x="317108" y="1091626"/>
                  </a:cubicBezTo>
                  <a:cubicBezTo>
                    <a:pt x="317575" y="1089760"/>
                    <a:pt x="317575" y="1087894"/>
                    <a:pt x="318508" y="1086028"/>
                  </a:cubicBezTo>
                  <a:cubicBezTo>
                    <a:pt x="319907" y="1081363"/>
                    <a:pt x="325972" y="1077164"/>
                    <a:pt x="330170" y="1078098"/>
                  </a:cubicBezTo>
                  <a:cubicBezTo>
                    <a:pt x="339034" y="1079964"/>
                    <a:pt x="347898" y="1079497"/>
                    <a:pt x="355828" y="1085095"/>
                  </a:cubicBezTo>
                  <a:cubicBezTo>
                    <a:pt x="359094" y="1087428"/>
                    <a:pt x="363759" y="1086495"/>
                    <a:pt x="366091" y="1083229"/>
                  </a:cubicBezTo>
                  <a:cubicBezTo>
                    <a:pt x="371223" y="1077164"/>
                    <a:pt x="376821" y="1072499"/>
                    <a:pt x="384752" y="1070167"/>
                  </a:cubicBezTo>
                  <a:cubicBezTo>
                    <a:pt x="387084" y="1069234"/>
                    <a:pt x="388950" y="1067368"/>
                    <a:pt x="390816" y="1065502"/>
                  </a:cubicBezTo>
                  <a:cubicBezTo>
                    <a:pt x="395481" y="1060370"/>
                    <a:pt x="400613" y="1059904"/>
                    <a:pt x="406211" y="1062236"/>
                  </a:cubicBezTo>
                  <a:cubicBezTo>
                    <a:pt x="411809" y="1064569"/>
                    <a:pt x="416474" y="1067368"/>
                    <a:pt x="418807" y="1072966"/>
                  </a:cubicBezTo>
                  <a:cubicBezTo>
                    <a:pt x="421139" y="1077631"/>
                    <a:pt x="423472" y="1081830"/>
                    <a:pt x="425804" y="1086495"/>
                  </a:cubicBezTo>
                  <a:cubicBezTo>
                    <a:pt x="433735" y="1093959"/>
                    <a:pt x="442132" y="1100490"/>
                    <a:pt x="448663" y="1108887"/>
                  </a:cubicBezTo>
                  <a:cubicBezTo>
                    <a:pt x="453795" y="1114952"/>
                    <a:pt x="460326" y="1119617"/>
                    <a:pt x="467790" y="1121016"/>
                  </a:cubicBezTo>
                  <a:cubicBezTo>
                    <a:pt x="477120" y="1123349"/>
                    <a:pt x="482718" y="1130346"/>
                    <a:pt x="490649" y="1134545"/>
                  </a:cubicBezTo>
                  <a:cubicBezTo>
                    <a:pt x="492981" y="1139210"/>
                    <a:pt x="497180" y="1142009"/>
                    <a:pt x="501845" y="1144341"/>
                  </a:cubicBezTo>
                  <a:cubicBezTo>
                    <a:pt x="503244" y="1145274"/>
                    <a:pt x="505110" y="1146674"/>
                    <a:pt x="505577" y="1148074"/>
                  </a:cubicBezTo>
                  <a:cubicBezTo>
                    <a:pt x="507443" y="1152739"/>
                    <a:pt x="509309" y="1157870"/>
                    <a:pt x="510709" y="1162535"/>
                  </a:cubicBezTo>
                  <a:cubicBezTo>
                    <a:pt x="511175" y="1163468"/>
                    <a:pt x="511175" y="1165334"/>
                    <a:pt x="510709" y="1166267"/>
                  </a:cubicBezTo>
                  <a:cubicBezTo>
                    <a:pt x="508842" y="1171865"/>
                    <a:pt x="507443" y="1176530"/>
                    <a:pt x="499979" y="1177930"/>
                  </a:cubicBezTo>
                  <a:cubicBezTo>
                    <a:pt x="488783" y="1179796"/>
                    <a:pt x="477586" y="1182128"/>
                    <a:pt x="465924" y="1181195"/>
                  </a:cubicBezTo>
                  <a:cubicBezTo>
                    <a:pt x="464058" y="1181195"/>
                    <a:pt x="462192" y="1182128"/>
                    <a:pt x="460326" y="1182595"/>
                  </a:cubicBezTo>
                  <a:cubicBezTo>
                    <a:pt x="459393" y="1183062"/>
                    <a:pt x="458460" y="1184461"/>
                    <a:pt x="458460" y="1185394"/>
                  </a:cubicBezTo>
                  <a:cubicBezTo>
                    <a:pt x="458460" y="1186327"/>
                    <a:pt x="458460" y="1188193"/>
                    <a:pt x="459393" y="1189126"/>
                  </a:cubicBezTo>
                  <a:cubicBezTo>
                    <a:pt x="463125" y="1191459"/>
                    <a:pt x="466857" y="1193791"/>
                    <a:pt x="471056" y="1195657"/>
                  </a:cubicBezTo>
                  <a:cubicBezTo>
                    <a:pt x="478986" y="1199856"/>
                    <a:pt x="486917" y="1203588"/>
                    <a:pt x="494847" y="1207786"/>
                  </a:cubicBezTo>
                  <a:cubicBezTo>
                    <a:pt x="496247" y="1208253"/>
                    <a:pt x="499046" y="1207320"/>
                    <a:pt x="499512" y="1205454"/>
                  </a:cubicBezTo>
                  <a:cubicBezTo>
                    <a:pt x="499979" y="1203588"/>
                    <a:pt x="500912" y="1201722"/>
                    <a:pt x="500912" y="1199856"/>
                  </a:cubicBezTo>
                  <a:cubicBezTo>
                    <a:pt x="500912" y="1197523"/>
                    <a:pt x="499979" y="1194724"/>
                    <a:pt x="499979" y="1192392"/>
                  </a:cubicBezTo>
                  <a:cubicBezTo>
                    <a:pt x="499979" y="1188660"/>
                    <a:pt x="503244" y="1185394"/>
                    <a:pt x="507443" y="1185394"/>
                  </a:cubicBezTo>
                  <a:cubicBezTo>
                    <a:pt x="511641" y="1185860"/>
                    <a:pt x="514907" y="1184461"/>
                    <a:pt x="517240" y="1180729"/>
                  </a:cubicBezTo>
                  <a:cubicBezTo>
                    <a:pt x="520505" y="1175131"/>
                    <a:pt x="523304" y="1169533"/>
                    <a:pt x="526570" y="1163935"/>
                  </a:cubicBezTo>
                  <a:cubicBezTo>
                    <a:pt x="528436" y="1160203"/>
                    <a:pt x="527969" y="1156471"/>
                    <a:pt x="526103" y="1153205"/>
                  </a:cubicBezTo>
                  <a:cubicBezTo>
                    <a:pt x="525170" y="1151806"/>
                    <a:pt x="523304" y="1149940"/>
                    <a:pt x="523304" y="1148540"/>
                  </a:cubicBezTo>
                  <a:cubicBezTo>
                    <a:pt x="522838" y="1146207"/>
                    <a:pt x="523304" y="1143408"/>
                    <a:pt x="523771" y="1141076"/>
                  </a:cubicBezTo>
                  <a:cubicBezTo>
                    <a:pt x="524704" y="1137344"/>
                    <a:pt x="529835" y="1135478"/>
                    <a:pt x="533101" y="1137810"/>
                  </a:cubicBezTo>
                  <a:cubicBezTo>
                    <a:pt x="536366" y="1139676"/>
                    <a:pt x="538699" y="1142942"/>
                    <a:pt x="541964" y="1144808"/>
                  </a:cubicBezTo>
                  <a:cubicBezTo>
                    <a:pt x="542431" y="1145274"/>
                    <a:pt x="544764" y="1144808"/>
                    <a:pt x="545230" y="1143875"/>
                  </a:cubicBezTo>
                  <a:cubicBezTo>
                    <a:pt x="548029" y="1140609"/>
                    <a:pt x="547562" y="1135011"/>
                    <a:pt x="544764" y="1133612"/>
                  </a:cubicBezTo>
                  <a:cubicBezTo>
                    <a:pt x="534967" y="1128014"/>
                    <a:pt x="526570" y="1119150"/>
                    <a:pt x="514907" y="1116351"/>
                  </a:cubicBezTo>
                  <a:cubicBezTo>
                    <a:pt x="511175" y="1115418"/>
                    <a:pt x="510242" y="1112619"/>
                    <a:pt x="509776" y="1109353"/>
                  </a:cubicBezTo>
                  <a:cubicBezTo>
                    <a:pt x="509776" y="1108420"/>
                    <a:pt x="508842" y="1107021"/>
                    <a:pt x="507909" y="1106554"/>
                  </a:cubicBezTo>
                  <a:cubicBezTo>
                    <a:pt x="505577" y="1105621"/>
                    <a:pt x="502778" y="1105155"/>
                    <a:pt x="500445" y="1105155"/>
                  </a:cubicBezTo>
                  <a:cubicBezTo>
                    <a:pt x="494381" y="1105155"/>
                    <a:pt x="489249" y="1101889"/>
                    <a:pt x="485517" y="1097224"/>
                  </a:cubicBezTo>
                  <a:cubicBezTo>
                    <a:pt x="482718" y="1093959"/>
                    <a:pt x="479453" y="1090227"/>
                    <a:pt x="477586" y="1086495"/>
                  </a:cubicBezTo>
                  <a:cubicBezTo>
                    <a:pt x="474321" y="1079030"/>
                    <a:pt x="468723" y="1073899"/>
                    <a:pt x="463125" y="1068767"/>
                  </a:cubicBezTo>
                  <a:cubicBezTo>
                    <a:pt x="460792" y="1066435"/>
                    <a:pt x="457993" y="1065035"/>
                    <a:pt x="455194" y="1063169"/>
                  </a:cubicBezTo>
                  <a:cubicBezTo>
                    <a:pt x="451929" y="1060370"/>
                    <a:pt x="450529" y="1057105"/>
                    <a:pt x="450529" y="1052906"/>
                  </a:cubicBezTo>
                  <a:cubicBezTo>
                    <a:pt x="450529" y="1049641"/>
                    <a:pt x="450995" y="1046375"/>
                    <a:pt x="450995" y="1043576"/>
                  </a:cubicBezTo>
                  <a:cubicBezTo>
                    <a:pt x="450995" y="1041243"/>
                    <a:pt x="452395" y="1039844"/>
                    <a:pt x="454261" y="1038911"/>
                  </a:cubicBezTo>
                  <a:cubicBezTo>
                    <a:pt x="457060" y="1037511"/>
                    <a:pt x="459859" y="1036112"/>
                    <a:pt x="463125" y="1035179"/>
                  </a:cubicBezTo>
                  <a:cubicBezTo>
                    <a:pt x="464058" y="1034712"/>
                    <a:pt x="465924" y="1036112"/>
                    <a:pt x="465924" y="1036578"/>
                  </a:cubicBezTo>
                  <a:cubicBezTo>
                    <a:pt x="466857" y="1039377"/>
                    <a:pt x="467323" y="1042643"/>
                    <a:pt x="468256" y="1045908"/>
                  </a:cubicBezTo>
                  <a:cubicBezTo>
                    <a:pt x="469189" y="1048241"/>
                    <a:pt x="471056" y="1051040"/>
                    <a:pt x="473854" y="1050107"/>
                  </a:cubicBezTo>
                  <a:cubicBezTo>
                    <a:pt x="478053" y="1048707"/>
                    <a:pt x="480852" y="1053373"/>
                    <a:pt x="484584" y="1052440"/>
                  </a:cubicBezTo>
                  <a:cubicBezTo>
                    <a:pt x="487383" y="1051973"/>
                    <a:pt x="489716" y="1053839"/>
                    <a:pt x="490649" y="1056638"/>
                  </a:cubicBezTo>
                  <a:cubicBezTo>
                    <a:pt x="492981" y="1065502"/>
                    <a:pt x="499512" y="1070633"/>
                    <a:pt x="506510" y="1075298"/>
                  </a:cubicBezTo>
                  <a:cubicBezTo>
                    <a:pt x="512108" y="1079030"/>
                    <a:pt x="517706" y="1084162"/>
                    <a:pt x="525170" y="1084162"/>
                  </a:cubicBezTo>
                  <a:cubicBezTo>
                    <a:pt x="528436" y="1086495"/>
                    <a:pt x="530768" y="1089294"/>
                    <a:pt x="534967" y="1090227"/>
                  </a:cubicBezTo>
                  <a:cubicBezTo>
                    <a:pt x="539632" y="1091160"/>
                    <a:pt x="542897" y="1093959"/>
                    <a:pt x="546163" y="1097224"/>
                  </a:cubicBezTo>
                  <a:cubicBezTo>
                    <a:pt x="549895" y="1100956"/>
                    <a:pt x="553161" y="1104688"/>
                    <a:pt x="556426" y="1108420"/>
                  </a:cubicBezTo>
                  <a:cubicBezTo>
                    <a:pt x="558292" y="1110286"/>
                    <a:pt x="559225" y="1112619"/>
                    <a:pt x="558759" y="1115418"/>
                  </a:cubicBezTo>
                  <a:cubicBezTo>
                    <a:pt x="558292" y="1119150"/>
                    <a:pt x="558759" y="1122882"/>
                    <a:pt x="558759" y="1127081"/>
                  </a:cubicBezTo>
                  <a:cubicBezTo>
                    <a:pt x="558292" y="1133612"/>
                    <a:pt x="559225" y="1139676"/>
                    <a:pt x="565290" y="1143875"/>
                  </a:cubicBezTo>
                  <a:cubicBezTo>
                    <a:pt x="565756" y="1144341"/>
                    <a:pt x="566223" y="1145274"/>
                    <a:pt x="566223" y="1145274"/>
                  </a:cubicBezTo>
                  <a:cubicBezTo>
                    <a:pt x="564357" y="1150872"/>
                    <a:pt x="568555" y="1153205"/>
                    <a:pt x="572287" y="1156004"/>
                  </a:cubicBezTo>
                  <a:cubicBezTo>
                    <a:pt x="575553" y="1158337"/>
                    <a:pt x="577885" y="1161136"/>
                    <a:pt x="580685" y="1163935"/>
                  </a:cubicBezTo>
                  <a:cubicBezTo>
                    <a:pt x="581617" y="1169533"/>
                    <a:pt x="587682" y="1172798"/>
                    <a:pt x="588149" y="1178863"/>
                  </a:cubicBezTo>
                  <a:cubicBezTo>
                    <a:pt x="590015" y="1180262"/>
                    <a:pt x="590015" y="1180729"/>
                    <a:pt x="588149" y="1182595"/>
                  </a:cubicBezTo>
                  <a:cubicBezTo>
                    <a:pt x="588149" y="1183994"/>
                    <a:pt x="588149" y="1185394"/>
                    <a:pt x="588149" y="1186794"/>
                  </a:cubicBezTo>
                  <a:cubicBezTo>
                    <a:pt x="593280" y="1190526"/>
                    <a:pt x="597945" y="1194258"/>
                    <a:pt x="599345" y="1201255"/>
                  </a:cubicBezTo>
                  <a:cubicBezTo>
                    <a:pt x="599811" y="1202655"/>
                    <a:pt x="601677" y="1204521"/>
                    <a:pt x="603077" y="1204987"/>
                  </a:cubicBezTo>
                  <a:cubicBezTo>
                    <a:pt x="607742" y="1207320"/>
                    <a:pt x="612873" y="1208253"/>
                    <a:pt x="618005" y="1207786"/>
                  </a:cubicBezTo>
                  <a:cubicBezTo>
                    <a:pt x="620338" y="1207786"/>
                    <a:pt x="622204" y="1206387"/>
                    <a:pt x="621271" y="1204054"/>
                  </a:cubicBezTo>
                  <a:cubicBezTo>
                    <a:pt x="618472" y="1197523"/>
                    <a:pt x="625003" y="1193791"/>
                    <a:pt x="624536" y="1188193"/>
                  </a:cubicBezTo>
                  <a:cubicBezTo>
                    <a:pt x="624536" y="1188193"/>
                    <a:pt x="625936" y="1187260"/>
                    <a:pt x="625936" y="1187727"/>
                  </a:cubicBezTo>
                  <a:cubicBezTo>
                    <a:pt x="631067" y="1189126"/>
                    <a:pt x="634333" y="1185394"/>
                    <a:pt x="638065" y="1184461"/>
                  </a:cubicBezTo>
                  <a:cubicBezTo>
                    <a:pt x="639464" y="1183994"/>
                    <a:pt x="639931" y="1183062"/>
                    <a:pt x="639464" y="1181662"/>
                  </a:cubicBezTo>
                  <a:cubicBezTo>
                    <a:pt x="638065" y="1176530"/>
                    <a:pt x="636199" y="1171865"/>
                    <a:pt x="631534" y="1169066"/>
                  </a:cubicBezTo>
                  <a:cubicBezTo>
                    <a:pt x="629201" y="1167667"/>
                    <a:pt x="626869" y="1166734"/>
                    <a:pt x="625469" y="1164868"/>
                  </a:cubicBezTo>
                  <a:cubicBezTo>
                    <a:pt x="620804" y="1158337"/>
                    <a:pt x="616139" y="1151339"/>
                    <a:pt x="611474" y="1144341"/>
                  </a:cubicBezTo>
                  <a:cubicBezTo>
                    <a:pt x="611008" y="1143408"/>
                    <a:pt x="611008" y="1142009"/>
                    <a:pt x="611008" y="1140609"/>
                  </a:cubicBezTo>
                  <a:cubicBezTo>
                    <a:pt x="611008" y="1140143"/>
                    <a:pt x="611008" y="1139210"/>
                    <a:pt x="611474" y="1138743"/>
                  </a:cubicBezTo>
                  <a:cubicBezTo>
                    <a:pt x="612407" y="1137344"/>
                    <a:pt x="613340" y="1137344"/>
                    <a:pt x="614740" y="1138277"/>
                  </a:cubicBezTo>
                  <a:cubicBezTo>
                    <a:pt x="615673" y="1139210"/>
                    <a:pt x="616605" y="1140143"/>
                    <a:pt x="617539" y="1141076"/>
                  </a:cubicBezTo>
                  <a:cubicBezTo>
                    <a:pt x="623137" y="1145741"/>
                    <a:pt x="628268" y="1144341"/>
                    <a:pt x="630601" y="1137810"/>
                  </a:cubicBezTo>
                  <a:cubicBezTo>
                    <a:pt x="631534" y="1135478"/>
                    <a:pt x="632000" y="1133145"/>
                    <a:pt x="633400" y="1130813"/>
                  </a:cubicBezTo>
                  <a:cubicBezTo>
                    <a:pt x="633866" y="1129880"/>
                    <a:pt x="635732" y="1129413"/>
                    <a:pt x="636665" y="1129413"/>
                  </a:cubicBezTo>
                  <a:cubicBezTo>
                    <a:pt x="638998" y="1130346"/>
                    <a:pt x="641331" y="1131279"/>
                    <a:pt x="643663" y="1128947"/>
                  </a:cubicBezTo>
                  <a:cubicBezTo>
                    <a:pt x="646928" y="1126148"/>
                    <a:pt x="650661" y="1126148"/>
                    <a:pt x="654393" y="1126614"/>
                  </a:cubicBezTo>
                  <a:cubicBezTo>
                    <a:pt x="659991" y="1127547"/>
                    <a:pt x="663723" y="1131746"/>
                    <a:pt x="663723" y="1136877"/>
                  </a:cubicBezTo>
                  <a:cubicBezTo>
                    <a:pt x="663723" y="1144341"/>
                    <a:pt x="664189" y="1152272"/>
                    <a:pt x="661857" y="1159736"/>
                  </a:cubicBezTo>
                  <a:cubicBezTo>
                    <a:pt x="661390" y="1161136"/>
                    <a:pt x="663723" y="1163468"/>
                    <a:pt x="665122" y="1163468"/>
                  </a:cubicBezTo>
                  <a:cubicBezTo>
                    <a:pt x="666988" y="1163468"/>
                    <a:pt x="668854" y="1163468"/>
                    <a:pt x="670720" y="1163468"/>
                  </a:cubicBezTo>
                  <a:cubicBezTo>
                    <a:pt x="671187" y="1163468"/>
                    <a:pt x="672120" y="1163468"/>
                    <a:pt x="672586" y="1163468"/>
                  </a:cubicBezTo>
                  <a:cubicBezTo>
                    <a:pt x="673053" y="1163468"/>
                    <a:pt x="673986" y="1164401"/>
                    <a:pt x="673986" y="1164868"/>
                  </a:cubicBezTo>
                  <a:cubicBezTo>
                    <a:pt x="673986" y="1166267"/>
                    <a:pt x="674452" y="1167667"/>
                    <a:pt x="673519" y="1168600"/>
                  </a:cubicBezTo>
                  <a:cubicBezTo>
                    <a:pt x="671187" y="1172332"/>
                    <a:pt x="666988" y="1171865"/>
                    <a:pt x="663723" y="1173731"/>
                  </a:cubicBezTo>
                  <a:cubicBezTo>
                    <a:pt x="663256" y="1174198"/>
                    <a:pt x="662790" y="1174664"/>
                    <a:pt x="662323" y="1175131"/>
                  </a:cubicBezTo>
                  <a:cubicBezTo>
                    <a:pt x="661857" y="1176530"/>
                    <a:pt x="662323" y="1177930"/>
                    <a:pt x="663723" y="1178396"/>
                  </a:cubicBezTo>
                  <a:cubicBezTo>
                    <a:pt x="666055" y="1179796"/>
                    <a:pt x="668388" y="1180729"/>
                    <a:pt x="670720" y="1182128"/>
                  </a:cubicBezTo>
                  <a:cubicBezTo>
                    <a:pt x="672586" y="1183062"/>
                    <a:pt x="674452" y="1183528"/>
                    <a:pt x="675852" y="1184928"/>
                  </a:cubicBezTo>
                  <a:cubicBezTo>
                    <a:pt x="678184" y="1186794"/>
                    <a:pt x="673053" y="1189126"/>
                    <a:pt x="675385" y="1190992"/>
                  </a:cubicBezTo>
                  <a:cubicBezTo>
                    <a:pt x="678651" y="1193325"/>
                    <a:pt x="681916" y="1195191"/>
                    <a:pt x="683783" y="1198923"/>
                  </a:cubicBezTo>
                  <a:cubicBezTo>
                    <a:pt x="685649" y="1202655"/>
                    <a:pt x="688914" y="1204521"/>
                    <a:pt x="691713" y="1207320"/>
                  </a:cubicBezTo>
                  <a:cubicBezTo>
                    <a:pt x="693579" y="1209186"/>
                    <a:pt x="695912" y="1209652"/>
                    <a:pt x="698711" y="1209186"/>
                  </a:cubicBezTo>
                  <a:cubicBezTo>
                    <a:pt x="704309" y="1207786"/>
                    <a:pt x="708507" y="1209186"/>
                    <a:pt x="712239" y="1213851"/>
                  </a:cubicBezTo>
                  <a:cubicBezTo>
                    <a:pt x="713172" y="1215250"/>
                    <a:pt x="715039" y="1216183"/>
                    <a:pt x="716904" y="1217116"/>
                  </a:cubicBezTo>
                  <a:cubicBezTo>
                    <a:pt x="717838" y="1217583"/>
                    <a:pt x="719237" y="1218516"/>
                    <a:pt x="720637" y="1218050"/>
                  </a:cubicBezTo>
                  <a:cubicBezTo>
                    <a:pt x="726701" y="1217116"/>
                    <a:pt x="733699" y="1217116"/>
                    <a:pt x="737897" y="1211052"/>
                  </a:cubicBezTo>
                  <a:cubicBezTo>
                    <a:pt x="741163" y="1206387"/>
                    <a:pt x="745362" y="1206853"/>
                    <a:pt x="750027" y="1207786"/>
                  </a:cubicBezTo>
                  <a:cubicBezTo>
                    <a:pt x="754692" y="1208719"/>
                    <a:pt x="758424" y="1211052"/>
                    <a:pt x="761689" y="1214317"/>
                  </a:cubicBezTo>
                  <a:cubicBezTo>
                    <a:pt x="766821" y="1219449"/>
                    <a:pt x="772885" y="1219916"/>
                    <a:pt x="779416" y="1218516"/>
                  </a:cubicBezTo>
                  <a:cubicBezTo>
                    <a:pt x="786414" y="1217116"/>
                    <a:pt x="792479" y="1213851"/>
                    <a:pt x="797144" y="1208253"/>
                  </a:cubicBezTo>
                  <a:cubicBezTo>
                    <a:pt x="798543" y="1206387"/>
                    <a:pt x="801342" y="1205454"/>
                    <a:pt x="804141" y="1206387"/>
                  </a:cubicBezTo>
                  <a:cubicBezTo>
                    <a:pt x="808806" y="1208253"/>
                    <a:pt x="813938" y="1207786"/>
                    <a:pt x="819070" y="1208253"/>
                  </a:cubicBezTo>
                  <a:cubicBezTo>
                    <a:pt x="819070" y="1208253"/>
                    <a:pt x="819070" y="1207786"/>
                    <a:pt x="819070" y="1207786"/>
                  </a:cubicBezTo>
                  <a:lnTo>
                    <a:pt x="819536" y="1207320"/>
                  </a:lnTo>
                  <a:lnTo>
                    <a:pt x="819536" y="1208253"/>
                  </a:lnTo>
                  <a:cubicBezTo>
                    <a:pt x="819536" y="1208253"/>
                    <a:pt x="819070" y="1208253"/>
                    <a:pt x="819070" y="1208253"/>
                  </a:cubicBezTo>
                  <a:cubicBezTo>
                    <a:pt x="816737" y="1214784"/>
                    <a:pt x="817203" y="1221782"/>
                    <a:pt x="818603" y="1228779"/>
                  </a:cubicBezTo>
                  <a:cubicBezTo>
                    <a:pt x="820003" y="1235310"/>
                    <a:pt x="819536" y="1241375"/>
                    <a:pt x="817670" y="1247906"/>
                  </a:cubicBezTo>
                  <a:cubicBezTo>
                    <a:pt x="816271" y="1253038"/>
                    <a:pt x="814871" y="1257703"/>
                    <a:pt x="813005" y="1262368"/>
                  </a:cubicBezTo>
                  <a:cubicBezTo>
                    <a:pt x="810672" y="1268899"/>
                    <a:pt x="807407" y="1274963"/>
                    <a:pt x="806007" y="1282427"/>
                  </a:cubicBezTo>
                  <a:cubicBezTo>
                    <a:pt x="805074" y="1288959"/>
                    <a:pt x="801342" y="1294557"/>
                    <a:pt x="797144" y="1299222"/>
                  </a:cubicBezTo>
                  <a:cubicBezTo>
                    <a:pt x="795278" y="1301088"/>
                    <a:pt x="793412" y="1302954"/>
                    <a:pt x="790613" y="1302954"/>
                  </a:cubicBezTo>
                  <a:cubicBezTo>
                    <a:pt x="781283" y="1302954"/>
                    <a:pt x="771486" y="1304820"/>
                    <a:pt x="762156" y="1300621"/>
                  </a:cubicBezTo>
                  <a:cubicBezTo>
                    <a:pt x="758890" y="1299222"/>
                    <a:pt x="754692" y="1299222"/>
                    <a:pt x="750960" y="1298755"/>
                  </a:cubicBezTo>
                  <a:cubicBezTo>
                    <a:pt x="742562" y="1298289"/>
                    <a:pt x="734632" y="1300621"/>
                    <a:pt x="727168" y="1304820"/>
                  </a:cubicBezTo>
                  <a:cubicBezTo>
                    <a:pt x="723436" y="1307152"/>
                    <a:pt x="720170" y="1307152"/>
                    <a:pt x="715972" y="1306219"/>
                  </a:cubicBezTo>
                  <a:cubicBezTo>
                    <a:pt x="701976" y="1303420"/>
                    <a:pt x="688448" y="1299222"/>
                    <a:pt x="674452" y="1297822"/>
                  </a:cubicBezTo>
                  <a:cubicBezTo>
                    <a:pt x="669321" y="1297356"/>
                    <a:pt x="663723" y="1296423"/>
                    <a:pt x="659524" y="1294090"/>
                  </a:cubicBezTo>
                  <a:cubicBezTo>
                    <a:pt x="652993" y="1289892"/>
                    <a:pt x="646462" y="1288959"/>
                    <a:pt x="639464" y="1288026"/>
                  </a:cubicBezTo>
                  <a:cubicBezTo>
                    <a:pt x="633400" y="1287093"/>
                    <a:pt x="628268" y="1285227"/>
                    <a:pt x="624070" y="1280561"/>
                  </a:cubicBezTo>
                  <a:cubicBezTo>
                    <a:pt x="622204" y="1278695"/>
                    <a:pt x="619871" y="1277296"/>
                    <a:pt x="617539" y="1276829"/>
                  </a:cubicBezTo>
                  <a:cubicBezTo>
                    <a:pt x="606809" y="1274497"/>
                    <a:pt x="596079" y="1274497"/>
                    <a:pt x="585350" y="1279628"/>
                  </a:cubicBezTo>
                  <a:cubicBezTo>
                    <a:pt x="578819" y="1282894"/>
                    <a:pt x="572754" y="1292691"/>
                    <a:pt x="575553" y="1300621"/>
                  </a:cubicBezTo>
                  <a:cubicBezTo>
                    <a:pt x="576486" y="1302954"/>
                    <a:pt x="577419" y="1305286"/>
                    <a:pt x="577885" y="1308085"/>
                  </a:cubicBezTo>
                  <a:cubicBezTo>
                    <a:pt x="578352" y="1310884"/>
                    <a:pt x="577419" y="1313217"/>
                    <a:pt x="576020" y="1315083"/>
                  </a:cubicBezTo>
                  <a:cubicBezTo>
                    <a:pt x="574620" y="1316482"/>
                    <a:pt x="573687" y="1317882"/>
                    <a:pt x="572287" y="1319281"/>
                  </a:cubicBezTo>
                  <a:cubicBezTo>
                    <a:pt x="569022" y="1322547"/>
                    <a:pt x="563424" y="1323480"/>
                    <a:pt x="559692" y="1321147"/>
                  </a:cubicBezTo>
                  <a:cubicBezTo>
                    <a:pt x="557359" y="1319748"/>
                    <a:pt x="555493" y="1318349"/>
                    <a:pt x="553161" y="1316949"/>
                  </a:cubicBezTo>
                  <a:cubicBezTo>
                    <a:pt x="549895" y="1314616"/>
                    <a:pt x="547096" y="1312284"/>
                    <a:pt x="543364" y="1310418"/>
                  </a:cubicBezTo>
                  <a:cubicBezTo>
                    <a:pt x="535433" y="1306219"/>
                    <a:pt x="527036" y="1302954"/>
                    <a:pt x="517706" y="1302954"/>
                  </a:cubicBezTo>
                  <a:cubicBezTo>
                    <a:pt x="513508" y="1302954"/>
                    <a:pt x="510242" y="1300621"/>
                    <a:pt x="508842" y="1296889"/>
                  </a:cubicBezTo>
                  <a:cubicBezTo>
                    <a:pt x="507909" y="1294557"/>
                    <a:pt x="506976" y="1292224"/>
                    <a:pt x="506044" y="1289892"/>
                  </a:cubicBezTo>
                  <a:cubicBezTo>
                    <a:pt x="504644" y="1286159"/>
                    <a:pt x="501845" y="1283361"/>
                    <a:pt x="498113" y="1281961"/>
                  </a:cubicBezTo>
                  <a:cubicBezTo>
                    <a:pt x="487383" y="1277762"/>
                    <a:pt x="476187" y="1274497"/>
                    <a:pt x="464524" y="1275896"/>
                  </a:cubicBezTo>
                  <a:cubicBezTo>
                    <a:pt x="457527" y="1276829"/>
                    <a:pt x="451929" y="1273564"/>
                    <a:pt x="446330" y="1271231"/>
                  </a:cubicBezTo>
                  <a:cubicBezTo>
                    <a:pt x="445864" y="1270765"/>
                    <a:pt x="444931" y="1270765"/>
                    <a:pt x="444465" y="1270298"/>
                  </a:cubicBezTo>
                  <a:cubicBezTo>
                    <a:pt x="440266" y="1265167"/>
                    <a:pt x="434201" y="1262834"/>
                    <a:pt x="428137" y="1260968"/>
                  </a:cubicBezTo>
                  <a:cubicBezTo>
                    <a:pt x="425338" y="1260035"/>
                    <a:pt x="424405" y="1254437"/>
                    <a:pt x="426271" y="1252571"/>
                  </a:cubicBezTo>
                  <a:cubicBezTo>
                    <a:pt x="429070" y="1249772"/>
                    <a:pt x="431869" y="1247439"/>
                    <a:pt x="434201" y="1244174"/>
                  </a:cubicBezTo>
                  <a:cubicBezTo>
                    <a:pt x="437933" y="1239975"/>
                    <a:pt x="438400" y="1234844"/>
                    <a:pt x="436067" y="1229712"/>
                  </a:cubicBezTo>
                  <a:cubicBezTo>
                    <a:pt x="434668" y="1226913"/>
                    <a:pt x="432335" y="1224581"/>
                    <a:pt x="430936" y="1221782"/>
                  </a:cubicBezTo>
                  <a:cubicBezTo>
                    <a:pt x="430469" y="1220848"/>
                    <a:pt x="430003" y="1218982"/>
                    <a:pt x="430469" y="1218050"/>
                  </a:cubicBezTo>
                  <a:cubicBezTo>
                    <a:pt x="431869" y="1214317"/>
                    <a:pt x="433268" y="1211052"/>
                    <a:pt x="435134" y="1207320"/>
                  </a:cubicBezTo>
                  <a:cubicBezTo>
                    <a:pt x="436067" y="1205454"/>
                    <a:pt x="434201" y="1203121"/>
                    <a:pt x="431869" y="1204054"/>
                  </a:cubicBezTo>
                  <a:cubicBezTo>
                    <a:pt x="428603" y="1204987"/>
                    <a:pt x="425804" y="1204987"/>
                    <a:pt x="423472" y="1202188"/>
                  </a:cubicBezTo>
                  <a:cubicBezTo>
                    <a:pt x="419740" y="1197523"/>
                    <a:pt x="414608" y="1197523"/>
                    <a:pt x="409477" y="1198923"/>
                  </a:cubicBezTo>
                  <a:cubicBezTo>
                    <a:pt x="404345" y="1200322"/>
                    <a:pt x="399680" y="1202188"/>
                    <a:pt x="395015" y="1203588"/>
                  </a:cubicBezTo>
                  <a:cubicBezTo>
                    <a:pt x="392216" y="1204521"/>
                    <a:pt x="388484" y="1204054"/>
                    <a:pt x="385685" y="1204521"/>
                  </a:cubicBezTo>
                  <a:cubicBezTo>
                    <a:pt x="381019" y="1200789"/>
                    <a:pt x="375422" y="1205920"/>
                    <a:pt x="370757" y="1203588"/>
                  </a:cubicBezTo>
                  <a:cubicBezTo>
                    <a:pt x="365158" y="1200789"/>
                    <a:pt x="360960" y="1204987"/>
                    <a:pt x="355828" y="1205920"/>
                  </a:cubicBezTo>
                  <a:cubicBezTo>
                    <a:pt x="352096" y="1206387"/>
                    <a:pt x="348364" y="1206853"/>
                    <a:pt x="344166" y="1205920"/>
                  </a:cubicBezTo>
                  <a:cubicBezTo>
                    <a:pt x="334369" y="1204521"/>
                    <a:pt x="325039" y="1204987"/>
                    <a:pt x="315708" y="1207786"/>
                  </a:cubicBezTo>
                  <a:cubicBezTo>
                    <a:pt x="310577" y="1209652"/>
                    <a:pt x="305446" y="1209186"/>
                    <a:pt x="300314" y="1209652"/>
                  </a:cubicBezTo>
                  <a:cubicBezTo>
                    <a:pt x="295649" y="1210119"/>
                    <a:pt x="291450" y="1211052"/>
                    <a:pt x="287252" y="1212918"/>
                  </a:cubicBezTo>
                  <a:cubicBezTo>
                    <a:pt x="280720" y="1216650"/>
                    <a:pt x="273723" y="1219916"/>
                    <a:pt x="266725" y="1223181"/>
                  </a:cubicBezTo>
                  <a:cubicBezTo>
                    <a:pt x="261594" y="1225514"/>
                    <a:pt x="256462" y="1227380"/>
                    <a:pt x="251797" y="1231578"/>
                  </a:cubicBezTo>
                  <a:cubicBezTo>
                    <a:pt x="246666" y="1236243"/>
                    <a:pt x="240135" y="1237176"/>
                    <a:pt x="233603" y="1234377"/>
                  </a:cubicBezTo>
                  <a:cubicBezTo>
                    <a:pt x="228472" y="1232511"/>
                    <a:pt x="223807" y="1231578"/>
                    <a:pt x="218675" y="1232511"/>
                  </a:cubicBezTo>
                  <a:cubicBezTo>
                    <a:pt x="213544" y="1233444"/>
                    <a:pt x="208412" y="1232978"/>
                    <a:pt x="203280" y="1232978"/>
                  </a:cubicBezTo>
                  <a:cubicBezTo>
                    <a:pt x="200948" y="1232978"/>
                    <a:pt x="198615" y="1231112"/>
                    <a:pt x="196749" y="1229712"/>
                  </a:cubicBezTo>
                  <a:cubicBezTo>
                    <a:pt x="195816" y="1229246"/>
                    <a:pt x="194883" y="1227846"/>
                    <a:pt x="193950" y="1226913"/>
                  </a:cubicBezTo>
                  <a:cubicBezTo>
                    <a:pt x="188819" y="1221782"/>
                    <a:pt x="183687" y="1223181"/>
                    <a:pt x="181355" y="1230179"/>
                  </a:cubicBezTo>
                  <a:cubicBezTo>
                    <a:pt x="179955" y="1233911"/>
                    <a:pt x="178556" y="1237176"/>
                    <a:pt x="177623" y="1240908"/>
                  </a:cubicBezTo>
                  <a:cubicBezTo>
                    <a:pt x="175757" y="1249772"/>
                    <a:pt x="170158" y="1255370"/>
                    <a:pt x="162228" y="1259569"/>
                  </a:cubicBezTo>
                  <a:cubicBezTo>
                    <a:pt x="155697" y="1263301"/>
                    <a:pt x="148699" y="1267499"/>
                    <a:pt x="142635" y="1271698"/>
                  </a:cubicBezTo>
                  <a:cubicBezTo>
                    <a:pt x="136570" y="1275430"/>
                    <a:pt x="130972" y="1279628"/>
                    <a:pt x="130972" y="1288026"/>
                  </a:cubicBezTo>
                  <a:cubicBezTo>
                    <a:pt x="130972" y="1291291"/>
                    <a:pt x="128639" y="1293624"/>
                    <a:pt x="126773" y="1296423"/>
                  </a:cubicBezTo>
                  <a:cubicBezTo>
                    <a:pt x="123508" y="1300621"/>
                    <a:pt x="122108" y="1305286"/>
                    <a:pt x="122575" y="1310884"/>
                  </a:cubicBezTo>
                  <a:cubicBezTo>
                    <a:pt x="123041" y="1314616"/>
                    <a:pt x="123041" y="1318349"/>
                    <a:pt x="123041" y="1322547"/>
                  </a:cubicBezTo>
                  <a:cubicBezTo>
                    <a:pt x="123041" y="1325813"/>
                    <a:pt x="122108" y="1329078"/>
                    <a:pt x="120242" y="1331411"/>
                  </a:cubicBezTo>
                  <a:cubicBezTo>
                    <a:pt x="117443" y="1335143"/>
                    <a:pt x="115111" y="1338875"/>
                    <a:pt x="112312" y="1342607"/>
                  </a:cubicBezTo>
                  <a:cubicBezTo>
                    <a:pt x="110912" y="1344473"/>
                    <a:pt x="109046" y="1346339"/>
                    <a:pt x="106713" y="1347738"/>
                  </a:cubicBezTo>
                  <a:cubicBezTo>
                    <a:pt x="103448" y="1350071"/>
                    <a:pt x="100182" y="1351470"/>
                    <a:pt x="96917" y="1353803"/>
                  </a:cubicBezTo>
                  <a:cubicBezTo>
                    <a:pt x="92718" y="1357069"/>
                    <a:pt x="88053" y="1359401"/>
                    <a:pt x="82922" y="1359868"/>
                  </a:cubicBezTo>
                  <a:cubicBezTo>
                    <a:pt x="78257" y="1360334"/>
                    <a:pt x="74991" y="1363600"/>
                    <a:pt x="72192" y="1367332"/>
                  </a:cubicBezTo>
                  <a:cubicBezTo>
                    <a:pt x="70792" y="1369664"/>
                    <a:pt x="68926" y="1371530"/>
                    <a:pt x="67993" y="1373863"/>
                  </a:cubicBezTo>
                  <a:cubicBezTo>
                    <a:pt x="65661" y="1378994"/>
                    <a:pt x="62395" y="1382260"/>
                    <a:pt x="57730" y="1385059"/>
                  </a:cubicBezTo>
                  <a:cubicBezTo>
                    <a:pt x="52599" y="1387858"/>
                    <a:pt x="49800" y="1392990"/>
                    <a:pt x="47001" y="1398121"/>
                  </a:cubicBezTo>
                  <a:cubicBezTo>
                    <a:pt x="42336" y="1406985"/>
                    <a:pt x="38137" y="1416781"/>
                    <a:pt x="30206" y="1423779"/>
                  </a:cubicBezTo>
                  <a:cubicBezTo>
                    <a:pt x="28340" y="1425645"/>
                    <a:pt x="26941" y="1427978"/>
                    <a:pt x="26008" y="1430310"/>
                  </a:cubicBezTo>
                  <a:cubicBezTo>
                    <a:pt x="21343" y="1440107"/>
                    <a:pt x="16678" y="1449903"/>
                    <a:pt x="10147" y="1458767"/>
                  </a:cubicBezTo>
                  <a:cubicBezTo>
                    <a:pt x="7348" y="1462499"/>
                    <a:pt x="6881" y="1467164"/>
                    <a:pt x="6414" y="1471363"/>
                  </a:cubicBezTo>
                  <a:cubicBezTo>
                    <a:pt x="5948" y="1476961"/>
                    <a:pt x="6881" y="1481626"/>
                    <a:pt x="12013" y="1484425"/>
                  </a:cubicBezTo>
                  <a:cubicBezTo>
                    <a:pt x="16211" y="1487224"/>
                    <a:pt x="17611" y="1491422"/>
                    <a:pt x="16211" y="1496088"/>
                  </a:cubicBezTo>
                  <a:cubicBezTo>
                    <a:pt x="14812" y="1500753"/>
                    <a:pt x="14812" y="1504485"/>
                    <a:pt x="16211" y="1509150"/>
                  </a:cubicBezTo>
                  <a:cubicBezTo>
                    <a:pt x="19477" y="1520346"/>
                    <a:pt x="20410" y="1532009"/>
                    <a:pt x="14812" y="1542738"/>
                  </a:cubicBezTo>
                  <a:cubicBezTo>
                    <a:pt x="14345" y="1543671"/>
                    <a:pt x="13879" y="1545071"/>
                    <a:pt x="13879" y="1546470"/>
                  </a:cubicBezTo>
                  <a:cubicBezTo>
                    <a:pt x="12013" y="1558133"/>
                    <a:pt x="8747" y="1568863"/>
                    <a:pt x="350" y="1577726"/>
                  </a:cubicBezTo>
                  <a:cubicBezTo>
                    <a:pt x="-117" y="1578193"/>
                    <a:pt x="-117" y="1580525"/>
                    <a:pt x="350" y="1581458"/>
                  </a:cubicBezTo>
                  <a:cubicBezTo>
                    <a:pt x="2216" y="1584724"/>
                    <a:pt x="4548" y="1587989"/>
                    <a:pt x="6881" y="1591255"/>
                  </a:cubicBezTo>
                  <a:cubicBezTo>
                    <a:pt x="9214" y="1594521"/>
                    <a:pt x="10613" y="1598253"/>
                    <a:pt x="8747" y="1601985"/>
                  </a:cubicBezTo>
                  <a:cubicBezTo>
                    <a:pt x="5948" y="1608049"/>
                    <a:pt x="8281" y="1613181"/>
                    <a:pt x="10613" y="1618779"/>
                  </a:cubicBezTo>
                  <a:cubicBezTo>
                    <a:pt x="12479" y="1622977"/>
                    <a:pt x="16211" y="1625777"/>
                    <a:pt x="19943" y="1628109"/>
                  </a:cubicBezTo>
                  <a:cubicBezTo>
                    <a:pt x="23209" y="1629975"/>
                    <a:pt x="26941" y="1630908"/>
                    <a:pt x="30673" y="1631841"/>
                  </a:cubicBezTo>
                  <a:cubicBezTo>
                    <a:pt x="30673" y="1631841"/>
                    <a:pt x="30673" y="1631375"/>
                    <a:pt x="30673" y="1631375"/>
                  </a:cubicBezTo>
                  <a:lnTo>
                    <a:pt x="31139" y="1630442"/>
                  </a:lnTo>
                  <a:lnTo>
                    <a:pt x="30673" y="1631841"/>
                  </a:lnTo>
                  <a:cubicBezTo>
                    <a:pt x="30673" y="1631841"/>
                    <a:pt x="30673" y="1631841"/>
                    <a:pt x="30673" y="1631841"/>
                  </a:cubicBezTo>
                  <a:cubicBezTo>
                    <a:pt x="30673" y="1636040"/>
                    <a:pt x="32072" y="1639305"/>
                    <a:pt x="35804" y="1641171"/>
                  </a:cubicBezTo>
                  <a:cubicBezTo>
                    <a:pt x="39070" y="1643037"/>
                    <a:pt x="41869" y="1645836"/>
                    <a:pt x="42802" y="1650035"/>
                  </a:cubicBezTo>
                  <a:cubicBezTo>
                    <a:pt x="43269" y="1652834"/>
                    <a:pt x="45601" y="1654700"/>
                    <a:pt x="47934" y="1655633"/>
                  </a:cubicBezTo>
                  <a:cubicBezTo>
                    <a:pt x="53532" y="1657965"/>
                    <a:pt x="57730" y="1662164"/>
                    <a:pt x="61462" y="1666363"/>
                  </a:cubicBezTo>
                  <a:cubicBezTo>
                    <a:pt x="63328" y="1668229"/>
                    <a:pt x="65194" y="1670561"/>
                    <a:pt x="65194" y="1672894"/>
                  </a:cubicBezTo>
                  <a:cubicBezTo>
                    <a:pt x="65661" y="1680824"/>
                    <a:pt x="69393" y="1687822"/>
                    <a:pt x="73125" y="1694353"/>
                  </a:cubicBezTo>
                  <a:cubicBezTo>
                    <a:pt x="76857" y="1701351"/>
                    <a:pt x="82455" y="1706482"/>
                    <a:pt x="89919" y="1709748"/>
                  </a:cubicBezTo>
                  <a:cubicBezTo>
                    <a:pt x="95517" y="1711614"/>
                    <a:pt x="99716" y="1714879"/>
                    <a:pt x="104381" y="1718611"/>
                  </a:cubicBezTo>
                  <a:cubicBezTo>
                    <a:pt x="115111" y="1727008"/>
                    <a:pt x="124907" y="1735872"/>
                    <a:pt x="136570" y="1742870"/>
                  </a:cubicBezTo>
                  <a:cubicBezTo>
                    <a:pt x="142168" y="1746135"/>
                    <a:pt x="148233" y="1748468"/>
                    <a:pt x="154297" y="1750334"/>
                  </a:cubicBezTo>
                  <a:cubicBezTo>
                    <a:pt x="156163" y="1750800"/>
                    <a:pt x="158029" y="1750800"/>
                    <a:pt x="159895" y="1749867"/>
                  </a:cubicBezTo>
                  <a:cubicBezTo>
                    <a:pt x="164094" y="1748468"/>
                    <a:pt x="168292" y="1746135"/>
                    <a:pt x="172024" y="1744269"/>
                  </a:cubicBezTo>
                  <a:cubicBezTo>
                    <a:pt x="179022" y="1741004"/>
                    <a:pt x="186486" y="1739138"/>
                    <a:pt x="194417" y="1739138"/>
                  </a:cubicBezTo>
                  <a:cubicBezTo>
                    <a:pt x="199548" y="1739138"/>
                    <a:pt x="204680" y="1738671"/>
                    <a:pt x="209811" y="1737738"/>
                  </a:cubicBezTo>
                  <a:cubicBezTo>
                    <a:pt x="217742" y="1736339"/>
                    <a:pt x="224740" y="1737272"/>
                    <a:pt x="232204" y="1740537"/>
                  </a:cubicBezTo>
                  <a:cubicBezTo>
                    <a:pt x="234070" y="1741470"/>
                    <a:pt x="235936" y="1741937"/>
                    <a:pt x="237802" y="1742403"/>
                  </a:cubicBezTo>
                  <a:cubicBezTo>
                    <a:pt x="241534" y="1743336"/>
                    <a:pt x="245266" y="1743336"/>
                    <a:pt x="248998" y="1741937"/>
                  </a:cubicBezTo>
                  <a:cubicBezTo>
                    <a:pt x="253197" y="1740537"/>
                    <a:pt x="257395" y="1739138"/>
                    <a:pt x="261594" y="1737738"/>
                  </a:cubicBezTo>
                  <a:cubicBezTo>
                    <a:pt x="265326" y="1736339"/>
                    <a:pt x="269058" y="1734939"/>
                    <a:pt x="271857" y="1733073"/>
                  </a:cubicBezTo>
                  <a:cubicBezTo>
                    <a:pt x="276522" y="1729808"/>
                    <a:pt x="282120" y="1727475"/>
                    <a:pt x="287718" y="1726076"/>
                  </a:cubicBezTo>
                  <a:cubicBezTo>
                    <a:pt x="293316" y="1724210"/>
                    <a:pt x="298448" y="1721410"/>
                    <a:pt x="304046" y="1720944"/>
                  </a:cubicBezTo>
                  <a:cubicBezTo>
                    <a:pt x="312443" y="1720011"/>
                    <a:pt x="319907" y="1716279"/>
                    <a:pt x="328771" y="1717678"/>
                  </a:cubicBezTo>
                  <a:cubicBezTo>
                    <a:pt x="330637" y="1718145"/>
                    <a:pt x="332503" y="1718145"/>
                    <a:pt x="334369" y="1718611"/>
                  </a:cubicBezTo>
                  <a:cubicBezTo>
                    <a:pt x="341833" y="1721410"/>
                    <a:pt x="347898" y="1726076"/>
                    <a:pt x="350696" y="1734006"/>
                  </a:cubicBezTo>
                  <a:cubicBezTo>
                    <a:pt x="352096" y="1737738"/>
                    <a:pt x="353496" y="1741470"/>
                    <a:pt x="354895" y="1744736"/>
                  </a:cubicBezTo>
                  <a:cubicBezTo>
                    <a:pt x="358161" y="1751267"/>
                    <a:pt x="363759" y="1754066"/>
                    <a:pt x="370757" y="1754066"/>
                  </a:cubicBezTo>
                  <a:cubicBezTo>
                    <a:pt x="372622" y="1754066"/>
                    <a:pt x="374489" y="1754066"/>
                    <a:pt x="376354" y="1753599"/>
                  </a:cubicBezTo>
                  <a:cubicBezTo>
                    <a:pt x="384752" y="1752200"/>
                    <a:pt x="392682" y="1750800"/>
                    <a:pt x="401079" y="1748934"/>
                  </a:cubicBezTo>
                  <a:cubicBezTo>
                    <a:pt x="405745" y="1748001"/>
                    <a:pt x="409943" y="1747535"/>
                    <a:pt x="412742" y="1752666"/>
                  </a:cubicBezTo>
                  <a:cubicBezTo>
                    <a:pt x="414142" y="1754999"/>
                    <a:pt x="416007" y="1756398"/>
                    <a:pt x="418340" y="1757798"/>
                  </a:cubicBezTo>
                  <a:cubicBezTo>
                    <a:pt x="425338" y="1761996"/>
                    <a:pt x="425804" y="1769461"/>
                    <a:pt x="426271" y="1775992"/>
                  </a:cubicBezTo>
                  <a:cubicBezTo>
                    <a:pt x="426271" y="1780190"/>
                    <a:pt x="424871" y="1784855"/>
                    <a:pt x="423472" y="1789054"/>
                  </a:cubicBezTo>
                  <a:cubicBezTo>
                    <a:pt x="422539" y="1792786"/>
                    <a:pt x="419273" y="1796052"/>
                    <a:pt x="418807" y="1799317"/>
                  </a:cubicBezTo>
                  <a:cubicBezTo>
                    <a:pt x="417874" y="1803516"/>
                    <a:pt x="419273" y="1808181"/>
                    <a:pt x="418340" y="1812379"/>
                  </a:cubicBezTo>
                  <a:cubicBezTo>
                    <a:pt x="416474" y="1818910"/>
                    <a:pt x="416007" y="1826374"/>
                    <a:pt x="410410" y="1831972"/>
                  </a:cubicBezTo>
                  <a:cubicBezTo>
                    <a:pt x="409477" y="1832906"/>
                    <a:pt x="409477" y="1834305"/>
                    <a:pt x="409477" y="1835705"/>
                  </a:cubicBezTo>
                  <a:cubicBezTo>
                    <a:pt x="409477" y="1836171"/>
                    <a:pt x="409477" y="1837104"/>
                    <a:pt x="409943" y="1837571"/>
                  </a:cubicBezTo>
                  <a:cubicBezTo>
                    <a:pt x="418340" y="1858563"/>
                    <a:pt x="421139" y="1862762"/>
                    <a:pt x="437933" y="1878157"/>
                  </a:cubicBezTo>
                  <a:cubicBezTo>
                    <a:pt x="440733" y="1880956"/>
                    <a:pt x="443531" y="1883288"/>
                    <a:pt x="446330" y="1886087"/>
                  </a:cubicBezTo>
                  <a:cubicBezTo>
                    <a:pt x="451462" y="1890286"/>
                    <a:pt x="454728" y="1895884"/>
                    <a:pt x="457527" y="1901482"/>
                  </a:cubicBezTo>
                  <a:cubicBezTo>
                    <a:pt x="458926" y="1904281"/>
                    <a:pt x="459859" y="1907547"/>
                    <a:pt x="460792" y="1910346"/>
                  </a:cubicBezTo>
                  <a:cubicBezTo>
                    <a:pt x="462658" y="1917810"/>
                    <a:pt x="465924" y="1924807"/>
                    <a:pt x="470122" y="1931339"/>
                  </a:cubicBezTo>
                  <a:cubicBezTo>
                    <a:pt x="474788" y="1938803"/>
                    <a:pt x="475254" y="1948133"/>
                    <a:pt x="477120" y="1956996"/>
                  </a:cubicBezTo>
                  <a:cubicBezTo>
                    <a:pt x="477586" y="1958396"/>
                    <a:pt x="476187" y="1960728"/>
                    <a:pt x="475721" y="1962594"/>
                  </a:cubicBezTo>
                  <a:cubicBezTo>
                    <a:pt x="475254" y="1964927"/>
                    <a:pt x="474788" y="1967726"/>
                    <a:pt x="475254" y="1970059"/>
                  </a:cubicBezTo>
                  <a:cubicBezTo>
                    <a:pt x="476187" y="1975657"/>
                    <a:pt x="477586" y="1981255"/>
                    <a:pt x="480852" y="1986386"/>
                  </a:cubicBezTo>
                  <a:cubicBezTo>
                    <a:pt x="482252" y="1988719"/>
                    <a:pt x="483651" y="1991051"/>
                    <a:pt x="484118" y="1993384"/>
                  </a:cubicBezTo>
                  <a:cubicBezTo>
                    <a:pt x="486450" y="2003647"/>
                    <a:pt x="486450" y="2013910"/>
                    <a:pt x="477586" y="2021841"/>
                  </a:cubicBezTo>
                  <a:cubicBezTo>
                    <a:pt x="473388" y="2025106"/>
                    <a:pt x="471056" y="2029772"/>
                    <a:pt x="467323" y="2033504"/>
                  </a:cubicBezTo>
                  <a:cubicBezTo>
                    <a:pt x="463591" y="2037236"/>
                    <a:pt x="461259" y="2041901"/>
                    <a:pt x="460792" y="2047032"/>
                  </a:cubicBezTo>
                  <a:cubicBezTo>
                    <a:pt x="459859" y="2055429"/>
                    <a:pt x="457527" y="2063360"/>
                    <a:pt x="453795" y="2070824"/>
                  </a:cubicBezTo>
                  <a:cubicBezTo>
                    <a:pt x="451462" y="2075023"/>
                    <a:pt x="450995" y="2079221"/>
                    <a:pt x="450995" y="2083886"/>
                  </a:cubicBezTo>
                  <a:cubicBezTo>
                    <a:pt x="450995" y="2091817"/>
                    <a:pt x="450995" y="2099281"/>
                    <a:pt x="450995" y="2107212"/>
                  </a:cubicBezTo>
                  <a:cubicBezTo>
                    <a:pt x="450995" y="2111410"/>
                    <a:pt x="451929" y="2115142"/>
                    <a:pt x="454728" y="2117941"/>
                  </a:cubicBezTo>
                  <a:cubicBezTo>
                    <a:pt x="462192" y="2125405"/>
                    <a:pt x="467323" y="2134269"/>
                    <a:pt x="470589" y="2144066"/>
                  </a:cubicBezTo>
                  <a:cubicBezTo>
                    <a:pt x="474321" y="2154329"/>
                    <a:pt x="478986" y="2164126"/>
                    <a:pt x="484118" y="2173922"/>
                  </a:cubicBezTo>
                  <a:cubicBezTo>
                    <a:pt x="487850" y="2180920"/>
                    <a:pt x="490649" y="2187451"/>
                    <a:pt x="490182" y="2195848"/>
                  </a:cubicBezTo>
                  <a:cubicBezTo>
                    <a:pt x="490182" y="2204245"/>
                    <a:pt x="491582" y="2212642"/>
                    <a:pt x="494381" y="2220573"/>
                  </a:cubicBezTo>
                  <a:cubicBezTo>
                    <a:pt x="495314" y="2223838"/>
                    <a:pt x="496247" y="2226638"/>
                    <a:pt x="496247" y="2229903"/>
                  </a:cubicBezTo>
                  <a:cubicBezTo>
                    <a:pt x="496247" y="2239233"/>
                    <a:pt x="499046" y="2247630"/>
                    <a:pt x="500445" y="2256494"/>
                  </a:cubicBezTo>
                  <a:cubicBezTo>
                    <a:pt x="502311" y="2266291"/>
                    <a:pt x="506976" y="2274688"/>
                    <a:pt x="513041" y="2282152"/>
                  </a:cubicBezTo>
                  <a:cubicBezTo>
                    <a:pt x="516306" y="2286350"/>
                    <a:pt x="519106" y="2290549"/>
                    <a:pt x="522371" y="2294281"/>
                  </a:cubicBezTo>
                  <a:cubicBezTo>
                    <a:pt x="525637" y="2298479"/>
                    <a:pt x="527503" y="2303144"/>
                    <a:pt x="528902" y="2308276"/>
                  </a:cubicBezTo>
                  <a:cubicBezTo>
                    <a:pt x="531235" y="2318073"/>
                    <a:pt x="534034" y="2328336"/>
                    <a:pt x="539165" y="2337199"/>
                  </a:cubicBezTo>
                  <a:cubicBezTo>
                    <a:pt x="540565" y="2339532"/>
                    <a:pt x="541498" y="2341865"/>
                    <a:pt x="542431" y="2344197"/>
                  </a:cubicBezTo>
                  <a:cubicBezTo>
                    <a:pt x="544297" y="2349795"/>
                    <a:pt x="545230" y="2355393"/>
                    <a:pt x="540565" y="2360525"/>
                  </a:cubicBezTo>
                  <a:cubicBezTo>
                    <a:pt x="538699" y="2362391"/>
                    <a:pt x="538699" y="2365657"/>
                    <a:pt x="540098" y="2367522"/>
                  </a:cubicBezTo>
                  <a:cubicBezTo>
                    <a:pt x="543830" y="2372654"/>
                    <a:pt x="543830" y="2378252"/>
                    <a:pt x="544764" y="2383850"/>
                  </a:cubicBezTo>
                  <a:cubicBezTo>
                    <a:pt x="544764" y="2385250"/>
                    <a:pt x="545697" y="2386649"/>
                    <a:pt x="546629" y="2387116"/>
                  </a:cubicBezTo>
                  <a:cubicBezTo>
                    <a:pt x="553161" y="2390848"/>
                    <a:pt x="560158" y="2394580"/>
                    <a:pt x="566689" y="2397845"/>
                  </a:cubicBezTo>
                  <a:cubicBezTo>
                    <a:pt x="568089" y="2398778"/>
                    <a:pt x="570888" y="2398312"/>
                    <a:pt x="572287" y="2397845"/>
                  </a:cubicBezTo>
                  <a:cubicBezTo>
                    <a:pt x="578819" y="2394580"/>
                    <a:pt x="584883" y="2391781"/>
                    <a:pt x="592347" y="2392247"/>
                  </a:cubicBezTo>
                  <a:cubicBezTo>
                    <a:pt x="595146" y="2392714"/>
                    <a:pt x="598878" y="2391314"/>
                    <a:pt x="601677" y="2389915"/>
                  </a:cubicBezTo>
                  <a:cubicBezTo>
                    <a:pt x="607275" y="2387582"/>
                    <a:pt x="612407" y="2386649"/>
                    <a:pt x="618472" y="2386649"/>
                  </a:cubicBezTo>
                  <a:cubicBezTo>
                    <a:pt x="625003" y="2386649"/>
                    <a:pt x="631067" y="2384783"/>
                    <a:pt x="637132" y="2387582"/>
                  </a:cubicBezTo>
                  <a:cubicBezTo>
                    <a:pt x="638998" y="2388515"/>
                    <a:pt x="641331" y="2388982"/>
                    <a:pt x="642730" y="2388049"/>
                  </a:cubicBezTo>
                  <a:cubicBezTo>
                    <a:pt x="648328" y="2384783"/>
                    <a:pt x="655792" y="2388515"/>
                    <a:pt x="660457" y="2382451"/>
                  </a:cubicBezTo>
                  <a:cubicBezTo>
                    <a:pt x="661390" y="2381051"/>
                    <a:pt x="663723" y="2380585"/>
                    <a:pt x="665589" y="2380585"/>
                  </a:cubicBezTo>
                  <a:cubicBezTo>
                    <a:pt x="674919" y="2380585"/>
                    <a:pt x="682849" y="2376386"/>
                    <a:pt x="690314" y="2371255"/>
                  </a:cubicBezTo>
                  <a:cubicBezTo>
                    <a:pt x="701043" y="2364257"/>
                    <a:pt x="709907" y="2354927"/>
                    <a:pt x="719237" y="2346063"/>
                  </a:cubicBezTo>
                  <a:cubicBezTo>
                    <a:pt x="725302" y="2340465"/>
                    <a:pt x="731366" y="2334401"/>
                    <a:pt x="735565" y="2327403"/>
                  </a:cubicBezTo>
                  <a:cubicBezTo>
                    <a:pt x="740230" y="2320405"/>
                    <a:pt x="745362" y="2313874"/>
                    <a:pt x="750027" y="2306876"/>
                  </a:cubicBezTo>
                  <a:cubicBezTo>
                    <a:pt x="752359" y="2303144"/>
                    <a:pt x="755158" y="2299412"/>
                    <a:pt x="758890" y="2297080"/>
                  </a:cubicBezTo>
                  <a:cubicBezTo>
                    <a:pt x="767287" y="2291948"/>
                    <a:pt x="771486" y="2284018"/>
                    <a:pt x="773818" y="2275621"/>
                  </a:cubicBezTo>
                  <a:cubicBezTo>
                    <a:pt x="775684" y="2269556"/>
                    <a:pt x="777084" y="2263491"/>
                    <a:pt x="778950" y="2256960"/>
                  </a:cubicBezTo>
                  <a:cubicBezTo>
                    <a:pt x="779883" y="2253695"/>
                    <a:pt x="779883" y="2250896"/>
                    <a:pt x="778017" y="2247630"/>
                  </a:cubicBezTo>
                  <a:cubicBezTo>
                    <a:pt x="775684" y="2243432"/>
                    <a:pt x="778017" y="2240166"/>
                    <a:pt x="780816" y="2237367"/>
                  </a:cubicBezTo>
                  <a:cubicBezTo>
                    <a:pt x="785015" y="2233635"/>
                    <a:pt x="789680" y="2230370"/>
                    <a:pt x="795744" y="2228970"/>
                  </a:cubicBezTo>
                  <a:cubicBezTo>
                    <a:pt x="801809" y="2227570"/>
                    <a:pt x="808340" y="2225704"/>
                    <a:pt x="813471" y="2221972"/>
                  </a:cubicBezTo>
                  <a:cubicBezTo>
                    <a:pt x="817670" y="2219173"/>
                    <a:pt x="821402" y="2214975"/>
                    <a:pt x="821402" y="2209843"/>
                  </a:cubicBezTo>
                  <a:cubicBezTo>
                    <a:pt x="821402" y="2203312"/>
                    <a:pt x="822802" y="2197247"/>
                    <a:pt x="824201" y="2190716"/>
                  </a:cubicBezTo>
                  <a:cubicBezTo>
                    <a:pt x="824668" y="2187451"/>
                    <a:pt x="824668" y="2184652"/>
                    <a:pt x="823735" y="2181386"/>
                  </a:cubicBezTo>
                  <a:cubicBezTo>
                    <a:pt x="820936" y="2171590"/>
                    <a:pt x="818136" y="2161793"/>
                    <a:pt x="815338" y="2151530"/>
                  </a:cubicBezTo>
                  <a:cubicBezTo>
                    <a:pt x="814404" y="2148264"/>
                    <a:pt x="814871" y="2144532"/>
                    <a:pt x="817203" y="2142666"/>
                  </a:cubicBezTo>
                  <a:cubicBezTo>
                    <a:pt x="831199" y="2131470"/>
                    <a:pt x="844727" y="2119807"/>
                    <a:pt x="858723" y="2108145"/>
                  </a:cubicBezTo>
                  <a:cubicBezTo>
                    <a:pt x="862455" y="2104879"/>
                    <a:pt x="867586" y="2102547"/>
                    <a:pt x="872251" y="2100681"/>
                  </a:cubicBezTo>
                  <a:cubicBezTo>
                    <a:pt x="877849" y="2098348"/>
                    <a:pt x="882514" y="2095549"/>
                    <a:pt x="887646" y="2092750"/>
                  </a:cubicBezTo>
                  <a:cubicBezTo>
                    <a:pt x="898842" y="2086685"/>
                    <a:pt x="905840" y="2077355"/>
                    <a:pt x="910971" y="2065692"/>
                  </a:cubicBezTo>
                  <a:cubicBezTo>
                    <a:pt x="913304" y="2060094"/>
                    <a:pt x="914703" y="2054963"/>
                    <a:pt x="913304" y="2048898"/>
                  </a:cubicBezTo>
                  <a:cubicBezTo>
                    <a:pt x="912371" y="2043300"/>
                    <a:pt x="913304" y="2037236"/>
                    <a:pt x="913304" y="2031638"/>
                  </a:cubicBezTo>
                  <a:cubicBezTo>
                    <a:pt x="913304" y="2026972"/>
                    <a:pt x="914237" y="2022307"/>
                    <a:pt x="913304" y="2018109"/>
                  </a:cubicBezTo>
                  <a:cubicBezTo>
                    <a:pt x="911905" y="2010178"/>
                    <a:pt x="912837" y="2002714"/>
                    <a:pt x="914237" y="1995250"/>
                  </a:cubicBezTo>
                  <a:cubicBezTo>
                    <a:pt x="915170" y="1991518"/>
                    <a:pt x="913770" y="1987319"/>
                    <a:pt x="910038" y="1985453"/>
                  </a:cubicBezTo>
                  <a:cubicBezTo>
                    <a:pt x="903507" y="1981721"/>
                    <a:pt x="901175" y="1975190"/>
                    <a:pt x="898842" y="1968193"/>
                  </a:cubicBezTo>
                  <a:cubicBezTo>
                    <a:pt x="896043" y="1959329"/>
                    <a:pt x="897443" y="1950465"/>
                    <a:pt x="895577" y="1941602"/>
                  </a:cubicBezTo>
                  <a:cubicBezTo>
                    <a:pt x="895110" y="1939736"/>
                    <a:pt x="896043" y="1937870"/>
                    <a:pt x="896976" y="1936004"/>
                  </a:cubicBezTo>
                  <a:cubicBezTo>
                    <a:pt x="898842" y="1932271"/>
                    <a:pt x="898842" y="1928073"/>
                    <a:pt x="895577" y="1925740"/>
                  </a:cubicBezTo>
                  <a:cubicBezTo>
                    <a:pt x="888579" y="1920609"/>
                    <a:pt x="887646" y="1914544"/>
                    <a:pt x="891378" y="1907080"/>
                  </a:cubicBezTo>
                  <a:cubicBezTo>
                    <a:pt x="894177" y="1901482"/>
                    <a:pt x="895577" y="1894951"/>
                    <a:pt x="900708" y="1890286"/>
                  </a:cubicBezTo>
                  <a:cubicBezTo>
                    <a:pt x="906306" y="1884688"/>
                    <a:pt x="907706" y="1876757"/>
                    <a:pt x="911438" y="1869760"/>
                  </a:cubicBezTo>
                  <a:cubicBezTo>
                    <a:pt x="913304" y="1866494"/>
                    <a:pt x="915170" y="1863229"/>
                    <a:pt x="918902" y="1861363"/>
                  </a:cubicBezTo>
                  <a:cubicBezTo>
                    <a:pt x="924967" y="1858097"/>
                    <a:pt x="930565" y="1852965"/>
                    <a:pt x="934763" y="1847367"/>
                  </a:cubicBezTo>
                  <a:cubicBezTo>
                    <a:pt x="945493" y="1831972"/>
                    <a:pt x="959022" y="1819377"/>
                    <a:pt x="973017" y="1806781"/>
                  </a:cubicBezTo>
                  <a:cubicBezTo>
                    <a:pt x="980948" y="1799317"/>
                    <a:pt x="988412" y="1791386"/>
                    <a:pt x="999141" y="1787188"/>
                  </a:cubicBezTo>
                  <a:cubicBezTo>
                    <a:pt x="1000541" y="1786721"/>
                    <a:pt x="1001474" y="1785788"/>
                    <a:pt x="1002407" y="1784855"/>
                  </a:cubicBezTo>
                  <a:cubicBezTo>
                    <a:pt x="1026665" y="1765729"/>
                    <a:pt x="1045792" y="1742870"/>
                    <a:pt x="1057921" y="1714413"/>
                  </a:cubicBezTo>
                  <a:cubicBezTo>
                    <a:pt x="1062586" y="1703683"/>
                    <a:pt x="1066785" y="1692954"/>
                    <a:pt x="1074249" y="1684090"/>
                  </a:cubicBezTo>
                  <a:cubicBezTo>
                    <a:pt x="1078914" y="1678025"/>
                    <a:pt x="1081247" y="1670561"/>
                    <a:pt x="1083579" y="1663097"/>
                  </a:cubicBezTo>
                  <a:cubicBezTo>
                    <a:pt x="1086845" y="1652834"/>
                    <a:pt x="1085445" y="1643037"/>
                    <a:pt x="1086378" y="1632774"/>
                  </a:cubicBezTo>
                  <a:cubicBezTo>
                    <a:pt x="1086378" y="1630442"/>
                    <a:pt x="1081247" y="1627176"/>
                    <a:pt x="1078914" y="1628109"/>
                  </a:cubicBezTo>
                  <a:cubicBezTo>
                    <a:pt x="1078447" y="1628576"/>
                    <a:pt x="1077515" y="1628576"/>
                    <a:pt x="1077048" y="1629042"/>
                  </a:cubicBezTo>
                  <a:cubicBezTo>
                    <a:pt x="1069584" y="1635107"/>
                    <a:pt x="1060720" y="1636506"/>
                    <a:pt x="1051857" y="1637906"/>
                  </a:cubicBezTo>
                  <a:cubicBezTo>
                    <a:pt x="1039261" y="1639772"/>
                    <a:pt x="1026665" y="1640705"/>
                    <a:pt x="1014536" y="1645370"/>
                  </a:cubicBezTo>
                  <a:cubicBezTo>
                    <a:pt x="1012670" y="1645836"/>
                    <a:pt x="1010804" y="1646303"/>
                    <a:pt x="1008938" y="1645836"/>
                  </a:cubicBezTo>
                  <a:cubicBezTo>
                    <a:pt x="1001474" y="1644903"/>
                    <a:pt x="994943" y="1647702"/>
                    <a:pt x="988878" y="1650968"/>
                  </a:cubicBezTo>
                  <a:cubicBezTo>
                    <a:pt x="987012" y="1651901"/>
                    <a:pt x="985146" y="1652367"/>
                    <a:pt x="983746" y="1653300"/>
                  </a:cubicBezTo>
                  <a:cubicBezTo>
                    <a:pt x="980948" y="1654233"/>
                    <a:pt x="978615" y="1653767"/>
                    <a:pt x="976282" y="1652367"/>
                  </a:cubicBezTo>
                  <a:cubicBezTo>
                    <a:pt x="974883" y="1651434"/>
                    <a:pt x="973017" y="1650035"/>
                    <a:pt x="971617" y="1648635"/>
                  </a:cubicBezTo>
                  <a:cubicBezTo>
                    <a:pt x="966952" y="1643970"/>
                    <a:pt x="962754" y="1639305"/>
                    <a:pt x="958089" y="1635107"/>
                  </a:cubicBezTo>
                  <a:cubicBezTo>
                    <a:pt x="956689" y="1633707"/>
                    <a:pt x="956689" y="1631841"/>
                    <a:pt x="957622" y="1629975"/>
                  </a:cubicBezTo>
                  <a:cubicBezTo>
                    <a:pt x="961354" y="1622977"/>
                    <a:pt x="961354" y="1621111"/>
                    <a:pt x="955756" y="1616913"/>
                  </a:cubicBezTo>
                  <a:cubicBezTo>
                    <a:pt x="952024" y="1614114"/>
                    <a:pt x="948758" y="1611315"/>
                    <a:pt x="946426" y="1607583"/>
                  </a:cubicBezTo>
                  <a:cubicBezTo>
                    <a:pt x="940828" y="1599652"/>
                    <a:pt x="933364" y="1593588"/>
                    <a:pt x="926833" y="1586590"/>
                  </a:cubicBezTo>
                  <a:cubicBezTo>
                    <a:pt x="923101" y="1582391"/>
                    <a:pt x="917969" y="1579592"/>
                    <a:pt x="912371" y="1577260"/>
                  </a:cubicBezTo>
                  <a:cubicBezTo>
                    <a:pt x="903041" y="1572595"/>
                    <a:pt x="895110" y="1566530"/>
                    <a:pt x="892778" y="1555334"/>
                  </a:cubicBezTo>
                  <a:cubicBezTo>
                    <a:pt x="891378" y="1549736"/>
                    <a:pt x="889512" y="1544138"/>
                    <a:pt x="887646" y="1538540"/>
                  </a:cubicBezTo>
                  <a:cubicBezTo>
                    <a:pt x="885780" y="1532942"/>
                    <a:pt x="882514" y="1528277"/>
                    <a:pt x="877849" y="1524544"/>
                  </a:cubicBezTo>
                  <a:cubicBezTo>
                    <a:pt x="873651" y="1521279"/>
                    <a:pt x="869919" y="1518013"/>
                    <a:pt x="865720" y="1515214"/>
                  </a:cubicBezTo>
                  <a:cubicBezTo>
                    <a:pt x="862455" y="1512882"/>
                    <a:pt x="860589" y="1509150"/>
                    <a:pt x="860589" y="1505418"/>
                  </a:cubicBezTo>
                  <a:cubicBezTo>
                    <a:pt x="860122" y="1494222"/>
                    <a:pt x="856857" y="1483958"/>
                    <a:pt x="854991" y="1473229"/>
                  </a:cubicBezTo>
                  <a:cubicBezTo>
                    <a:pt x="853125" y="1462966"/>
                    <a:pt x="847060" y="1455968"/>
                    <a:pt x="838196" y="1450836"/>
                  </a:cubicBezTo>
                  <a:cubicBezTo>
                    <a:pt x="836330" y="1449903"/>
                    <a:pt x="834464" y="1449437"/>
                    <a:pt x="833065" y="1448504"/>
                  </a:cubicBezTo>
                  <a:cubicBezTo>
                    <a:pt x="831665" y="1447104"/>
                    <a:pt x="830732" y="1445705"/>
                    <a:pt x="829799" y="1443839"/>
                  </a:cubicBezTo>
                  <a:cubicBezTo>
                    <a:pt x="829333" y="1441973"/>
                    <a:pt x="828400" y="1440107"/>
                    <a:pt x="828866" y="1438241"/>
                  </a:cubicBezTo>
                  <a:cubicBezTo>
                    <a:pt x="829333" y="1431710"/>
                    <a:pt x="827467" y="1425645"/>
                    <a:pt x="823268" y="1420514"/>
                  </a:cubicBezTo>
                  <a:cubicBezTo>
                    <a:pt x="821402" y="1418181"/>
                    <a:pt x="820003" y="1414915"/>
                    <a:pt x="818136" y="1412116"/>
                  </a:cubicBezTo>
                  <a:cubicBezTo>
                    <a:pt x="810672" y="1399987"/>
                    <a:pt x="802742" y="1388791"/>
                    <a:pt x="799010" y="1374329"/>
                  </a:cubicBezTo>
                  <a:cubicBezTo>
                    <a:pt x="798543" y="1371997"/>
                    <a:pt x="796677" y="1369664"/>
                    <a:pt x="795744" y="1367332"/>
                  </a:cubicBezTo>
                  <a:cubicBezTo>
                    <a:pt x="794811" y="1365466"/>
                    <a:pt x="796211" y="1363600"/>
                    <a:pt x="798543" y="1363600"/>
                  </a:cubicBezTo>
                  <a:cubicBezTo>
                    <a:pt x="800876" y="1363600"/>
                    <a:pt x="803675" y="1364533"/>
                    <a:pt x="806007" y="1362200"/>
                  </a:cubicBezTo>
                  <a:cubicBezTo>
                    <a:pt x="807873" y="1360334"/>
                    <a:pt x="809739" y="1358468"/>
                    <a:pt x="812538" y="1358935"/>
                  </a:cubicBezTo>
                  <a:cubicBezTo>
                    <a:pt x="816271" y="1358935"/>
                    <a:pt x="818603" y="1361267"/>
                    <a:pt x="820469" y="1364066"/>
                  </a:cubicBezTo>
                  <a:cubicBezTo>
                    <a:pt x="821868" y="1365932"/>
                    <a:pt x="823268" y="1368265"/>
                    <a:pt x="825134" y="1370131"/>
                  </a:cubicBezTo>
                  <a:cubicBezTo>
                    <a:pt x="832598" y="1378994"/>
                    <a:pt x="837263" y="1389724"/>
                    <a:pt x="844261" y="1398588"/>
                  </a:cubicBezTo>
                  <a:cubicBezTo>
                    <a:pt x="848459" y="1403719"/>
                    <a:pt x="851259" y="1409317"/>
                    <a:pt x="852658" y="1415848"/>
                  </a:cubicBezTo>
                  <a:cubicBezTo>
                    <a:pt x="853591" y="1419580"/>
                    <a:pt x="855924" y="1422846"/>
                    <a:pt x="860122" y="1423779"/>
                  </a:cubicBezTo>
                  <a:cubicBezTo>
                    <a:pt x="868053" y="1426112"/>
                    <a:pt x="873184" y="1431710"/>
                    <a:pt x="875983" y="1439174"/>
                  </a:cubicBezTo>
                  <a:cubicBezTo>
                    <a:pt x="876917" y="1441506"/>
                    <a:pt x="877849" y="1443839"/>
                    <a:pt x="879249" y="1446171"/>
                  </a:cubicBezTo>
                  <a:cubicBezTo>
                    <a:pt x="881582" y="1450370"/>
                    <a:pt x="882514" y="1454568"/>
                    <a:pt x="882048" y="1459234"/>
                  </a:cubicBezTo>
                  <a:cubicBezTo>
                    <a:pt x="882048" y="1461100"/>
                    <a:pt x="882048" y="1462966"/>
                    <a:pt x="882048" y="1464832"/>
                  </a:cubicBezTo>
                  <a:cubicBezTo>
                    <a:pt x="882514" y="1475095"/>
                    <a:pt x="888113" y="1483025"/>
                    <a:pt x="896043" y="1489090"/>
                  </a:cubicBezTo>
                  <a:cubicBezTo>
                    <a:pt x="899309" y="1491422"/>
                    <a:pt x="902574" y="1492822"/>
                    <a:pt x="905840" y="1495155"/>
                  </a:cubicBezTo>
                  <a:cubicBezTo>
                    <a:pt x="910971" y="1499353"/>
                    <a:pt x="915170" y="1504018"/>
                    <a:pt x="917036" y="1510549"/>
                  </a:cubicBezTo>
                  <a:cubicBezTo>
                    <a:pt x="919369" y="1518013"/>
                    <a:pt x="923567" y="1524544"/>
                    <a:pt x="928699" y="1530143"/>
                  </a:cubicBezTo>
                  <a:cubicBezTo>
                    <a:pt x="932897" y="1534808"/>
                    <a:pt x="937562" y="1539473"/>
                    <a:pt x="940828" y="1545071"/>
                  </a:cubicBezTo>
                  <a:cubicBezTo>
                    <a:pt x="945026" y="1551602"/>
                    <a:pt x="948292" y="1558600"/>
                    <a:pt x="946426" y="1566530"/>
                  </a:cubicBezTo>
                  <a:cubicBezTo>
                    <a:pt x="945960" y="1568863"/>
                    <a:pt x="945493" y="1571662"/>
                    <a:pt x="946893" y="1573994"/>
                  </a:cubicBezTo>
                  <a:cubicBezTo>
                    <a:pt x="951091" y="1582858"/>
                    <a:pt x="952490" y="1592188"/>
                    <a:pt x="955290" y="1601518"/>
                  </a:cubicBezTo>
                  <a:cubicBezTo>
                    <a:pt x="956689" y="1605250"/>
                    <a:pt x="958089" y="1608516"/>
                    <a:pt x="959955" y="1612248"/>
                  </a:cubicBezTo>
                  <a:cubicBezTo>
                    <a:pt x="961821" y="1615513"/>
                    <a:pt x="964620" y="1616913"/>
                    <a:pt x="967885" y="1616913"/>
                  </a:cubicBezTo>
                  <a:cubicBezTo>
                    <a:pt x="971151" y="1616913"/>
                    <a:pt x="974416" y="1616446"/>
                    <a:pt x="977216" y="1615980"/>
                  </a:cubicBezTo>
                  <a:cubicBezTo>
                    <a:pt x="981881" y="1615513"/>
                    <a:pt x="986079" y="1614114"/>
                    <a:pt x="989345" y="1610382"/>
                  </a:cubicBezTo>
                  <a:cubicBezTo>
                    <a:pt x="993543" y="1605250"/>
                    <a:pt x="998675" y="1603851"/>
                    <a:pt x="1004739" y="1604784"/>
                  </a:cubicBezTo>
                  <a:cubicBezTo>
                    <a:pt x="1012204" y="1605717"/>
                    <a:pt x="1018734" y="1604317"/>
                    <a:pt x="1024799" y="1600119"/>
                  </a:cubicBezTo>
                  <a:cubicBezTo>
                    <a:pt x="1028531" y="1597320"/>
                    <a:pt x="1032730" y="1596387"/>
                    <a:pt x="1037395" y="1595454"/>
                  </a:cubicBezTo>
                  <a:cubicBezTo>
                    <a:pt x="1041127" y="1594987"/>
                    <a:pt x="1044859" y="1593588"/>
                    <a:pt x="1047658" y="1590322"/>
                  </a:cubicBezTo>
                  <a:cubicBezTo>
                    <a:pt x="1050924" y="1586590"/>
                    <a:pt x="1054656" y="1585190"/>
                    <a:pt x="1059321" y="1583791"/>
                  </a:cubicBezTo>
                  <a:cubicBezTo>
                    <a:pt x="1065852" y="1581458"/>
                    <a:pt x="1072849" y="1579592"/>
                    <a:pt x="1079380" y="1577260"/>
                  </a:cubicBezTo>
                  <a:cubicBezTo>
                    <a:pt x="1084512" y="1575394"/>
                    <a:pt x="1089644" y="1572595"/>
                    <a:pt x="1095242" y="1570262"/>
                  </a:cubicBezTo>
                  <a:cubicBezTo>
                    <a:pt x="1097574" y="1569329"/>
                    <a:pt x="1099440" y="1567463"/>
                    <a:pt x="1099907" y="1564664"/>
                  </a:cubicBezTo>
                  <a:cubicBezTo>
                    <a:pt x="1101306" y="1558133"/>
                    <a:pt x="1105505" y="1554867"/>
                    <a:pt x="1111569" y="1553001"/>
                  </a:cubicBezTo>
                  <a:cubicBezTo>
                    <a:pt x="1119500" y="1550669"/>
                    <a:pt x="1127431" y="1548336"/>
                    <a:pt x="1135828" y="1546937"/>
                  </a:cubicBezTo>
                  <a:cubicBezTo>
                    <a:pt x="1141426" y="1546004"/>
                    <a:pt x="1145624" y="1543671"/>
                    <a:pt x="1147024" y="1538073"/>
                  </a:cubicBezTo>
                  <a:cubicBezTo>
                    <a:pt x="1147957" y="1534808"/>
                    <a:pt x="1149823" y="1532009"/>
                    <a:pt x="1153088" y="1531542"/>
                  </a:cubicBezTo>
                  <a:cubicBezTo>
                    <a:pt x="1160086" y="1530609"/>
                    <a:pt x="1164751" y="1527344"/>
                    <a:pt x="1167084" y="1520346"/>
                  </a:cubicBezTo>
                  <a:cubicBezTo>
                    <a:pt x="1168017" y="1517547"/>
                    <a:pt x="1171282" y="1515214"/>
                    <a:pt x="1174081" y="1514281"/>
                  </a:cubicBezTo>
                  <a:cubicBezTo>
                    <a:pt x="1176414" y="1513348"/>
                    <a:pt x="1179213" y="1513348"/>
                    <a:pt x="1181546" y="1511949"/>
                  </a:cubicBezTo>
                  <a:cubicBezTo>
                    <a:pt x="1182945" y="1511016"/>
                    <a:pt x="1184344" y="1509150"/>
                    <a:pt x="1184344" y="1507750"/>
                  </a:cubicBezTo>
                  <a:cubicBezTo>
                    <a:pt x="1184811" y="1504018"/>
                    <a:pt x="1184344" y="1499820"/>
                    <a:pt x="1184811" y="1496088"/>
                  </a:cubicBezTo>
                  <a:cubicBezTo>
                    <a:pt x="1185278" y="1492822"/>
                    <a:pt x="1186677" y="1490023"/>
                    <a:pt x="1189476" y="1488157"/>
                  </a:cubicBezTo>
                  <a:cubicBezTo>
                    <a:pt x="1199273" y="1482092"/>
                    <a:pt x="1204871" y="1472762"/>
                    <a:pt x="1209536" y="1462966"/>
                  </a:cubicBezTo>
                  <a:cubicBezTo>
                    <a:pt x="1212802" y="1456434"/>
                    <a:pt x="1211868" y="1453169"/>
                    <a:pt x="1206270" y="1447571"/>
                  </a:cubicBezTo>
                  <a:cubicBezTo>
                    <a:pt x="1202538" y="1443839"/>
                    <a:pt x="1199273" y="1440107"/>
                    <a:pt x="1196474" y="1435442"/>
                  </a:cubicBezTo>
                  <a:cubicBezTo>
                    <a:pt x="1194141" y="1432176"/>
                    <a:pt x="1191342" y="1429844"/>
                    <a:pt x="1187144" y="1429377"/>
                  </a:cubicBezTo>
                  <a:cubicBezTo>
                    <a:pt x="1182012" y="1428911"/>
                    <a:pt x="1176880" y="1428444"/>
                    <a:pt x="1171749" y="1427045"/>
                  </a:cubicBezTo>
                  <a:cubicBezTo>
                    <a:pt x="1168950" y="1426112"/>
                    <a:pt x="1165684" y="1424246"/>
                    <a:pt x="1163352" y="1422380"/>
                  </a:cubicBezTo>
                  <a:cubicBezTo>
                    <a:pt x="1158687" y="1417714"/>
                    <a:pt x="1155421" y="1412583"/>
                    <a:pt x="1154488" y="1405585"/>
                  </a:cubicBezTo>
                  <a:cubicBezTo>
                    <a:pt x="1154022" y="1399987"/>
                    <a:pt x="1153088" y="1394389"/>
                    <a:pt x="1152156" y="1388325"/>
                  </a:cubicBezTo>
                  <a:cubicBezTo>
                    <a:pt x="1152156" y="1387858"/>
                    <a:pt x="1151689" y="1386925"/>
                    <a:pt x="1151223" y="1386925"/>
                  </a:cubicBezTo>
                  <a:cubicBezTo>
                    <a:pt x="1149823" y="1386925"/>
                    <a:pt x="1148423" y="1386925"/>
                    <a:pt x="1147491" y="1387858"/>
                  </a:cubicBezTo>
                  <a:cubicBezTo>
                    <a:pt x="1140026" y="1395789"/>
                    <a:pt x="1132096" y="1403253"/>
                    <a:pt x="1126031" y="1412583"/>
                  </a:cubicBezTo>
                  <a:cubicBezTo>
                    <a:pt x="1121366" y="1420047"/>
                    <a:pt x="1115301" y="1423313"/>
                    <a:pt x="1106904" y="1422846"/>
                  </a:cubicBezTo>
                  <a:cubicBezTo>
                    <a:pt x="1100373" y="1422380"/>
                    <a:pt x="1094309" y="1422380"/>
                    <a:pt x="1088244" y="1425179"/>
                  </a:cubicBezTo>
                  <a:cubicBezTo>
                    <a:pt x="1085912" y="1426112"/>
                    <a:pt x="1083112" y="1424712"/>
                    <a:pt x="1081247" y="1422846"/>
                  </a:cubicBezTo>
                  <a:cubicBezTo>
                    <a:pt x="1078914" y="1420514"/>
                    <a:pt x="1077048" y="1418181"/>
                    <a:pt x="1077048" y="1414449"/>
                  </a:cubicBezTo>
                  <a:cubicBezTo>
                    <a:pt x="1076581" y="1407918"/>
                    <a:pt x="1076115" y="1401853"/>
                    <a:pt x="1075182" y="1395322"/>
                  </a:cubicBezTo>
                  <a:cubicBezTo>
                    <a:pt x="1075182" y="1393923"/>
                    <a:pt x="1074249" y="1392990"/>
                    <a:pt x="1073782" y="1392057"/>
                  </a:cubicBezTo>
                  <a:cubicBezTo>
                    <a:pt x="1072849" y="1391123"/>
                    <a:pt x="1071916" y="1390191"/>
                    <a:pt x="1070983" y="1389724"/>
                  </a:cubicBezTo>
                  <a:cubicBezTo>
                    <a:pt x="1070050" y="1389724"/>
                    <a:pt x="1068184" y="1390191"/>
                    <a:pt x="1067718" y="1391123"/>
                  </a:cubicBezTo>
                  <a:cubicBezTo>
                    <a:pt x="1066318" y="1393456"/>
                    <a:pt x="1065385" y="1395789"/>
                    <a:pt x="1064452" y="1398121"/>
                  </a:cubicBezTo>
                  <a:cubicBezTo>
                    <a:pt x="1063053" y="1400920"/>
                    <a:pt x="1060720" y="1400920"/>
                    <a:pt x="1058388" y="1398121"/>
                  </a:cubicBezTo>
                  <a:cubicBezTo>
                    <a:pt x="1056055" y="1394856"/>
                    <a:pt x="1054189" y="1391590"/>
                    <a:pt x="1053723" y="1387858"/>
                  </a:cubicBezTo>
                  <a:cubicBezTo>
                    <a:pt x="1052789" y="1381327"/>
                    <a:pt x="1049524" y="1375729"/>
                    <a:pt x="1044859" y="1371064"/>
                  </a:cubicBezTo>
                  <a:cubicBezTo>
                    <a:pt x="1042060" y="1367798"/>
                    <a:pt x="1038794" y="1364533"/>
                    <a:pt x="1035529" y="1361734"/>
                  </a:cubicBezTo>
                  <a:cubicBezTo>
                    <a:pt x="1034129" y="1360334"/>
                    <a:pt x="1032263" y="1359401"/>
                    <a:pt x="1031330" y="1358002"/>
                  </a:cubicBezTo>
                  <a:cubicBezTo>
                    <a:pt x="1027598" y="1351470"/>
                    <a:pt x="1023866" y="1344473"/>
                    <a:pt x="1020134" y="1337942"/>
                  </a:cubicBezTo>
                  <a:cubicBezTo>
                    <a:pt x="1019201" y="1336542"/>
                    <a:pt x="1019668" y="1334210"/>
                    <a:pt x="1019668" y="1332344"/>
                  </a:cubicBezTo>
                  <a:cubicBezTo>
                    <a:pt x="1020134" y="1330011"/>
                    <a:pt x="1020601" y="1327212"/>
                    <a:pt x="1021534" y="1324880"/>
                  </a:cubicBezTo>
                  <a:cubicBezTo>
                    <a:pt x="1022000" y="1323947"/>
                    <a:pt x="1022933" y="1322547"/>
                    <a:pt x="1024333" y="1322547"/>
                  </a:cubicBezTo>
                  <a:cubicBezTo>
                    <a:pt x="1028065" y="1322081"/>
                    <a:pt x="1031797" y="1321147"/>
                    <a:pt x="1035529" y="1321614"/>
                  </a:cubicBezTo>
                  <a:cubicBezTo>
                    <a:pt x="1039261" y="1321614"/>
                    <a:pt x="1043459" y="1322081"/>
                    <a:pt x="1046725" y="1323480"/>
                  </a:cubicBezTo>
                  <a:cubicBezTo>
                    <a:pt x="1049057" y="1324880"/>
                    <a:pt x="1050457" y="1328145"/>
                    <a:pt x="1052323" y="1330944"/>
                  </a:cubicBezTo>
                  <a:cubicBezTo>
                    <a:pt x="1056988" y="1338408"/>
                    <a:pt x="1062120" y="1346339"/>
                    <a:pt x="1066785" y="1353803"/>
                  </a:cubicBezTo>
                  <a:cubicBezTo>
                    <a:pt x="1069117" y="1357535"/>
                    <a:pt x="1071916" y="1359401"/>
                    <a:pt x="1075648" y="1360334"/>
                  </a:cubicBezTo>
                  <a:cubicBezTo>
                    <a:pt x="1077515" y="1360801"/>
                    <a:pt x="1079380" y="1361267"/>
                    <a:pt x="1081247" y="1361734"/>
                  </a:cubicBezTo>
                  <a:cubicBezTo>
                    <a:pt x="1085912" y="1362667"/>
                    <a:pt x="1089644" y="1364533"/>
                    <a:pt x="1092443" y="1368265"/>
                  </a:cubicBezTo>
                  <a:cubicBezTo>
                    <a:pt x="1094309" y="1370597"/>
                    <a:pt x="1097574" y="1371997"/>
                    <a:pt x="1099907" y="1373863"/>
                  </a:cubicBezTo>
                  <a:cubicBezTo>
                    <a:pt x="1106904" y="1378994"/>
                    <a:pt x="1115301" y="1379927"/>
                    <a:pt x="1123232" y="1381793"/>
                  </a:cubicBezTo>
                  <a:cubicBezTo>
                    <a:pt x="1126498" y="1382726"/>
                    <a:pt x="1129297" y="1382260"/>
                    <a:pt x="1132562" y="1380394"/>
                  </a:cubicBezTo>
                  <a:cubicBezTo>
                    <a:pt x="1137227" y="1378061"/>
                    <a:pt x="1141426" y="1375729"/>
                    <a:pt x="1146558" y="1373396"/>
                  </a:cubicBezTo>
                  <a:cubicBezTo>
                    <a:pt x="1152156" y="1371064"/>
                    <a:pt x="1157287" y="1372930"/>
                    <a:pt x="1159620" y="1378061"/>
                  </a:cubicBezTo>
                  <a:cubicBezTo>
                    <a:pt x="1161486" y="1382260"/>
                    <a:pt x="1163352" y="1386458"/>
                    <a:pt x="1165218" y="1390191"/>
                  </a:cubicBezTo>
                  <a:cubicBezTo>
                    <a:pt x="1167084" y="1394389"/>
                    <a:pt x="1169883" y="1395789"/>
                    <a:pt x="1174081" y="1396255"/>
                  </a:cubicBezTo>
                  <a:cubicBezTo>
                    <a:pt x="1192275" y="1397655"/>
                    <a:pt x="1209536" y="1401387"/>
                    <a:pt x="1227263" y="1404186"/>
                  </a:cubicBezTo>
                  <a:cubicBezTo>
                    <a:pt x="1233794" y="1405119"/>
                    <a:pt x="1239859" y="1405585"/>
                    <a:pt x="1246390" y="1405119"/>
                  </a:cubicBezTo>
                  <a:cubicBezTo>
                    <a:pt x="1257120" y="1403719"/>
                    <a:pt x="1267849" y="1400454"/>
                    <a:pt x="1278579" y="1403253"/>
                  </a:cubicBezTo>
                  <a:cubicBezTo>
                    <a:pt x="1280911" y="1403719"/>
                    <a:pt x="1283710" y="1402786"/>
                    <a:pt x="1286043" y="1401853"/>
                  </a:cubicBezTo>
                  <a:cubicBezTo>
                    <a:pt x="1293507" y="1399521"/>
                    <a:pt x="1301438" y="1399521"/>
                    <a:pt x="1308902" y="1399987"/>
                  </a:cubicBezTo>
                  <a:cubicBezTo>
                    <a:pt x="1311701" y="1399987"/>
                    <a:pt x="1314033" y="1401387"/>
                    <a:pt x="1314966" y="1403719"/>
                  </a:cubicBezTo>
                  <a:cubicBezTo>
                    <a:pt x="1315899" y="1406052"/>
                    <a:pt x="1317766" y="1407918"/>
                    <a:pt x="1320098" y="1409317"/>
                  </a:cubicBezTo>
                  <a:cubicBezTo>
                    <a:pt x="1322897" y="1411183"/>
                    <a:pt x="1325230" y="1413516"/>
                    <a:pt x="1326163" y="1416781"/>
                  </a:cubicBezTo>
                  <a:cubicBezTo>
                    <a:pt x="1327562" y="1423313"/>
                    <a:pt x="1331294" y="1426578"/>
                    <a:pt x="1337825" y="1427978"/>
                  </a:cubicBezTo>
                  <a:cubicBezTo>
                    <a:pt x="1342024" y="1428911"/>
                    <a:pt x="1345756" y="1431710"/>
                    <a:pt x="1348555" y="1435442"/>
                  </a:cubicBezTo>
                  <a:cubicBezTo>
                    <a:pt x="1353220" y="1441973"/>
                    <a:pt x="1360218" y="1444772"/>
                    <a:pt x="1368615" y="1445238"/>
                  </a:cubicBezTo>
                  <a:cubicBezTo>
                    <a:pt x="1370481" y="1445238"/>
                    <a:pt x="1371880" y="1445238"/>
                    <a:pt x="1373746" y="1445238"/>
                  </a:cubicBezTo>
                  <a:cubicBezTo>
                    <a:pt x="1373746" y="1445238"/>
                    <a:pt x="1373746" y="1445238"/>
                    <a:pt x="1374213" y="1444772"/>
                  </a:cubicBezTo>
                  <a:lnTo>
                    <a:pt x="1375146" y="1444305"/>
                  </a:lnTo>
                  <a:lnTo>
                    <a:pt x="1374679" y="1445238"/>
                  </a:lnTo>
                  <a:cubicBezTo>
                    <a:pt x="1374679" y="1445238"/>
                    <a:pt x="1374213" y="1445238"/>
                    <a:pt x="1374213" y="1445238"/>
                  </a:cubicBezTo>
                  <a:cubicBezTo>
                    <a:pt x="1371414" y="1449437"/>
                    <a:pt x="1367682" y="1452236"/>
                    <a:pt x="1361617" y="1449903"/>
                  </a:cubicBezTo>
                  <a:cubicBezTo>
                    <a:pt x="1360684" y="1449437"/>
                    <a:pt x="1358818" y="1450370"/>
                    <a:pt x="1358351" y="1451303"/>
                  </a:cubicBezTo>
                  <a:cubicBezTo>
                    <a:pt x="1357885" y="1452236"/>
                    <a:pt x="1357885" y="1454102"/>
                    <a:pt x="1358818" y="1454568"/>
                  </a:cubicBezTo>
                  <a:cubicBezTo>
                    <a:pt x="1364416" y="1460633"/>
                    <a:pt x="1370014" y="1466698"/>
                    <a:pt x="1376079" y="1472296"/>
                  </a:cubicBezTo>
                  <a:cubicBezTo>
                    <a:pt x="1386809" y="1482559"/>
                    <a:pt x="1391940" y="1482559"/>
                    <a:pt x="1404536" y="1474162"/>
                  </a:cubicBezTo>
                  <a:cubicBezTo>
                    <a:pt x="1409201" y="1470896"/>
                    <a:pt x="1412933" y="1466698"/>
                    <a:pt x="1413400" y="1461100"/>
                  </a:cubicBezTo>
                  <a:cubicBezTo>
                    <a:pt x="1413400" y="1461100"/>
                    <a:pt x="1413400" y="1461100"/>
                    <a:pt x="1412933" y="1461100"/>
                  </a:cubicBezTo>
                  <a:lnTo>
                    <a:pt x="1412933" y="1460167"/>
                  </a:lnTo>
                  <a:lnTo>
                    <a:pt x="1413400" y="1460633"/>
                  </a:lnTo>
                  <a:cubicBezTo>
                    <a:pt x="1413400" y="1460633"/>
                    <a:pt x="1413400" y="1461100"/>
                    <a:pt x="1413400" y="1461100"/>
                  </a:cubicBezTo>
                  <a:cubicBezTo>
                    <a:pt x="1413866" y="1461566"/>
                    <a:pt x="1414799" y="1461566"/>
                    <a:pt x="1414799" y="1462033"/>
                  </a:cubicBezTo>
                  <a:cubicBezTo>
                    <a:pt x="1417598" y="1470430"/>
                    <a:pt x="1420864" y="1478827"/>
                    <a:pt x="1420397" y="1487690"/>
                  </a:cubicBezTo>
                  <a:cubicBezTo>
                    <a:pt x="1419930" y="1491422"/>
                    <a:pt x="1419930" y="1495621"/>
                    <a:pt x="1421330" y="1498887"/>
                  </a:cubicBezTo>
                  <a:cubicBezTo>
                    <a:pt x="1424596" y="1507750"/>
                    <a:pt x="1425995" y="1517547"/>
                    <a:pt x="1428328" y="1526877"/>
                  </a:cubicBezTo>
                  <a:cubicBezTo>
                    <a:pt x="1430660" y="1536207"/>
                    <a:pt x="1436258" y="1544604"/>
                    <a:pt x="1436725" y="1554401"/>
                  </a:cubicBezTo>
                  <a:cubicBezTo>
                    <a:pt x="1436725" y="1556267"/>
                    <a:pt x="1438124" y="1558133"/>
                    <a:pt x="1439057" y="1559533"/>
                  </a:cubicBezTo>
                  <a:cubicBezTo>
                    <a:pt x="1442323" y="1565131"/>
                    <a:pt x="1444655" y="1571195"/>
                    <a:pt x="1448388" y="1576327"/>
                  </a:cubicBezTo>
                  <a:cubicBezTo>
                    <a:pt x="1453053" y="1582858"/>
                    <a:pt x="1455385" y="1589855"/>
                    <a:pt x="1458184" y="1597320"/>
                  </a:cubicBezTo>
                  <a:cubicBezTo>
                    <a:pt x="1459584" y="1601052"/>
                    <a:pt x="1460983" y="1604317"/>
                    <a:pt x="1461916" y="1608049"/>
                  </a:cubicBezTo>
                  <a:cubicBezTo>
                    <a:pt x="1463782" y="1615513"/>
                    <a:pt x="1467048" y="1622511"/>
                    <a:pt x="1473112" y="1628109"/>
                  </a:cubicBezTo>
                  <a:cubicBezTo>
                    <a:pt x="1476378" y="1631375"/>
                    <a:pt x="1479177" y="1635107"/>
                    <a:pt x="1480576" y="1639305"/>
                  </a:cubicBezTo>
                  <a:cubicBezTo>
                    <a:pt x="1483842" y="1648169"/>
                    <a:pt x="1489440" y="1656566"/>
                    <a:pt x="1490373" y="1666363"/>
                  </a:cubicBezTo>
                  <a:cubicBezTo>
                    <a:pt x="1490840" y="1672427"/>
                    <a:pt x="1494105" y="1677092"/>
                    <a:pt x="1497371" y="1681757"/>
                  </a:cubicBezTo>
                  <a:cubicBezTo>
                    <a:pt x="1498770" y="1683623"/>
                    <a:pt x="1500636" y="1685489"/>
                    <a:pt x="1502969" y="1687355"/>
                  </a:cubicBezTo>
                  <a:cubicBezTo>
                    <a:pt x="1507634" y="1691088"/>
                    <a:pt x="1514631" y="1690154"/>
                    <a:pt x="1518364" y="1685489"/>
                  </a:cubicBezTo>
                  <a:cubicBezTo>
                    <a:pt x="1519296" y="1684090"/>
                    <a:pt x="1520229" y="1682224"/>
                    <a:pt x="1521162" y="1680358"/>
                  </a:cubicBezTo>
                  <a:cubicBezTo>
                    <a:pt x="1522562" y="1677559"/>
                    <a:pt x="1524894" y="1674760"/>
                    <a:pt x="1528160" y="1673827"/>
                  </a:cubicBezTo>
                  <a:cubicBezTo>
                    <a:pt x="1532359" y="1672427"/>
                    <a:pt x="1533758" y="1669162"/>
                    <a:pt x="1535158" y="1665430"/>
                  </a:cubicBezTo>
                  <a:cubicBezTo>
                    <a:pt x="1537024" y="1660298"/>
                    <a:pt x="1539823" y="1656566"/>
                    <a:pt x="1544488" y="1653767"/>
                  </a:cubicBezTo>
                  <a:cubicBezTo>
                    <a:pt x="1547753" y="1652367"/>
                    <a:pt x="1548687" y="1649102"/>
                    <a:pt x="1548220" y="1645370"/>
                  </a:cubicBezTo>
                  <a:cubicBezTo>
                    <a:pt x="1547753" y="1642104"/>
                    <a:pt x="1547287" y="1638839"/>
                    <a:pt x="1546820" y="1636040"/>
                  </a:cubicBezTo>
                  <a:cubicBezTo>
                    <a:pt x="1545887" y="1632308"/>
                    <a:pt x="1546354" y="1628576"/>
                    <a:pt x="1547753" y="1624843"/>
                  </a:cubicBezTo>
                  <a:cubicBezTo>
                    <a:pt x="1548687" y="1622511"/>
                    <a:pt x="1549619" y="1620178"/>
                    <a:pt x="1550552" y="1617846"/>
                  </a:cubicBezTo>
                  <a:cubicBezTo>
                    <a:pt x="1552885" y="1612248"/>
                    <a:pt x="1553352" y="1606650"/>
                    <a:pt x="1551019" y="1601052"/>
                  </a:cubicBezTo>
                  <a:cubicBezTo>
                    <a:pt x="1549619" y="1598253"/>
                    <a:pt x="1549619" y="1594987"/>
                    <a:pt x="1549153" y="1591721"/>
                  </a:cubicBezTo>
                  <a:cubicBezTo>
                    <a:pt x="1549153" y="1584724"/>
                    <a:pt x="1549153" y="1577726"/>
                    <a:pt x="1549153" y="1570729"/>
                  </a:cubicBezTo>
                  <a:cubicBezTo>
                    <a:pt x="1549153" y="1566530"/>
                    <a:pt x="1551485" y="1563731"/>
                    <a:pt x="1556151" y="1562798"/>
                  </a:cubicBezTo>
                  <a:cubicBezTo>
                    <a:pt x="1558017" y="1562332"/>
                    <a:pt x="1560349" y="1561865"/>
                    <a:pt x="1561282" y="1560932"/>
                  </a:cubicBezTo>
                  <a:cubicBezTo>
                    <a:pt x="1564548" y="1555801"/>
                    <a:pt x="1569679" y="1553468"/>
                    <a:pt x="1575277" y="1551602"/>
                  </a:cubicBezTo>
                  <a:cubicBezTo>
                    <a:pt x="1577610" y="1550669"/>
                    <a:pt x="1579476" y="1548336"/>
                    <a:pt x="1579942" y="1546004"/>
                  </a:cubicBezTo>
                  <a:cubicBezTo>
                    <a:pt x="1580875" y="1542738"/>
                    <a:pt x="1581342" y="1539473"/>
                    <a:pt x="1584607" y="1537607"/>
                  </a:cubicBezTo>
                  <a:cubicBezTo>
                    <a:pt x="1592538" y="1533408"/>
                    <a:pt x="1597670" y="1525478"/>
                    <a:pt x="1604667" y="1519879"/>
                  </a:cubicBezTo>
                  <a:cubicBezTo>
                    <a:pt x="1607933" y="1517547"/>
                    <a:pt x="1610265" y="1514748"/>
                    <a:pt x="1612131" y="1511016"/>
                  </a:cubicBezTo>
                  <a:cubicBezTo>
                    <a:pt x="1614464" y="1507284"/>
                    <a:pt x="1617729" y="1504018"/>
                    <a:pt x="1620528" y="1500286"/>
                  </a:cubicBezTo>
                  <a:cubicBezTo>
                    <a:pt x="1622395" y="1497487"/>
                    <a:pt x="1625193" y="1496088"/>
                    <a:pt x="1627993" y="1495155"/>
                  </a:cubicBezTo>
                  <a:cubicBezTo>
                    <a:pt x="1638722" y="1490490"/>
                    <a:pt x="1645720" y="1483025"/>
                    <a:pt x="1646186" y="1470430"/>
                  </a:cubicBezTo>
                  <a:cubicBezTo>
                    <a:pt x="1646186" y="1467164"/>
                    <a:pt x="1648986" y="1464832"/>
                    <a:pt x="1651784" y="1462966"/>
                  </a:cubicBezTo>
                  <a:cubicBezTo>
                    <a:pt x="1656450" y="1460167"/>
                    <a:pt x="1661581" y="1459700"/>
                    <a:pt x="1666713" y="1460167"/>
                  </a:cubicBezTo>
                  <a:cubicBezTo>
                    <a:pt x="1678375" y="1460633"/>
                    <a:pt x="1689571" y="1458301"/>
                    <a:pt x="1699368" y="1451303"/>
                  </a:cubicBezTo>
                  <a:cubicBezTo>
                    <a:pt x="1703567" y="1448504"/>
                    <a:pt x="1709165" y="1448970"/>
                    <a:pt x="1712897" y="1444772"/>
                  </a:cubicBezTo>
                  <a:cubicBezTo>
                    <a:pt x="1712897" y="1444772"/>
                    <a:pt x="1715696" y="1445705"/>
                    <a:pt x="1715696" y="1446638"/>
                  </a:cubicBezTo>
                  <a:cubicBezTo>
                    <a:pt x="1717095" y="1450370"/>
                    <a:pt x="1718028" y="1453636"/>
                    <a:pt x="1719428" y="1457368"/>
                  </a:cubicBezTo>
                  <a:cubicBezTo>
                    <a:pt x="1723160" y="1469963"/>
                    <a:pt x="1730158" y="1480693"/>
                    <a:pt x="1742753" y="1486757"/>
                  </a:cubicBezTo>
                  <a:cubicBezTo>
                    <a:pt x="1744619" y="1487690"/>
                    <a:pt x="1746019" y="1488157"/>
                    <a:pt x="1747885" y="1489090"/>
                  </a:cubicBezTo>
                  <a:cubicBezTo>
                    <a:pt x="1750684" y="1490490"/>
                    <a:pt x="1751150" y="1492822"/>
                    <a:pt x="1750217" y="1497021"/>
                  </a:cubicBezTo>
                  <a:cubicBezTo>
                    <a:pt x="1748818" y="1503085"/>
                    <a:pt x="1749751" y="1504951"/>
                    <a:pt x="1755349" y="1507284"/>
                  </a:cubicBezTo>
                  <a:cubicBezTo>
                    <a:pt x="1759081" y="1508683"/>
                    <a:pt x="1761880" y="1511016"/>
                    <a:pt x="1763746" y="1514748"/>
                  </a:cubicBezTo>
                  <a:cubicBezTo>
                    <a:pt x="1764212" y="1515214"/>
                    <a:pt x="1764212" y="1515681"/>
                    <a:pt x="1764679" y="1516614"/>
                  </a:cubicBezTo>
                  <a:cubicBezTo>
                    <a:pt x="1768878" y="1525011"/>
                    <a:pt x="1770744" y="1533408"/>
                    <a:pt x="1767945" y="1542272"/>
                  </a:cubicBezTo>
                  <a:cubicBezTo>
                    <a:pt x="1767012" y="1545071"/>
                    <a:pt x="1767478" y="1548803"/>
                    <a:pt x="1767478" y="1551602"/>
                  </a:cubicBezTo>
                  <a:cubicBezTo>
                    <a:pt x="1767478" y="1554401"/>
                    <a:pt x="1771677" y="1558133"/>
                    <a:pt x="1774009" y="1558133"/>
                  </a:cubicBezTo>
                  <a:cubicBezTo>
                    <a:pt x="1781007" y="1557667"/>
                    <a:pt x="1788005" y="1557667"/>
                    <a:pt x="1794069" y="1553001"/>
                  </a:cubicBezTo>
                  <a:cubicBezTo>
                    <a:pt x="1797335" y="1553935"/>
                    <a:pt x="1802466" y="1550669"/>
                    <a:pt x="1807131" y="1547403"/>
                  </a:cubicBezTo>
                  <a:close/>
                  <a:moveTo>
                    <a:pt x="2139751" y="1270298"/>
                  </a:moveTo>
                  <a:cubicBezTo>
                    <a:pt x="2140217" y="1270298"/>
                    <a:pt x="2140684" y="1271231"/>
                    <a:pt x="2140684" y="1271698"/>
                  </a:cubicBezTo>
                  <a:cubicBezTo>
                    <a:pt x="2140684" y="1272631"/>
                    <a:pt x="2140684" y="1273564"/>
                    <a:pt x="2140684" y="1274497"/>
                  </a:cubicBezTo>
                  <a:cubicBezTo>
                    <a:pt x="2140684" y="1274497"/>
                    <a:pt x="2141150" y="1274497"/>
                    <a:pt x="2141150" y="1274497"/>
                  </a:cubicBezTo>
                  <a:lnTo>
                    <a:pt x="2141617" y="1275430"/>
                  </a:lnTo>
                  <a:lnTo>
                    <a:pt x="2140684" y="1274963"/>
                  </a:lnTo>
                  <a:cubicBezTo>
                    <a:pt x="2140684" y="1274963"/>
                    <a:pt x="2140684" y="1274497"/>
                    <a:pt x="2140684" y="1274497"/>
                  </a:cubicBezTo>
                  <a:cubicBezTo>
                    <a:pt x="2139751" y="1274030"/>
                    <a:pt x="2138818" y="1273564"/>
                    <a:pt x="2138351" y="1273097"/>
                  </a:cubicBezTo>
                  <a:cubicBezTo>
                    <a:pt x="2137418" y="1271698"/>
                    <a:pt x="2138351" y="1270765"/>
                    <a:pt x="2139751" y="1270298"/>
                  </a:cubicBezTo>
                  <a:close/>
                  <a:moveTo>
                    <a:pt x="2106629" y="1229712"/>
                  </a:moveTo>
                  <a:cubicBezTo>
                    <a:pt x="2107095" y="1229712"/>
                    <a:pt x="2107562" y="1230179"/>
                    <a:pt x="2107562" y="1230645"/>
                  </a:cubicBezTo>
                  <a:cubicBezTo>
                    <a:pt x="2107095" y="1231112"/>
                    <a:pt x="2106629" y="1231112"/>
                    <a:pt x="2106162" y="1231578"/>
                  </a:cubicBezTo>
                  <a:cubicBezTo>
                    <a:pt x="2105696" y="1231578"/>
                    <a:pt x="2104763" y="1231578"/>
                    <a:pt x="2104763" y="1231112"/>
                  </a:cubicBezTo>
                  <a:cubicBezTo>
                    <a:pt x="2104763" y="1230179"/>
                    <a:pt x="2105229" y="1229246"/>
                    <a:pt x="2106629" y="1229712"/>
                  </a:cubicBezTo>
                  <a:close/>
                  <a:moveTo>
                    <a:pt x="2087968" y="1315549"/>
                  </a:moveTo>
                  <a:cubicBezTo>
                    <a:pt x="2088435" y="1316016"/>
                    <a:pt x="2088901" y="1316016"/>
                    <a:pt x="2089368" y="1316482"/>
                  </a:cubicBezTo>
                  <a:cubicBezTo>
                    <a:pt x="2089835" y="1317415"/>
                    <a:pt x="2089835" y="1318815"/>
                    <a:pt x="2089835" y="1319748"/>
                  </a:cubicBezTo>
                  <a:cubicBezTo>
                    <a:pt x="2089835" y="1320215"/>
                    <a:pt x="2089368" y="1320215"/>
                    <a:pt x="2088901" y="1320681"/>
                  </a:cubicBezTo>
                  <a:cubicBezTo>
                    <a:pt x="2088435" y="1319281"/>
                    <a:pt x="2087502" y="1317415"/>
                    <a:pt x="2087035" y="1316016"/>
                  </a:cubicBezTo>
                  <a:cubicBezTo>
                    <a:pt x="2086569" y="1316016"/>
                    <a:pt x="2087502" y="1315549"/>
                    <a:pt x="2087968" y="1315549"/>
                  </a:cubicBezTo>
                  <a:close/>
                  <a:moveTo>
                    <a:pt x="2254978" y="946542"/>
                  </a:moveTo>
                  <a:cubicBezTo>
                    <a:pt x="2256377" y="946542"/>
                    <a:pt x="2258710" y="947942"/>
                    <a:pt x="2259177" y="949342"/>
                  </a:cubicBezTo>
                  <a:cubicBezTo>
                    <a:pt x="2259643" y="951208"/>
                    <a:pt x="2259643" y="953074"/>
                    <a:pt x="2260110" y="954940"/>
                  </a:cubicBezTo>
                  <a:cubicBezTo>
                    <a:pt x="2259643" y="956806"/>
                    <a:pt x="2259177" y="958672"/>
                    <a:pt x="2258243" y="960071"/>
                  </a:cubicBezTo>
                  <a:cubicBezTo>
                    <a:pt x="2257777" y="960538"/>
                    <a:pt x="2255445" y="960538"/>
                    <a:pt x="2255445" y="960071"/>
                  </a:cubicBezTo>
                  <a:cubicBezTo>
                    <a:pt x="2254045" y="957272"/>
                    <a:pt x="2252645" y="954473"/>
                    <a:pt x="2251712" y="951674"/>
                  </a:cubicBezTo>
                  <a:cubicBezTo>
                    <a:pt x="2250313" y="949808"/>
                    <a:pt x="2252645" y="946542"/>
                    <a:pt x="2254978" y="946542"/>
                  </a:cubicBezTo>
                  <a:close/>
                  <a:moveTo>
                    <a:pt x="2596461" y="226722"/>
                  </a:moveTo>
                  <a:cubicBezTo>
                    <a:pt x="2598794" y="226256"/>
                    <a:pt x="2601126" y="225323"/>
                    <a:pt x="2603459" y="224856"/>
                  </a:cubicBezTo>
                  <a:cubicBezTo>
                    <a:pt x="2603925" y="224856"/>
                    <a:pt x="2604858" y="225323"/>
                    <a:pt x="2604858" y="225789"/>
                  </a:cubicBezTo>
                  <a:cubicBezTo>
                    <a:pt x="2605325" y="226256"/>
                    <a:pt x="2604858" y="226722"/>
                    <a:pt x="2604858" y="228122"/>
                  </a:cubicBezTo>
                  <a:cubicBezTo>
                    <a:pt x="2602992" y="229055"/>
                    <a:pt x="2601126" y="230454"/>
                    <a:pt x="2599260" y="231854"/>
                  </a:cubicBezTo>
                  <a:cubicBezTo>
                    <a:pt x="2597860" y="232787"/>
                    <a:pt x="2595995" y="231387"/>
                    <a:pt x="2595062" y="229521"/>
                  </a:cubicBezTo>
                  <a:cubicBezTo>
                    <a:pt x="2594595" y="227655"/>
                    <a:pt x="2595062" y="226722"/>
                    <a:pt x="2596461" y="226722"/>
                  </a:cubicBezTo>
                  <a:close/>
                  <a:moveTo>
                    <a:pt x="2272239" y="113828"/>
                  </a:moveTo>
                  <a:cubicBezTo>
                    <a:pt x="2272705" y="113828"/>
                    <a:pt x="2272705" y="113828"/>
                    <a:pt x="2272239" y="113828"/>
                  </a:cubicBezTo>
                  <a:cubicBezTo>
                    <a:pt x="2274105" y="114294"/>
                    <a:pt x="2275504" y="113828"/>
                    <a:pt x="2275971" y="116160"/>
                  </a:cubicBezTo>
                  <a:cubicBezTo>
                    <a:pt x="2275971" y="116160"/>
                    <a:pt x="2274571" y="117093"/>
                    <a:pt x="2274571" y="116627"/>
                  </a:cubicBezTo>
                  <a:cubicBezTo>
                    <a:pt x="2274105" y="115694"/>
                    <a:pt x="2273172" y="114761"/>
                    <a:pt x="2272239" y="113828"/>
                  </a:cubicBezTo>
                  <a:cubicBezTo>
                    <a:pt x="2272239" y="114294"/>
                    <a:pt x="2272239" y="114294"/>
                    <a:pt x="2271772" y="114294"/>
                  </a:cubicBezTo>
                  <a:cubicBezTo>
                    <a:pt x="2271306" y="113828"/>
                    <a:pt x="2271306" y="113828"/>
                    <a:pt x="2270839" y="113361"/>
                  </a:cubicBezTo>
                  <a:cubicBezTo>
                    <a:pt x="2271772" y="113361"/>
                    <a:pt x="2272239" y="113361"/>
                    <a:pt x="2272239" y="113828"/>
                  </a:cubicBezTo>
                  <a:close/>
                  <a:moveTo>
                    <a:pt x="2098232" y="718887"/>
                  </a:moveTo>
                  <a:cubicBezTo>
                    <a:pt x="2098698" y="718887"/>
                    <a:pt x="2099165" y="718887"/>
                    <a:pt x="2099631" y="718887"/>
                  </a:cubicBezTo>
                  <a:cubicBezTo>
                    <a:pt x="2100098" y="718421"/>
                    <a:pt x="2100564" y="717954"/>
                    <a:pt x="2101497" y="717488"/>
                  </a:cubicBezTo>
                  <a:cubicBezTo>
                    <a:pt x="2101497" y="717954"/>
                    <a:pt x="2101497" y="717954"/>
                    <a:pt x="2101964" y="718421"/>
                  </a:cubicBezTo>
                  <a:cubicBezTo>
                    <a:pt x="2101497" y="718421"/>
                    <a:pt x="2100564" y="718421"/>
                    <a:pt x="2100098" y="718887"/>
                  </a:cubicBezTo>
                  <a:cubicBezTo>
                    <a:pt x="2099631" y="718887"/>
                    <a:pt x="2099165" y="718887"/>
                    <a:pt x="2098232" y="718887"/>
                  </a:cubicBezTo>
                  <a:lnTo>
                    <a:pt x="2097765" y="719820"/>
                  </a:lnTo>
                  <a:lnTo>
                    <a:pt x="2098232" y="718887"/>
                  </a:lnTo>
                  <a:close/>
                  <a:moveTo>
                    <a:pt x="2020791" y="1320681"/>
                  </a:moveTo>
                  <a:cubicBezTo>
                    <a:pt x="2020791" y="1321147"/>
                    <a:pt x="2021258" y="1321147"/>
                    <a:pt x="2021258" y="1321614"/>
                  </a:cubicBezTo>
                  <a:cubicBezTo>
                    <a:pt x="2021258" y="1321614"/>
                    <a:pt x="2021258" y="1321614"/>
                    <a:pt x="2021724" y="1322081"/>
                  </a:cubicBezTo>
                  <a:cubicBezTo>
                    <a:pt x="2024524" y="1321147"/>
                    <a:pt x="2027322" y="1321614"/>
                    <a:pt x="2029655" y="1319281"/>
                  </a:cubicBezTo>
                  <a:cubicBezTo>
                    <a:pt x="2030588" y="1318349"/>
                    <a:pt x="2031521" y="1318815"/>
                    <a:pt x="2031521" y="1320215"/>
                  </a:cubicBezTo>
                  <a:cubicBezTo>
                    <a:pt x="2031521" y="1321147"/>
                    <a:pt x="2030588" y="1323014"/>
                    <a:pt x="2030121" y="1323014"/>
                  </a:cubicBezTo>
                  <a:cubicBezTo>
                    <a:pt x="2027322" y="1323947"/>
                    <a:pt x="2024524" y="1323947"/>
                    <a:pt x="2022191" y="1321614"/>
                  </a:cubicBezTo>
                  <a:cubicBezTo>
                    <a:pt x="2021724" y="1321614"/>
                    <a:pt x="2021724" y="1321614"/>
                    <a:pt x="2021258" y="1321614"/>
                  </a:cubicBezTo>
                  <a:cubicBezTo>
                    <a:pt x="2020791" y="1321614"/>
                    <a:pt x="2020791" y="1321147"/>
                    <a:pt x="2020791" y="1320681"/>
                  </a:cubicBezTo>
                  <a:close/>
                  <a:moveTo>
                    <a:pt x="2013327" y="79773"/>
                  </a:moveTo>
                  <a:lnTo>
                    <a:pt x="2012861" y="78373"/>
                  </a:lnTo>
                  <a:lnTo>
                    <a:pt x="2013794" y="79306"/>
                  </a:lnTo>
                  <a:cubicBezTo>
                    <a:pt x="2013794" y="79306"/>
                    <a:pt x="2013794" y="79773"/>
                    <a:pt x="2013327" y="79773"/>
                  </a:cubicBezTo>
                  <a:cubicBezTo>
                    <a:pt x="2017059" y="80706"/>
                    <a:pt x="2018459" y="83038"/>
                    <a:pt x="2017992" y="86304"/>
                  </a:cubicBezTo>
                  <a:cubicBezTo>
                    <a:pt x="2017526" y="88636"/>
                    <a:pt x="2016126" y="90502"/>
                    <a:pt x="2015193" y="92835"/>
                  </a:cubicBezTo>
                  <a:cubicBezTo>
                    <a:pt x="2015193" y="93301"/>
                    <a:pt x="2013794" y="93301"/>
                    <a:pt x="2013327" y="92835"/>
                  </a:cubicBezTo>
                  <a:cubicBezTo>
                    <a:pt x="2012861" y="92835"/>
                    <a:pt x="2012394" y="91902"/>
                    <a:pt x="2012394" y="91435"/>
                  </a:cubicBezTo>
                  <a:cubicBezTo>
                    <a:pt x="2012861" y="87703"/>
                    <a:pt x="2013327" y="83971"/>
                    <a:pt x="2013327" y="79773"/>
                  </a:cubicBezTo>
                  <a:cubicBezTo>
                    <a:pt x="2013794" y="79773"/>
                    <a:pt x="2013794" y="79773"/>
                    <a:pt x="2013327" y="79773"/>
                  </a:cubicBezTo>
                  <a:close/>
                  <a:moveTo>
                    <a:pt x="1996533" y="880765"/>
                  </a:moveTo>
                  <a:cubicBezTo>
                    <a:pt x="1996066" y="880765"/>
                    <a:pt x="1995133" y="880299"/>
                    <a:pt x="1995133" y="880299"/>
                  </a:cubicBezTo>
                  <a:cubicBezTo>
                    <a:pt x="1995133" y="879366"/>
                    <a:pt x="1995600" y="878432"/>
                    <a:pt x="1996066" y="877033"/>
                  </a:cubicBezTo>
                  <a:cubicBezTo>
                    <a:pt x="1996533" y="877033"/>
                    <a:pt x="1997466" y="877499"/>
                    <a:pt x="1997466" y="877499"/>
                  </a:cubicBezTo>
                  <a:cubicBezTo>
                    <a:pt x="1997000" y="878899"/>
                    <a:pt x="1996533" y="879832"/>
                    <a:pt x="1996533" y="880765"/>
                  </a:cubicBezTo>
                  <a:close/>
                  <a:moveTo>
                    <a:pt x="1997466" y="69043"/>
                  </a:moveTo>
                  <a:cubicBezTo>
                    <a:pt x="1998399" y="69043"/>
                    <a:pt x="1999798" y="69510"/>
                    <a:pt x="2000732" y="69976"/>
                  </a:cubicBezTo>
                  <a:cubicBezTo>
                    <a:pt x="2000265" y="70443"/>
                    <a:pt x="2000265" y="70909"/>
                    <a:pt x="1999798" y="71376"/>
                  </a:cubicBezTo>
                  <a:cubicBezTo>
                    <a:pt x="1998399" y="72775"/>
                    <a:pt x="1997466" y="74175"/>
                    <a:pt x="1996066" y="75108"/>
                  </a:cubicBezTo>
                  <a:cubicBezTo>
                    <a:pt x="1995600" y="75574"/>
                    <a:pt x="1995133" y="75574"/>
                    <a:pt x="1994201" y="75574"/>
                  </a:cubicBezTo>
                  <a:cubicBezTo>
                    <a:pt x="1992801" y="75574"/>
                    <a:pt x="1991868" y="75108"/>
                    <a:pt x="1991868" y="73708"/>
                  </a:cubicBezTo>
                  <a:cubicBezTo>
                    <a:pt x="1991401" y="70443"/>
                    <a:pt x="1992801" y="69043"/>
                    <a:pt x="1997466" y="69043"/>
                  </a:cubicBezTo>
                  <a:close/>
                  <a:moveTo>
                    <a:pt x="1933555" y="137620"/>
                  </a:moveTo>
                  <a:cubicBezTo>
                    <a:pt x="1935887" y="137620"/>
                    <a:pt x="1938220" y="138086"/>
                    <a:pt x="1940552" y="139019"/>
                  </a:cubicBezTo>
                  <a:cubicBezTo>
                    <a:pt x="1941019" y="139019"/>
                    <a:pt x="1941019" y="139952"/>
                    <a:pt x="1941485" y="140419"/>
                  </a:cubicBezTo>
                  <a:cubicBezTo>
                    <a:pt x="1941019" y="141352"/>
                    <a:pt x="1940552" y="142751"/>
                    <a:pt x="1939619" y="143218"/>
                  </a:cubicBezTo>
                  <a:cubicBezTo>
                    <a:pt x="1936820" y="144617"/>
                    <a:pt x="1933555" y="143218"/>
                    <a:pt x="1932155" y="140419"/>
                  </a:cubicBezTo>
                  <a:cubicBezTo>
                    <a:pt x="1931222" y="138553"/>
                    <a:pt x="1932155" y="137153"/>
                    <a:pt x="1933555" y="137620"/>
                  </a:cubicBezTo>
                  <a:close/>
                  <a:moveTo>
                    <a:pt x="1927957" y="1610382"/>
                  </a:moveTo>
                  <a:cubicBezTo>
                    <a:pt x="1928423" y="1610848"/>
                    <a:pt x="1928423" y="1611315"/>
                    <a:pt x="1928890" y="1611781"/>
                  </a:cubicBezTo>
                  <a:cubicBezTo>
                    <a:pt x="1927957" y="1612714"/>
                    <a:pt x="1927024" y="1612248"/>
                    <a:pt x="1927024" y="1610848"/>
                  </a:cubicBezTo>
                  <a:cubicBezTo>
                    <a:pt x="1927024" y="1610848"/>
                    <a:pt x="1927490" y="1610848"/>
                    <a:pt x="1927957" y="1610382"/>
                  </a:cubicBezTo>
                  <a:close/>
                  <a:moveTo>
                    <a:pt x="1531426" y="55514"/>
                  </a:moveTo>
                  <a:cubicBezTo>
                    <a:pt x="1531892" y="55981"/>
                    <a:pt x="1531892" y="55981"/>
                    <a:pt x="1532359" y="56447"/>
                  </a:cubicBezTo>
                  <a:cubicBezTo>
                    <a:pt x="1531892" y="56447"/>
                    <a:pt x="1531426" y="55981"/>
                    <a:pt x="1530959" y="55981"/>
                  </a:cubicBezTo>
                  <a:lnTo>
                    <a:pt x="1530026" y="54581"/>
                  </a:lnTo>
                  <a:lnTo>
                    <a:pt x="1531426" y="55514"/>
                  </a:lnTo>
                  <a:close/>
                  <a:moveTo>
                    <a:pt x="404345" y="636782"/>
                  </a:moveTo>
                  <a:lnTo>
                    <a:pt x="404345" y="635849"/>
                  </a:lnTo>
                  <a:lnTo>
                    <a:pt x="405278" y="636315"/>
                  </a:lnTo>
                  <a:lnTo>
                    <a:pt x="404345" y="636782"/>
                  </a:lnTo>
                  <a:close/>
                  <a:moveTo>
                    <a:pt x="454728" y="754342"/>
                  </a:moveTo>
                  <a:cubicBezTo>
                    <a:pt x="454261" y="757607"/>
                    <a:pt x="452395" y="760406"/>
                    <a:pt x="449130" y="760873"/>
                  </a:cubicBezTo>
                  <a:cubicBezTo>
                    <a:pt x="446330" y="761339"/>
                    <a:pt x="443065" y="761339"/>
                    <a:pt x="440266" y="761339"/>
                  </a:cubicBezTo>
                  <a:cubicBezTo>
                    <a:pt x="440266" y="761339"/>
                    <a:pt x="440266" y="761806"/>
                    <a:pt x="440266" y="761806"/>
                  </a:cubicBezTo>
                  <a:cubicBezTo>
                    <a:pt x="440266" y="762272"/>
                    <a:pt x="439799" y="762272"/>
                    <a:pt x="439799" y="762739"/>
                  </a:cubicBezTo>
                  <a:cubicBezTo>
                    <a:pt x="439799" y="762272"/>
                    <a:pt x="439799" y="761806"/>
                    <a:pt x="439799" y="761339"/>
                  </a:cubicBezTo>
                  <a:cubicBezTo>
                    <a:pt x="439799" y="761339"/>
                    <a:pt x="440266" y="761339"/>
                    <a:pt x="440266" y="761339"/>
                  </a:cubicBezTo>
                  <a:cubicBezTo>
                    <a:pt x="439799" y="757141"/>
                    <a:pt x="440266" y="752942"/>
                    <a:pt x="445398" y="751076"/>
                  </a:cubicBezTo>
                  <a:cubicBezTo>
                    <a:pt x="446797" y="750610"/>
                    <a:pt x="447263" y="747811"/>
                    <a:pt x="448197" y="746411"/>
                  </a:cubicBezTo>
                  <a:cubicBezTo>
                    <a:pt x="449596" y="744079"/>
                    <a:pt x="451462" y="743145"/>
                    <a:pt x="452395" y="744079"/>
                  </a:cubicBezTo>
                  <a:cubicBezTo>
                    <a:pt x="453328" y="745478"/>
                    <a:pt x="454261" y="746878"/>
                    <a:pt x="454728" y="748744"/>
                  </a:cubicBezTo>
                  <a:cubicBezTo>
                    <a:pt x="455194" y="750610"/>
                    <a:pt x="454728" y="752476"/>
                    <a:pt x="454728" y="754342"/>
                  </a:cubicBezTo>
                  <a:close/>
                  <a:moveTo>
                    <a:pt x="466857" y="764605"/>
                  </a:moveTo>
                  <a:cubicBezTo>
                    <a:pt x="466857" y="765071"/>
                    <a:pt x="466857" y="765071"/>
                    <a:pt x="466857" y="765538"/>
                  </a:cubicBezTo>
                  <a:cubicBezTo>
                    <a:pt x="466390" y="766004"/>
                    <a:pt x="466390" y="766471"/>
                    <a:pt x="465924" y="766937"/>
                  </a:cubicBezTo>
                  <a:cubicBezTo>
                    <a:pt x="465924" y="767404"/>
                    <a:pt x="465457" y="767870"/>
                    <a:pt x="465457" y="768337"/>
                  </a:cubicBezTo>
                  <a:cubicBezTo>
                    <a:pt x="465924" y="767404"/>
                    <a:pt x="465924" y="766471"/>
                    <a:pt x="466390" y="765071"/>
                  </a:cubicBezTo>
                  <a:cubicBezTo>
                    <a:pt x="466857" y="765071"/>
                    <a:pt x="466857" y="764605"/>
                    <a:pt x="466857" y="764605"/>
                  </a:cubicBezTo>
                  <a:cubicBezTo>
                    <a:pt x="466857" y="763205"/>
                    <a:pt x="466857" y="762272"/>
                    <a:pt x="468256" y="761339"/>
                  </a:cubicBezTo>
                  <a:cubicBezTo>
                    <a:pt x="468256" y="761806"/>
                    <a:pt x="468723" y="762272"/>
                    <a:pt x="468723" y="762739"/>
                  </a:cubicBezTo>
                  <a:cubicBezTo>
                    <a:pt x="468256" y="763205"/>
                    <a:pt x="467323" y="764138"/>
                    <a:pt x="466857" y="764605"/>
                  </a:cubicBezTo>
                  <a:close/>
                  <a:moveTo>
                    <a:pt x="498113" y="736148"/>
                  </a:moveTo>
                  <a:cubicBezTo>
                    <a:pt x="498579" y="735681"/>
                    <a:pt x="499512" y="735681"/>
                    <a:pt x="499979" y="735681"/>
                  </a:cubicBezTo>
                  <a:cubicBezTo>
                    <a:pt x="501378" y="735681"/>
                    <a:pt x="502311" y="736148"/>
                    <a:pt x="503244" y="736614"/>
                  </a:cubicBezTo>
                  <a:cubicBezTo>
                    <a:pt x="503244" y="737081"/>
                    <a:pt x="503244" y="738014"/>
                    <a:pt x="502778" y="738014"/>
                  </a:cubicBezTo>
                  <a:cubicBezTo>
                    <a:pt x="501845" y="738014"/>
                    <a:pt x="500445" y="738480"/>
                    <a:pt x="499512" y="738014"/>
                  </a:cubicBezTo>
                  <a:cubicBezTo>
                    <a:pt x="498113" y="738014"/>
                    <a:pt x="497646" y="737081"/>
                    <a:pt x="498113" y="736148"/>
                  </a:cubicBezTo>
                  <a:close/>
                  <a:moveTo>
                    <a:pt x="528436" y="446914"/>
                  </a:moveTo>
                  <a:cubicBezTo>
                    <a:pt x="527969" y="447847"/>
                    <a:pt x="526570" y="447847"/>
                    <a:pt x="525170" y="448313"/>
                  </a:cubicBezTo>
                  <a:cubicBezTo>
                    <a:pt x="524704" y="448313"/>
                    <a:pt x="523771" y="448313"/>
                    <a:pt x="523304" y="447847"/>
                  </a:cubicBezTo>
                  <a:cubicBezTo>
                    <a:pt x="522838" y="446914"/>
                    <a:pt x="521905" y="445514"/>
                    <a:pt x="521905" y="445048"/>
                  </a:cubicBezTo>
                  <a:cubicBezTo>
                    <a:pt x="521905" y="444581"/>
                    <a:pt x="523771" y="443648"/>
                    <a:pt x="524704" y="443648"/>
                  </a:cubicBezTo>
                  <a:cubicBezTo>
                    <a:pt x="527036" y="443648"/>
                    <a:pt x="528902" y="445981"/>
                    <a:pt x="528436" y="446914"/>
                  </a:cubicBezTo>
                  <a:close/>
                  <a:moveTo>
                    <a:pt x="548029" y="434784"/>
                  </a:moveTo>
                  <a:cubicBezTo>
                    <a:pt x="548029" y="434784"/>
                    <a:pt x="547562" y="434784"/>
                    <a:pt x="548029" y="434784"/>
                  </a:cubicBezTo>
                  <a:cubicBezTo>
                    <a:pt x="547096" y="436184"/>
                    <a:pt x="547562" y="437583"/>
                    <a:pt x="545230" y="437583"/>
                  </a:cubicBezTo>
                  <a:cubicBezTo>
                    <a:pt x="545230" y="437583"/>
                    <a:pt x="544764" y="436184"/>
                    <a:pt x="544764" y="436184"/>
                  </a:cubicBezTo>
                  <a:cubicBezTo>
                    <a:pt x="546163" y="435717"/>
                    <a:pt x="546629" y="435251"/>
                    <a:pt x="548029" y="434784"/>
                  </a:cubicBezTo>
                  <a:cubicBezTo>
                    <a:pt x="547562" y="434784"/>
                    <a:pt x="547562" y="434784"/>
                    <a:pt x="548029" y="434784"/>
                  </a:cubicBezTo>
                  <a:lnTo>
                    <a:pt x="548496" y="433385"/>
                  </a:lnTo>
                  <a:lnTo>
                    <a:pt x="548029" y="434784"/>
                  </a:lnTo>
                  <a:close/>
                  <a:moveTo>
                    <a:pt x="575087" y="425921"/>
                  </a:moveTo>
                  <a:cubicBezTo>
                    <a:pt x="575087" y="425921"/>
                    <a:pt x="574620" y="426387"/>
                    <a:pt x="574620" y="426387"/>
                  </a:cubicBezTo>
                  <a:cubicBezTo>
                    <a:pt x="574153" y="426854"/>
                    <a:pt x="574153" y="427320"/>
                    <a:pt x="574153" y="427320"/>
                  </a:cubicBezTo>
                  <a:cubicBezTo>
                    <a:pt x="574153" y="429653"/>
                    <a:pt x="574153" y="432452"/>
                    <a:pt x="574153" y="434784"/>
                  </a:cubicBezTo>
                  <a:cubicBezTo>
                    <a:pt x="574153" y="435251"/>
                    <a:pt x="573687" y="435717"/>
                    <a:pt x="573220" y="436184"/>
                  </a:cubicBezTo>
                  <a:cubicBezTo>
                    <a:pt x="572754" y="435717"/>
                    <a:pt x="572287" y="435251"/>
                    <a:pt x="572287" y="434784"/>
                  </a:cubicBezTo>
                  <a:cubicBezTo>
                    <a:pt x="572287" y="431985"/>
                    <a:pt x="572754" y="429653"/>
                    <a:pt x="574153" y="427320"/>
                  </a:cubicBezTo>
                  <a:cubicBezTo>
                    <a:pt x="574153" y="426854"/>
                    <a:pt x="574153" y="426387"/>
                    <a:pt x="574153" y="425454"/>
                  </a:cubicBezTo>
                  <a:cubicBezTo>
                    <a:pt x="574620" y="425921"/>
                    <a:pt x="574620" y="425921"/>
                    <a:pt x="575087" y="425921"/>
                  </a:cubicBezTo>
                  <a:cubicBezTo>
                    <a:pt x="575087" y="425454"/>
                    <a:pt x="575553" y="425454"/>
                    <a:pt x="575553" y="424988"/>
                  </a:cubicBezTo>
                  <a:cubicBezTo>
                    <a:pt x="576486" y="425454"/>
                    <a:pt x="576020" y="425454"/>
                    <a:pt x="575087" y="425921"/>
                  </a:cubicBezTo>
                  <a:close/>
                  <a:moveTo>
                    <a:pt x="607275" y="677368"/>
                  </a:moveTo>
                  <a:lnTo>
                    <a:pt x="608208" y="675968"/>
                  </a:lnTo>
                  <a:lnTo>
                    <a:pt x="608675" y="677834"/>
                  </a:lnTo>
                  <a:lnTo>
                    <a:pt x="607275" y="677368"/>
                  </a:lnTo>
                  <a:close/>
                  <a:moveTo>
                    <a:pt x="610075" y="473505"/>
                  </a:moveTo>
                  <a:cubicBezTo>
                    <a:pt x="610541" y="472105"/>
                    <a:pt x="611940" y="470705"/>
                    <a:pt x="613340" y="469306"/>
                  </a:cubicBezTo>
                  <a:cubicBezTo>
                    <a:pt x="613340" y="469306"/>
                    <a:pt x="613340" y="468839"/>
                    <a:pt x="612873" y="468839"/>
                  </a:cubicBezTo>
                  <a:lnTo>
                    <a:pt x="614273" y="467906"/>
                  </a:lnTo>
                  <a:lnTo>
                    <a:pt x="613340" y="469306"/>
                  </a:lnTo>
                  <a:cubicBezTo>
                    <a:pt x="613340" y="469306"/>
                    <a:pt x="613340" y="469306"/>
                    <a:pt x="613340" y="469306"/>
                  </a:cubicBezTo>
                  <a:cubicBezTo>
                    <a:pt x="613807" y="470705"/>
                    <a:pt x="614740" y="472105"/>
                    <a:pt x="614740" y="473971"/>
                  </a:cubicBezTo>
                  <a:cubicBezTo>
                    <a:pt x="614740" y="474904"/>
                    <a:pt x="613340" y="475837"/>
                    <a:pt x="612407" y="476770"/>
                  </a:cubicBezTo>
                  <a:cubicBezTo>
                    <a:pt x="611940" y="477237"/>
                    <a:pt x="611008" y="477237"/>
                    <a:pt x="611008" y="476770"/>
                  </a:cubicBezTo>
                  <a:cubicBezTo>
                    <a:pt x="610541" y="475837"/>
                    <a:pt x="609608" y="474438"/>
                    <a:pt x="610075" y="473505"/>
                  </a:cubicBezTo>
                  <a:close/>
                  <a:moveTo>
                    <a:pt x="617072" y="649378"/>
                  </a:moveTo>
                  <a:cubicBezTo>
                    <a:pt x="616605" y="649378"/>
                    <a:pt x="616139" y="648911"/>
                    <a:pt x="615673" y="648911"/>
                  </a:cubicBezTo>
                  <a:cubicBezTo>
                    <a:pt x="613807" y="648445"/>
                    <a:pt x="611940" y="648911"/>
                    <a:pt x="611474" y="646112"/>
                  </a:cubicBezTo>
                  <a:cubicBezTo>
                    <a:pt x="611474" y="646112"/>
                    <a:pt x="612407" y="645179"/>
                    <a:pt x="612873" y="645646"/>
                  </a:cubicBezTo>
                  <a:cubicBezTo>
                    <a:pt x="613807" y="646112"/>
                    <a:pt x="615206" y="646579"/>
                    <a:pt x="616139" y="647045"/>
                  </a:cubicBezTo>
                  <a:cubicBezTo>
                    <a:pt x="616605" y="647512"/>
                    <a:pt x="617539" y="647512"/>
                    <a:pt x="618005" y="647978"/>
                  </a:cubicBezTo>
                  <a:cubicBezTo>
                    <a:pt x="618472" y="648445"/>
                    <a:pt x="618472" y="648911"/>
                    <a:pt x="618938" y="649378"/>
                  </a:cubicBezTo>
                  <a:cubicBezTo>
                    <a:pt x="618472" y="649378"/>
                    <a:pt x="617539" y="649844"/>
                    <a:pt x="617072" y="649378"/>
                  </a:cubicBezTo>
                  <a:close/>
                  <a:moveTo>
                    <a:pt x="626869" y="607858"/>
                  </a:moveTo>
                  <a:cubicBezTo>
                    <a:pt x="625936" y="608325"/>
                    <a:pt x="624536" y="609258"/>
                    <a:pt x="623603" y="609258"/>
                  </a:cubicBezTo>
                  <a:cubicBezTo>
                    <a:pt x="622204" y="608325"/>
                    <a:pt x="620804" y="606925"/>
                    <a:pt x="619871" y="605526"/>
                  </a:cubicBezTo>
                  <a:cubicBezTo>
                    <a:pt x="619405" y="605059"/>
                    <a:pt x="620804" y="603660"/>
                    <a:pt x="621271" y="602727"/>
                  </a:cubicBezTo>
                  <a:cubicBezTo>
                    <a:pt x="624070" y="602727"/>
                    <a:pt x="625469" y="604593"/>
                    <a:pt x="626869" y="606459"/>
                  </a:cubicBezTo>
                  <a:cubicBezTo>
                    <a:pt x="627335" y="606459"/>
                    <a:pt x="627335" y="607858"/>
                    <a:pt x="626869" y="607858"/>
                  </a:cubicBezTo>
                  <a:close/>
                  <a:moveTo>
                    <a:pt x="645529" y="662906"/>
                  </a:moveTo>
                  <a:lnTo>
                    <a:pt x="645063" y="664306"/>
                  </a:lnTo>
                  <a:lnTo>
                    <a:pt x="643663" y="663373"/>
                  </a:lnTo>
                  <a:lnTo>
                    <a:pt x="645529" y="662906"/>
                  </a:lnTo>
                  <a:close/>
                  <a:moveTo>
                    <a:pt x="651127" y="679234"/>
                  </a:moveTo>
                  <a:cubicBezTo>
                    <a:pt x="650194" y="680634"/>
                    <a:pt x="648795" y="682500"/>
                    <a:pt x="649728" y="684366"/>
                  </a:cubicBezTo>
                  <a:cubicBezTo>
                    <a:pt x="650661" y="686232"/>
                    <a:pt x="651593" y="688564"/>
                    <a:pt x="648795" y="689031"/>
                  </a:cubicBezTo>
                  <a:cubicBezTo>
                    <a:pt x="647395" y="689497"/>
                    <a:pt x="645063" y="688564"/>
                    <a:pt x="643663" y="687631"/>
                  </a:cubicBezTo>
                  <a:cubicBezTo>
                    <a:pt x="641331" y="686232"/>
                    <a:pt x="640864" y="682966"/>
                    <a:pt x="642730" y="681100"/>
                  </a:cubicBezTo>
                  <a:cubicBezTo>
                    <a:pt x="645063" y="678768"/>
                    <a:pt x="647395" y="676901"/>
                    <a:pt x="649728" y="675035"/>
                  </a:cubicBezTo>
                  <a:cubicBezTo>
                    <a:pt x="650194" y="674569"/>
                    <a:pt x="651127" y="675035"/>
                    <a:pt x="651593" y="675035"/>
                  </a:cubicBezTo>
                  <a:cubicBezTo>
                    <a:pt x="652060" y="675035"/>
                    <a:pt x="652527" y="675968"/>
                    <a:pt x="652993" y="676435"/>
                  </a:cubicBezTo>
                  <a:cubicBezTo>
                    <a:pt x="652060" y="676901"/>
                    <a:pt x="651593" y="678301"/>
                    <a:pt x="651127" y="679234"/>
                  </a:cubicBezTo>
                  <a:close/>
                  <a:moveTo>
                    <a:pt x="656259" y="633050"/>
                  </a:moveTo>
                  <a:cubicBezTo>
                    <a:pt x="656725" y="632583"/>
                    <a:pt x="656725" y="632117"/>
                    <a:pt x="657192" y="632117"/>
                  </a:cubicBezTo>
                  <a:cubicBezTo>
                    <a:pt x="658125" y="632117"/>
                    <a:pt x="659524" y="632583"/>
                    <a:pt x="660457" y="633050"/>
                  </a:cubicBezTo>
                  <a:cubicBezTo>
                    <a:pt x="660924" y="633050"/>
                    <a:pt x="660924" y="633983"/>
                    <a:pt x="661390" y="634449"/>
                  </a:cubicBezTo>
                  <a:cubicBezTo>
                    <a:pt x="660924" y="634916"/>
                    <a:pt x="660457" y="635849"/>
                    <a:pt x="660457" y="635849"/>
                  </a:cubicBezTo>
                  <a:cubicBezTo>
                    <a:pt x="659058" y="634916"/>
                    <a:pt x="657658" y="633983"/>
                    <a:pt x="656259" y="633050"/>
                  </a:cubicBezTo>
                  <a:close/>
                  <a:moveTo>
                    <a:pt x="661390" y="658708"/>
                  </a:moveTo>
                  <a:cubicBezTo>
                    <a:pt x="661390" y="658241"/>
                    <a:pt x="660924" y="657775"/>
                    <a:pt x="660924" y="657308"/>
                  </a:cubicBezTo>
                  <a:cubicBezTo>
                    <a:pt x="660924" y="656842"/>
                    <a:pt x="661390" y="656375"/>
                    <a:pt x="661857" y="655909"/>
                  </a:cubicBezTo>
                  <a:cubicBezTo>
                    <a:pt x="661857" y="656375"/>
                    <a:pt x="662323" y="656842"/>
                    <a:pt x="662323" y="657308"/>
                  </a:cubicBezTo>
                  <a:cubicBezTo>
                    <a:pt x="661857" y="657775"/>
                    <a:pt x="661390" y="658241"/>
                    <a:pt x="661390" y="658708"/>
                  </a:cubicBezTo>
                  <a:close/>
                  <a:moveTo>
                    <a:pt x="645529" y="755275"/>
                  </a:moveTo>
                  <a:cubicBezTo>
                    <a:pt x="645063" y="755741"/>
                    <a:pt x="644596" y="756208"/>
                    <a:pt x="644129" y="756208"/>
                  </a:cubicBezTo>
                  <a:cubicBezTo>
                    <a:pt x="642730" y="756674"/>
                    <a:pt x="641797" y="756208"/>
                    <a:pt x="641331" y="754342"/>
                  </a:cubicBezTo>
                  <a:cubicBezTo>
                    <a:pt x="640864" y="752476"/>
                    <a:pt x="640397" y="750610"/>
                    <a:pt x="642263" y="749210"/>
                  </a:cubicBezTo>
                  <a:cubicBezTo>
                    <a:pt x="642730" y="748744"/>
                    <a:pt x="643196" y="749210"/>
                    <a:pt x="643663" y="749210"/>
                  </a:cubicBezTo>
                  <a:cubicBezTo>
                    <a:pt x="645996" y="750143"/>
                    <a:pt x="646928" y="752476"/>
                    <a:pt x="645529" y="755275"/>
                  </a:cubicBezTo>
                  <a:close/>
                  <a:moveTo>
                    <a:pt x="652060" y="770203"/>
                  </a:moveTo>
                  <a:lnTo>
                    <a:pt x="651127" y="768803"/>
                  </a:lnTo>
                  <a:lnTo>
                    <a:pt x="652527" y="769736"/>
                  </a:lnTo>
                  <a:lnTo>
                    <a:pt x="652993" y="771136"/>
                  </a:lnTo>
                  <a:lnTo>
                    <a:pt x="652060" y="770203"/>
                  </a:lnTo>
                  <a:close/>
                  <a:moveTo>
                    <a:pt x="261594" y="1684090"/>
                  </a:moveTo>
                  <a:lnTo>
                    <a:pt x="262060" y="1683623"/>
                  </a:lnTo>
                  <a:cubicBezTo>
                    <a:pt x="262527" y="1684556"/>
                    <a:pt x="262993" y="1685023"/>
                    <a:pt x="263460" y="1685489"/>
                  </a:cubicBezTo>
                  <a:cubicBezTo>
                    <a:pt x="262993" y="1685023"/>
                    <a:pt x="262527" y="1684556"/>
                    <a:pt x="261594" y="1684090"/>
                  </a:cubicBezTo>
                  <a:close/>
                  <a:moveTo>
                    <a:pt x="266259" y="1687355"/>
                  </a:moveTo>
                  <a:cubicBezTo>
                    <a:pt x="265792" y="1686889"/>
                    <a:pt x="264859" y="1686422"/>
                    <a:pt x="264393" y="1685956"/>
                  </a:cubicBezTo>
                  <a:cubicBezTo>
                    <a:pt x="264859" y="1686422"/>
                    <a:pt x="265792" y="1686889"/>
                    <a:pt x="266725" y="1686889"/>
                  </a:cubicBezTo>
                  <a:lnTo>
                    <a:pt x="266725" y="1688288"/>
                  </a:lnTo>
                  <a:lnTo>
                    <a:pt x="266259" y="1687355"/>
                  </a:lnTo>
                  <a:close/>
                  <a:moveTo>
                    <a:pt x="276055" y="1701351"/>
                  </a:moveTo>
                  <a:cubicBezTo>
                    <a:pt x="275589" y="1700884"/>
                    <a:pt x="275589" y="1700418"/>
                    <a:pt x="275589" y="1699951"/>
                  </a:cubicBezTo>
                  <a:cubicBezTo>
                    <a:pt x="276055" y="1698552"/>
                    <a:pt x="276988" y="1698085"/>
                    <a:pt x="278388" y="1699018"/>
                  </a:cubicBezTo>
                  <a:cubicBezTo>
                    <a:pt x="278855" y="1699485"/>
                    <a:pt x="278855" y="1699951"/>
                    <a:pt x="278855" y="1700418"/>
                  </a:cubicBezTo>
                  <a:cubicBezTo>
                    <a:pt x="278388" y="1701351"/>
                    <a:pt x="277455" y="1701817"/>
                    <a:pt x="276055" y="1701351"/>
                  </a:cubicBezTo>
                  <a:close/>
                  <a:moveTo>
                    <a:pt x="663723" y="2326470"/>
                  </a:moveTo>
                  <a:lnTo>
                    <a:pt x="663723" y="2325537"/>
                  </a:lnTo>
                  <a:lnTo>
                    <a:pt x="665122" y="2326003"/>
                  </a:lnTo>
                  <a:lnTo>
                    <a:pt x="663723" y="2326470"/>
                  </a:lnTo>
                  <a:close/>
                  <a:moveTo>
                    <a:pt x="716438" y="2091350"/>
                  </a:moveTo>
                  <a:cubicBezTo>
                    <a:pt x="715505" y="2090417"/>
                    <a:pt x="715972" y="2089951"/>
                    <a:pt x="717371" y="2089951"/>
                  </a:cubicBezTo>
                  <a:cubicBezTo>
                    <a:pt x="717371" y="2090417"/>
                    <a:pt x="717838" y="2090417"/>
                    <a:pt x="717838" y="2090884"/>
                  </a:cubicBezTo>
                  <a:cubicBezTo>
                    <a:pt x="717371" y="2091350"/>
                    <a:pt x="716904" y="2091817"/>
                    <a:pt x="716438" y="2091350"/>
                  </a:cubicBezTo>
                  <a:close/>
                  <a:moveTo>
                    <a:pt x="735098" y="1853898"/>
                  </a:moveTo>
                  <a:lnTo>
                    <a:pt x="734632" y="1855298"/>
                  </a:lnTo>
                  <a:lnTo>
                    <a:pt x="734165" y="1853898"/>
                  </a:lnTo>
                  <a:lnTo>
                    <a:pt x="735098" y="1853898"/>
                  </a:lnTo>
                  <a:close/>
                  <a:moveTo>
                    <a:pt x="726701" y="1968659"/>
                  </a:moveTo>
                  <a:cubicBezTo>
                    <a:pt x="725768" y="1969126"/>
                    <a:pt x="724835" y="1969592"/>
                    <a:pt x="723902" y="1970059"/>
                  </a:cubicBezTo>
                  <a:cubicBezTo>
                    <a:pt x="723902" y="1970059"/>
                    <a:pt x="722969" y="1969126"/>
                    <a:pt x="722969" y="1968659"/>
                  </a:cubicBezTo>
                  <a:cubicBezTo>
                    <a:pt x="723436" y="1966327"/>
                    <a:pt x="725302" y="1964927"/>
                    <a:pt x="726701" y="1965393"/>
                  </a:cubicBezTo>
                  <a:cubicBezTo>
                    <a:pt x="727168" y="1965393"/>
                    <a:pt x="727168" y="1966327"/>
                    <a:pt x="727634" y="1966793"/>
                  </a:cubicBezTo>
                  <a:cubicBezTo>
                    <a:pt x="727168" y="1967726"/>
                    <a:pt x="727168" y="1968193"/>
                    <a:pt x="726701" y="1968659"/>
                  </a:cubicBezTo>
                  <a:close/>
                  <a:moveTo>
                    <a:pt x="740230" y="2000382"/>
                  </a:moveTo>
                  <a:cubicBezTo>
                    <a:pt x="740230" y="2000848"/>
                    <a:pt x="739763" y="2000848"/>
                    <a:pt x="739763" y="2001315"/>
                  </a:cubicBezTo>
                  <a:cubicBezTo>
                    <a:pt x="739763" y="2001781"/>
                    <a:pt x="739763" y="2002714"/>
                    <a:pt x="739763" y="2003181"/>
                  </a:cubicBezTo>
                  <a:cubicBezTo>
                    <a:pt x="739297" y="2003181"/>
                    <a:pt x="739297" y="2003181"/>
                    <a:pt x="738830" y="2003181"/>
                  </a:cubicBezTo>
                  <a:cubicBezTo>
                    <a:pt x="739297" y="2002714"/>
                    <a:pt x="739297" y="2001781"/>
                    <a:pt x="739763" y="2001315"/>
                  </a:cubicBezTo>
                  <a:cubicBezTo>
                    <a:pt x="739763" y="2000848"/>
                    <a:pt x="739763" y="2000382"/>
                    <a:pt x="740230" y="2000382"/>
                  </a:cubicBezTo>
                  <a:lnTo>
                    <a:pt x="741163" y="1999915"/>
                  </a:lnTo>
                  <a:lnTo>
                    <a:pt x="740230" y="2000382"/>
                  </a:lnTo>
                  <a:close/>
                  <a:moveTo>
                    <a:pt x="759357" y="1958862"/>
                  </a:moveTo>
                  <a:cubicBezTo>
                    <a:pt x="758890" y="1958862"/>
                    <a:pt x="757957" y="1958862"/>
                    <a:pt x="757491" y="1958396"/>
                  </a:cubicBezTo>
                  <a:cubicBezTo>
                    <a:pt x="755158" y="1956063"/>
                    <a:pt x="755158" y="1953264"/>
                    <a:pt x="756091" y="1949999"/>
                  </a:cubicBezTo>
                  <a:cubicBezTo>
                    <a:pt x="756091" y="1949999"/>
                    <a:pt x="756091" y="1949999"/>
                    <a:pt x="755625" y="1949999"/>
                  </a:cubicBezTo>
                  <a:cubicBezTo>
                    <a:pt x="755625" y="1949532"/>
                    <a:pt x="755625" y="1949532"/>
                    <a:pt x="755625" y="1949066"/>
                  </a:cubicBezTo>
                  <a:cubicBezTo>
                    <a:pt x="752359" y="1947200"/>
                    <a:pt x="752826" y="1942535"/>
                    <a:pt x="750027" y="1940202"/>
                  </a:cubicBezTo>
                  <a:cubicBezTo>
                    <a:pt x="747227" y="1937403"/>
                    <a:pt x="744428" y="1935071"/>
                    <a:pt x="742096" y="1932271"/>
                  </a:cubicBezTo>
                  <a:cubicBezTo>
                    <a:pt x="740230" y="1929939"/>
                    <a:pt x="737897" y="1927140"/>
                    <a:pt x="737431" y="1923874"/>
                  </a:cubicBezTo>
                  <a:cubicBezTo>
                    <a:pt x="736498" y="1912678"/>
                    <a:pt x="732299" y="1901482"/>
                    <a:pt x="733232" y="1889819"/>
                  </a:cubicBezTo>
                  <a:cubicBezTo>
                    <a:pt x="733232" y="1888886"/>
                    <a:pt x="734632" y="1887487"/>
                    <a:pt x="735565" y="1887953"/>
                  </a:cubicBezTo>
                  <a:cubicBezTo>
                    <a:pt x="736498" y="1887953"/>
                    <a:pt x="738364" y="1888886"/>
                    <a:pt x="738364" y="1889819"/>
                  </a:cubicBezTo>
                  <a:cubicBezTo>
                    <a:pt x="740230" y="1897283"/>
                    <a:pt x="741630" y="1904748"/>
                    <a:pt x="743029" y="1912212"/>
                  </a:cubicBezTo>
                  <a:cubicBezTo>
                    <a:pt x="740696" y="1919676"/>
                    <a:pt x="743029" y="1925740"/>
                    <a:pt x="749560" y="1930405"/>
                  </a:cubicBezTo>
                  <a:cubicBezTo>
                    <a:pt x="752826" y="1932738"/>
                    <a:pt x="754225" y="1936470"/>
                    <a:pt x="754692" y="1940202"/>
                  </a:cubicBezTo>
                  <a:cubicBezTo>
                    <a:pt x="755158" y="1943001"/>
                    <a:pt x="755158" y="1945800"/>
                    <a:pt x="755625" y="1948599"/>
                  </a:cubicBezTo>
                  <a:cubicBezTo>
                    <a:pt x="755625" y="1948599"/>
                    <a:pt x="756091" y="1949066"/>
                    <a:pt x="756091" y="1949066"/>
                  </a:cubicBezTo>
                  <a:cubicBezTo>
                    <a:pt x="756091" y="1949066"/>
                    <a:pt x="756091" y="1949532"/>
                    <a:pt x="756091" y="1949532"/>
                  </a:cubicBezTo>
                  <a:cubicBezTo>
                    <a:pt x="759357" y="1950932"/>
                    <a:pt x="759823" y="1953731"/>
                    <a:pt x="760290" y="1956996"/>
                  </a:cubicBezTo>
                  <a:cubicBezTo>
                    <a:pt x="760756" y="1957929"/>
                    <a:pt x="759823" y="1958862"/>
                    <a:pt x="759357" y="1958862"/>
                  </a:cubicBezTo>
                  <a:close/>
                  <a:moveTo>
                    <a:pt x="763555" y="1795118"/>
                  </a:moveTo>
                  <a:lnTo>
                    <a:pt x="763089" y="1796052"/>
                  </a:lnTo>
                  <a:lnTo>
                    <a:pt x="763089" y="1794652"/>
                  </a:lnTo>
                  <a:lnTo>
                    <a:pt x="764488" y="1794652"/>
                  </a:lnTo>
                  <a:lnTo>
                    <a:pt x="763555" y="1795118"/>
                  </a:lnTo>
                  <a:close/>
                  <a:moveTo>
                    <a:pt x="863388" y="1627176"/>
                  </a:moveTo>
                  <a:cubicBezTo>
                    <a:pt x="864321" y="1627176"/>
                    <a:pt x="865254" y="1627643"/>
                    <a:pt x="866187" y="1628109"/>
                  </a:cubicBezTo>
                  <a:cubicBezTo>
                    <a:pt x="866187" y="1629509"/>
                    <a:pt x="865720" y="1630442"/>
                    <a:pt x="864321" y="1630442"/>
                  </a:cubicBezTo>
                  <a:cubicBezTo>
                    <a:pt x="863388" y="1630442"/>
                    <a:pt x="862921" y="1629042"/>
                    <a:pt x="861988" y="1628576"/>
                  </a:cubicBezTo>
                  <a:cubicBezTo>
                    <a:pt x="862921" y="1627643"/>
                    <a:pt x="863388" y="1627176"/>
                    <a:pt x="863388" y="1627176"/>
                  </a:cubicBezTo>
                  <a:close/>
                  <a:moveTo>
                    <a:pt x="786880" y="1353803"/>
                  </a:moveTo>
                  <a:cubicBezTo>
                    <a:pt x="787347" y="1354269"/>
                    <a:pt x="788280" y="1354269"/>
                    <a:pt x="788280" y="1354736"/>
                  </a:cubicBezTo>
                  <a:cubicBezTo>
                    <a:pt x="788280" y="1355203"/>
                    <a:pt x="787814" y="1355669"/>
                    <a:pt x="787814" y="1356135"/>
                  </a:cubicBezTo>
                  <a:cubicBezTo>
                    <a:pt x="787347" y="1355669"/>
                    <a:pt x="786880" y="1355669"/>
                    <a:pt x="786414" y="1355203"/>
                  </a:cubicBezTo>
                  <a:cubicBezTo>
                    <a:pt x="786414" y="1354736"/>
                    <a:pt x="786880" y="1354269"/>
                    <a:pt x="786880" y="1353803"/>
                  </a:cubicBezTo>
                  <a:close/>
                  <a:moveTo>
                    <a:pt x="778950" y="1344006"/>
                  </a:moveTo>
                  <a:cubicBezTo>
                    <a:pt x="778950" y="1344473"/>
                    <a:pt x="779416" y="1344473"/>
                    <a:pt x="779416" y="1344939"/>
                  </a:cubicBezTo>
                  <a:cubicBezTo>
                    <a:pt x="779883" y="1344939"/>
                    <a:pt x="780350" y="1344939"/>
                    <a:pt x="780350" y="1345406"/>
                  </a:cubicBezTo>
                  <a:cubicBezTo>
                    <a:pt x="780350" y="1346339"/>
                    <a:pt x="779883" y="1345872"/>
                    <a:pt x="779416" y="1344939"/>
                  </a:cubicBezTo>
                  <a:cubicBezTo>
                    <a:pt x="778950" y="1344939"/>
                    <a:pt x="778950" y="1344939"/>
                    <a:pt x="778483" y="1344939"/>
                  </a:cubicBezTo>
                  <a:lnTo>
                    <a:pt x="778950" y="1344006"/>
                  </a:lnTo>
                  <a:close/>
                  <a:moveTo>
                    <a:pt x="816737" y="1992917"/>
                  </a:moveTo>
                  <a:cubicBezTo>
                    <a:pt x="817670" y="1996650"/>
                    <a:pt x="817670" y="2000382"/>
                    <a:pt x="819536" y="2003647"/>
                  </a:cubicBezTo>
                  <a:cubicBezTo>
                    <a:pt x="821868" y="2008779"/>
                    <a:pt x="821868" y="2013444"/>
                    <a:pt x="820003" y="2018575"/>
                  </a:cubicBezTo>
                  <a:cubicBezTo>
                    <a:pt x="817670" y="2023240"/>
                    <a:pt x="817670" y="2028372"/>
                    <a:pt x="819070" y="2033504"/>
                  </a:cubicBezTo>
                  <a:cubicBezTo>
                    <a:pt x="820003" y="2037236"/>
                    <a:pt x="820936" y="2040968"/>
                    <a:pt x="821402" y="2044700"/>
                  </a:cubicBezTo>
                  <a:cubicBezTo>
                    <a:pt x="821402" y="2045633"/>
                    <a:pt x="821402" y="2047499"/>
                    <a:pt x="820936" y="2047965"/>
                  </a:cubicBezTo>
                  <a:cubicBezTo>
                    <a:pt x="819536" y="2048898"/>
                    <a:pt x="819070" y="2047499"/>
                    <a:pt x="818136" y="2046099"/>
                  </a:cubicBezTo>
                  <a:cubicBezTo>
                    <a:pt x="813938" y="2039568"/>
                    <a:pt x="812072" y="2032104"/>
                    <a:pt x="810672" y="2024640"/>
                  </a:cubicBezTo>
                  <a:cubicBezTo>
                    <a:pt x="810206" y="2022307"/>
                    <a:pt x="810206" y="2019508"/>
                    <a:pt x="811139" y="2017176"/>
                  </a:cubicBezTo>
                  <a:cubicBezTo>
                    <a:pt x="813938" y="2010178"/>
                    <a:pt x="813471" y="2003647"/>
                    <a:pt x="812072" y="1996650"/>
                  </a:cubicBezTo>
                  <a:cubicBezTo>
                    <a:pt x="811139" y="1992917"/>
                    <a:pt x="811606" y="1989185"/>
                    <a:pt x="811139" y="1985453"/>
                  </a:cubicBezTo>
                  <a:cubicBezTo>
                    <a:pt x="811139" y="1984987"/>
                    <a:pt x="811606" y="1984054"/>
                    <a:pt x="812072" y="1983587"/>
                  </a:cubicBezTo>
                  <a:cubicBezTo>
                    <a:pt x="813005" y="1984054"/>
                    <a:pt x="814871" y="1984520"/>
                    <a:pt x="814871" y="1985453"/>
                  </a:cubicBezTo>
                  <a:cubicBezTo>
                    <a:pt x="815804" y="1987786"/>
                    <a:pt x="816271" y="1990585"/>
                    <a:pt x="816737" y="1992917"/>
                  </a:cubicBezTo>
                  <a:close/>
                  <a:moveTo>
                    <a:pt x="798077" y="1800717"/>
                  </a:moveTo>
                  <a:lnTo>
                    <a:pt x="799476" y="1801183"/>
                  </a:lnTo>
                  <a:lnTo>
                    <a:pt x="798077" y="1801650"/>
                  </a:lnTo>
                  <a:lnTo>
                    <a:pt x="798077" y="1800717"/>
                  </a:lnTo>
                  <a:close/>
                  <a:moveTo>
                    <a:pt x="802742" y="1820776"/>
                  </a:moveTo>
                  <a:cubicBezTo>
                    <a:pt x="807873" y="1820310"/>
                    <a:pt x="811139" y="1823109"/>
                    <a:pt x="813938" y="1826841"/>
                  </a:cubicBezTo>
                  <a:cubicBezTo>
                    <a:pt x="814404" y="1827774"/>
                    <a:pt x="814871" y="1829174"/>
                    <a:pt x="814404" y="1830106"/>
                  </a:cubicBezTo>
                  <a:cubicBezTo>
                    <a:pt x="811606" y="1837571"/>
                    <a:pt x="807873" y="1843635"/>
                    <a:pt x="802742" y="1849233"/>
                  </a:cubicBezTo>
                  <a:cubicBezTo>
                    <a:pt x="800876" y="1851099"/>
                    <a:pt x="799943" y="1853432"/>
                    <a:pt x="799943" y="1856231"/>
                  </a:cubicBezTo>
                  <a:cubicBezTo>
                    <a:pt x="799943" y="1857164"/>
                    <a:pt x="799943" y="1859030"/>
                    <a:pt x="799010" y="1859497"/>
                  </a:cubicBezTo>
                  <a:cubicBezTo>
                    <a:pt x="797610" y="1860429"/>
                    <a:pt x="795744" y="1861363"/>
                    <a:pt x="793878" y="1861829"/>
                  </a:cubicBezTo>
                  <a:cubicBezTo>
                    <a:pt x="792945" y="1862295"/>
                    <a:pt x="791546" y="1861829"/>
                    <a:pt x="790146" y="1861829"/>
                  </a:cubicBezTo>
                  <a:cubicBezTo>
                    <a:pt x="788747" y="1861829"/>
                    <a:pt x="787814" y="1861363"/>
                    <a:pt x="786414" y="1861363"/>
                  </a:cubicBezTo>
                  <a:cubicBezTo>
                    <a:pt x="783615" y="1861363"/>
                    <a:pt x="781283" y="1861829"/>
                    <a:pt x="778950" y="1861829"/>
                  </a:cubicBezTo>
                  <a:cubicBezTo>
                    <a:pt x="778017" y="1861829"/>
                    <a:pt x="777084" y="1860429"/>
                    <a:pt x="776618" y="1859030"/>
                  </a:cubicBezTo>
                  <a:cubicBezTo>
                    <a:pt x="776151" y="1858097"/>
                    <a:pt x="776151" y="1856231"/>
                    <a:pt x="776618" y="1855298"/>
                  </a:cubicBezTo>
                  <a:cubicBezTo>
                    <a:pt x="778483" y="1847834"/>
                    <a:pt x="778950" y="1840370"/>
                    <a:pt x="778950" y="1832439"/>
                  </a:cubicBezTo>
                  <a:cubicBezTo>
                    <a:pt x="778950" y="1830573"/>
                    <a:pt x="779416" y="1828707"/>
                    <a:pt x="779883" y="1826841"/>
                  </a:cubicBezTo>
                  <a:cubicBezTo>
                    <a:pt x="780816" y="1825441"/>
                    <a:pt x="782215" y="1823575"/>
                    <a:pt x="783615" y="1823109"/>
                  </a:cubicBezTo>
                  <a:cubicBezTo>
                    <a:pt x="790146" y="1822642"/>
                    <a:pt x="796677" y="1821243"/>
                    <a:pt x="802742" y="1820776"/>
                  </a:cubicBezTo>
                  <a:close/>
                  <a:moveTo>
                    <a:pt x="789680" y="741746"/>
                  </a:moveTo>
                  <a:cubicBezTo>
                    <a:pt x="789680" y="741746"/>
                    <a:pt x="790146" y="741746"/>
                    <a:pt x="790146" y="742212"/>
                  </a:cubicBezTo>
                  <a:cubicBezTo>
                    <a:pt x="790613" y="742212"/>
                    <a:pt x="791079" y="742212"/>
                    <a:pt x="791546" y="742212"/>
                  </a:cubicBezTo>
                  <a:cubicBezTo>
                    <a:pt x="791546" y="742679"/>
                    <a:pt x="791546" y="742679"/>
                    <a:pt x="791546" y="743145"/>
                  </a:cubicBezTo>
                  <a:cubicBezTo>
                    <a:pt x="794345" y="746411"/>
                    <a:pt x="797610" y="749210"/>
                    <a:pt x="800409" y="752476"/>
                  </a:cubicBezTo>
                  <a:cubicBezTo>
                    <a:pt x="801809" y="753875"/>
                    <a:pt x="800876" y="756674"/>
                    <a:pt x="799476" y="757141"/>
                  </a:cubicBezTo>
                  <a:cubicBezTo>
                    <a:pt x="796211" y="758540"/>
                    <a:pt x="793412" y="757141"/>
                    <a:pt x="791079" y="754808"/>
                  </a:cubicBezTo>
                  <a:cubicBezTo>
                    <a:pt x="789680" y="753409"/>
                    <a:pt x="789213" y="751543"/>
                    <a:pt x="790146" y="749677"/>
                  </a:cubicBezTo>
                  <a:cubicBezTo>
                    <a:pt x="790613" y="749210"/>
                    <a:pt x="790613" y="748277"/>
                    <a:pt x="790613" y="747811"/>
                  </a:cubicBezTo>
                  <a:cubicBezTo>
                    <a:pt x="791079" y="746411"/>
                    <a:pt x="791079" y="744545"/>
                    <a:pt x="791546" y="743145"/>
                  </a:cubicBezTo>
                  <a:cubicBezTo>
                    <a:pt x="791546" y="743145"/>
                    <a:pt x="791079" y="742679"/>
                    <a:pt x="791079" y="742679"/>
                  </a:cubicBezTo>
                  <a:cubicBezTo>
                    <a:pt x="790613" y="742679"/>
                    <a:pt x="790613" y="742212"/>
                    <a:pt x="790146" y="742212"/>
                  </a:cubicBezTo>
                  <a:cubicBezTo>
                    <a:pt x="789213" y="742212"/>
                    <a:pt x="788747" y="742212"/>
                    <a:pt x="788280" y="741746"/>
                  </a:cubicBezTo>
                  <a:cubicBezTo>
                    <a:pt x="787347" y="740346"/>
                    <a:pt x="788280" y="740346"/>
                    <a:pt x="789680" y="741746"/>
                  </a:cubicBezTo>
                  <a:close/>
                  <a:moveTo>
                    <a:pt x="778017" y="707224"/>
                  </a:moveTo>
                  <a:cubicBezTo>
                    <a:pt x="778483" y="707224"/>
                    <a:pt x="779416" y="707224"/>
                    <a:pt x="779416" y="707224"/>
                  </a:cubicBezTo>
                  <a:cubicBezTo>
                    <a:pt x="780816" y="708624"/>
                    <a:pt x="780816" y="709557"/>
                    <a:pt x="778950" y="709557"/>
                  </a:cubicBezTo>
                  <a:cubicBezTo>
                    <a:pt x="778483" y="709557"/>
                    <a:pt x="777550" y="709091"/>
                    <a:pt x="777550" y="708624"/>
                  </a:cubicBezTo>
                  <a:cubicBezTo>
                    <a:pt x="777084" y="708624"/>
                    <a:pt x="777550" y="707691"/>
                    <a:pt x="778017" y="707224"/>
                  </a:cubicBezTo>
                  <a:close/>
                  <a:moveTo>
                    <a:pt x="780816" y="991327"/>
                  </a:moveTo>
                  <a:cubicBezTo>
                    <a:pt x="780816" y="991794"/>
                    <a:pt x="780350" y="992260"/>
                    <a:pt x="780350" y="992260"/>
                  </a:cubicBezTo>
                  <a:cubicBezTo>
                    <a:pt x="779883" y="992260"/>
                    <a:pt x="779416" y="992260"/>
                    <a:pt x="778950" y="991794"/>
                  </a:cubicBezTo>
                  <a:cubicBezTo>
                    <a:pt x="778950" y="991327"/>
                    <a:pt x="779416" y="990861"/>
                    <a:pt x="779416" y="990861"/>
                  </a:cubicBezTo>
                  <a:cubicBezTo>
                    <a:pt x="779883" y="990861"/>
                    <a:pt x="780350" y="990861"/>
                    <a:pt x="780816" y="991327"/>
                  </a:cubicBezTo>
                  <a:close/>
                  <a:moveTo>
                    <a:pt x="733232" y="660574"/>
                  </a:moveTo>
                  <a:cubicBezTo>
                    <a:pt x="736031" y="660107"/>
                    <a:pt x="738364" y="659641"/>
                    <a:pt x="740230" y="657775"/>
                  </a:cubicBezTo>
                  <a:cubicBezTo>
                    <a:pt x="741163" y="656842"/>
                    <a:pt x="742096" y="655909"/>
                    <a:pt x="743029" y="654976"/>
                  </a:cubicBezTo>
                  <a:cubicBezTo>
                    <a:pt x="743029" y="655442"/>
                    <a:pt x="743495" y="656375"/>
                    <a:pt x="743495" y="656842"/>
                  </a:cubicBezTo>
                  <a:cubicBezTo>
                    <a:pt x="745362" y="663839"/>
                    <a:pt x="749094" y="669904"/>
                    <a:pt x="752826" y="675502"/>
                  </a:cubicBezTo>
                  <a:cubicBezTo>
                    <a:pt x="754225" y="677368"/>
                    <a:pt x="754692" y="680167"/>
                    <a:pt x="755158" y="682500"/>
                  </a:cubicBezTo>
                  <a:cubicBezTo>
                    <a:pt x="754225" y="684366"/>
                    <a:pt x="753292" y="686232"/>
                    <a:pt x="752359" y="687631"/>
                  </a:cubicBezTo>
                  <a:cubicBezTo>
                    <a:pt x="751426" y="688564"/>
                    <a:pt x="750493" y="689497"/>
                    <a:pt x="749094" y="689497"/>
                  </a:cubicBezTo>
                  <a:cubicBezTo>
                    <a:pt x="747694" y="689964"/>
                    <a:pt x="746761" y="689031"/>
                    <a:pt x="746761" y="687631"/>
                  </a:cubicBezTo>
                  <a:cubicBezTo>
                    <a:pt x="746295" y="682033"/>
                    <a:pt x="743495" y="678301"/>
                    <a:pt x="738364" y="675502"/>
                  </a:cubicBezTo>
                  <a:cubicBezTo>
                    <a:pt x="734165" y="673636"/>
                    <a:pt x="731366" y="669904"/>
                    <a:pt x="729967" y="665705"/>
                  </a:cubicBezTo>
                  <a:cubicBezTo>
                    <a:pt x="729500" y="663373"/>
                    <a:pt x="730433" y="661040"/>
                    <a:pt x="733232" y="660574"/>
                  </a:cubicBezTo>
                  <a:close/>
                  <a:moveTo>
                    <a:pt x="744895" y="960071"/>
                  </a:moveTo>
                  <a:cubicBezTo>
                    <a:pt x="744428" y="960071"/>
                    <a:pt x="743962" y="960538"/>
                    <a:pt x="743495" y="960538"/>
                  </a:cubicBezTo>
                  <a:cubicBezTo>
                    <a:pt x="743029" y="960538"/>
                    <a:pt x="743029" y="959605"/>
                    <a:pt x="742562" y="959138"/>
                  </a:cubicBezTo>
                  <a:cubicBezTo>
                    <a:pt x="743029" y="959138"/>
                    <a:pt x="743495" y="958672"/>
                    <a:pt x="743962" y="959138"/>
                  </a:cubicBezTo>
                  <a:cubicBezTo>
                    <a:pt x="744428" y="959138"/>
                    <a:pt x="744428" y="959605"/>
                    <a:pt x="744895" y="960071"/>
                  </a:cubicBezTo>
                  <a:close/>
                  <a:moveTo>
                    <a:pt x="723436" y="618122"/>
                  </a:moveTo>
                  <a:cubicBezTo>
                    <a:pt x="724369" y="618588"/>
                    <a:pt x="725768" y="618588"/>
                    <a:pt x="726235" y="619521"/>
                  </a:cubicBezTo>
                  <a:cubicBezTo>
                    <a:pt x="726701" y="620454"/>
                    <a:pt x="727168" y="621387"/>
                    <a:pt x="727634" y="622787"/>
                  </a:cubicBezTo>
                  <a:cubicBezTo>
                    <a:pt x="727634" y="622787"/>
                    <a:pt x="726701" y="623253"/>
                    <a:pt x="726235" y="623720"/>
                  </a:cubicBezTo>
                  <a:cubicBezTo>
                    <a:pt x="725302" y="623253"/>
                    <a:pt x="723902" y="622320"/>
                    <a:pt x="723436" y="621387"/>
                  </a:cubicBezTo>
                  <a:cubicBezTo>
                    <a:pt x="722969" y="620454"/>
                    <a:pt x="723436" y="619055"/>
                    <a:pt x="723436" y="618122"/>
                  </a:cubicBezTo>
                  <a:close/>
                  <a:moveTo>
                    <a:pt x="682383" y="510359"/>
                  </a:moveTo>
                  <a:cubicBezTo>
                    <a:pt x="682849" y="509892"/>
                    <a:pt x="683316" y="508959"/>
                    <a:pt x="684249" y="508493"/>
                  </a:cubicBezTo>
                  <a:cubicBezTo>
                    <a:pt x="683783" y="508959"/>
                    <a:pt x="683316" y="509892"/>
                    <a:pt x="682383" y="510359"/>
                  </a:cubicBezTo>
                  <a:cubicBezTo>
                    <a:pt x="682849" y="512225"/>
                    <a:pt x="682383" y="512225"/>
                    <a:pt x="681450" y="511292"/>
                  </a:cubicBezTo>
                  <a:cubicBezTo>
                    <a:pt x="681916" y="511292"/>
                    <a:pt x="682383" y="510825"/>
                    <a:pt x="682383" y="510359"/>
                  </a:cubicBezTo>
                  <a:close/>
                  <a:moveTo>
                    <a:pt x="679584" y="564940"/>
                  </a:moveTo>
                  <a:cubicBezTo>
                    <a:pt x="679584" y="565406"/>
                    <a:pt x="679584" y="565406"/>
                    <a:pt x="679584" y="565873"/>
                  </a:cubicBezTo>
                  <a:cubicBezTo>
                    <a:pt x="680051" y="565873"/>
                    <a:pt x="680051" y="565873"/>
                    <a:pt x="680517" y="566339"/>
                  </a:cubicBezTo>
                  <a:cubicBezTo>
                    <a:pt x="680051" y="567272"/>
                    <a:pt x="680051" y="566806"/>
                    <a:pt x="679584" y="565873"/>
                  </a:cubicBezTo>
                  <a:cubicBezTo>
                    <a:pt x="679584" y="565873"/>
                    <a:pt x="679117" y="565406"/>
                    <a:pt x="679584" y="564940"/>
                  </a:cubicBezTo>
                  <a:lnTo>
                    <a:pt x="678651" y="564473"/>
                  </a:lnTo>
                  <a:lnTo>
                    <a:pt x="679584" y="564940"/>
                  </a:lnTo>
                  <a:close/>
                  <a:moveTo>
                    <a:pt x="676319" y="689964"/>
                  </a:moveTo>
                  <a:cubicBezTo>
                    <a:pt x="675852" y="689031"/>
                    <a:pt x="675385" y="687631"/>
                    <a:pt x="675385" y="686232"/>
                  </a:cubicBezTo>
                  <a:cubicBezTo>
                    <a:pt x="676319" y="681567"/>
                    <a:pt x="678651" y="677834"/>
                    <a:pt x="682849" y="675502"/>
                  </a:cubicBezTo>
                  <a:cubicBezTo>
                    <a:pt x="683316" y="675035"/>
                    <a:pt x="684249" y="675035"/>
                    <a:pt x="684716" y="675035"/>
                  </a:cubicBezTo>
                  <a:cubicBezTo>
                    <a:pt x="685649" y="675502"/>
                    <a:pt x="687048" y="675968"/>
                    <a:pt x="687981" y="676435"/>
                  </a:cubicBezTo>
                  <a:cubicBezTo>
                    <a:pt x="692180" y="679701"/>
                    <a:pt x="695912" y="682966"/>
                    <a:pt x="700110" y="685765"/>
                  </a:cubicBezTo>
                  <a:cubicBezTo>
                    <a:pt x="701043" y="686698"/>
                    <a:pt x="701976" y="687165"/>
                    <a:pt x="702909" y="688098"/>
                  </a:cubicBezTo>
                  <a:cubicBezTo>
                    <a:pt x="711307" y="696495"/>
                    <a:pt x="709907" y="704892"/>
                    <a:pt x="699644" y="710957"/>
                  </a:cubicBezTo>
                  <a:cubicBezTo>
                    <a:pt x="699177" y="711423"/>
                    <a:pt x="698711" y="711890"/>
                    <a:pt x="698244" y="711890"/>
                  </a:cubicBezTo>
                  <a:cubicBezTo>
                    <a:pt x="694979" y="713756"/>
                    <a:pt x="693579" y="713289"/>
                    <a:pt x="691713" y="711423"/>
                  </a:cubicBezTo>
                  <a:cubicBezTo>
                    <a:pt x="685182" y="705358"/>
                    <a:pt x="681450" y="697428"/>
                    <a:pt x="676319" y="689964"/>
                  </a:cubicBezTo>
                  <a:close/>
                  <a:moveTo>
                    <a:pt x="701510" y="1135478"/>
                  </a:moveTo>
                  <a:cubicBezTo>
                    <a:pt x="700577" y="1136877"/>
                    <a:pt x="698711" y="1137810"/>
                    <a:pt x="696845" y="1138277"/>
                  </a:cubicBezTo>
                  <a:cubicBezTo>
                    <a:pt x="695912" y="1138743"/>
                    <a:pt x="694512" y="1138277"/>
                    <a:pt x="693113" y="1138277"/>
                  </a:cubicBezTo>
                  <a:cubicBezTo>
                    <a:pt x="691713" y="1138277"/>
                    <a:pt x="690780" y="1137810"/>
                    <a:pt x="689847" y="1137810"/>
                  </a:cubicBezTo>
                  <a:cubicBezTo>
                    <a:pt x="687515" y="1137810"/>
                    <a:pt x="685649" y="1137810"/>
                    <a:pt x="683783" y="1137810"/>
                  </a:cubicBezTo>
                  <a:cubicBezTo>
                    <a:pt x="681450" y="1137810"/>
                    <a:pt x="679584" y="1136411"/>
                    <a:pt x="680051" y="1135011"/>
                  </a:cubicBezTo>
                  <a:cubicBezTo>
                    <a:pt x="680517" y="1133145"/>
                    <a:pt x="681450" y="1131279"/>
                    <a:pt x="682849" y="1130346"/>
                  </a:cubicBezTo>
                  <a:cubicBezTo>
                    <a:pt x="687981" y="1127081"/>
                    <a:pt x="694046" y="1128014"/>
                    <a:pt x="699644" y="1128480"/>
                  </a:cubicBezTo>
                  <a:cubicBezTo>
                    <a:pt x="703376" y="1128947"/>
                    <a:pt x="704309" y="1131746"/>
                    <a:pt x="701510" y="1135478"/>
                  </a:cubicBezTo>
                  <a:close/>
                  <a:moveTo>
                    <a:pt x="886247" y="1115884"/>
                  </a:moveTo>
                  <a:cubicBezTo>
                    <a:pt x="883914" y="1117284"/>
                    <a:pt x="882048" y="1118684"/>
                    <a:pt x="879715" y="1120083"/>
                  </a:cubicBezTo>
                  <a:cubicBezTo>
                    <a:pt x="875517" y="1122416"/>
                    <a:pt x="871785" y="1123815"/>
                    <a:pt x="867120" y="1121949"/>
                  </a:cubicBezTo>
                  <a:cubicBezTo>
                    <a:pt x="861522" y="1120083"/>
                    <a:pt x="855924" y="1121016"/>
                    <a:pt x="850326" y="1122882"/>
                  </a:cubicBezTo>
                  <a:cubicBezTo>
                    <a:pt x="846594" y="1124282"/>
                    <a:pt x="842861" y="1123815"/>
                    <a:pt x="839129" y="1122416"/>
                  </a:cubicBezTo>
                  <a:cubicBezTo>
                    <a:pt x="831665" y="1120083"/>
                    <a:pt x="824668" y="1117751"/>
                    <a:pt x="817203" y="1115418"/>
                  </a:cubicBezTo>
                  <a:cubicBezTo>
                    <a:pt x="815338" y="1114952"/>
                    <a:pt x="813938" y="1113552"/>
                    <a:pt x="812538" y="1112152"/>
                  </a:cubicBezTo>
                  <a:cubicBezTo>
                    <a:pt x="811606" y="1111219"/>
                    <a:pt x="810672" y="1109820"/>
                    <a:pt x="809739" y="1109820"/>
                  </a:cubicBezTo>
                  <a:cubicBezTo>
                    <a:pt x="802742" y="1109353"/>
                    <a:pt x="796211" y="1106088"/>
                    <a:pt x="789680" y="1104688"/>
                  </a:cubicBezTo>
                  <a:cubicBezTo>
                    <a:pt x="776618" y="1102356"/>
                    <a:pt x="764022" y="1105155"/>
                    <a:pt x="751892" y="1109353"/>
                  </a:cubicBezTo>
                  <a:cubicBezTo>
                    <a:pt x="747227" y="1111219"/>
                    <a:pt x="743029" y="1114485"/>
                    <a:pt x="739763" y="1118684"/>
                  </a:cubicBezTo>
                  <a:cubicBezTo>
                    <a:pt x="737431" y="1121483"/>
                    <a:pt x="734632" y="1122416"/>
                    <a:pt x="731366" y="1121483"/>
                  </a:cubicBezTo>
                  <a:cubicBezTo>
                    <a:pt x="724369" y="1119150"/>
                    <a:pt x="717371" y="1120550"/>
                    <a:pt x="710374" y="1120550"/>
                  </a:cubicBezTo>
                  <a:cubicBezTo>
                    <a:pt x="700577" y="1120083"/>
                    <a:pt x="693113" y="1116351"/>
                    <a:pt x="688914" y="1107021"/>
                  </a:cubicBezTo>
                  <a:cubicBezTo>
                    <a:pt x="687515" y="1104222"/>
                    <a:pt x="686115" y="1101423"/>
                    <a:pt x="684716" y="1098157"/>
                  </a:cubicBezTo>
                  <a:cubicBezTo>
                    <a:pt x="684249" y="1096291"/>
                    <a:pt x="684249" y="1094425"/>
                    <a:pt x="684716" y="1092559"/>
                  </a:cubicBezTo>
                  <a:cubicBezTo>
                    <a:pt x="686115" y="1088361"/>
                    <a:pt x="686115" y="1083696"/>
                    <a:pt x="689847" y="1080430"/>
                  </a:cubicBezTo>
                  <a:cubicBezTo>
                    <a:pt x="693579" y="1077164"/>
                    <a:pt x="694979" y="1073432"/>
                    <a:pt x="694979" y="1068767"/>
                  </a:cubicBezTo>
                  <a:cubicBezTo>
                    <a:pt x="694979" y="1065035"/>
                    <a:pt x="695445" y="1061303"/>
                    <a:pt x="695912" y="1057105"/>
                  </a:cubicBezTo>
                  <a:cubicBezTo>
                    <a:pt x="696378" y="1054306"/>
                    <a:pt x="697778" y="1052440"/>
                    <a:pt x="700577" y="1051507"/>
                  </a:cubicBezTo>
                  <a:cubicBezTo>
                    <a:pt x="705708" y="1049641"/>
                    <a:pt x="707574" y="1046375"/>
                    <a:pt x="708041" y="1041243"/>
                  </a:cubicBezTo>
                  <a:cubicBezTo>
                    <a:pt x="708507" y="1038911"/>
                    <a:pt x="709440" y="1036112"/>
                    <a:pt x="710840" y="1034246"/>
                  </a:cubicBezTo>
                  <a:cubicBezTo>
                    <a:pt x="714572" y="1028648"/>
                    <a:pt x="719237" y="1023050"/>
                    <a:pt x="723436" y="1016985"/>
                  </a:cubicBezTo>
                  <a:cubicBezTo>
                    <a:pt x="725302" y="1014653"/>
                    <a:pt x="729034" y="1013719"/>
                    <a:pt x="732299" y="1015119"/>
                  </a:cubicBezTo>
                  <a:cubicBezTo>
                    <a:pt x="732766" y="1015585"/>
                    <a:pt x="733699" y="1015585"/>
                    <a:pt x="734165" y="1015585"/>
                  </a:cubicBezTo>
                  <a:cubicBezTo>
                    <a:pt x="740696" y="1021184"/>
                    <a:pt x="748160" y="1024449"/>
                    <a:pt x="756558" y="1024449"/>
                  </a:cubicBezTo>
                  <a:cubicBezTo>
                    <a:pt x="758424" y="1024449"/>
                    <a:pt x="759823" y="1027248"/>
                    <a:pt x="758424" y="1028648"/>
                  </a:cubicBezTo>
                  <a:cubicBezTo>
                    <a:pt x="756558" y="1030514"/>
                    <a:pt x="754692" y="1032380"/>
                    <a:pt x="753292" y="1034246"/>
                  </a:cubicBezTo>
                  <a:cubicBezTo>
                    <a:pt x="751892" y="1035645"/>
                    <a:pt x="752359" y="1037978"/>
                    <a:pt x="754225" y="1038911"/>
                  </a:cubicBezTo>
                  <a:cubicBezTo>
                    <a:pt x="755158" y="1039377"/>
                    <a:pt x="756558" y="1039844"/>
                    <a:pt x="757957" y="1040310"/>
                  </a:cubicBezTo>
                  <a:cubicBezTo>
                    <a:pt x="761689" y="1042176"/>
                    <a:pt x="763555" y="1044975"/>
                    <a:pt x="764488" y="1049174"/>
                  </a:cubicBezTo>
                  <a:cubicBezTo>
                    <a:pt x="765421" y="1054306"/>
                    <a:pt x="770086" y="1056172"/>
                    <a:pt x="774285" y="1054772"/>
                  </a:cubicBezTo>
                  <a:cubicBezTo>
                    <a:pt x="776151" y="1053839"/>
                    <a:pt x="778017" y="1053373"/>
                    <a:pt x="779416" y="1052440"/>
                  </a:cubicBezTo>
                  <a:cubicBezTo>
                    <a:pt x="782682" y="1050573"/>
                    <a:pt x="786414" y="1049174"/>
                    <a:pt x="789680" y="1047308"/>
                  </a:cubicBezTo>
                  <a:cubicBezTo>
                    <a:pt x="794345" y="1044509"/>
                    <a:pt x="799010" y="1043576"/>
                    <a:pt x="804141" y="1043109"/>
                  </a:cubicBezTo>
                  <a:cubicBezTo>
                    <a:pt x="805074" y="1043109"/>
                    <a:pt x="806474" y="1042176"/>
                    <a:pt x="807407" y="1041710"/>
                  </a:cubicBezTo>
                  <a:cubicBezTo>
                    <a:pt x="808806" y="1041243"/>
                    <a:pt x="809739" y="1038911"/>
                    <a:pt x="809273" y="1036578"/>
                  </a:cubicBezTo>
                  <a:cubicBezTo>
                    <a:pt x="808806" y="1034712"/>
                    <a:pt x="806940" y="1033313"/>
                    <a:pt x="805074" y="1033313"/>
                  </a:cubicBezTo>
                  <a:cubicBezTo>
                    <a:pt x="804608" y="1033313"/>
                    <a:pt x="803675" y="1033313"/>
                    <a:pt x="803208" y="1033313"/>
                  </a:cubicBezTo>
                  <a:cubicBezTo>
                    <a:pt x="788747" y="1035179"/>
                    <a:pt x="788747" y="1035179"/>
                    <a:pt x="780350" y="1023516"/>
                  </a:cubicBezTo>
                  <a:lnTo>
                    <a:pt x="778950" y="1023983"/>
                  </a:lnTo>
                  <a:lnTo>
                    <a:pt x="779883" y="1023050"/>
                  </a:lnTo>
                  <a:cubicBezTo>
                    <a:pt x="779883" y="1023050"/>
                    <a:pt x="780350" y="1023516"/>
                    <a:pt x="780350" y="1023516"/>
                  </a:cubicBezTo>
                  <a:lnTo>
                    <a:pt x="780350" y="1023516"/>
                  </a:lnTo>
                  <a:cubicBezTo>
                    <a:pt x="785481" y="1017452"/>
                    <a:pt x="791079" y="1013253"/>
                    <a:pt x="799010" y="1011853"/>
                  </a:cubicBezTo>
                  <a:cubicBezTo>
                    <a:pt x="803675" y="1011387"/>
                    <a:pt x="807407" y="1009521"/>
                    <a:pt x="811139" y="1006255"/>
                  </a:cubicBezTo>
                  <a:cubicBezTo>
                    <a:pt x="817670" y="1000657"/>
                    <a:pt x="825601" y="999258"/>
                    <a:pt x="833998" y="1000191"/>
                  </a:cubicBezTo>
                  <a:cubicBezTo>
                    <a:pt x="834931" y="1000191"/>
                    <a:pt x="835864" y="1000191"/>
                    <a:pt x="836797" y="1000191"/>
                  </a:cubicBezTo>
                  <a:cubicBezTo>
                    <a:pt x="836797" y="1000191"/>
                    <a:pt x="837263" y="999724"/>
                    <a:pt x="837263" y="999724"/>
                  </a:cubicBezTo>
                  <a:lnTo>
                    <a:pt x="838196" y="999258"/>
                  </a:lnTo>
                  <a:lnTo>
                    <a:pt x="837730" y="1000657"/>
                  </a:lnTo>
                  <a:cubicBezTo>
                    <a:pt x="837263" y="1000657"/>
                    <a:pt x="837263" y="1000657"/>
                    <a:pt x="836797" y="1000657"/>
                  </a:cubicBezTo>
                  <a:cubicBezTo>
                    <a:pt x="833998" y="1003456"/>
                    <a:pt x="830732" y="1006722"/>
                    <a:pt x="827933" y="1009521"/>
                  </a:cubicBezTo>
                  <a:cubicBezTo>
                    <a:pt x="825601" y="1011853"/>
                    <a:pt x="825601" y="1014186"/>
                    <a:pt x="827000" y="1016519"/>
                  </a:cubicBezTo>
                  <a:cubicBezTo>
                    <a:pt x="827933" y="1018385"/>
                    <a:pt x="828400" y="1020251"/>
                    <a:pt x="827000" y="1022117"/>
                  </a:cubicBezTo>
                  <a:cubicBezTo>
                    <a:pt x="823735" y="1027715"/>
                    <a:pt x="821402" y="1033313"/>
                    <a:pt x="815804" y="1037045"/>
                  </a:cubicBezTo>
                  <a:cubicBezTo>
                    <a:pt x="815338" y="1037511"/>
                    <a:pt x="814871" y="1039844"/>
                    <a:pt x="815338" y="1040310"/>
                  </a:cubicBezTo>
                  <a:cubicBezTo>
                    <a:pt x="819070" y="1045442"/>
                    <a:pt x="823268" y="1050107"/>
                    <a:pt x="829799" y="1051973"/>
                  </a:cubicBezTo>
                  <a:cubicBezTo>
                    <a:pt x="837730" y="1054306"/>
                    <a:pt x="845194" y="1058504"/>
                    <a:pt x="850792" y="1064569"/>
                  </a:cubicBezTo>
                  <a:cubicBezTo>
                    <a:pt x="858256" y="1072033"/>
                    <a:pt x="867120" y="1077164"/>
                    <a:pt x="876450" y="1081363"/>
                  </a:cubicBezTo>
                  <a:cubicBezTo>
                    <a:pt x="885780" y="1086028"/>
                    <a:pt x="890445" y="1094425"/>
                    <a:pt x="890912" y="1104688"/>
                  </a:cubicBezTo>
                  <a:cubicBezTo>
                    <a:pt x="890912" y="1109820"/>
                    <a:pt x="889512" y="1113086"/>
                    <a:pt x="886247" y="1115884"/>
                  </a:cubicBezTo>
                  <a:close/>
                  <a:moveTo>
                    <a:pt x="963687" y="816854"/>
                  </a:moveTo>
                  <a:lnTo>
                    <a:pt x="964153" y="815454"/>
                  </a:lnTo>
                  <a:lnTo>
                    <a:pt x="964620" y="815921"/>
                  </a:lnTo>
                  <a:lnTo>
                    <a:pt x="963687" y="816854"/>
                  </a:lnTo>
                  <a:close/>
                  <a:moveTo>
                    <a:pt x="1091976" y="1198923"/>
                  </a:moveTo>
                  <a:cubicBezTo>
                    <a:pt x="1083579" y="1199856"/>
                    <a:pt x="1075648" y="1200789"/>
                    <a:pt x="1067251" y="1201722"/>
                  </a:cubicBezTo>
                  <a:cubicBezTo>
                    <a:pt x="1065385" y="1201722"/>
                    <a:pt x="1063519" y="1202188"/>
                    <a:pt x="1061653" y="1202188"/>
                  </a:cubicBezTo>
                  <a:cubicBezTo>
                    <a:pt x="1052789" y="1201255"/>
                    <a:pt x="1043459" y="1200789"/>
                    <a:pt x="1036928" y="1193325"/>
                  </a:cubicBezTo>
                  <a:cubicBezTo>
                    <a:pt x="1034596" y="1190992"/>
                    <a:pt x="1031797" y="1189593"/>
                    <a:pt x="1028531" y="1189126"/>
                  </a:cubicBezTo>
                  <a:cubicBezTo>
                    <a:pt x="1026199" y="1188660"/>
                    <a:pt x="1023400" y="1188193"/>
                    <a:pt x="1021067" y="1187260"/>
                  </a:cubicBezTo>
                  <a:cubicBezTo>
                    <a:pt x="1019201" y="1186794"/>
                    <a:pt x="1017335" y="1185394"/>
                    <a:pt x="1016402" y="1183994"/>
                  </a:cubicBezTo>
                  <a:cubicBezTo>
                    <a:pt x="1012670" y="1175597"/>
                    <a:pt x="1009404" y="1167667"/>
                    <a:pt x="1013136" y="1158337"/>
                  </a:cubicBezTo>
                  <a:cubicBezTo>
                    <a:pt x="1015002" y="1154138"/>
                    <a:pt x="1016402" y="1149940"/>
                    <a:pt x="1016869" y="1145741"/>
                  </a:cubicBezTo>
                  <a:cubicBezTo>
                    <a:pt x="1017335" y="1139210"/>
                    <a:pt x="1021067" y="1135478"/>
                    <a:pt x="1026199" y="1132212"/>
                  </a:cubicBezTo>
                  <a:cubicBezTo>
                    <a:pt x="1027132" y="1131279"/>
                    <a:pt x="1027132" y="1129880"/>
                    <a:pt x="1026199" y="1128947"/>
                  </a:cubicBezTo>
                  <a:cubicBezTo>
                    <a:pt x="1025266" y="1128014"/>
                    <a:pt x="1024333" y="1127081"/>
                    <a:pt x="1022933" y="1126614"/>
                  </a:cubicBezTo>
                  <a:cubicBezTo>
                    <a:pt x="1016402" y="1124282"/>
                    <a:pt x="1011737" y="1120083"/>
                    <a:pt x="1008938" y="1114018"/>
                  </a:cubicBezTo>
                  <a:cubicBezTo>
                    <a:pt x="1006139" y="1107021"/>
                    <a:pt x="1001474" y="1102356"/>
                    <a:pt x="995409" y="1098157"/>
                  </a:cubicBezTo>
                  <a:cubicBezTo>
                    <a:pt x="987012" y="1092559"/>
                    <a:pt x="981881" y="1084162"/>
                    <a:pt x="980014" y="1074832"/>
                  </a:cubicBezTo>
                  <a:cubicBezTo>
                    <a:pt x="978148" y="1066435"/>
                    <a:pt x="974416" y="1059437"/>
                    <a:pt x="967885" y="1053839"/>
                  </a:cubicBezTo>
                  <a:cubicBezTo>
                    <a:pt x="964620" y="1051040"/>
                    <a:pt x="964153" y="1047308"/>
                    <a:pt x="965086" y="1043576"/>
                  </a:cubicBezTo>
                  <a:cubicBezTo>
                    <a:pt x="966019" y="1039844"/>
                    <a:pt x="967419" y="1036112"/>
                    <a:pt x="968818" y="1032846"/>
                  </a:cubicBezTo>
                  <a:cubicBezTo>
                    <a:pt x="970218" y="1029581"/>
                    <a:pt x="972084" y="1027248"/>
                    <a:pt x="975349" y="1026315"/>
                  </a:cubicBezTo>
                  <a:cubicBezTo>
                    <a:pt x="982347" y="1023983"/>
                    <a:pt x="987945" y="1020251"/>
                    <a:pt x="992144" y="1014186"/>
                  </a:cubicBezTo>
                  <a:cubicBezTo>
                    <a:pt x="993077" y="1012787"/>
                    <a:pt x="994476" y="1011387"/>
                    <a:pt x="996342" y="1010454"/>
                  </a:cubicBezTo>
                  <a:cubicBezTo>
                    <a:pt x="1003340" y="1006255"/>
                    <a:pt x="1010804" y="1002057"/>
                    <a:pt x="1017801" y="997858"/>
                  </a:cubicBezTo>
                  <a:cubicBezTo>
                    <a:pt x="1019201" y="996925"/>
                    <a:pt x="1022000" y="996459"/>
                    <a:pt x="1023400" y="996925"/>
                  </a:cubicBezTo>
                  <a:cubicBezTo>
                    <a:pt x="1029464" y="999724"/>
                    <a:pt x="1035529" y="1000191"/>
                    <a:pt x="1042060" y="998791"/>
                  </a:cubicBezTo>
                  <a:cubicBezTo>
                    <a:pt x="1045325" y="998325"/>
                    <a:pt x="1048124" y="1000657"/>
                    <a:pt x="1049524" y="1003923"/>
                  </a:cubicBezTo>
                  <a:cubicBezTo>
                    <a:pt x="1050924" y="1006722"/>
                    <a:pt x="1051857" y="1009987"/>
                    <a:pt x="1051390" y="1013253"/>
                  </a:cubicBezTo>
                  <a:cubicBezTo>
                    <a:pt x="1050924" y="1016985"/>
                    <a:pt x="1049991" y="1020717"/>
                    <a:pt x="1049524" y="1024449"/>
                  </a:cubicBezTo>
                  <a:cubicBezTo>
                    <a:pt x="1049524" y="1026782"/>
                    <a:pt x="1048124" y="1027715"/>
                    <a:pt x="1046258" y="1028181"/>
                  </a:cubicBezTo>
                  <a:cubicBezTo>
                    <a:pt x="1042993" y="1028648"/>
                    <a:pt x="1039727" y="1028648"/>
                    <a:pt x="1036462" y="1028648"/>
                  </a:cubicBezTo>
                  <a:cubicBezTo>
                    <a:pt x="1028065" y="1029581"/>
                    <a:pt x="1026199" y="1032380"/>
                    <a:pt x="1027132" y="1041710"/>
                  </a:cubicBezTo>
                  <a:cubicBezTo>
                    <a:pt x="1027598" y="1046375"/>
                    <a:pt x="1027598" y="1046375"/>
                    <a:pt x="1023866" y="1047308"/>
                  </a:cubicBezTo>
                  <a:cubicBezTo>
                    <a:pt x="1023400" y="1047308"/>
                    <a:pt x="1022466" y="1047308"/>
                    <a:pt x="1022000" y="1047775"/>
                  </a:cubicBezTo>
                  <a:cubicBezTo>
                    <a:pt x="1016402" y="1049641"/>
                    <a:pt x="1015469" y="1050573"/>
                    <a:pt x="1018734" y="1053373"/>
                  </a:cubicBezTo>
                  <a:cubicBezTo>
                    <a:pt x="1022933" y="1057105"/>
                    <a:pt x="1027132" y="1061770"/>
                    <a:pt x="1029464" y="1066901"/>
                  </a:cubicBezTo>
                  <a:cubicBezTo>
                    <a:pt x="1034129" y="1076231"/>
                    <a:pt x="1041593" y="1081363"/>
                    <a:pt x="1050924" y="1084162"/>
                  </a:cubicBezTo>
                  <a:cubicBezTo>
                    <a:pt x="1053723" y="1085095"/>
                    <a:pt x="1055122" y="1086961"/>
                    <a:pt x="1055122" y="1089760"/>
                  </a:cubicBezTo>
                  <a:cubicBezTo>
                    <a:pt x="1055122" y="1091160"/>
                    <a:pt x="1055122" y="1092093"/>
                    <a:pt x="1054656" y="1093492"/>
                  </a:cubicBezTo>
                  <a:cubicBezTo>
                    <a:pt x="1054189" y="1099557"/>
                    <a:pt x="1055122" y="1105155"/>
                    <a:pt x="1058854" y="1109820"/>
                  </a:cubicBezTo>
                  <a:cubicBezTo>
                    <a:pt x="1063053" y="1115418"/>
                    <a:pt x="1064452" y="1121016"/>
                    <a:pt x="1063519" y="1128014"/>
                  </a:cubicBezTo>
                  <a:cubicBezTo>
                    <a:pt x="1063053" y="1130346"/>
                    <a:pt x="1063519" y="1133145"/>
                    <a:pt x="1064452" y="1135478"/>
                  </a:cubicBezTo>
                  <a:cubicBezTo>
                    <a:pt x="1065385" y="1139210"/>
                    <a:pt x="1067718" y="1142475"/>
                    <a:pt x="1072383" y="1142942"/>
                  </a:cubicBezTo>
                  <a:cubicBezTo>
                    <a:pt x="1074249" y="1142942"/>
                    <a:pt x="1076115" y="1142942"/>
                    <a:pt x="1077515" y="1144808"/>
                  </a:cubicBezTo>
                  <a:cubicBezTo>
                    <a:pt x="1078914" y="1146674"/>
                    <a:pt x="1077981" y="1148540"/>
                    <a:pt x="1077048" y="1149940"/>
                  </a:cubicBezTo>
                  <a:cubicBezTo>
                    <a:pt x="1077048" y="1150406"/>
                    <a:pt x="1076581" y="1151339"/>
                    <a:pt x="1076581" y="1151806"/>
                  </a:cubicBezTo>
                  <a:cubicBezTo>
                    <a:pt x="1077515" y="1153205"/>
                    <a:pt x="1078914" y="1155071"/>
                    <a:pt x="1080313" y="1156004"/>
                  </a:cubicBezTo>
                  <a:cubicBezTo>
                    <a:pt x="1084979" y="1159270"/>
                    <a:pt x="1087311" y="1163468"/>
                    <a:pt x="1086845" y="1169066"/>
                  </a:cubicBezTo>
                  <a:cubicBezTo>
                    <a:pt x="1086378" y="1178863"/>
                    <a:pt x="1090577" y="1187727"/>
                    <a:pt x="1093376" y="1197057"/>
                  </a:cubicBezTo>
                  <a:cubicBezTo>
                    <a:pt x="1094309" y="1197057"/>
                    <a:pt x="1093376" y="1198456"/>
                    <a:pt x="1091976" y="1198923"/>
                  </a:cubicBezTo>
                  <a:close/>
                  <a:moveTo>
                    <a:pt x="1134428" y="382536"/>
                  </a:moveTo>
                  <a:lnTo>
                    <a:pt x="1133495" y="382069"/>
                  </a:lnTo>
                  <a:lnTo>
                    <a:pt x="1134895" y="381603"/>
                  </a:lnTo>
                  <a:lnTo>
                    <a:pt x="1134428" y="382536"/>
                  </a:lnTo>
                  <a:close/>
                  <a:moveTo>
                    <a:pt x="1167084" y="1040777"/>
                  </a:moveTo>
                  <a:cubicBezTo>
                    <a:pt x="1165684" y="1044042"/>
                    <a:pt x="1159620" y="1047308"/>
                    <a:pt x="1155888" y="1046375"/>
                  </a:cubicBezTo>
                  <a:cubicBezTo>
                    <a:pt x="1151689" y="1045442"/>
                    <a:pt x="1147491" y="1044042"/>
                    <a:pt x="1143292" y="1042176"/>
                  </a:cubicBezTo>
                  <a:cubicBezTo>
                    <a:pt x="1140493" y="1041243"/>
                    <a:pt x="1140026" y="1038444"/>
                    <a:pt x="1139560" y="1036112"/>
                  </a:cubicBezTo>
                  <a:cubicBezTo>
                    <a:pt x="1138160" y="1023983"/>
                    <a:pt x="1151223" y="1012320"/>
                    <a:pt x="1161952" y="1013719"/>
                  </a:cubicBezTo>
                  <a:cubicBezTo>
                    <a:pt x="1164751" y="1014186"/>
                    <a:pt x="1166617" y="1015119"/>
                    <a:pt x="1168017" y="1017452"/>
                  </a:cubicBezTo>
                  <a:cubicBezTo>
                    <a:pt x="1169416" y="1020251"/>
                    <a:pt x="1170349" y="1023050"/>
                    <a:pt x="1171749" y="1026315"/>
                  </a:cubicBezTo>
                  <a:cubicBezTo>
                    <a:pt x="1170349" y="1031447"/>
                    <a:pt x="1168950" y="1036112"/>
                    <a:pt x="1167084" y="1040777"/>
                  </a:cubicBezTo>
                  <a:close/>
                  <a:moveTo>
                    <a:pt x="1248256" y="431985"/>
                  </a:moveTo>
                  <a:cubicBezTo>
                    <a:pt x="1247790" y="432452"/>
                    <a:pt x="1247323" y="432452"/>
                    <a:pt x="1246856" y="432452"/>
                  </a:cubicBezTo>
                  <a:cubicBezTo>
                    <a:pt x="1242658" y="425454"/>
                    <a:pt x="1237060" y="419856"/>
                    <a:pt x="1231928" y="412859"/>
                  </a:cubicBezTo>
                  <a:cubicBezTo>
                    <a:pt x="1231462" y="412392"/>
                    <a:pt x="1231462" y="411459"/>
                    <a:pt x="1231928" y="410993"/>
                  </a:cubicBezTo>
                  <a:cubicBezTo>
                    <a:pt x="1232861" y="410526"/>
                    <a:pt x="1234261" y="409127"/>
                    <a:pt x="1234727" y="409593"/>
                  </a:cubicBezTo>
                  <a:cubicBezTo>
                    <a:pt x="1237060" y="410060"/>
                    <a:pt x="1239859" y="410993"/>
                    <a:pt x="1241258" y="412392"/>
                  </a:cubicBezTo>
                  <a:cubicBezTo>
                    <a:pt x="1244057" y="414725"/>
                    <a:pt x="1246390" y="417990"/>
                    <a:pt x="1248722" y="420789"/>
                  </a:cubicBezTo>
                  <a:cubicBezTo>
                    <a:pt x="1251522" y="423588"/>
                    <a:pt x="1250588" y="428720"/>
                    <a:pt x="1248256" y="431985"/>
                  </a:cubicBezTo>
                  <a:close/>
                  <a:moveTo>
                    <a:pt x="1253854" y="447847"/>
                  </a:moveTo>
                  <a:cubicBezTo>
                    <a:pt x="1253387" y="447380"/>
                    <a:pt x="1252455" y="447380"/>
                    <a:pt x="1252455" y="446914"/>
                  </a:cubicBezTo>
                  <a:cubicBezTo>
                    <a:pt x="1252455" y="445514"/>
                    <a:pt x="1252921" y="445514"/>
                    <a:pt x="1254320" y="446447"/>
                  </a:cubicBezTo>
                  <a:cubicBezTo>
                    <a:pt x="1254320" y="446914"/>
                    <a:pt x="1253854" y="447380"/>
                    <a:pt x="1253854" y="447847"/>
                  </a:cubicBezTo>
                  <a:close/>
                  <a:moveTo>
                    <a:pt x="1282311" y="1110753"/>
                  </a:moveTo>
                  <a:lnTo>
                    <a:pt x="1281845" y="1109353"/>
                  </a:lnTo>
                  <a:lnTo>
                    <a:pt x="1283244" y="1109353"/>
                  </a:lnTo>
                  <a:lnTo>
                    <a:pt x="1282311" y="1110753"/>
                  </a:lnTo>
                  <a:close/>
                  <a:moveTo>
                    <a:pt x="1292108" y="353146"/>
                  </a:moveTo>
                  <a:cubicBezTo>
                    <a:pt x="1290708" y="355012"/>
                    <a:pt x="1288842" y="355945"/>
                    <a:pt x="1288375" y="354079"/>
                  </a:cubicBezTo>
                  <a:cubicBezTo>
                    <a:pt x="1288375" y="353612"/>
                    <a:pt x="1287909" y="353146"/>
                    <a:pt x="1288375" y="352679"/>
                  </a:cubicBezTo>
                  <a:cubicBezTo>
                    <a:pt x="1289309" y="350347"/>
                    <a:pt x="1290708" y="349414"/>
                    <a:pt x="1292108" y="350347"/>
                  </a:cubicBezTo>
                  <a:cubicBezTo>
                    <a:pt x="1292574" y="350347"/>
                    <a:pt x="1292574" y="351280"/>
                    <a:pt x="1293041" y="351746"/>
                  </a:cubicBezTo>
                  <a:cubicBezTo>
                    <a:pt x="1292574" y="352213"/>
                    <a:pt x="1292108" y="352679"/>
                    <a:pt x="1292108" y="353146"/>
                  </a:cubicBezTo>
                  <a:close/>
                  <a:moveTo>
                    <a:pt x="1373280" y="86304"/>
                  </a:moveTo>
                  <a:cubicBezTo>
                    <a:pt x="1374679" y="87703"/>
                    <a:pt x="1376079" y="88636"/>
                    <a:pt x="1377478" y="90036"/>
                  </a:cubicBezTo>
                  <a:lnTo>
                    <a:pt x="1377945" y="90969"/>
                  </a:lnTo>
                  <a:lnTo>
                    <a:pt x="1377478" y="90502"/>
                  </a:lnTo>
                  <a:cubicBezTo>
                    <a:pt x="1376079" y="89103"/>
                    <a:pt x="1374679" y="88170"/>
                    <a:pt x="1373280" y="86770"/>
                  </a:cubicBezTo>
                  <a:cubicBezTo>
                    <a:pt x="1372813" y="86304"/>
                    <a:pt x="1372813" y="85837"/>
                    <a:pt x="1372347" y="85837"/>
                  </a:cubicBezTo>
                  <a:cubicBezTo>
                    <a:pt x="1372347" y="85837"/>
                    <a:pt x="1372813" y="86304"/>
                    <a:pt x="1373280" y="86304"/>
                  </a:cubicBezTo>
                  <a:close/>
                  <a:moveTo>
                    <a:pt x="1371880" y="797260"/>
                  </a:moveTo>
                  <a:cubicBezTo>
                    <a:pt x="1371880" y="797260"/>
                    <a:pt x="1372347" y="798193"/>
                    <a:pt x="1372813" y="798660"/>
                  </a:cubicBezTo>
                  <a:cubicBezTo>
                    <a:pt x="1372347" y="799126"/>
                    <a:pt x="1371880" y="799593"/>
                    <a:pt x="1371414" y="799593"/>
                  </a:cubicBezTo>
                  <a:cubicBezTo>
                    <a:pt x="1370014" y="799593"/>
                    <a:pt x="1369081" y="799593"/>
                    <a:pt x="1367682" y="799593"/>
                  </a:cubicBezTo>
                  <a:cubicBezTo>
                    <a:pt x="1367215" y="799593"/>
                    <a:pt x="1367215" y="799126"/>
                    <a:pt x="1366749" y="798660"/>
                  </a:cubicBezTo>
                  <a:cubicBezTo>
                    <a:pt x="1368615" y="797727"/>
                    <a:pt x="1370014" y="797260"/>
                    <a:pt x="1371880" y="797260"/>
                  </a:cubicBezTo>
                  <a:close/>
                  <a:moveTo>
                    <a:pt x="1376545" y="993660"/>
                  </a:moveTo>
                  <a:cubicBezTo>
                    <a:pt x="1372347" y="997858"/>
                    <a:pt x="1370481" y="1002990"/>
                    <a:pt x="1368615" y="1008588"/>
                  </a:cubicBezTo>
                  <a:cubicBezTo>
                    <a:pt x="1368148" y="1009521"/>
                    <a:pt x="1366749" y="1009987"/>
                    <a:pt x="1365816" y="1010454"/>
                  </a:cubicBezTo>
                  <a:cubicBezTo>
                    <a:pt x="1364416" y="1010920"/>
                    <a:pt x="1362084" y="1008588"/>
                    <a:pt x="1362084" y="1006722"/>
                  </a:cubicBezTo>
                  <a:cubicBezTo>
                    <a:pt x="1362084" y="1006255"/>
                    <a:pt x="1362084" y="1005322"/>
                    <a:pt x="1362084" y="1005322"/>
                  </a:cubicBezTo>
                  <a:cubicBezTo>
                    <a:pt x="1361617" y="999724"/>
                    <a:pt x="1363017" y="995059"/>
                    <a:pt x="1366749" y="991327"/>
                  </a:cubicBezTo>
                  <a:cubicBezTo>
                    <a:pt x="1369081" y="988995"/>
                    <a:pt x="1370947" y="986662"/>
                    <a:pt x="1373746" y="984796"/>
                  </a:cubicBezTo>
                  <a:cubicBezTo>
                    <a:pt x="1375146" y="983863"/>
                    <a:pt x="1377478" y="983396"/>
                    <a:pt x="1378878" y="983396"/>
                  </a:cubicBezTo>
                  <a:cubicBezTo>
                    <a:pt x="1379811" y="983396"/>
                    <a:pt x="1381210" y="985263"/>
                    <a:pt x="1381210" y="985263"/>
                  </a:cubicBezTo>
                  <a:cubicBezTo>
                    <a:pt x="1379811" y="988062"/>
                    <a:pt x="1378411" y="991327"/>
                    <a:pt x="1376545" y="993660"/>
                  </a:cubicBezTo>
                  <a:close/>
                  <a:moveTo>
                    <a:pt x="1400337" y="23792"/>
                  </a:moveTo>
                  <a:lnTo>
                    <a:pt x="1400337" y="22859"/>
                  </a:lnTo>
                  <a:lnTo>
                    <a:pt x="1401737" y="23325"/>
                  </a:lnTo>
                  <a:lnTo>
                    <a:pt x="1400337" y="23792"/>
                  </a:lnTo>
                  <a:close/>
                  <a:moveTo>
                    <a:pt x="1442789" y="133421"/>
                  </a:moveTo>
                  <a:cubicBezTo>
                    <a:pt x="1442789" y="133421"/>
                    <a:pt x="1442323" y="133421"/>
                    <a:pt x="1442323" y="133421"/>
                  </a:cubicBezTo>
                  <a:cubicBezTo>
                    <a:pt x="1441390" y="137620"/>
                    <a:pt x="1440923" y="141352"/>
                    <a:pt x="1439990" y="145550"/>
                  </a:cubicBezTo>
                  <a:cubicBezTo>
                    <a:pt x="1439524" y="147883"/>
                    <a:pt x="1437658" y="148349"/>
                    <a:pt x="1436258" y="148349"/>
                  </a:cubicBezTo>
                  <a:cubicBezTo>
                    <a:pt x="1431593" y="148816"/>
                    <a:pt x="1431593" y="152548"/>
                    <a:pt x="1430660" y="155813"/>
                  </a:cubicBezTo>
                  <a:cubicBezTo>
                    <a:pt x="1430660" y="155813"/>
                    <a:pt x="1431127" y="155813"/>
                    <a:pt x="1431127" y="156280"/>
                  </a:cubicBezTo>
                  <a:cubicBezTo>
                    <a:pt x="1432526" y="157679"/>
                    <a:pt x="1433459" y="159079"/>
                    <a:pt x="1434859" y="160012"/>
                  </a:cubicBezTo>
                  <a:cubicBezTo>
                    <a:pt x="1436258" y="160945"/>
                    <a:pt x="1437658" y="162344"/>
                    <a:pt x="1439057" y="163277"/>
                  </a:cubicBezTo>
                  <a:lnTo>
                    <a:pt x="1439524" y="164210"/>
                  </a:lnTo>
                  <a:lnTo>
                    <a:pt x="1439057" y="163744"/>
                  </a:lnTo>
                  <a:cubicBezTo>
                    <a:pt x="1437658" y="162811"/>
                    <a:pt x="1436258" y="161411"/>
                    <a:pt x="1434859" y="160478"/>
                  </a:cubicBezTo>
                  <a:cubicBezTo>
                    <a:pt x="1433459" y="159079"/>
                    <a:pt x="1432060" y="157679"/>
                    <a:pt x="1431127" y="156746"/>
                  </a:cubicBezTo>
                  <a:cubicBezTo>
                    <a:pt x="1431127" y="156280"/>
                    <a:pt x="1431127" y="156280"/>
                    <a:pt x="1431127" y="155813"/>
                  </a:cubicBezTo>
                  <a:cubicBezTo>
                    <a:pt x="1427861" y="153014"/>
                    <a:pt x="1423196" y="153014"/>
                    <a:pt x="1420864" y="148816"/>
                  </a:cubicBezTo>
                  <a:cubicBezTo>
                    <a:pt x="1418997" y="145550"/>
                    <a:pt x="1418531" y="141818"/>
                    <a:pt x="1417598" y="138553"/>
                  </a:cubicBezTo>
                  <a:cubicBezTo>
                    <a:pt x="1417132" y="137153"/>
                    <a:pt x="1417132" y="135287"/>
                    <a:pt x="1416665" y="133421"/>
                  </a:cubicBezTo>
                  <a:cubicBezTo>
                    <a:pt x="1416665" y="133421"/>
                    <a:pt x="1416198" y="133421"/>
                    <a:pt x="1416198" y="132954"/>
                  </a:cubicBezTo>
                  <a:lnTo>
                    <a:pt x="1415265" y="132488"/>
                  </a:lnTo>
                  <a:lnTo>
                    <a:pt x="1416665" y="132954"/>
                  </a:lnTo>
                  <a:cubicBezTo>
                    <a:pt x="1416665" y="132954"/>
                    <a:pt x="1416665" y="133421"/>
                    <a:pt x="1416665" y="133421"/>
                  </a:cubicBezTo>
                  <a:cubicBezTo>
                    <a:pt x="1418531" y="134821"/>
                    <a:pt x="1420397" y="136220"/>
                    <a:pt x="1422263" y="137153"/>
                  </a:cubicBezTo>
                  <a:cubicBezTo>
                    <a:pt x="1426462" y="139019"/>
                    <a:pt x="1430660" y="139486"/>
                    <a:pt x="1434392" y="136687"/>
                  </a:cubicBezTo>
                  <a:cubicBezTo>
                    <a:pt x="1436725" y="134821"/>
                    <a:pt x="1439057" y="133421"/>
                    <a:pt x="1442323" y="133888"/>
                  </a:cubicBezTo>
                  <a:cubicBezTo>
                    <a:pt x="1442323" y="133421"/>
                    <a:pt x="1442323" y="133421"/>
                    <a:pt x="1442789" y="133421"/>
                  </a:cubicBezTo>
                  <a:cubicBezTo>
                    <a:pt x="1442789" y="132954"/>
                    <a:pt x="1443256" y="132488"/>
                    <a:pt x="1443256" y="132488"/>
                  </a:cubicBezTo>
                  <a:cubicBezTo>
                    <a:pt x="1443256" y="132954"/>
                    <a:pt x="1442789" y="132954"/>
                    <a:pt x="1442789" y="133421"/>
                  </a:cubicBezTo>
                  <a:close/>
                  <a:moveTo>
                    <a:pt x="1465648" y="118959"/>
                  </a:moveTo>
                  <a:cubicBezTo>
                    <a:pt x="1460517" y="121758"/>
                    <a:pt x="1455852" y="124557"/>
                    <a:pt x="1451653" y="128289"/>
                  </a:cubicBezTo>
                  <a:cubicBezTo>
                    <a:pt x="1450720" y="129222"/>
                    <a:pt x="1448854" y="128756"/>
                    <a:pt x="1446988" y="129222"/>
                  </a:cubicBezTo>
                  <a:cubicBezTo>
                    <a:pt x="1446988" y="129222"/>
                    <a:pt x="1446988" y="129689"/>
                    <a:pt x="1446521" y="129689"/>
                  </a:cubicBezTo>
                  <a:cubicBezTo>
                    <a:pt x="1446055" y="129689"/>
                    <a:pt x="1446055" y="130155"/>
                    <a:pt x="1445588" y="130155"/>
                  </a:cubicBezTo>
                  <a:cubicBezTo>
                    <a:pt x="1445588" y="129689"/>
                    <a:pt x="1446055" y="129689"/>
                    <a:pt x="1446055" y="129222"/>
                  </a:cubicBezTo>
                  <a:cubicBezTo>
                    <a:pt x="1446521" y="129222"/>
                    <a:pt x="1446521" y="129222"/>
                    <a:pt x="1446988" y="129222"/>
                  </a:cubicBezTo>
                  <a:cubicBezTo>
                    <a:pt x="1448388" y="127356"/>
                    <a:pt x="1449320" y="125490"/>
                    <a:pt x="1450720" y="123624"/>
                  </a:cubicBezTo>
                  <a:cubicBezTo>
                    <a:pt x="1453053" y="120359"/>
                    <a:pt x="1455852" y="117560"/>
                    <a:pt x="1458650" y="114294"/>
                  </a:cubicBezTo>
                  <a:cubicBezTo>
                    <a:pt x="1458650" y="114294"/>
                    <a:pt x="1458650" y="114294"/>
                    <a:pt x="1458650" y="114294"/>
                  </a:cubicBezTo>
                  <a:cubicBezTo>
                    <a:pt x="1458650" y="114294"/>
                    <a:pt x="1458184" y="113828"/>
                    <a:pt x="1458184" y="113828"/>
                  </a:cubicBezTo>
                  <a:cubicBezTo>
                    <a:pt x="1453985" y="113828"/>
                    <a:pt x="1450253" y="112895"/>
                    <a:pt x="1448854" y="108230"/>
                  </a:cubicBezTo>
                  <a:cubicBezTo>
                    <a:pt x="1448854" y="107297"/>
                    <a:pt x="1449787" y="106364"/>
                    <a:pt x="1450253" y="105431"/>
                  </a:cubicBezTo>
                  <a:cubicBezTo>
                    <a:pt x="1450253" y="105431"/>
                    <a:pt x="1451653" y="105431"/>
                    <a:pt x="1452120" y="105897"/>
                  </a:cubicBezTo>
                  <a:cubicBezTo>
                    <a:pt x="1453053" y="106830"/>
                    <a:pt x="1453985" y="107297"/>
                    <a:pt x="1454918" y="108230"/>
                  </a:cubicBezTo>
                  <a:cubicBezTo>
                    <a:pt x="1456318" y="110096"/>
                    <a:pt x="1457251" y="111962"/>
                    <a:pt x="1458184" y="113828"/>
                  </a:cubicBezTo>
                  <a:cubicBezTo>
                    <a:pt x="1458650" y="113828"/>
                    <a:pt x="1458650" y="113828"/>
                    <a:pt x="1459117" y="113828"/>
                  </a:cubicBezTo>
                  <a:cubicBezTo>
                    <a:pt x="1459117" y="113828"/>
                    <a:pt x="1458650" y="114294"/>
                    <a:pt x="1458650" y="114294"/>
                  </a:cubicBezTo>
                  <a:cubicBezTo>
                    <a:pt x="1460517" y="114761"/>
                    <a:pt x="1462383" y="114761"/>
                    <a:pt x="1464249" y="115694"/>
                  </a:cubicBezTo>
                  <a:cubicBezTo>
                    <a:pt x="1465182" y="116160"/>
                    <a:pt x="1466115" y="117093"/>
                    <a:pt x="1466581" y="118026"/>
                  </a:cubicBezTo>
                  <a:cubicBezTo>
                    <a:pt x="1466581" y="117560"/>
                    <a:pt x="1466115" y="118493"/>
                    <a:pt x="1465648" y="118959"/>
                  </a:cubicBezTo>
                  <a:close/>
                  <a:moveTo>
                    <a:pt x="1492706" y="116160"/>
                  </a:moveTo>
                  <a:lnTo>
                    <a:pt x="1491306" y="115694"/>
                  </a:lnTo>
                  <a:lnTo>
                    <a:pt x="1492706" y="115227"/>
                  </a:lnTo>
                  <a:lnTo>
                    <a:pt x="1492706" y="116160"/>
                  </a:lnTo>
                  <a:close/>
                  <a:moveTo>
                    <a:pt x="1520229" y="951208"/>
                  </a:moveTo>
                  <a:cubicBezTo>
                    <a:pt x="1518830" y="953074"/>
                    <a:pt x="1516964" y="954007"/>
                    <a:pt x="1515098" y="953074"/>
                  </a:cubicBezTo>
                  <a:cubicBezTo>
                    <a:pt x="1509033" y="950741"/>
                    <a:pt x="1503435" y="947942"/>
                    <a:pt x="1497837" y="945609"/>
                  </a:cubicBezTo>
                  <a:cubicBezTo>
                    <a:pt x="1495505" y="944676"/>
                    <a:pt x="1495038" y="942810"/>
                    <a:pt x="1495505" y="939078"/>
                  </a:cubicBezTo>
                  <a:cubicBezTo>
                    <a:pt x="1495971" y="937212"/>
                    <a:pt x="1495505" y="934880"/>
                    <a:pt x="1496904" y="933947"/>
                  </a:cubicBezTo>
                  <a:cubicBezTo>
                    <a:pt x="1498770" y="932547"/>
                    <a:pt x="1499703" y="935346"/>
                    <a:pt x="1500636" y="936279"/>
                  </a:cubicBezTo>
                  <a:cubicBezTo>
                    <a:pt x="1503435" y="940011"/>
                    <a:pt x="1506701" y="942344"/>
                    <a:pt x="1511366" y="943743"/>
                  </a:cubicBezTo>
                  <a:cubicBezTo>
                    <a:pt x="1514165" y="944676"/>
                    <a:pt x="1516964" y="946076"/>
                    <a:pt x="1519763" y="947475"/>
                  </a:cubicBezTo>
                  <a:cubicBezTo>
                    <a:pt x="1520229" y="947475"/>
                    <a:pt x="1520229" y="948408"/>
                    <a:pt x="1520696" y="948875"/>
                  </a:cubicBezTo>
                  <a:cubicBezTo>
                    <a:pt x="1520696" y="950275"/>
                    <a:pt x="1520696" y="950741"/>
                    <a:pt x="1520229" y="951208"/>
                  </a:cubicBezTo>
                  <a:close/>
                  <a:moveTo>
                    <a:pt x="1520229" y="191268"/>
                  </a:moveTo>
                  <a:cubicBezTo>
                    <a:pt x="1520229" y="191268"/>
                    <a:pt x="1519763" y="190801"/>
                    <a:pt x="1519763" y="190801"/>
                  </a:cubicBezTo>
                  <a:lnTo>
                    <a:pt x="1519296" y="189868"/>
                  </a:lnTo>
                  <a:lnTo>
                    <a:pt x="1520229" y="190335"/>
                  </a:lnTo>
                  <a:cubicBezTo>
                    <a:pt x="1520229" y="190801"/>
                    <a:pt x="1520229" y="191268"/>
                    <a:pt x="1520229" y="191268"/>
                  </a:cubicBezTo>
                  <a:cubicBezTo>
                    <a:pt x="1520696" y="191268"/>
                    <a:pt x="1520696" y="191734"/>
                    <a:pt x="1521162" y="191734"/>
                  </a:cubicBezTo>
                  <a:cubicBezTo>
                    <a:pt x="1520696" y="192201"/>
                    <a:pt x="1520696" y="192201"/>
                    <a:pt x="1520229" y="191268"/>
                  </a:cubicBezTo>
                  <a:close/>
                  <a:moveTo>
                    <a:pt x="1623328" y="890095"/>
                  </a:moveTo>
                  <a:cubicBezTo>
                    <a:pt x="1621928" y="891495"/>
                    <a:pt x="1619129" y="891495"/>
                    <a:pt x="1618663" y="889629"/>
                  </a:cubicBezTo>
                  <a:cubicBezTo>
                    <a:pt x="1618196" y="887763"/>
                    <a:pt x="1617729" y="885897"/>
                    <a:pt x="1617729" y="884497"/>
                  </a:cubicBezTo>
                  <a:cubicBezTo>
                    <a:pt x="1617729" y="883564"/>
                    <a:pt x="1619129" y="882631"/>
                    <a:pt x="1620062" y="881698"/>
                  </a:cubicBezTo>
                  <a:cubicBezTo>
                    <a:pt x="1621461" y="880765"/>
                    <a:pt x="1623794" y="881698"/>
                    <a:pt x="1624727" y="883564"/>
                  </a:cubicBezTo>
                  <a:cubicBezTo>
                    <a:pt x="1625193" y="884497"/>
                    <a:pt x="1625193" y="885897"/>
                    <a:pt x="1625660" y="887296"/>
                  </a:cubicBezTo>
                  <a:cubicBezTo>
                    <a:pt x="1624727" y="888229"/>
                    <a:pt x="1623794" y="889162"/>
                    <a:pt x="1623328" y="890095"/>
                  </a:cubicBezTo>
                  <a:close/>
                  <a:moveTo>
                    <a:pt x="1631258" y="937212"/>
                  </a:moveTo>
                  <a:cubicBezTo>
                    <a:pt x="1631258" y="937679"/>
                    <a:pt x="1630792" y="938612"/>
                    <a:pt x="1630792" y="939078"/>
                  </a:cubicBezTo>
                  <a:cubicBezTo>
                    <a:pt x="1630325" y="940944"/>
                    <a:pt x="1628925" y="940944"/>
                    <a:pt x="1627993" y="939545"/>
                  </a:cubicBezTo>
                  <a:cubicBezTo>
                    <a:pt x="1627526" y="939078"/>
                    <a:pt x="1627526" y="938612"/>
                    <a:pt x="1627060" y="938145"/>
                  </a:cubicBezTo>
                  <a:cubicBezTo>
                    <a:pt x="1627060" y="937679"/>
                    <a:pt x="1627060" y="936746"/>
                    <a:pt x="1627526" y="936279"/>
                  </a:cubicBezTo>
                  <a:cubicBezTo>
                    <a:pt x="1628459" y="933947"/>
                    <a:pt x="1631258" y="932081"/>
                    <a:pt x="1631725" y="933947"/>
                  </a:cubicBezTo>
                  <a:cubicBezTo>
                    <a:pt x="1631725" y="934880"/>
                    <a:pt x="1631725" y="935813"/>
                    <a:pt x="1631258" y="937212"/>
                  </a:cubicBezTo>
                  <a:close/>
                  <a:moveTo>
                    <a:pt x="1638256" y="912954"/>
                  </a:moveTo>
                  <a:lnTo>
                    <a:pt x="1638256" y="912021"/>
                  </a:lnTo>
                  <a:lnTo>
                    <a:pt x="1638722" y="912954"/>
                  </a:lnTo>
                  <a:lnTo>
                    <a:pt x="1639655" y="913420"/>
                  </a:lnTo>
                  <a:lnTo>
                    <a:pt x="1638256" y="912954"/>
                  </a:lnTo>
                  <a:close/>
                  <a:moveTo>
                    <a:pt x="1715696" y="740346"/>
                  </a:moveTo>
                  <a:cubicBezTo>
                    <a:pt x="1715229" y="740813"/>
                    <a:pt x="1714296" y="740813"/>
                    <a:pt x="1714296" y="740346"/>
                  </a:cubicBezTo>
                  <a:cubicBezTo>
                    <a:pt x="1711031" y="737547"/>
                    <a:pt x="1707299" y="734748"/>
                    <a:pt x="1706366" y="730083"/>
                  </a:cubicBezTo>
                  <a:cubicBezTo>
                    <a:pt x="1706366" y="729617"/>
                    <a:pt x="1706366" y="728684"/>
                    <a:pt x="1706366" y="728217"/>
                  </a:cubicBezTo>
                  <a:cubicBezTo>
                    <a:pt x="1706832" y="726351"/>
                    <a:pt x="1707765" y="725885"/>
                    <a:pt x="1708698" y="727751"/>
                  </a:cubicBezTo>
                  <a:cubicBezTo>
                    <a:pt x="1709631" y="729617"/>
                    <a:pt x="1710564" y="731016"/>
                    <a:pt x="1711497" y="732416"/>
                  </a:cubicBezTo>
                  <a:cubicBezTo>
                    <a:pt x="1713363" y="734748"/>
                    <a:pt x="1714763" y="736614"/>
                    <a:pt x="1716162" y="738480"/>
                  </a:cubicBezTo>
                  <a:cubicBezTo>
                    <a:pt x="1716629" y="739413"/>
                    <a:pt x="1716162" y="740346"/>
                    <a:pt x="1715696" y="740346"/>
                  </a:cubicBezTo>
                  <a:close/>
                  <a:moveTo>
                    <a:pt x="1715696" y="722153"/>
                  </a:moveTo>
                  <a:cubicBezTo>
                    <a:pt x="1714763" y="721220"/>
                    <a:pt x="1715229" y="720753"/>
                    <a:pt x="1716629" y="720753"/>
                  </a:cubicBezTo>
                  <a:cubicBezTo>
                    <a:pt x="1716629" y="720753"/>
                    <a:pt x="1717095" y="721220"/>
                    <a:pt x="1717095" y="721686"/>
                  </a:cubicBezTo>
                  <a:cubicBezTo>
                    <a:pt x="1717095" y="721686"/>
                    <a:pt x="1716162" y="722153"/>
                    <a:pt x="1715696" y="722153"/>
                  </a:cubicBezTo>
                  <a:close/>
                  <a:moveTo>
                    <a:pt x="1730624" y="858373"/>
                  </a:moveTo>
                  <a:cubicBezTo>
                    <a:pt x="1730158" y="859306"/>
                    <a:pt x="1730158" y="859772"/>
                    <a:pt x="1729691" y="860705"/>
                  </a:cubicBezTo>
                  <a:cubicBezTo>
                    <a:pt x="1729224" y="859772"/>
                    <a:pt x="1728758" y="858373"/>
                    <a:pt x="1728292" y="857440"/>
                  </a:cubicBezTo>
                  <a:cubicBezTo>
                    <a:pt x="1727825" y="856507"/>
                    <a:pt x="1727825" y="855107"/>
                    <a:pt x="1727359" y="853708"/>
                  </a:cubicBezTo>
                  <a:cubicBezTo>
                    <a:pt x="1727359" y="853241"/>
                    <a:pt x="1727825" y="852308"/>
                    <a:pt x="1728292" y="852308"/>
                  </a:cubicBezTo>
                  <a:cubicBezTo>
                    <a:pt x="1729691" y="851842"/>
                    <a:pt x="1730624" y="852775"/>
                    <a:pt x="1730624" y="854174"/>
                  </a:cubicBezTo>
                  <a:cubicBezTo>
                    <a:pt x="1730624" y="856040"/>
                    <a:pt x="1730624" y="856973"/>
                    <a:pt x="1730624" y="858373"/>
                  </a:cubicBezTo>
                  <a:close/>
                  <a:moveTo>
                    <a:pt x="1781940" y="837380"/>
                  </a:moveTo>
                  <a:cubicBezTo>
                    <a:pt x="1781940" y="837380"/>
                    <a:pt x="1782406" y="835980"/>
                    <a:pt x="1782406" y="835514"/>
                  </a:cubicBezTo>
                  <a:cubicBezTo>
                    <a:pt x="1783806" y="832715"/>
                    <a:pt x="1785205" y="829916"/>
                    <a:pt x="1787071" y="827117"/>
                  </a:cubicBezTo>
                  <a:cubicBezTo>
                    <a:pt x="1787071" y="827117"/>
                    <a:pt x="1786605" y="827117"/>
                    <a:pt x="1786605" y="826650"/>
                  </a:cubicBezTo>
                  <a:cubicBezTo>
                    <a:pt x="1785205" y="827117"/>
                    <a:pt x="1784739" y="827117"/>
                    <a:pt x="1786138" y="825717"/>
                  </a:cubicBezTo>
                  <a:cubicBezTo>
                    <a:pt x="1786605" y="826184"/>
                    <a:pt x="1787071" y="826184"/>
                    <a:pt x="1787071" y="826650"/>
                  </a:cubicBezTo>
                  <a:cubicBezTo>
                    <a:pt x="1787071" y="826650"/>
                    <a:pt x="1787071" y="826650"/>
                    <a:pt x="1787071" y="826650"/>
                  </a:cubicBezTo>
                  <a:cubicBezTo>
                    <a:pt x="1788938" y="828516"/>
                    <a:pt x="1791270" y="829449"/>
                    <a:pt x="1793603" y="828050"/>
                  </a:cubicBezTo>
                  <a:cubicBezTo>
                    <a:pt x="1795002" y="827117"/>
                    <a:pt x="1796868" y="825717"/>
                    <a:pt x="1797335" y="824318"/>
                  </a:cubicBezTo>
                  <a:cubicBezTo>
                    <a:pt x="1799667" y="818253"/>
                    <a:pt x="1802000" y="812655"/>
                    <a:pt x="1805732" y="807057"/>
                  </a:cubicBezTo>
                  <a:cubicBezTo>
                    <a:pt x="1807131" y="805191"/>
                    <a:pt x="1808064" y="802392"/>
                    <a:pt x="1808997" y="800059"/>
                  </a:cubicBezTo>
                  <a:cubicBezTo>
                    <a:pt x="1810397" y="795861"/>
                    <a:pt x="1811796" y="791662"/>
                    <a:pt x="1813662" y="787464"/>
                  </a:cubicBezTo>
                  <a:cubicBezTo>
                    <a:pt x="1822059" y="769736"/>
                    <a:pt x="1824392" y="750610"/>
                    <a:pt x="1821126" y="731483"/>
                  </a:cubicBezTo>
                  <a:cubicBezTo>
                    <a:pt x="1821126" y="730083"/>
                    <a:pt x="1821593" y="729150"/>
                    <a:pt x="1821593" y="727751"/>
                  </a:cubicBezTo>
                  <a:cubicBezTo>
                    <a:pt x="1821593" y="727284"/>
                    <a:pt x="1822526" y="726351"/>
                    <a:pt x="1822526" y="726351"/>
                  </a:cubicBezTo>
                  <a:cubicBezTo>
                    <a:pt x="1823926" y="726351"/>
                    <a:pt x="1825325" y="726818"/>
                    <a:pt x="1825791" y="727751"/>
                  </a:cubicBezTo>
                  <a:cubicBezTo>
                    <a:pt x="1828591" y="734748"/>
                    <a:pt x="1829990" y="742212"/>
                    <a:pt x="1830923" y="750143"/>
                  </a:cubicBezTo>
                  <a:cubicBezTo>
                    <a:pt x="1831390" y="754808"/>
                    <a:pt x="1831390" y="759007"/>
                    <a:pt x="1833722" y="763205"/>
                  </a:cubicBezTo>
                  <a:cubicBezTo>
                    <a:pt x="1836521" y="767870"/>
                    <a:pt x="1834655" y="771602"/>
                    <a:pt x="1831390" y="775334"/>
                  </a:cubicBezTo>
                  <a:cubicBezTo>
                    <a:pt x="1829523" y="777200"/>
                    <a:pt x="1828591" y="780000"/>
                    <a:pt x="1829990" y="782332"/>
                  </a:cubicBezTo>
                  <a:cubicBezTo>
                    <a:pt x="1831390" y="784665"/>
                    <a:pt x="1831856" y="786064"/>
                    <a:pt x="1830457" y="788863"/>
                  </a:cubicBezTo>
                  <a:cubicBezTo>
                    <a:pt x="1825791" y="798660"/>
                    <a:pt x="1818327" y="807057"/>
                    <a:pt x="1809930" y="814055"/>
                  </a:cubicBezTo>
                  <a:cubicBezTo>
                    <a:pt x="1806198" y="817320"/>
                    <a:pt x="1803866" y="820119"/>
                    <a:pt x="1803399" y="825251"/>
                  </a:cubicBezTo>
                  <a:cubicBezTo>
                    <a:pt x="1802933" y="829449"/>
                    <a:pt x="1800600" y="832248"/>
                    <a:pt x="1796868" y="834114"/>
                  </a:cubicBezTo>
                  <a:cubicBezTo>
                    <a:pt x="1793136" y="836447"/>
                    <a:pt x="1788938" y="838313"/>
                    <a:pt x="1784273" y="837846"/>
                  </a:cubicBezTo>
                  <a:cubicBezTo>
                    <a:pt x="1784273" y="838313"/>
                    <a:pt x="1782873" y="837846"/>
                    <a:pt x="1781940" y="83738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 name="Freeform: Shape 4">
              <a:extLst>
                <a:ext uri="{FF2B5EF4-FFF2-40B4-BE49-F238E27FC236}">
                  <a16:creationId xmlns:a16="http://schemas.microsoft.com/office/drawing/2014/main" id="{CEF16768-889B-4F17-A5E7-3A056D3B66BD}"/>
                </a:ext>
              </a:extLst>
            </p:cNvPr>
            <p:cNvSpPr/>
            <p:nvPr/>
          </p:nvSpPr>
          <p:spPr>
            <a:xfrm>
              <a:off x="4574828" y="3105413"/>
              <a:ext cx="4665" cy="4665"/>
            </a:xfrm>
            <a:custGeom>
              <a:avLst/>
              <a:gdLst/>
              <a:ahLst/>
              <a:cxnLst/>
              <a:rect l="0" t="0" r="0" b="0"/>
              <a:pathLst>
                <a:path>
                  <a:moveTo>
                    <a:pt x="0" y="0"/>
                  </a:moveTo>
                  <a:cubicBezTo>
                    <a:pt x="0" y="0"/>
                    <a:pt x="0" y="0"/>
                    <a:pt x="0" y="0"/>
                  </a:cubicBezTo>
                  <a:cubicBezTo>
                    <a:pt x="466" y="0"/>
                    <a:pt x="466" y="0"/>
                    <a:pt x="0" y="0"/>
                  </a:cubicBez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 name="Freeform: Shape 5">
              <a:extLst>
                <a:ext uri="{FF2B5EF4-FFF2-40B4-BE49-F238E27FC236}">
                  <a16:creationId xmlns:a16="http://schemas.microsoft.com/office/drawing/2014/main" id="{F8065412-0267-4C6B-ACA2-ED1B85225EA9}"/>
                </a:ext>
              </a:extLst>
            </p:cNvPr>
            <p:cNvSpPr/>
            <p:nvPr/>
          </p:nvSpPr>
          <p:spPr>
            <a:xfrm>
              <a:off x="3298542" y="2615144"/>
              <a:ext cx="4665" cy="4665"/>
            </a:xfrm>
            <a:custGeom>
              <a:avLst/>
              <a:gdLst/>
              <a:ahLst/>
              <a:cxnLst/>
              <a:rect l="0" t="0" r="0" b="0"/>
              <a:pathLst>
                <a:path>
                  <a:moveTo>
                    <a:pt x="467" y="467"/>
                  </a:moveTo>
                  <a:cubicBezTo>
                    <a:pt x="467" y="467"/>
                    <a:pt x="0" y="0"/>
                    <a:pt x="0" y="0"/>
                  </a:cubicBezTo>
                  <a:cubicBezTo>
                    <a:pt x="0" y="0"/>
                    <a:pt x="0" y="467"/>
                    <a:pt x="0" y="467"/>
                  </a:cubicBezTo>
                  <a:cubicBezTo>
                    <a:pt x="0" y="467"/>
                    <a:pt x="0" y="467"/>
                    <a:pt x="467" y="467"/>
                  </a:cubicBezTo>
                  <a:cubicBezTo>
                    <a:pt x="467" y="467"/>
                    <a:pt x="467" y="467"/>
                    <a:pt x="467"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 name="Freeform: Shape 6">
              <a:extLst>
                <a:ext uri="{FF2B5EF4-FFF2-40B4-BE49-F238E27FC236}">
                  <a16:creationId xmlns:a16="http://schemas.microsoft.com/office/drawing/2014/main" id="{E989F66C-B573-4698-9A3F-0A3CCCA8ED5D}"/>
                </a:ext>
              </a:extLst>
            </p:cNvPr>
            <p:cNvSpPr/>
            <p:nvPr/>
          </p:nvSpPr>
          <p:spPr>
            <a:xfrm>
              <a:off x="2206515" y="3255620"/>
              <a:ext cx="4665" cy="4665"/>
            </a:xfrm>
            <a:custGeom>
              <a:avLst/>
              <a:gdLst/>
              <a:ahLst/>
              <a:cxnLst/>
              <a:rect l="0" t="0" r="0" b="0"/>
              <a:pathLst>
                <a:path>
                  <a:moveTo>
                    <a:pt x="467" y="467"/>
                  </a:moveTo>
                  <a:cubicBezTo>
                    <a:pt x="467" y="467"/>
                    <a:pt x="467" y="0"/>
                    <a:pt x="467" y="0"/>
                  </a:cubicBezTo>
                  <a:cubicBezTo>
                    <a:pt x="467" y="0"/>
                    <a:pt x="0" y="0"/>
                    <a:pt x="0" y="0"/>
                  </a:cubicBezTo>
                  <a:cubicBezTo>
                    <a:pt x="0" y="0"/>
                    <a:pt x="467" y="0"/>
                    <a:pt x="467" y="467"/>
                  </a:cubicBezTo>
                  <a:cubicBezTo>
                    <a:pt x="467" y="467"/>
                    <a:pt x="467" y="467"/>
                    <a:pt x="467"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C4A2ACBD-D5E3-45DA-9FDD-7BDFB666CD83}"/>
                </a:ext>
              </a:extLst>
            </p:cNvPr>
            <p:cNvSpPr/>
            <p:nvPr/>
          </p:nvSpPr>
          <p:spPr>
            <a:xfrm>
              <a:off x="1789948" y="1774082"/>
              <a:ext cx="4665" cy="4665"/>
            </a:xfrm>
            <a:custGeom>
              <a:avLst/>
              <a:gdLst/>
              <a:ahLst/>
              <a:cxnLst/>
              <a:rect l="0" t="0" r="0" b="0"/>
              <a:pathLst>
                <a:path>
                  <a:moveTo>
                    <a:pt x="466" y="0"/>
                  </a:moveTo>
                  <a:cubicBezTo>
                    <a:pt x="466" y="0"/>
                    <a:pt x="0" y="0"/>
                    <a:pt x="0" y="0"/>
                  </a:cubicBezTo>
                  <a:cubicBezTo>
                    <a:pt x="0" y="0"/>
                    <a:pt x="0" y="467"/>
                    <a:pt x="0" y="467"/>
                  </a:cubicBezTo>
                  <a:cubicBezTo>
                    <a:pt x="466" y="467"/>
                    <a:pt x="466" y="467"/>
                    <a:pt x="933" y="467"/>
                  </a:cubicBezTo>
                  <a:cubicBezTo>
                    <a:pt x="933" y="467"/>
                    <a:pt x="933" y="467"/>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D468E3AB-CC8A-40F9-A3E2-277A7C2B8701}"/>
                </a:ext>
              </a:extLst>
            </p:cNvPr>
            <p:cNvSpPr/>
            <p:nvPr/>
          </p:nvSpPr>
          <p:spPr>
            <a:xfrm>
              <a:off x="1829095" y="1915241"/>
              <a:ext cx="83966" cy="83966"/>
            </a:xfrm>
            <a:custGeom>
              <a:avLst/>
              <a:gdLst/>
              <a:ahLst/>
              <a:cxnLst/>
              <a:rect l="0" t="0" r="0" b="0"/>
              <a:pathLst>
                <a:path w="83971" h="83971">
                  <a:moveTo>
                    <a:pt x="27095" y="5782"/>
                  </a:moveTo>
                  <a:cubicBezTo>
                    <a:pt x="26629" y="5782"/>
                    <a:pt x="26629" y="5782"/>
                    <a:pt x="27095" y="5782"/>
                  </a:cubicBezTo>
                  <a:lnTo>
                    <a:pt x="27095" y="5782"/>
                  </a:lnTo>
                  <a:cubicBezTo>
                    <a:pt x="26162" y="9514"/>
                    <a:pt x="24763" y="12779"/>
                    <a:pt x="23830" y="16512"/>
                  </a:cubicBezTo>
                  <a:cubicBezTo>
                    <a:pt x="20098" y="28174"/>
                    <a:pt x="13100" y="38437"/>
                    <a:pt x="10301" y="50100"/>
                  </a:cubicBezTo>
                  <a:cubicBezTo>
                    <a:pt x="9835" y="52899"/>
                    <a:pt x="7502" y="54299"/>
                    <a:pt x="5169" y="55698"/>
                  </a:cubicBezTo>
                  <a:cubicBezTo>
                    <a:pt x="3770" y="56631"/>
                    <a:pt x="2370" y="58031"/>
                    <a:pt x="971" y="59430"/>
                  </a:cubicBezTo>
                  <a:cubicBezTo>
                    <a:pt x="-895" y="61763"/>
                    <a:pt x="38" y="66428"/>
                    <a:pt x="2837" y="67827"/>
                  </a:cubicBezTo>
                  <a:cubicBezTo>
                    <a:pt x="3770" y="68294"/>
                    <a:pt x="5169" y="68760"/>
                    <a:pt x="6569" y="69227"/>
                  </a:cubicBezTo>
                  <a:cubicBezTo>
                    <a:pt x="9368" y="70160"/>
                    <a:pt x="10767" y="72026"/>
                    <a:pt x="10301" y="74825"/>
                  </a:cubicBezTo>
                  <a:cubicBezTo>
                    <a:pt x="10301" y="76224"/>
                    <a:pt x="9835" y="77157"/>
                    <a:pt x="9835" y="78557"/>
                  </a:cubicBezTo>
                  <a:cubicBezTo>
                    <a:pt x="9835" y="83222"/>
                    <a:pt x="12633" y="85555"/>
                    <a:pt x="17299" y="84155"/>
                  </a:cubicBezTo>
                  <a:cubicBezTo>
                    <a:pt x="19631" y="83688"/>
                    <a:pt x="22897" y="83222"/>
                    <a:pt x="24296" y="81356"/>
                  </a:cubicBezTo>
                  <a:cubicBezTo>
                    <a:pt x="30361" y="74358"/>
                    <a:pt x="41090" y="71559"/>
                    <a:pt x="44823" y="62229"/>
                  </a:cubicBezTo>
                  <a:cubicBezTo>
                    <a:pt x="45289" y="61763"/>
                    <a:pt x="47155" y="61296"/>
                    <a:pt x="48088" y="61296"/>
                  </a:cubicBezTo>
                  <a:cubicBezTo>
                    <a:pt x="51820" y="63629"/>
                    <a:pt x="56019" y="65961"/>
                    <a:pt x="56019" y="71093"/>
                  </a:cubicBezTo>
                  <a:cubicBezTo>
                    <a:pt x="56019" y="73425"/>
                    <a:pt x="56952" y="74825"/>
                    <a:pt x="58818" y="75758"/>
                  </a:cubicBezTo>
                  <a:cubicBezTo>
                    <a:pt x="63483" y="77624"/>
                    <a:pt x="68148" y="79490"/>
                    <a:pt x="73279" y="80889"/>
                  </a:cubicBezTo>
                  <a:cubicBezTo>
                    <a:pt x="74212" y="81356"/>
                    <a:pt x="76078" y="80889"/>
                    <a:pt x="77011" y="79956"/>
                  </a:cubicBezTo>
                  <a:cubicBezTo>
                    <a:pt x="79344" y="78090"/>
                    <a:pt x="81677" y="75758"/>
                    <a:pt x="84009" y="73425"/>
                  </a:cubicBezTo>
                  <a:cubicBezTo>
                    <a:pt x="85875" y="71093"/>
                    <a:pt x="84476" y="66894"/>
                    <a:pt x="81677" y="65495"/>
                  </a:cubicBezTo>
                  <a:cubicBezTo>
                    <a:pt x="81210" y="65028"/>
                    <a:pt x="80277" y="65028"/>
                    <a:pt x="79811" y="65028"/>
                  </a:cubicBezTo>
                  <a:cubicBezTo>
                    <a:pt x="75612" y="63629"/>
                    <a:pt x="73279" y="61296"/>
                    <a:pt x="73279" y="56631"/>
                  </a:cubicBezTo>
                  <a:cubicBezTo>
                    <a:pt x="73279" y="51033"/>
                    <a:pt x="71413" y="46834"/>
                    <a:pt x="67681" y="42636"/>
                  </a:cubicBezTo>
                  <a:cubicBezTo>
                    <a:pt x="65349" y="40303"/>
                    <a:pt x="63016" y="37971"/>
                    <a:pt x="61617" y="35172"/>
                  </a:cubicBezTo>
                  <a:cubicBezTo>
                    <a:pt x="58818" y="27708"/>
                    <a:pt x="49954" y="24909"/>
                    <a:pt x="46689" y="17911"/>
                  </a:cubicBezTo>
                  <a:cubicBezTo>
                    <a:pt x="46222" y="16978"/>
                    <a:pt x="44356" y="16978"/>
                    <a:pt x="42956" y="16512"/>
                  </a:cubicBezTo>
                  <a:cubicBezTo>
                    <a:pt x="39224" y="15112"/>
                    <a:pt x="39224" y="14646"/>
                    <a:pt x="41557" y="11846"/>
                  </a:cubicBezTo>
                  <a:cubicBezTo>
                    <a:pt x="43889" y="9514"/>
                    <a:pt x="45755" y="7181"/>
                    <a:pt x="47621" y="4849"/>
                  </a:cubicBezTo>
                  <a:cubicBezTo>
                    <a:pt x="48088" y="3916"/>
                    <a:pt x="47621" y="2516"/>
                    <a:pt x="47155" y="1117"/>
                  </a:cubicBezTo>
                  <a:cubicBezTo>
                    <a:pt x="46689" y="-283"/>
                    <a:pt x="45289" y="-283"/>
                    <a:pt x="43889" y="650"/>
                  </a:cubicBezTo>
                  <a:cubicBezTo>
                    <a:pt x="41557" y="2050"/>
                    <a:pt x="39691" y="2983"/>
                    <a:pt x="36892" y="2050"/>
                  </a:cubicBezTo>
                  <a:cubicBezTo>
                    <a:pt x="34559" y="1117"/>
                    <a:pt x="31760" y="1583"/>
                    <a:pt x="29428" y="1583"/>
                  </a:cubicBezTo>
                  <a:cubicBezTo>
                    <a:pt x="29428" y="3449"/>
                    <a:pt x="28028" y="4382"/>
                    <a:pt x="27095" y="5782"/>
                  </a:cubicBezTo>
                  <a:cubicBezTo>
                    <a:pt x="27095" y="5782"/>
                    <a:pt x="27095" y="5782"/>
                    <a:pt x="27095" y="57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 name="Freeform: Shape 9">
              <a:extLst>
                <a:ext uri="{FF2B5EF4-FFF2-40B4-BE49-F238E27FC236}">
                  <a16:creationId xmlns:a16="http://schemas.microsoft.com/office/drawing/2014/main" id="{5431B2D8-CF8E-4C7A-93FE-526D9F760B9D}"/>
                </a:ext>
              </a:extLst>
            </p:cNvPr>
            <p:cNvSpPr/>
            <p:nvPr/>
          </p:nvSpPr>
          <p:spPr>
            <a:xfrm>
              <a:off x="1959863" y="4262282"/>
              <a:ext cx="4665" cy="4665"/>
            </a:xfrm>
            <a:custGeom>
              <a:avLst/>
              <a:gdLst/>
              <a:ahLst/>
              <a:cxnLst/>
              <a:rect l="0" t="0" r="0" b="0"/>
              <a:pathLst>
                <a:path>
                  <a:moveTo>
                    <a:pt x="350" y="0"/>
                  </a:moveTo>
                  <a:cubicBezTo>
                    <a:pt x="-117" y="0"/>
                    <a:pt x="-117" y="0"/>
                    <a:pt x="350" y="0"/>
                  </a:cubicBezTo>
                  <a:cubicBezTo>
                    <a:pt x="350" y="467"/>
                    <a:pt x="816" y="467"/>
                    <a:pt x="816" y="467"/>
                  </a:cubicBezTo>
                  <a:cubicBezTo>
                    <a:pt x="350" y="0"/>
                    <a:pt x="350" y="0"/>
                    <a:pt x="350" y="0"/>
                  </a:cubicBezTo>
                  <a:cubicBezTo>
                    <a:pt x="350" y="0"/>
                    <a:pt x="350" y="0"/>
                    <a:pt x="35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 name="Freeform: Shape 10">
              <a:extLst>
                <a:ext uri="{FF2B5EF4-FFF2-40B4-BE49-F238E27FC236}">
                  <a16:creationId xmlns:a16="http://schemas.microsoft.com/office/drawing/2014/main" id="{905A97A7-1393-4AA5-AC47-4F4F0589089C}"/>
                </a:ext>
              </a:extLst>
            </p:cNvPr>
            <p:cNvSpPr/>
            <p:nvPr/>
          </p:nvSpPr>
          <p:spPr>
            <a:xfrm>
              <a:off x="1940621" y="1793791"/>
              <a:ext cx="4665" cy="4665"/>
            </a:xfrm>
            <a:custGeom>
              <a:avLst/>
              <a:gdLst/>
              <a:ahLst/>
              <a:cxnLst/>
              <a:rect l="0" t="0" r="0" b="0"/>
              <a:pathLst>
                <a:path>
                  <a:moveTo>
                    <a:pt x="0" y="350"/>
                  </a:moveTo>
                  <a:cubicBezTo>
                    <a:pt x="0" y="350"/>
                    <a:pt x="467" y="350"/>
                    <a:pt x="467" y="350"/>
                  </a:cubicBezTo>
                  <a:cubicBezTo>
                    <a:pt x="467" y="-117"/>
                    <a:pt x="0" y="-117"/>
                    <a:pt x="0" y="350"/>
                  </a:cubicBezTo>
                  <a:cubicBezTo>
                    <a:pt x="0" y="-117"/>
                    <a:pt x="0" y="-117"/>
                    <a:pt x="0" y="350"/>
                  </a:cubicBezTo>
                  <a:cubicBezTo>
                    <a:pt x="0" y="-117"/>
                    <a:pt x="0" y="-117"/>
                    <a:pt x="0"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 name="Freeform: Shape 11">
              <a:extLst>
                <a:ext uri="{FF2B5EF4-FFF2-40B4-BE49-F238E27FC236}">
                  <a16:creationId xmlns:a16="http://schemas.microsoft.com/office/drawing/2014/main" id="{EE87E69D-A89F-4243-9D93-3F8BF6C32CCE}"/>
                </a:ext>
              </a:extLst>
            </p:cNvPr>
            <p:cNvSpPr/>
            <p:nvPr/>
          </p:nvSpPr>
          <p:spPr>
            <a:xfrm>
              <a:off x="2064238" y="2445346"/>
              <a:ext cx="4665" cy="4665"/>
            </a:xfrm>
            <a:custGeom>
              <a:avLst/>
              <a:gdLst/>
              <a:ahLst/>
              <a:cxnLst/>
              <a:rect l="0" t="0" r="0" b="0"/>
              <a:pathLst>
                <a:path>
                  <a:moveTo>
                    <a:pt x="0" y="933"/>
                  </a:moveTo>
                  <a:cubicBezTo>
                    <a:pt x="0" y="467"/>
                    <a:pt x="467" y="467"/>
                    <a:pt x="467" y="0"/>
                  </a:cubicBezTo>
                  <a:cubicBezTo>
                    <a:pt x="467" y="0"/>
                    <a:pt x="0" y="0"/>
                    <a:pt x="0" y="0"/>
                  </a:cubicBezTo>
                  <a:cubicBezTo>
                    <a:pt x="0" y="467"/>
                    <a:pt x="0" y="467"/>
                    <a:pt x="0" y="933"/>
                  </a:cubicBezTo>
                  <a:cubicBezTo>
                    <a:pt x="0" y="933"/>
                    <a:pt x="0" y="933"/>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 name="Freeform: Shape 12">
              <a:extLst>
                <a:ext uri="{FF2B5EF4-FFF2-40B4-BE49-F238E27FC236}">
                  <a16:creationId xmlns:a16="http://schemas.microsoft.com/office/drawing/2014/main" id="{3B8DAD41-6030-4C5C-85DA-5CE884DF1067}"/>
                </a:ext>
              </a:extLst>
            </p:cNvPr>
            <p:cNvSpPr/>
            <p:nvPr/>
          </p:nvSpPr>
          <p:spPr>
            <a:xfrm>
              <a:off x="1990651" y="4285605"/>
              <a:ext cx="4665" cy="4665"/>
            </a:xfrm>
            <a:custGeom>
              <a:avLst/>
              <a:gdLst/>
              <a:ahLst/>
              <a:cxnLst/>
              <a:rect l="0" t="0" r="0" b="0"/>
              <a:pathLst>
                <a:path>
                  <a:moveTo>
                    <a:pt x="350" y="0"/>
                  </a:moveTo>
                  <a:cubicBezTo>
                    <a:pt x="350" y="0"/>
                    <a:pt x="-117" y="0"/>
                    <a:pt x="350" y="0"/>
                  </a:cubicBezTo>
                  <a:cubicBezTo>
                    <a:pt x="-117" y="0"/>
                    <a:pt x="-117" y="0"/>
                    <a:pt x="350" y="0"/>
                  </a:cubicBezTo>
                  <a:lnTo>
                    <a:pt x="35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 name="Freeform: Shape 13">
              <a:extLst>
                <a:ext uri="{FF2B5EF4-FFF2-40B4-BE49-F238E27FC236}">
                  <a16:creationId xmlns:a16="http://schemas.microsoft.com/office/drawing/2014/main" id="{47AE6C35-AE01-47FE-A43C-9991E367A102}"/>
                </a:ext>
              </a:extLst>
            </p:cNvPr>
            <p:cNvSpPr/>
            <p:nvPr/>
          </p:nvSpPr>
          <p:spPr>
            <a:xfrm>
              <a:off x="945621" y="1928487"/>
              <a:ext cx="4665" cy="4665"/>
            </a:xfrm>
            <a:custGeom>
              <a:avLst/>
              <a:gdLst/>
              <a:ahLst/>
              <a:cxnLst/>
              <a:rect l="0" t="0" r="0" b="0"/>
              <a:pathLst>
                <a:path>
                  <a:moveTo>
                    <a:pt x="0" y="0"/>
                  </a:moveTo>
                  <a:cubicBezTo>
                    <a:pt x="0" y="0"/>
                    <a:pt x="0" y="0"/>
                    <a:pt x="0" y="0"/>
                  </a:cubicBezTo>
                  <a:cubicBezTo>
                    <a:pt x="0" y="466"/>
                    <a:pt x="0" y="466"/>
                    <a:pt x="0" y="933"/>
                  </a:cubicBezTo>
                  <a:cubicBezTo>
                    <a:pt x="0" y="933"/>
                    <a:pt x="0" y="466"/>
                    <a:pt x="0" y="0"/>
                  </a:cubicBezTo>
                  <a:cubicBezTo>
                    <a:pt x="0"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 name="Freeform: Shape 14">
              <a:extLst>
                <a:ext uri="{FF2B5EF4-FFF2-40B4-BE49-F238E27FC236}">
                  <a16:creationId xmlns:a16="http://schemas.microsoft.com/office/drawing/2014/main" id="{F256655F-7A0F-4EE2-A968-B7DE8300D2A5}"/>
                </a:ext>
              </a:extLst>
            </p:cNvPr>
            <p:cNvSpPr/>
            <p:nvPr/>
          </p:nvSpPr>
          <p:spPr>
            <a:xfrm>
              <a:off x="615513" y="1486731"/>
              <a:ext cx="1823934" cy="2798874"/>
            </a:xfrm>
            <a:custGeom>
              <a:avLst/>
              <a:gdLst/>
              <a:ahLst/>
              <a:cxnLst/>
              <a:rect l="0" t="0" r="0" b="0"/>
              <a:pathLst>
                <a:path w="1824042" h="2799041">
                  <a:moveTo>
                    <a:pt x="1819217" y="1858097"/>
                  </a:moveTo>
                  <a:cubicBezTo>
                    <a:pt x="1818750" y="1856697"/>
                    <a:pt x="1816884" y="1854831"/>
                    <a:pt x="1815018" y="1854365"/>
                  </a:cubicBezTo>
                  <a:cubicBezTo>
                    <a:pt x="1812219" y="1852965"/>
                    <a:pt x="1808954" y="1851566"/>
                    <a:pt x="1805688" y="1852032"/>
                  </a:cubicBezTo>
                  <a:cubicBezTo>
                    <a:pt x="1800090" y="1852499"/>
                    <a:pt x="1795425" y="1850633"/>
                    <a:pt x="1791693" y="1847367"/>
                  </a:cubicBezTo>
                  <a:cubicBezTo>
                    <a:pt x="1786561" y="1843169"/>
                    <a:pt x="1779564" y="1841769"/>
                    <a:pt x="1776298" y="1836171"/>
                  </a:cubicBezTo>
                  <a:cubicBezTo>
                    <a:pt x="1770234" y="1826841"/>
                    <a:pt x="1760904" y="1823109"/>
                    <a:pt x="1752040" y="1817977"/>
                  </a:cubicBezTo>
                  <a:cubicBezTo>
                    <a:pt x="1747841" y="1815645"/>
                    <a:pt x="1743643" y="1814712"/>
                    <a:pt x="1738978" y="1814712"/>
                  </a:cubicBezTo>
                  <a:cubicBezTo>
                    <a:pt x="1723583" y="1815178"/>
                    <a:pt x="1708188" y="1812379"/>
                    <a:pt x="1693260" y="1808647"/>
                  </a:cubicBezTo>
                  <a:cubicBezTo>
                    <a:pt x="1691394" y="1808181"/>
                    <a:pt x="1689528" y="1808647"/>
                    <a:pt x="1687662" y="1809114"/>
                  </a:cubicBezTo>
                  <a:cubicBezTo>
                    <a:pt x="1685330" y="1810047"/>
                    <a:pt x="1682997" y="1811446"/>
                    <a:pt x="1680664" y="1812379"/>
                  </a:cubicBezTo>
                  <a:cubicBezTo>
                    <a:pt x="1678798" y="1813312"/>
                    <a:pt x="1676932" y="1812379"/>
                    <a:pt x="1676466" y="1810047"/>
                  </a:cubicBezTo>
                  <a:cubicBezTo>
                    <a:pt x="1675533" y="1807248"/>
                    <a:pt x="1674600" y="1803982"/>
                    <a:pt x="1673200" y="1801183"/>
                  </a:cubicBezTo>
                  <a:cubicBezTo>
                    <a:pt x="1671801" y="1799317"/>
                    <a:pt x="1669468" y="1796518"/>
                    <a:pt x="1667602" y="1796518"/>
                  </a:cubicBezTo>
                  <a:cubicBezTo>
                    <a:pt x="1658739" y="1796052"/>
                    <a:pt x="1652207" y="1790920"/>
                    <a:pt x="1644743" y="1787654"/>
                  </a:cubicBezTo>
                  <a:cubicBezTo>
                    <a:pt x="1638679" y="1785322"/>
                    <a:pt x="1632614" y="1783456"/>
                    <a:pt x="1626083" y="1782989"/>
                  </a:cubicBezTo>
                  <a:cubicBezTo>
                    <a:pt x="1620485" y="1782523"/>
                    <a:pt x="1615820" y="1783922"/>
                    <a:pt x="1613021" y="1789054"/>
                  </a:cubicBezTo>
                  <a:cubicBezTo>
                    <a:pt x="1612554" y="1789520"/>
                    <a:pt x="1612088" y="1789987"/>
                    <a:pt x="1611621" y="1789987"/>
                  </a:cubicBezTo>
                  <a:cubicBezTo>
                    <a:pt x="1610222" y="1789987"/>
                    <a:pt x="1609755" y="1789054"/>
                    <a:pt x="1610222" y="1787188"/>
                  </a:cubicBezTo>
                  <a:cubicBezTo>
                    <a:pt x="1610688" y="1785788"/>
                    <a:pt x="1610688" y="1784855"/>
                    <a:pt x="1611155" y="1783456"/>
                  </a:cubicBezTo>
                  <a:cubicBezTo>
                    <a:pt x="1612554" y="1778324"/>
                    <a:pt x="1609289" y="1775525"/>
                    <a:pt x="1606023" y="1774126"/>
                  </a:cubicBezTo>
                  <a:cubicBezTo>
                    <a:pt x="1601358" y="1772260"/>
                    <a:pt x="1596693" y="1770860"/>
                    <a:pt x="1591562" y="1769461"/>
                  </a:cubicBezTo>
                  <a:cubicBezTo>
                    <a:pt x="1591562" y="1770394"/>
                    <a:pt x="1591095" y="1771793"/>
                    <a:pt x="1591095" y="1772726"/>
                  </a:cubicBezTo>
                  <a:cubicBezTo>
                    <a:pt x="1591095" y="1772726"/>
                    <a:pt x="1591095" y="1772726"/>
                    <a:pt x="1591562" y="1772726"/>
                  </a:cubicBezTo>
                  <a:lnTo>
                    <a:pt x="1592028" y="1773193"/>
                  </a:lnTo>
                  <a:lnTo>
                    <a:pt x="1591095" y="1772726"/>
                  </a:lnTo>
                  <a:cubicBezTo>
                    <a:pt x="1591095" y="1772726"/>
                    <a:pt x="1591095" y="1772260"/>
                    <a:pt x="1591095" y="1772260"/>
                  </a:cubicBezTo>
                  <a:cubicBezTo>
                    <a:pt x="1585497" y="1771327"/>
                    <a:pt x="1580365" y="1771793"/>
                    <a:pt x="1576167" y="1775992"/>
                  </a:cubicBezTo>
                  <a:cubicBezTo>
                    <a:pt x="1574767" y="1772726"/>
                    <a:pt x="1571968" y="1772726"/>
                    <a:pt x="1568703" y="1772260"/>
                  </a:cubicBezTo>
                  <a:cubicBezTo>
                    <a:pt x="1572901" y="1768061"/>
                    <a:pt x="1578033" y="1766195"/>
                    <a:pt x="1583631" y="1764796"/>
                  </a:cubicBezTo>
                  <a:cubicBezTo>
                    <a:pt x="1585031" y="1760130"/>
                    <a:pt x="1586430" y="1754999"/>
                    <a:pt x="1587363" y="1750334"/>
                  </a:cubicBezTo>
                  <a:cubicBezTo>
                    <a:pt x="1587829" y="1747068"/>
                    <a:pt x="1587829" y="1743803"/>
                    <a:pt x="1585497" y="1741004"/>
                  </a:cubicBezTo>
                  <a:cubicBezTo>
                    <a:pt x="1583164" y="1738205"/>
                    <a:pt x="1581765" y="1734473"/>
                    <a:pt x="1578966" y="1731674"/>
                  </a:cubicBezTo>
                  <a:cubicBezTo>
                    <a:pt x="1573834" y="1726076"/>
                    <a:pt x="1570102" y="1719078"/>
                    <a:pt x="1568703" y="1711614"/>
                  </a:cubicBezTo>
                  <a:cubicBezTo>
                    <a:pt x="1568236" y="1707882"/>
                    <a:pt x="1566370" y="1704150"/>
                    <a:pt x="1563571" y="1701351"/>
                  </a:cubicBezTo>
                  <a:cubicBezTo>
                    <a:pt x="1553308" y="1691087"/>
                    <a:pt x="1543045" y="1679891"/>
                    <a:pt x="1527184" y="1677092"/>
                  </a:cubicBezTo>
                  <a:cubicBezTo>
                    <a:pt x="1525318" y="1676626"/>
                    <a:pt x="1523452" y="1675693"/>
                    <a:pt x="1522052" y="1674760"/>
                  </a:cubicBezTo>
                  <a:cubicBezTo>
                    <a:pt x="1515521" y="1671494"/>
                    <a:pt x="1508523" y="1670561"/>
                    <a:pt x="1501526" y="1671028"/>
                  </a:cubicBezTo>
                  <a:cubicBezTo>
                    <a:pt x="1494528" y="1671028"/>
                    <a:pt x="1487530" y="1671028"/>
                    <a:pt x="1480533" y="1671028"/>
                  </a:cubicBezTo>
                  <a:cubicBezTo>
                    <a:pt x="1478667" y="1671028"/>
                    <a:pt x="1476801" y="1670095"/>
                    <a:pt x="1474935" y="1669162"/>
                  </a:cubicBezTo>
                  <a:cubicBezTo>
                    <a:pt x="1468404" y="1665430"/>
                    <a:pt x="1463272" y="1659365"/>
                    <a:pt x="1455342" y="1657499"/>
                  </a:cubicBezTo>
                  <a:cubicBezTo>
                    <a:pt x="1454409" y="1657499"/>
                    <a:pt x="1453476" y="1655633"/>
                    <a:pt x="1453009" y="1654700"/>
                  </a:cubicBezTo>
                  <a:cubicBezTo>
                    <a:pt x="1452076" y="1651434"/>
                    <a:pt x="1450676" y="1648635"/>
                    <a:pt x="1448344" y="1646303"/>
                  </a:cubicBezTo>
                  <a:cubicBezTo>
                    <a:pt x="1444145" y="1642104"/>
                    <a:pt x="1440413" y="1637906"/>
                    <a:pt x="1435748" y="1634174"/>
                  </a:cubicBezTo>
                  <a:cubicBezTo>
                    <a:pt x="1432949" y="1631841"/>
                    <a:pt x="1429217" y="1629975"/>
                    <a:pt x="1425485" y="1628576"/>
                  </a:cubicBezTo>
                  <a:cubicBezTo>
                    <a:pt x="1422686" y="1627643"/>
                    <a:pt x="1418954" y="1627643"/>
                    <a:pt x="1416155" y="1627176"/>
                  </a:cubicBezTo>
                  <a:cubicBezTo>
                    <a:pt x="1414289" y="1626709"/>
                    <a:pt x="1412423" y="1625777"/>
                    <a:pt x="1412423" y="1623444"/>
                  </a:cubicBezTo>
                  <a:cubicBezTo>
                    <a:pt x="1412889" y="1617379"/>
                    <a:pt x="1409624" y="1614114"/>
                    <a:pt x="1404492" y="1611781"/>
                  </a:cubicBezTo>
                  <a:cubicBezTo>
                    <a:pt x="1399827" y="1609915"/>
                    <a:pt x="1395162" y="1607583"/>
                    <a:pt x="1390497" y="1605250"/>
                  </a:cubicBezTo>
                  <a:cubicBezTo>
                    <a:pt x="1389098" y="1604317"/>
                    <a:pt x="1386765" y="1602918"/>
                    <a:pt x="1386765" y="1601518"/>
                  </a:cubicBezTo>
                  <a:cubicBezTo>
                    <a:pt x="1386299" y="1599186"/>
                    <a:pt x="1388631" y="1599186"/>
                    <a:pt x="1390497" y="1598253"/>
                  </a:cubicBezTo>
                  <a:cubicBezTo>
                    <a:pt x="1390964" y="1598253"/>
                    <a:pt x="1391897" y="1597786"/>
                    <a:pt x="1392363" y="1597786"/>
                  </a:cubicBezTo>
                  <a:cubicBezTo>
                    <a:pt x="1393763" y="1597320"/>
                    <a:pt x="1394229" y="1595920"/>
                    <a:pt x="1393763" y="1594987"/>
                  </a:cubicBezTo>
                  <a:cubicBezTo>
                    <a:pt x="1393296" y="1594521"/>
                    <a:pt x="1392830" y="1594054"/>
                    <a:pt x="1392363" y="1594054"/>
                  </a:cubicBezTo>
                  <a:cubicBezTo>
                    <a:pt x="1386765" y="1592188"/>
                    <a:pt x="1380700" y="1593121"/>
                    <a:pt x="1375102" y="1593121"/>
                  </a:cubicBezTo>
                  <a:cubicBezTo>
                    <a:pt x="1371837" y="1593121"/>
                    <a:pt x="1369038" y="1592188"/>
                    <a:pt x="1366705" y="1589389"/>
                  </a:cubicBezTo>
                  <a:cubicBezTo>
                    <a:pt x="1365772" y="1588456"/>
                    <a:pt x="1363906" y="1588923"/>
                    <a:pt x="1363440" y="1590322"/>
                  </a:cubicBezTo>
                  <a:cubicBezTo>
                    <a:pt x="1362507" y="1592188"/>
                    <a:pt x="1362507" y="1594521"/>
                    <a:pt x="1361574" y="1595454"/>
                  </a:cubicBezTo>
                  <a:cubicBezTo>
                    <a:pt x="1355976" y="1600585"/>
                    <a:pt x="1346179" y="1604784"/>
                    <a:pt x="1338715" y="1599186"/>
                  </a:cubicBezTo>
                  <a:cubicBezTo>
                    <a:pt x="1334050" y="1595920"/>
                    <a:pt x="1329385" y="1595454"/>
                    <a:pt x="1324253" y="1596387"/>
                  </a:cubicBezTo>
                  <a:cubicBezTo>
                    <a:pt x="1318655" y="1596853"/>
                    <a:pt x="1312590" y="1597320"/>
                    <a:pt x="1306992" y="1597786"/>
                  </a:cubicBezTo>
                  <a:cubicBezTo>
                    <a:pt x="1304193" y="1597786"/>
                    <a:pt x="1302327" y="1596387"/>
                    <a:pt x="1301394" y="1593588"/>
                  </a:cubicBezTo>
                  <a:cubicBezTo>
                    <a:pt x="1301394" y="1593121"/>
                    <a:pt x="1300928" y="1592188"/>
                    <a:pt x="1300928" y="1591721"/>
                  </a:cubicBezTo>
                  <a:cubicBezTo>
                    <a:pt x="1299995" y="1587523"/>
                    <a:pt x="1297662" y="1584724"/>
                    <a:pt x="1293464" y="1583791"/>
                  </a:cubicBezTo>
                  <a:cubicBezTo>
                    <a:pt x="1291131" y="1583324"/>
                    <a:pt x="1288332" y="1582858"/>
                    <a:pt x="1286000" y="1582391"/>
                  </a:cubicBezTo>
                  <a:cubicBezTo>
                    <a:pt x="1280868" y="1581925"/>
                    <a:pt x="1278069" y="1579126"/>
                    <a:pt x="1276669" y="1574461"/>
                  </a:cubicBezTo>
                  <a:cubicBezTo>
                    <a:pt x="1276203" y="1572595"/>
                    <a:pt x="1274803" y="1571195"/>
                    <a:pt x="1272471" y="1571195"/>
                  </a:cubicBezTo>
                  <a:cubicBezTo>
                    <a:pt x="1270605" y="1570729"/>
                    <a:pt x="1267339" y="1573061"/>
                    <a:pt x="1266406" y="1574927"/>
                  </a:cubicBezTo>
                  <a:cubicBezTo>
                    <a:pt x="1265940" y="1575860"/>
                    <a:pt x="1265473" y="1577260"/>
                    <a:pt x="1265007" y="1578659"/>
                  </a:cubicBezTo>
                  <a:cubicBezTo>
                    <a:pt x="1264540" y="1583324"/>
                    <a:pt x="1262208" y="1585657"/>
                    <a:pt x="1258009" y="1586590"/>
                  </a:cubicBezTo>
                  <a:cubicBezTo>
                    <a:pt x="1254744" y="1587523"/>
                    <a:pt x="1251944" y="1588923"/>
                    <a:pt x="1249146" y="1590322"/>
                  </a:cubicBezTo>
                  <a:cubicBezTo>
                    <a:pt x="1247279" y="1591255"/>
                    <a:pt x="1245880" y="1590322"/>
                    <a:pt x="1244480" y="1587989"/>
                  </a:cubicBezTo>
                  <a:cubicBezTo>
                    <a:pt x="1243547" y="1586123"/>
                    <a:pt x="1242614" y="1584724"/>
                    <a:pt x="1244014" y="1582858"/>
                  </a:cubicBezTo>
                  <a:cubicBezTo>
                    <a:pt x="1246813" y="1580059"/>
                    <a:pt x="1249612" y="1577726"/>
                    <a:pt x="1251944" y="1574927"/>
                  </a:cubicBezTo>
                  <a:cubicBezTo>
                    <a:pt x="1253344" y="1573528"/>
                    <a:pt x="1252411" y="1569329"/>
                    <a:pt x="1250078" y="1568396"/>
                  </a:cubicBezTo>
                  <a:cubicBezTo>
                    <a:pt x="1248212" y="1567463"/>
                    <a:pt x="1246346" y="1566997"/>
                    <a:pt x="1244480" y="1567463"/>
                  </a:cubicBezTo>
                  <a:cubicBezTo>
                    <a:pt x="1239815" y="1568396"/>
                    <a:pt x="1236083" y="1570262"/>
                    <a:pt x="1232818" y="1573528"/>
                  </a:cubicBezTo>
                  <a:cubicBezTo>
                    <a:pt x="1228619" y="1577726"/>
                    <a:pt x="1223954" y="1580992"/>
                    <a:pt x="1218356" y="1582391"/>
                  </a:cubicBezTo>
                  <a:cubicBezTo>
                    <a:pt x="1212291" y="1583791"/>
                    <a:pt x="1205760" y="1583791"/>
                    <a:pt x="1200629" y="1588456"/>
                  </a:cubicBezTo>
                  <a:cubicBezTo>
                    <a:pt x="1200162" y="1588923"/>
                    <a:pt x="1198296" y="1588456"/>
                    <a:pt x="1196897" y="1588456"/>
                  </a:cubicBezTo>
                  <a:cubicBezTo>
                    <a:pt x="1192698" y="1587989"/>
                    <a:pt x="1189433" y="1589855"/>
                    <a:pt x="1186634" y="1593121"/>
                  </a:cubicBezTo>
                  <a:cubicBezTo>
                    <a:pt x="1183368" y="1596853"/>
                    <a:pt x="1179636" y="1601052"/>
                    <a:pt x="1179170" y="1606183"/>
                  </a:cubicBezTo>
                  <a:cubicBezTo>
                    <a:pt x="1178703" y="1610848"/>
                    <a:pt x="1176837" y="1614580"/>
                    <a:pt x="1172638" y="1616913"/>
                  </a:cubicBezTo>
                  <a:cubicBezTo>
                    <a:pt x="1168906" y="1619245"/>
                    <a:pt x="1165641" y="1622511"/>
                    <a:pt x="1162375" y="1625777"/>
                  </a:cubicBezTo>
                  <a:cubicBezTo>
                    <a:pt x="1160976" y="1627176"/>
                    <a:pt x="1160509" y="1629975"/>
                    <a:pt x="1160043" y="1632308"/>
                  </a:cubicBezTo>
                  <a:cubicBezTo>
                    <a:pt x="1160043" y="1632308"/>
                    <a:pt x="1160043" y="1632308"/>
                    <a:pt x="1160509" y="1632308"/>
                  </a:cubicBezTo>
                  <a:lnTo>
                    <a:pt x="1160509" y="1633241"/>
                  </a:lnTo>
                  <a:lnTo>
                    <a:pt x="1160043" y="1632774"/>
                  </a:lnTo>
                  <a:cubicBezTo>
                    <a:pt x="1160043" y="1632774"/>
                    <a:pt x="1160043" y="1632308"/>
                    <a:pt x="1160043" y="1632308"/>
                  </a:cubicBezTo>
                  <a:cubicBezTo>
                    <a:pt x="1159110" y="1631841"/>
                    <a:pt x="1157710" y="1631841"/>
                    <a:pt x="1156777" y="1630908"/>
                  </a:cubicBezTo>
                  <a:cubicBezTo>
                    <a:pt x="1153512" y="1628109"/>
                    <a:pt x="1150246" y="1624843"/>
                    <a:pt x="1146980" y="1622044"/>
                  </a:cubicBezTo>
                  <a:cubicBezTo>
                    <a:pt x="1142782" y="1617846"/>
                    <a:pt x="1137650" y="1615513"/>
                    <a:pt x="1132052" y="1614114"/>
                  </a:cubicBezTo>
                  <a:cubicBezTo>
                    <a:pt x="1124122" y="1612248"/>
                    <a:pt x="1116657" y="1612248"/>
                    <a:pt x="1109660" y="1616446"/>
                  </a:cubicBezTo>
                  <a:cubicBezTo>
                    <a:pt x="1107327" y="1617846"/>
                    <a:pt x="1104995" y="1618312"/>
                    <a:pt x="1102662" y="1619712"/>
                  </a:cubicBezTo>
                  <a:cubicBezTo>
                    <a:pt x="1097531" y="1622977"/>
                    <a:pt x="1092399" y="1624843"/>
                    <a:pt x="1086335" y="1621111"/>
                  </a:cubicBezTo>
                  <a:cubicBezTo>
                    <a:pt x="1075605" y="1620178"/>
                    <a:pt x="1069074" y="1613181"/>
                    <a:pt x="1063476" y="1605250"/>
                  </a:cubicBezTo>
                  <a:cubicBezTo>
                    <a:pt x="1060210" y="1600585"/>
                    <a:pt x="1057411" y="1595454"/>
                    <a:pt x="1054146" y="1590789"/>
                  </a:cubicBezTo>
                  <a:cubicBezTo>
                    <a:pt x="1053213" y="1589389"/>
                    <a:pt x="1052746" y="1587056"/>
                    <a:pt x="1052746" y="1585190"/>
                  </a:cubicBezTo>
                  <a:cubicBezTo>
                    <a:pt x="1052746" y="1578659"/>
                    <a:pt x="1052746" y="1572595"/>
                    <a:pt x="1056945" y="1566997"/>
                  </a:cubicBezTo>
                  <a:cubicBezTo>
                    <a:pt x="1058344" y="1565131"/>
                    <a:pt x="1059277" y="1562332"/>
                    <a:pt x="1059277" y="1559999"/>
                  </a:cubicBezTo>
                  <a:cubicBezTo>
                    <a:pt x="1059277" y="1553468"/>
                    <a:pt x="1061143" y="1547403"/>
                    <a:pt x="1063009" y="1541339"/>
                  </a:cubicBezTo>
                  <a:cubicBezTo>
                    <a:pt x="1064875" y="1535274"/>
                    <a:pt x="1064409" y="1528743"/>
                    <a:pt x="1064409" y="1522212"/>
                  </a:cubicBezTo>
                  <a:cubicBezTo>
                    <a:pt x="1064409" y="1521279"/>
                    <a:pt x="1063476" y="1519879"/>
                    <a:pt x="1062543" y="1519413"/>
                  </a:cubicBezTo>
                  <a:cubicBezTo>
                    <a:pt x="1060210" y="1518013"/>
                    <a:pt x="1057878" y="1517547"/>
                    <a:pt x="1055545" y="1516614"/>
                  </a:cubicBezTo>
                  <a:lnTo>
                    <a:pt x="1055545" y="1516614"/>
                  </a:lnTo>
                  <a:cubicBezTo>
                    <a:pt x="1055545" y="1516614"/>
                    <a:pt x="1056012" y="1517080"/>
                    <a:pt x="1056012" y="1517080"/>
                  </a:cubicBezTo>
                  <a:lnTo>
                    <a:pt x="1055079" y="1517547"/>
                  </a:lnTo>
                  <a:lnTo>
                    <a:pt x="1055545" y="1516614"/>
                  </a:lnTo>
                  <a:cubicBezTo>
                    <a:pt x="1051347" y="1512882"/>
                    <a:pt x="1046681" y="1510083"/>
                    <a:pt x="1040617" y="1509616"/>
                  </a:cubicBezTo>
                  <a:cubicBezTo>
                    <a:pt x="1035019" y="1509616"/>
                    <a:pt x="1028954" y="1508683"/>
                    <a:pt x="1023356" y="1507284"/>
                  </a:cubicBezTo>
                  <a:cubicBezTo>
                    <a:pt x="1016825" y="1505884"/>
                    <a:pt x="1010760" y="1509150"/>
                    <a:pt x="1004229" y="1508683"/>
                  </a:cubicBezTo>
                  <a:cubicBezTo>
                    <a:pt x="999098" y="1508683"/>
                    <a:pt x="993966" y="1509616"/>
                    <a:pt x="988835" y="1509616"/>
                  </a:cubicBezTo>
                  <a:cubicBezTo>
                    <a:pt x="985569" y="1509616"/>
                    <a:pt x="982304" y="1508683"/>
                    <a:pt x="979504" y="1508217"/>
                  </a:cubicBezTo>
                  <a:cubicBezTo>
                    <a:pt x="978105" y="1507750"/>
                    <a:pt x="977172" y="1506351"/>
                    <a:pt x="978105" y="1505418"/>
                  </a:cubicBezTo>
                  <a:cubicBezTo>
                    <a:pt x="984170" y="1499820"/>
                    <a:pt x="986502" y="1492822"/>
                    <a:pt x="986036" y="1484425"/>
                  </a:cubicBezTo>
                  <a:cubicBezTo>
                    <a:pt x="985569" y="1480693"/>
                    <a:pt x="986502" y="1476961"/>
                    <a:pt x="987435" y="1472762"/>
                  </a:cubicBezTo>
                  <a:cubicBezTo>
                    <a:pt x="987902" y="1470896"/>
                    <a:pt x="988835" y="1469030"/>
                    <a:pt x="991167" y="1469030"/>
                  </a:cubicBezTo>
                  <a:cubicBezTo>
                    <a:pt x="995832" y="1469030"/>
                    <a:pt x="998165" y="1466231"/>
                    <a:pt x="998631" y="1462033"/>
                  </a:cubicBezTo>
                  <a:cubicBezTo>
                    <a:pt x="999564" y="1457834"/>
                    <a:pt x="1000497" y="1453169"/>
                    <a:pt x="1000497" y="1448970"/>
                  </a:cubicBezTo>
                  <a:cubicBezTo>
                    <a:pt x="1000031" y="1442906"/>
                    <a:pt x="1001897" y="1437774"/>
                    <a:pt x="1006095" y="1433109"/>
                  </a:cubicBezTo>
                  <a:cubicBezTo>
                    <a:pt x="1008428" y="1430310"/>
                    <a:pt x="1010760" y="1427045"/>
                    <a:pt x="1013093" y="1424246"/>
                  </a:cubicBezTo>
                  <a:cubicBezTo>
                    <a:pt x="1014026" y="1422846"/>
                    <a:pt x="1014492" y="1420514"/>
                    <a:pt x="1015426" y="1419114"/>
                  </a:cubicBezTo>
                  <a:cubicBezTo>
                    <a:pt x="1016359" y="1415848"/>
                    <a:pt x="1013093" y="1410717"/>
                    <a:pt x="1009827" y="1410717"/>
                  </a:cubicBezTo>
                  <a:cubicBezTo>
                    <a:pt x="1002363" y="1410717"/>
                    <a:pt x="994433" y="1409317"/>
                    <a:pt x="986969" y="1412583"/>
                  </a:cubicBezTo>
                  <a:cubicBezTo>
                    <a:pt x="980904" y="1415382"/>
                    <a:pt x="974839" y="1415848"/>
                    <a:pt x="968308" y="1415848"/>
                  </a:cubicBezTo>
                  <a:cubicBezTo>
                    <a:pt x="962710" y="1415848"/>
                    <a:pt x="958978" y="1419114"/>
                    <a:pt x="956646" y="1424246"/>
                  </a:cubicBezTo>
                  <a:cubicBezTo>
                    <a:pt x="955246" y="1427045"/>
                    <a:pt x="954313" y="1430310"/>
                    <a:pt x="953380" y="1433109"/>
                  </a:cubicBezTo>
                  <a:cubicBezTo>
                    <a:pt x="951048" y="1442439"/>
                    <a:pt x="947315" y="1451303"/>
                    <a:pt x="939851" y="1457834"/>
                  </a:cubicBezTo>
                  <a:cubicBezTo>
                    <a:pt x="937519" y="1465298"/>
                    <a:pt x="932854" y="1465298"/>
                    <a:pt x="926323" y="1462966"/>
                  </a:cubicBezTo>
                  <a:cubicBezTo>
                    <a:pt x="923524" y="1462033"/>
                    <a:pt x="919792" y="1462499"/>
                    <a:pt x="916993" y="1463432"/>
                  </a:cubicBezTo>
                  <a:cubicBezTo>
                    <a:pt x="910928" y="1464832"/>
                    <a:pt x="904863" y="1467631"/>
                    <a:pt x="898799" y="1469030"/>
                  </a:cubicBezTo>
                  <a:cubicBezTo>
                    <a:pt x="893667" y="1469963"/>
                    <a:pt x="888536" y="1470430"/>
                    <a:pt x="884804" y="1465765"/>
                  </a:cubicBezTo>
                  <a:cubicBezTo>
                    <a:pt x="882005" y="1462033"/>
                    <a:pt x="877806" y="1460167"/>
                    <a:pt x="873607" y="1458767"/>
                  </a:cubicBezTo>
                  <a:cubicBezTo>
                    <a:pt x="868476" y="1456901"/>
                    <a:pt x="865210" y="1453169"/>
                    <a:pt x="862878" y="1448504"/>
                  </a:cubicBezTo>
                  <a:cubicBezTo>
                    <a:pt x="860079" y="1441973"/>
                    <a:pt x="856813" y="1435908"/>
                    <a:pt x="852148" y="1430310"/>
                  </a:cubicBezTo>
                  <a:cubicBezTo>
                    <a:pt x="849816" y="1427978"/>
                    <a:pt x="848883" y="1424712"/>
                    <a:pt x="848416" y="1421446"/>
                  </a:cubicBezTo>
                  <a:cubicBezTo>
                    <a:pt x="847483" y="1415848"/>
                    <a:pt x="846084" y="1410250"/>
                    <a:pt x="845617" y="1404652"/>
                  </a:cubicBezTo>
                  <a:cubicBezTo>
                    <a:pt x="845151" y="1400920"/>
                    <a:pt x="844684" y="1397188"/>
                    <a:pt x="844684" y="1392990"/>
                  </a:cubicBezTo>
                  <a:cubicBezTo>
                    <a:pt x="845617" y="1379461"/>
                    <a:pt x="847017" y="1365932"/>
                    <a:pt x="849816" y="1352870"/>
                  </a:cubicBezTo>
                  <a:cubicBezTo>
                    <a:pt x="850282" y="1350537"/>
                    <a:pt x="851215" y="1347738"/>
                    <a:pt x="852615" y="1345872"/>
                  </a:cubicBezTo>
                  <a:cubicBezTo>
                    <a:pt x="857280" y="1340741"/>
                    <a:pt x="858213" y="1334676"/>
                    <a:pt x="857280" y="1328145"/>
                  </a:cubicBezTo>
                  <a:cubicBezTo>
                    <a:pt x="856347" y="1318815"/>
                    <a:pt x="858213" y="1310418"/>
                    <a:pt x="861478" y="1301554"/>
                  </a:cubicBezTo>
                  <a:cubicBezTo>
                    <a:pt x="864277" y="1294090"/>
                    <a:pt x="869409" y="1287093"/>
                    <a:pt x="876873" y="1285693"/>
                  </a:cubicBezTo>
                  <a:cubicBezTo>
                    <a:pt x="886203" y="1283827"/>
                    <a:pt x="894134" y="1280561"/>
                    <a:pt x="900665" y="1274497"/>
                  </a:cubicBezTo>
                  <a:cubicBezTo>
                    <a:pt x="905796" y="1269832"/>
                    <a:pt x="912327" y="1269365"/>
                    <a:pt x="917926" y="1267033"/>
                  </a:cubicBezTo>
                  <a:cubicBezTo>
                    <a:pt x="922591" y="1265167"/>
                    <a:pt x="928189" y="1266100"/>
                    <a:pt x="932854" y="1267966"/>
                  </a:cubicBezTo>
                  <a:cubicBezTo>
                    <a:pt x="936586" y="1269365"/>
                    <a:pt x="940318" y="1270298"/>
                    <a:pt x="944050" y="1268432"/>
                  </a:cubicBezTo>
                  <a:cubicBezTo>
                    <a:pt x="948248" y="1266566"/>
                    <a:pt x="951981" y="1267499"/>
                    <a:pt x="954313" y="1270765"/>
                  </a:cubicBezTo>
                  <a:cubicBezTo>
                    <a:pt x="958978" y="1278229"/>
                    <a:pt x="965976" y="1278229"/>
                    <a:pt x="972973" y="1276829"/>
                  </a:cubicBezTo>
                  <a:cubicBezTo>
                    <a:pt x="976705" y="1276363"/>
                    <a:pt x="979971" y="1274030"/>
                    <a:pt x="983237" y="1272631"/>
                  </a:cubicBezTo>
                  <a:cubicBezTo>
                    <a:pt x="984170" y="1268899"/>
                    <a:pt x="985569" y="1265633"/>
                    <a:pt x="986036" y="1261901"/>
                  </a:cubicBezTo>
                  <a:cubicBezTo>
                    <a:pt x="986502" y="1257703"/>
                    <a:pt x="988835" y="1256303"/>
                    <a:pt x="992100" y="1255370"/>
                  </a:cubicBezTo>
                  <a:cubicBezTo>
                    <a:pt x="994433" y="1254437"/>
                    <a:pt x="997232" y="1254437"/>
                    <a:pt x="999564" y="1253971"/>
                  </a:cubicBezTo>
                  <a:cubicBezTo>
                    <a:pt x="1008428" y="1252571"/>
                    <a:pt x="1017292" y="1254904"/>
                    <a:pt x="1026622" y="1254437"/>
                  </a:cubicBezTo>
                  <a:cubicBezTo>
                    <a:pt x="1036885" y="1253971"/>
                    <a:pt x="1045748" y="1256303"/>
                    <a:pt x="1052746" y="1264234"/>
                  </a:cubicBezTo>
                  <a:cubicBezTo>
                    <a:pt x="1055079" y="1267033"/>
                    <a:pt x="1058344" y="1266566"/>
                    <a:pt x="1061610" y="1265167"/>
                  </a:cubicBezTo>
                  <a:cubicBezTo>
                    <a:pt x="1063942" y="1264234"/>
                    <a:pt x="1066275" y="1262834"/>
                    <a:pt x="1068607" y="1262368"/>
                  </a:cubicBezTo>
                  <a:cubicBezTo>
                    <a:pt x="1071406" y="1261435"/>
                    <a:pt x="1073739" y="1262368"/>
                    <a:pt x="1075605" y="1264234"/>
                  </a:cubicBezTo>
                  <a:cubicBezTo>
                    <a:pt x="1079803" y="1268899"/>
                    <a:pt x="1083536" y="1274030"/>
                    <a:pt x="1087734" y="1279162"/>
                  </a:cubicBezTo>
                  <a:cubicBezTo>
                    <a:pt x="1090067" y="1281961"/>
                    <a:pt x="1090067" y="1284760"/>
                    <a:pt x="1089134" y="1288026"/>
                  </a:cubicBezTo>
                  <a:cubicBezTo>
                    <a:pt x="1088667" y="1289892"/>
                    <a:pt x="1088201" y="1291758"/>
                    <a:pt x="1087268" y="1293624"/>
                  </a:cubicBezTo>
                  <a:cubicBezTo>
                    <a:pt x="1085402" y="1297356"/>
                    <a:pt x="1085402" y="1301088"/>
                    <a:pt x="1088201" y="1304353"/>
                  </a:cubicBezTo>
                  <a:cubicBezTo>
                    <a:pt x="1091000" y="1315083"/>
                    <a:pt x="1097064" y="1324413"/>
                    <a:pt x="1100796" y="1334210"/>
                  </a:cubicBezTo>
                  <a:cubicBezTo>
                    <a:pt x="1102662" y="1338875"/>
                    <a:pt x="1106394" y="1342607"/>
                    <a:pt x="1109660" y="1346339"/>
                  </a:cubicBezTo>
                  <a:cubicBezTo>
                    <a:pt x="1112459" y="1350071"/>
                    <a:pt x="1118990" y="1349138"/>
                    <a:pt x="1121323" y="1345406"/>
                  </a:cubicBezTo>
                  <a:cubicBezTo>
                    <a:pt x="1125988" y="1337475"/>
                    <a:pt x="1128787" y="1329078"/>
                    <a:pt x="1129720" y="1320215"/>
                  </a:cubicBezTo>
                  <a:cubicBezTo>
                    <a:pt x="1129720" y="1318815"/>
                    <a:pt x="1129720" y="1317415"/>
                    <a:pt x="1129720" y="1316482"/>
                  </a:cubicBezTo>
                  <a:cubicBezTo>
                    <a:pt x="1128320" y="1311817"/>
                    <a:pt x="1125988" y="1306686"/>
                    <a:pt x="1125055" y="1302021"/>
                  </a:cubicBezTo>
                  <a:cubicBezTo>
                    <a:pt x="1124122" y="1296889"/>
                    <a:pt x="1124122" y="1291758"/>
                    <a:pt x="1123189" y="1287093"/>
                  </a:cubicBezTo>
                  <a:cubicBezTo>
                    <a:pt x="1123189" y="1286626"/>
                    <a:pt x="1122722" y="1285693"/>
                    <a:pt x="1122722" y="1285227"/>
                  </a:cubicBezTo>
                  <a:cubicBezTo>
                    <a:pt x="1116657" y="1270298"/>
                    <a:pt x="1117591" y="1254904"/>
                    <a:pt x="1118990" y="1239509"/>
                  </a:cubicBezTo>
                  <a:cubicBezTo>
                    <a:pt x="1119457" y="1237176"/>
                    <a:pt x="1119923" y="1234377"/>
                    <a:pt x="1121789" y="1232511"/>
                  </a:cubicBezTo>
                  <a:cubicBezTo>
                    <a:pt x="1128320" y="1225047"/>
                    <a:pt x="1134851" y="1216650"/>
                    <a:pt x="1145581" y="1213851"/>
                  </a:cubicBezTo>
                  <a:cubicBezTo>
                    <a:pt x="1146980" y="1213384"/>
                    <a:pt x="1147913" y="1212918"/>
                    <a:pt x="1149313" y="1212451"/>
                  </a:cubicBezTo>
                  <a:cubicBezTo>
                    <a:pt x="1153045" y="1211052"/>
                    <a:pt x="1155844" y="1208719"/>
                    <a:pt x="1158643" y="1205920"/>
                  </a:cubicBezTo>
                  <a:cubicBezTo>
                    <a:pt x="1160976" y="1203588"/>
                    <a:pt x="1162375" y="1200789"/>
                    <a:pt x="1164708" y="1198456"/>
                  </a:cubicBezTo>
                  <a:cubicBezTo>
                    <a:pt x="1166574" y="1196590"/>
                    <a:pt x="1168440" y="1194258"/>
                    <a:pt x="1170772" y="1193791"/>
                  </a:cubicBezTo>
                  <a:cubicBezTo>
                    <a:pt x="1175437" y="1192392"/>
                    <a:pt x="1178703" y="1189593"/>
                    <a:pt x="1181968" y="1186794"/>
                  </a:cubicBezTo>
                  <a:cubicBezTo>
                    <a:pt x="1187100" y="1181662"/>
                    <a:pt x="1193165" y="1177930"/>
                    <a:pt x="1200162" y="1176530"/>
                  </a:cubicBezTo>
                  <a:cubicBezTo>
                    <a:pt x="1203428" y="1176064"/>
                    <a:pt x="1205760" y="1173265"/>
                    <a:pt x="1205760" y="1169533"/>
                  </a:cubicBezTo>
                  <a:cubicBezTo>
                    <a:pt x="1205760" y="1167200"/>
                    <a:pt x="1207626" y="1166734"/>
                    <a:pt x="1209026" y="1165334"/>
                  </a:cubicBezTo>
                  <a:cubicBezTo>
                    <a:pt x="1211358" y="1163935"/>
                    <a:pt x="1213224" y="1162535"/>
                    <a:pt x="1215090" y="1160669"/>
                  </a:cubicBezTo>
                  <a:cubicBezTo>
                    <a:pt x="1216490" y="1159270"/>
                    <a:pt x="1217423" y="1157404"/>
                    <a:pt x="1216490" y="1155538"/>
                  </a:cubicBezTo>
                  <a:cubicBezTo>
                    <a:pt x="1214624" y="1152739"/>
                    <a:pt x="1213224" y="1150406"/>
                    <a:pt x="1215090" y="1146674"/>
                  </a:cubicBezTo>
                  <a:cubicBezTo>
                    <a:pt x="1217423" y="1142009"/>
                    <a:pt x="1218356" y="1136877"/>
                    <a:pt x="1215090" y="1132212"/>
                  </a:cubicBezTo>
                  <a:cubicBezTo>
                    <a:pt x="1214158" y="1130813"/>
                    <a:pt x="1213691" y="1128480"/>
                    <a:pt x="1213691" y="1126614"/>
                  </a:cubicBezTo>
                  <a:cubicBezTo>
                    <a:pt x="1213691" y="1121016"/>
                    <a:pt x="1214624" y="1115418"/>
                    <a:pt x="1215090" y="1109353"/>
                  </a:cubicBezTo>
                  <a:cubicBezTo>
                    <a:pt x="1215090" y="1108887"/>
                    <a:pt x="1216024" y="1108420"/>
                    <a:pt x="1216490" y="1108420"/>
                  </a:cubicBezTo>
                  <a:cubicBezTo>
                    <a:pt x="1216956" y="1108420"/>
                    <a:pt x="1217890" y="1108887"/>
                    <a:pt x="1218356" y="1108887"/>
                  </a:cubicBezTo>
                  <a:cubicBezTo>
                    <a:pt x="1221155" y="1111219"/>
                    <a:pt x="1220222" y="1114485"/>
                    <a:pt x="1220689" y="1117751"/>
                  </a:cubicBezTo>
                  <a:cubicBezTo>
                    <a:pt x="1220689" y="1118684"/>
                    <a:pt x="1222088" y="1119617"/>
                    <a:pt x="1223021" y="1120550"/>
                  </a:cubicBezTo>
                  <a:cubicBezTo>
                    <a:pt x="1223021" y="1120550"/>
                    <a:pt x="1224421" y="1120083"/>
                    <a:pt x="1224887" y="1119617"/>
                  </a:cubicBezTo>
                  <a:cubicBezTo>
                    <a:pt x="1228153" y="1114952"/>
                    <a:pt x="1231885" y="1110286"/>
                    <a:pt x="1234684" y="1105621"/>
                  </a:cubicBezTo>
                  <a:cubicBezTo>
                    <a:pt x="1236083" y="1103755"/>
                    <a:pt x="1236083" y="1100956"/>
                    <a:pt x="1236550" y="1098157"/>
                  </a:cubicBezTo>
                  <a:cubicBezTo>
                    <a:pt x="1237016" y="1096291"/>
                    <a:pt x="1236550" y="1094425"/>
                    <a:pt x="1236550" y="1092559"/>
                  </a:cubicBezTo>
                  <a:cubicBezTo>
                    <a:pt x="1236550" y="1091160"/>
                    <a:pt x="1237483" y="1090227"/>
                    <a:pt x="1239349" y="1090227"/>
                  </a:cubicBezTo>
                  <a:cubicBezTo>
                    <a:pt x="1243081" y="1090227"/>
                    <a:pt x="1245413" y="1088361"/>
                    <a:pt x="1247746" y="1086028"/>
                  </a:cubicBezTo>
                  <a:cubicBezTo>
                    <a:pt x="1253344" y="1080430"/>
                    <a:pt x="1257543" y="1073899"/>
                    <a:pt x="1258476" y="1065968"/>
                  </a:cubicBezTo>
                  <a:cubicBezTo>
                    <a:pt x="1259409" y="1058971"/>
                    <a:pt x="1263607" y="1057571"/>
                    <a:pt x="1269205" y="1057571"/>
                  </a:cubicBezTo>
                  <a:cubicBezTo>
                    <a:pt x="1272937" y="1057105"/>
                    <a:pt x="1276669" y="1056638"/>
                    <a:pt x="1280401" y="1055705"/>
                  </a:cubicBezTo>
                  <a:cubicBezTo>
                    <a:pt x="1282267" y="1055239"/>
                    <a:pt x="1283667" y="1054306"/>
                    <a:pt x="1285533" y="1052906"/>
                  </a:cubicBezTo>
                  <a:cubicBezTo>
                    <a:pt x="1286000" y="1052440"/>
                    <a:pt x="1286466" y="1051973"/>
                    <a:pt x="1286466" y="1051507"/>
                  </a:cubicBezTo>
                  <a:cubicBezTo>
                    <a:pt x="1286466" y="1051040"/>
                    <a:pt x="1286000" y="1050107"/>
                    <a:pt x="1285533" y="1050107"/>
                  </a:cubicBezTo>
                  <a:cubicBezTo>
                    <a:pt x="1284600" y="1049641"/>
                    <a:pt x="1283200" y="1049174"/>
                    <a:pt x="1281801" y="1049174"/>
                  </a:cubicBezTo>
                  <a:cubicBezTo>
                    <a:pt x="1279935" y="1049174"/>
                    <a:pt x="1279002" y="1048707"/>
                    <a:pt x="1279935" y="1047308"/>
                  </a:cubicBezTo>
                  <a:cubicBezTo>
                    <a:pt x="1279935" y="1046841"/>
                    <a:pt x="1280868" y="1046841"/>
                    <a:pt x="1281801" y="1046841"/>
                  </a:cubicBezTo>
                  <a:cubicBezTo>
                    <a:pt x="1282267" y="1046841"/>
                    <a:pt x="1283200" y="1046841"/>
                    <a:pt x="1283667" y="1046841"/>
                  </a:cubicBezTo>
                  <a:cubicBezTo>
                    <a:pt x="1294863" y="1048241"/>
                    <a:pt x="1305126" y="1043109"/>
                    <a:pt x="1315856" y="1043109"/>
                  </a:cubicBezTo>
                  <a:cubicBezTo>
                    <a:pt x="1317255" y="1043109"/>
                    <a:pt x="1319122" y="1041243"/>
                    <a:pt x="1320521" y="1040310"/>
                  </a:cubicBezTo>
                  <a:cubicBezTo>
                    <a:pt x="1324720" y="1037045"/>
                    <a:pt x="1324253" y="1035645"/>
                    <a:pt x="1319588" y="1032380"/>
                  </a:cubicBezTo>
                  <a:cubicBezTo>
                    <a:pt x="1315856" y="1030047"/>
                    <a:pt x="1313990" y="1025849"/>
                    <a:pt x="1314923" y="1023050"/>
                  </a:cubicBezTo>
                  <a:cubicBezTo>
                    <a:pt x="1316323" y="1018851"/>
                    <a:pt x="1317255" y="1014186"/>
                    <a:pt x="1319122" y="1010454"/>
                  </a:cubicBezTo>
                  <a:cubicBezTo>
                    <a:pt x="1322387" y="1003456"/>
                    <a:pt x="1327519" y="997392"/>
                    <a:pt x="1334983" y="994593"/>
                  </a:cubicBezTo>
                  <a:cubicBezTo>
                    <a:pt x="1339181" y="992727"/>
                    <a:pt x="1343380" y="991327"/>
                    <a:pt x="1346645" y="988062"/>
                  </a:cubicBezTo>
                  <a:cubicBezTo>
                    <a:pt x="1348978" y="985729"/>
                    <a:pt x="1352243" y="984796"/>
                    <a:pt x="1355509" y="984796"/>
                  </a:cubicBezTo>
                  <a:cubicBezTo>
                    <a:pt x="1364373" y="985729"/>
                    <a:pt x="1371837" y="981530"/>
                    <a:pt x="1379767" y="980131"/>
                  </a:cubicBezTo>
                  <a:cubicBezTo>
                    <a:pt x="1382566" y="979664"/>
                    <a:pt x="1383033" y="976865"/>
                    <a:pt x="1383966" y="974533"/>
                  </a:cubicBezTo>
                  <a:cubicBezTo>
                    <a:pt x="1384433" y="973133"/>
                    <a:pt x="1386299" y="971267"/>
                    <a:pt x="1388165" y="970801"/>
                  </a:cubicBezTo>
                  <a:cubicBezTo>
                    <a:pt x="1394229" y="968935"/>
                    <a:pt x="1400760" y="968002"/>
                    <a:pt x="1406825" y="966602"/>
                  </a:cubicBezTo>
                  <a:cubicBezTo>
                    <a:pt x="1407291" y="966602"/>
                    <a:pt x="1408224" y="967069"/>
                    <a:pt x="1408224" y="967069"/>
                  </a:cubicBezTo>
                  <a:cubicBezTo>
                    <a:pt x="1407758" y="968002"/>
                    <a:pt x="1407758" y="969868"/>
                    <a:pt x="1407291" y="970334"/>
                  </a:cubicBezTo>
                  <a:cubicBezTo>
                    <a:pt x="1404959" y="971734"/>
                    <a:pt x="1402626" y="972200"/>
                    <a:pt x="1400294" y="973133"/>
                  </a:cubicBezTo>
                  <a:cubicBezTo>
                    <a:pt x="1395162" y="975932"/>
                    <a:pt x="1390964" y="979664"/>
                    <a:pt x="1388631" y="985262"/>
                  </a:cubicBezTo>
                  <a:cubicBezTo>
                    <a:pt x="1387698" y="987595"/>
                    <a:pt x="1387231" y="990394"/>
                    <a:pt x="1387698" y="992727"/>
                  </a:cubicBezTo>
                  <a:cubicBezTo>
                    <a:pt x="1388631" y="996459"/>
                    <a:pt x="1390964" y="999724"/>
                    <a:pt x="1394229" y="1001590"/>
                  </a:cubicBezTo>
                  <a:cubicBezTo>
                    <a:pt x="1395162" y="1002057"/>
                    <a:pt x="1397028" y="1002523"/>
                    <a:pt x="1397961" y="1002057"/>
                  </a:cubicBezTo>
                  <a:cubicBezTo>
                    <a:pt x="1405425" y="998791"/>
                    <a:pt x="1412889" y="994126"/>
                    <a:pt x="1418021" y="987595"/>
                  </a:cubicBezTo>
                  <a:cubicBezTo>
                    <a:pt x="1420820" y="983396"/>
                    <a:pt x="1424552" y="981530"/>
                    <a:pt x="1429217" y="982930"/>
                  </a:cubicBezTo>
                  <a:cubicBezTo>
                    <a:pt x="1439014" y="979664"/>
                    <a:pt x="1448810" y="976865"/>
                    <a:pt x="1458607" y="973600"/>
                  </a:cubicBezTo>
                  <a:cubicBezTo>
                    <a:pt x="1461406" y="972667"/>
                    <a:pt x="1464672" y="971734"/>
                    <a:pt x="1467471" y="970334"/>
                  </a:cubicBezTo>
                  <a:cubicBezTo>
                    <a:pt x="1468870" y="963337"/>
                    <a:pt x="1475868" y="965669"/>
                    <a:pt x="1480066" y="962870"/>
                  </a:cubicBezTo>
                  <a:cubicBezTo>
                    <a:pt x="1481466" y="961937"/>
                    <a:pt x="1483798" y="961471"/>
                    <a:pt x="1485198" y="960538"/>
                  </a:cubicBezTo>
                  <a:cubicBezTo>
                    <a:pt x="1486131" y="960071"/>
                    <a:pt x="1487530" y="959138"/>
                    <a:pt x="1488464" y="958205"/>
                  </a:cubicBezTo>
                  <a:cubicBezTo>
                    <a:pt x="1489863" y="957272"/>
                    <a:pt x="1490796" y="954007"/>
                    <a:pt x="1489397" y="953074"/>
                  </a:cubicBezTo>
                  <a:cubicBezTo>
                    <a:pt x="1485198" y="949342"/>
                    <a:pt x="1481932" y="946076"/>
                    <a:pt x="1484265" y="940011"/>
                  </a:cubicBezTo>
                  <a:cubicBezTo>
                    <a:pt x="1484265" y="939545"/>
                    <a:pt x="1483798" y="938612"/>
                    <a:pt x="1483798" y="938145"/>
                  </a:cubicBezTo>
                  <a:cubicBezTo>
                    <a:pt x="1483332" y="936746"/>
                    <a:pt x="1480066" y="935346"/>
                    <a:pt x="1479133" y="936279"/>
                  </a:cubicBezTo>
                  <a:cubicBezTo>
                    <a:pt x="1472602" y="941877"/>
                    <a:pt x="1467937" y="948408"/>
                    <a:pt x="1463272" y="955406"/>
                  </a:cubicBezTo>
                  <a:cubicBezTo>
                    <a:pt x="1461406" y="958205"/>
                    <a:pt x="1460007" y="958672"/>
                    <a:pt x="1457208" y="958205"/>
                  </a:cubicBezTo>
                  <a:cubicBezTo>
                    <a:pt x="1455342" y="957739"/>
                    <a:pt x="1453476" y="957272"/>
                    <a:pt x="1451610" y="957272"/>
                  </a:cubicBezTo>
                  <a:cubicBezTo>
                    <a:pt x="1450676" y="958672"/>
                    <a:pt x="1449744" y="959138"/>
                    <a:pt x="1448344" y="959138"/>
                  </a:cubicBezTo>
                  <a:cubicBezTo>
                    <a:pt x="1446944" y="958672"/>
                    <a:pt x="1445545" y="957739"/>
                    <a:pt x="1444145" y="957272"/>
                  </a:cubicBezTo>
                  <a:cubicBezTo>
                    <a:pt x="1442279" y="956806"/>
                    <a:pt x="1440413" y="956806"/>
                    <a:pt x="1438547" y="956339"/>
                  </a:cubicBezTo>
                  <a:cubicBezTo>
                    <a:pt x="1433882" y="955873"/>
                    <a:pt x="1432483" y="953074"/>
                    <a:pt x="1432016" y="949342"/>
                  </a:cubicBezTo>
                  <a:cubicBezTo>
                    <a:pt x="1425019" y="948875"/>
                    <a:pt x="1421287" y="944676"/>
                    <a:pt x="1420354" y="937679"/>
                  </a:cubicBezTo>
                  <a:cubicBezTo>
                    <a:pt x="1419421" y="931148"/>
                    <a:pt x="1419421" y="925083"/>
                    <a:pt x="1422220" y="919485"/>
                  </a:cubicBezTo>
                  <a:cubicBezTo>
                    <a:pt x="1423619" y="917153"/>
                    <a:pt x="1421753" y="914820"/>
                    <a:pt x="1418488" y="914354"/>
                  </a:cubicBezTo>
                  <a:cubicBezTo>
                    <a:pt x="1417088" y="913887"/>
                    <a:pt x="1416155" y="914354"/>
                    <a:pt x="1414756" y="913887"/>
                  </a:cubicBezTo>
                  <a:cubicBezTo>
                    <a:pt x="1414289" y="913887"/>
                    <a:pt x="1413822" y="913420"/>
                    <a:pt x="1412889" y="912954"/>
                  </a:cubicBezTo>
                  <a:cubicBezTo>
                    <a:pt x="1413822" y="912487"/>
                    <a:pt x="1415222" y="912487"/>
                    <a:pt x="1416155" y="912021"/>
                  </a:cubicBezTo>
                  <a:cubicBezTo>
                    <a:pt x="1420820" y="910155"/>
                    <a:pt x="1425485" y="907822"/>
                    <a:pt x="1429217" y="904557"/>
                  </a:cubicBezTo>
                  <a:cubicBezTo>
                    <a:pt x="1431083" y="902691"/>
                    <a:pt x="1432483" y="898492"/>
                    <a:pt x="1431083" y="895693"/>
                  </a:cubicBezTo>
                  <a:cubicBezTo>
                    <a:pt x="1429684" y="893361"/>
                    <a:pt x="1428751" y="891028"/>
                    <a:pt x="1426418" y="889629"/>
                  </a:cubicBezTo>
                  <a:cubicBezTo>
                    <a:pt x="1421287" y="885897"/>
                    <a:pt x="1414756" y="883564"/>
                    <a:pt x="1408224" y="885430"/>
                  </a:cubicBezTo>
                  <a:cubicBezTo>
                    <a:pt x="1390964" y="889629"/>
                    <a:pt x="1373703" y="893361"/>
                    <a:pt x="1358775" y="903624"/>
                  </a:cubicBezTo>
                  <a:cubicBezTo>
                    <a:pt x="1358775" y="904090"/>
                    <a:pt x="1358775" y="904090"/>
                    <a:pt x="1358775" y="904557"/>
                  </a:cubicBezTo>
                  <a:cubicBezTo>
                    <a:pt x="1358308" y="904557"/>
                    <a:pt x="1358308" y="904557"/>
                    <a:pt x="1357842" y="904557"/>
                  </a:cubicBezTo>
                  <a:cubicBezTo>
                    <a:pt x="1355976" y="906889"/>
                    <a:pt x="1353643" y="908755"/>
                    <a:pt x="1351777" y="911088"/>
                  </a:cubicBezTo>
                  <a:cubicBezTo>
                    <a:pt x="1351777" y="911554"/>
                    <a:pt x="1351777" y="911554"/>
                    <a:pt x="1351777" y="912021"/>
                  </a:cubicBezTo>
                  <a:cubicBezTo>
                    <a:pt x="1348978" y="912954"/>
                    <a:pt x="1346179" y="913887"/>
                    <a:pt x="1343380" y="915287"/>
                  </a:cubicBezTo>
                  <a:cubicBezTo>
                    <a:pt x="1341980" y="916686"/>
                    <a:pt x="1340581" y="917619"/>
                    <a:pt x="1338715" y="918552"/>
                  </a:cubicBezTo>
                  <a:lnTo>
                    <a:pt x="1338248" y="919485"/>
                  </a:lnTo>
                  <a:lnTo>
                    <a:pt x="1338715" y="918086"/>
                  </a:lnTo>
                  <a:cubicBezTo>
                    <a:pt x="1340114" y="917153"/>
                    <a:pt x="1341514" y="915753"/>
                    <a:pt x="1342913" y="914820"/>
                  </a:cubicBezTo>
                  <a:cubicBezTo>
                    <a:pt x="1345712" y="913887"/>
                    <a:pt x="1348511" y="912954"/>
                    <a:pt x="1351311" y="912021"/>
                  </a:cubicBezTo>
                  <a:cubicBezTo>
                    <a:pt x="1351311" y="912021"/>
                    <a:pt x="1351777" y="911554"/>
                    <a:pt x="1351777" y="911554"/>
                  </a:cubicBezTo>
                  <a:cubicBezTo>
                    <a:pt x="1352710" y="906423"/>
                    <a:pt x="1353177" y="905956"/>
                    <a:pt x="1357842" y="905023"/>
                  </a:cubicBezTo>
                  <a:cubicBezTo>
                    <a:pt x="1357842" y="905023"/>
                    <a:pt x="1358308" y="904557"/>
                    <a:pt x="1358308" y="904557"/>
                  </a:cubicBezTo>
                  <a:cubicBezTo>
                    <a:pt x="1358308" y="904557"/>
                    <a:pt x="1358775" y="904557"/>
                    <a:pt x="1358775" y="904090"/>
                  </a:cubicBezTo>
                  <a:cubicBezTo>
                    <a:pt x="1358308" y="900825"/>
                    <a:pt x="1360174" y="898492"/>
                    <a:pt x="1362507" y="896626"/>
                  </a:cubicBezTo>
                  <a:cubicBezTo>
                    <a:pt x="1368571" y="891028"/>
                    <a:pt x="1376035" y="886830"/>
                    <a:pt x="1383966" y="884497"/>
                  </a:cubicBezTo>
                  <a:cubicBezTo>
                    <a:pt x="1389098" y="883098"/>
                    <a:pt x="1393763" y="880765"/>
                    <a:pt x="1395629" y="875633"/>
                  </a:cubicBezTo>
                  <a:cubicBezTo>
                    <a:pt x="1396095" y="874700"/>
                    <a:pt x="1397028" y="873301"/>
                    <a:pt x="1397961" y="872368"/>
                  </a:cubicBezTo>
                  <a:cubicBezTo>
                    <a:pt x="1401693" y="869102"/>
                    <a:pt x="1405425" y="865370"/>
                    <a:pt x="1409624" y="862571"/>
                  </a:cubicBezTo>
                  <a:cubicBezTo>
                    <a:pt x="1413822" y="860239"/>
                    <a:pt x="1418488" y="862571"/>
                    <a:pt x="1422686" y="863038"/>
                  </a:cubicBezTo>
                  <a:cubicBezTo>
                    <a:pt x="1440413" y="863504"/>
                    <a:pt x="1458141" y="865837"/>
                    <a:pt x="1475868" y="868169"/>
                  </a:cubicBezTo>
                  <a:cubicBezTo>
                    <a:pt x="1483798" y="869102"/>
                    <a:pt x="1490796" y="865837"/>
                    <a:pt x="1498727" y="867236"/>
                  </a:cubicBezTo>
                  <a:cubicBezTo>
                    <a:pt x="1500593" y="867703"/>
                    <a:pt x="1502459" y="866770"/>
                    <a:pt x="1504325" y="866303"/>
                  </a:cubicBezTo>
                  <a:cubicBezTo>
                    <a:pt x="1506191" y="865837"/>
                    <a:pt x="1508057" y="864904"/>
                    <a:pt x="1509456" y="863971"/>
                  </a:cubicBezTo>
                  <a:cubicBezTo>
                    <a:pt x="1514588" y="861172"/>
                    <a:pt x="1518786" y="857906"/>
                    <a:pt x="1522518" y="852775"/>
                  </a:cubicBezTo>
                  <a:cubicBezTo>
                    <a:pt x="1525318" y="849043"/>
                    <a:pt x="1529050" y="846710"/>
                    <a:pt x="1533715" y="846243"/>
                  </a:cubicBezTo>
                  <a:cubicBezTo>
                    <a:pt x="1536980" y="845777"/>
                    <a:pt x="1540246" y="844844"/>
                    <a:pt x="1543045" y="844844"/>
                  </a:cubicBezTo>
                  <a:cubicBezTo>
                    <a:pt x="1552375" y="844377"/>
                    <a:pt x="1559839" y="839712"/>
                    <a:pt x="1567303" y="834114"/>
                  </a:cubicBezTo>
                  <a:cubicBezTo>
                    <a:pt x="1571035" y="831315"/>
                    <a:pt x="1573368" y="827117"/>
                    <a:pt x="1571502" y="822452"/>
                  </a:cubicBezTo>
                  <a:cubicBezTo>
                    <a:pt x="1570102" y="819186"/>
                    <a:pt x="1569636" y="816387"/>
                    <a:pt x="1571035" y="813588"/>
                  </a:cubicBezTo>
                  <a:cubicBezTo>
                    <a:pt x="1571968" y="811255"/>
                    <a:pt x="1573368" y="808923"/>
                    <a:pt x="1573368" y="806590"/>
                  </a:cubicBezTo>
                  <a:cubicBezTo>
                    <a:pt x="1573834" y="804724"/>
                    <a:pt x="1573368" y="802392"/>
                    <a:pt x="1572435" y="800992"/>
                  </a:cubicBezTo>
                  <a:cubicBezTo>
                    <a:pt x="1569636" y="795861"/>
                    <a:pt x="1565437" y="792129"/>
                    <a:pt x="1558906" y="793062"/>
                  </a:cubicBezTo>
                  <a:cubicBezTo>
                    <a:pt x="1558906" y="793062"/>
                    <a:pt x="1558906" y="793062"/>
                    <a:pt x="1558906" y="793062"/>
                  </a:cubicBezTo>
                  <a:lnTo>
                    <a:pt x="1557507" y="793528"/>
                  </a:lnTo>
                  <a:lnTo>
                    <a:pt x="1558440" y="792595"/>
                  </a:lnTo>
                  <a:cubicBezTo>
                    <a:pt x="1558440" y="792595"/>
                    <a:pt x="1558440" y="792595"/>
                    <a:pt x="1558906" y="792595"/>
                  </a:cubicBezTo>
                  <a:cubicBezTo>
                    <a:pt x="1558440" y="790729"/>
                    <a:pt x="1558440" y="788863"/>
                    <a:pt x="1557973" y="786997"/>
                  </a:cubicBezTo>
                  <a:cubicBezTo>
                    <a:pt x="1557040" y="783732"/>
                    <a:pt x="1555174" y="781399"/>
                    <a:pt x="1551442" y="780933"/>
                  </a:cubicBezTo>
                  <a:cubicBezTo>
                    <a:pt x="1549576" y="780466"/>
                    <a:pt x="1547710" y="780466"/>
                    <a:pt x="1545844" y="780466"/>
                  </a:cubicBezTo>
                  <a:cubicBezTo>
                    <a:pt x="1545377" y="780466"/>
                    <a:pt x="1544444" y="780000"/>
                    <a:pt x="1543978" y="780000"/>
                  </a:cubicBezTo>
                  <a:cubicBezTo>
                    <a:pt x="1544911" y="779533"/>
                    <a:pt x="1545377" y="778600"/>
                    <a:pt x="1546310" y="778133"/>
                  </a:cubicBezTo>
                  <a:cubicBezTo>
                    <a:pt x="1548176" y="777200"/>
                    <a:pt x="1550043" y="777200"/>
                    <a:pt x="1551442" y="776267"/>
                  </a:cubicBezTo>
                  <a:cubicBezTo>
                    <a:pt x="1553775" y="774868"/>
                    <a:pt x="1554241" y="772069"/>
                    <a:pt x="1552375" y="769736"/>
                  </a:cubicBezTo>
                  <a:cubicBezTo>
                    <a:pt x="1550509" y="766937"/>
                    <a:pt x="1548643" y="764605"/>
                    <a:pt x="1544911" y="765071"/>
                  </a:cubicBezTo>
                  <a:cubicBezTo>
                    <a:pt x="1543511" y="765071"/>
                    <a:pt x="1541645" y="765538"/>
                    <a:pt x="1541179" y="764605"/>
                  </a:cubicBezTo>
                  <a:cubicBezTo>
                    <a:pt x="1536514" y="758540"/>
                    <a:pt x="1529516" y="756674"/>
                    <a:pt x="1523452" y="753875"/>
                  </a:cubicBezTo>
                  <a:cubicBezTo>
                    <a:pt x="1522518" y="753409"/>
                    <a:pt x="1521119" y="752009"/>
                    <a:pt x="1521119" y="751076"/>
                  </a:cubicBezTo>
                  <a:cubicBezTo>
                    <a:pt x="1519720" y="744079"/>
                    <a:pt x="1514588" y="740346"/>
                    <a:pt x="1509923" y="736148"/>
                  </a:cubicBezTo>
                  <a:cubicBezTo>
                    <a:pt x="1507590" y="733815"/>
                    <a:pt x="1505724" y="731483"/>
                    <a:pt x="1503858" y="728684"/>
                  </a:cubicBezTo>
                  <a:cubicBezTo>
                    <a:pt x="1501992" y="726351"/>
                    <a:pt x="1501992" y="723552"/>
                    <a:pt x="1503858" y="721686"/>
                  </a:cubicBezTo>
                  <a:cubicBezTo>
                    <a:pt x="1506191" y="719354"/>
                    <a:pt x="1508523" y="717021"/>
                    <a:pt x="1510389" y="714689"/>
                  </a:cubicBezTo>
                  <a:cubicBezTo>
                    <a:pt x="1512255" y="712356"/>
                    <a:pt x="1512722" y="710024"/>
                    <a:pt x="1510856" y="707691"/>
                  </a:cubicBezTo>
                  <a:cubicBezTo>
                    <a:pt x="1508057" y="703492"/>
                    <a:pt x="1506191" y="698827"/>
                    <a:pt x="1507124" y="693229"/>
                  </a:cubicBezTo>
                  <a:cubicBezTo>
                    <a:pt x="1507590" y="691830"/>
                    <a:pt x="1505724" y="689497"/>
                    <a:pt x="1504325" y="688564"/>
                  </a:cubicBezTo>
                  <a:cubicBezTo>
                    <a:pt x="1501992" y="686232"/>
                    <a:pt x="1503392" y="682500"/>
                    <a:pt x="1500126" y="680167"/>
                  </a:cubicBezTo>
                  <a:cubicBezTo>
                    <a:pt x="1497794" y="678768"/>
                    <a:pt x="1499660" y="675502"/>
                    <a:pt x="1499193" y="673169"/>
                  </a:cubicBezTo>
                  <a:cubicBezTo>
                    <a:pt x="1498260" y="670370"/>
                    <a:pt x="1498727" y="667105"/>
                    <a:pt x="1498260" y="663839"/>
                  </a:cubicBezTo>
                  <a:cubicBezTo>
                    <a:pt x="1497794" y="660107"/>
                    <a:pt x="1496861" y="656375"/>
                    <a:pt x="1495461" y="652643"/>
                  </a:cubicBezTo>
                  <a:cubicBezTo>
                    <a:pt x="1492196" y="644246"/>
                    <a:pt x="1490796" y="635382"/>
                    <a:pt x="1489863" y="626519"/>
                  </a:cubicBezTo>
                  <a:cubicBezTo>
                    <a:pt x="1489397" y="624186"/>
                    <a:pt x="1489397" y="621387"/>
                    <a:pt x="1488464" y="619055"/>
                  </a:cubicBezTo>
                  <a:cubicBezTo>
                    <a:pt x="1487997" y="618122"/>
                    <a:pt x="1486598" y="617655"/>
                    <a:pt x="1485664" y="617189"/>
                  </a:cubicBezTo>
                  <a:cubicBezTo>
                    <a:pt x="1485198" y="617189"/>
                    <a:pt x="1484265" y="617189"/>
                    <a:pt x="1483798" y="617655"/>
                  </a:cubicBezTo>
                  <a:cubicBezTo>
                    <a:pt x="1479133" y="625119"/>
                    <a:pt x="1473069" y="631650"/>
                    <a:pt x="1469337" y="640047"/>
                  </a:cubicBezTo>
                  <a:cubicBezTo>
                    <a:pt x="1465605" y="648445"/>
                    <a:pt x="1460940" y="655909"/>
                    <a:pt x="1451610" y="659174"/>
                  </a:cubicBezTo>
                  <a:cubicBezTo>
                    <a:pt x="1449277" y="660107"/>
                    <a:pt x="1447877" y="662440"/>
                    <a:pt x="1445545" y="663839"/>
                  </a:cubicBezTo>
                  <a:cubicBezTo>
                    <a:pt x="1442746" y="665705"/>
                    <a:pt x="1439947" y="667105"/>
                    <a:pt x="1437148" y="668038"/>
                  </a:cubicBezTo>
                  <a:cubicBezTo>
                    <a:pt x="1433882" y="669437"/>
                    <a:pt x="1431083" y="668038"/>
                    <a:pt x="1428284" y="665705"/>
                  </a:cubicBezTo>
                  <a:cubicBezTo>
                    <a:pt x="1425952" y="664306"/>
                    <a:pt x="1424552" y="661973"/>
                    <a:pt x="1424086" y="659641"/>
                  </a:cubicBezTo>
                  <a:cubicBezTo>
                    <a:pt x="1423153" y="656375"/>
                    <a:pt x="1420820" y="654509"/>
                    <a:pt x="1417554" y="652643"/>
                  </a:cubicBezTo>
                  <a:cubicBezTo>
                    <a:pt x="1413356" y="650311"/>
                    <a:pt x="1412889" y="646579"/>
                    <a:pt x="1413356" y="642846"/>
                  </a:cubicBezTo>
                  <a:cubicBezTo>
                    <a:pt x="1413822" y="636782"/>
                    <a:pt x="1418021" y="630717"/>
                    <a:pt x="1415222" y="624186"/>
                  </a:cubicBezTo>
                  <a:cubicBezTo>
                    <a:pt x="1414756" y="622787"/>
                    <a:pt x="1416155" y="620454"/>
                    <a:pt x="1417088" y="619055"/>
                  </a:cubicBezTo>
                  <a:cubicBezTo>
                    <a:pt x="1419421" y="612990"/>
                    <a:pt x="1421287" y="606925"/>
                    <a:pt x="1425019" y="601794"/>
                  </a:cubicBezTo>
                  <a:cubicBezTo>
                    <a:pt x="1425952" y="600394"/>
                    <a:pt x="1425019" y="597129"/>
                    <a:pt x="1423153" y="597129"/>
                  </a:cubicBezTo>
                  <a:cubicBezTo>
                    <a:pt x="1417554" y="596196"/>
                    <a:pt x="1413822" y="590598"/>
                    <a:pt x="1407758" y="590598"/>
                  </a:cubicBezTo>
                  <a:cubicBezTo>
                    <a:pt x="1405425" y="590598"/>
                    <a:pt x="1403093" y="588732"/>
                    <a:pt x="1400760" y="587332"/>
                  </a:cubicBezTo>
                  <a:cubicBezTo>
                    <a:pt x="1398894" y="586399"/>
                    <a:pt x="1398428" y="584533"/>
                    <a:pt x="1398428" y="582667"/>
                  </a:cubicBezTo>
                  <a:cubicBezTo>
                    <a:pt x="1398428" y="580801"/>
                    <a:pt x="1398894" y="578935"/>
                    <a:pt x="1397495" y="577069"/>
                  </a:cubicBezTo>
                  <a:cubicBezTo>
                    <a:pt x="1394229" y="573337"/>
                    <a:pt x="1391430" y="569138"/>
                    <a:pt x="1390031" y="564007"/>
                  </a:cubicBezTo>
                  <a:cubicBezTo>
                    <a:pt x="1389098" y="561208"/>
                    <a:pt x="1386765" y="558409"/>
                    <a:pt x="1384899" y="556076"/>
                  </a:cubicBezTo>
                  <a:cubicBezTo>
                    <a:pt x="1381633" y="551411"/>
                    <a:pt x="1377901" y="549079"/>
                    <a:pt x="1371837" y="551411"/>
                  </a:cubicBezTo>
                  <a:cubicBezTo>
                    <a:pt x="1369504" y="552344"/>
                    <a:pt x="1366705" y="552811"/>
                    <a:pt x="1364373" y="552344"/>
                  </a:cubicBezTo>
                  <a:cubicBezTo>
                    <a:pt x="1356909" y="550478"/>
                    <a:pt x="1348978" y="550945"/>
                    <a:pt x="1342447" y="545813"/>
                  </a:cubicBezTo>
                  <a:cubicBezTo>
                    <a:pt x="1340114" y="543947"/>
                    <a:pt x="1336849" y="543014"/>
                    <a:pt x="1333583" y="542081"/>
                  </a:cubicBezTo>
                  <a:cubicBezTo>
                    <a:pt x="1326119" y="539748"/>
                    <a:pt x="1317722" y="544414"/>
                    <a:pt x="1314923" y="551878"/>
                  </a:cubicBezTo>
                  <a:cubicBezTo>
                    <a:pt x="1313057" y="556543"/>
                    <a:pt x="1313057" y="560741"/>
                    <a:pt x="1315389" y="564940"/>
                  </a:cubicBezTo>
                  <a:cubicBezTo>
                    <a:pt x="1317255" y="567739"/>
                    <a:pt x="1317722" y="571004"/>
                    <a:pt x="1315389" y="573804"/>
                  </a:cubicBezTo>
                  <a:cubicBezTo>
                    <a:pt x="1312590" y="578002"/>
                    <a:pt x="1308392" y="581734"/>
                    <a:pt x="1306526" y="586399"/>
                  </a:cubicBezTo>
                  <a:cubicBezTo>
                    <a:pt x="1304193" y="591531"/>
                    <a:pt x="1309325" y="597129"/>
                    <a:pt x="1307925" y="603193"/>
                  </a:cubicBezTo>
                  <a:cubicBezTo>
                    <a:pt x="1307459" y="605526"/>
                    <a:pt x="1307925" y="608325"/>
                    <a:pt x="1308858" y="610658"/>
                  </a:cubicBezTo>
                  <a:cubicBezTo>
                    <a:pt x="1310258" y="615323"/>
                    <a:pt x="1307925" y="617655"/>
                    <a:pt x="1304193" y="619988"/>
                  </a:cubicBezTo>
                  <a:cubicBezTo>
                    <a:pt x="1302327" y="620921"/>
                    <a:pt x="1299995" y="621854"/>
                    <a:pt x="1299528" y="623253"/>
                  </a:cubicBezTo>
                  <a:cubicBezTo>
                    <a:pt x="1295796" y="631184"/>
                    <a:pt x="1288799" y="635849"/>
                    <a:pt x="1283200" y="642380"/>
                  </a:cubicBezTo>
                  <a:cubicBezTo>
                    <a:pt x="1280401" y="645646"/>
                    <a:pt x="1280401" y="649378"/>
                    <a:pt x="1283200" y="653110"/>
                  </a:cubicBezTo>
                  <a:cubicBezTo>
                    <a:pt x="1285066" y="655909"/>
                    <a:pt x="1287399" y="657775"/>
                    <a:pt x="1289265" y="660574"/>
                  </a:cubicBezTo>
                  <a:cubicBezTo>
                    <a:pt x="1290665" y="662440"/>
                    <a:pt x="1292064" y="665239"/>
                    <a:pt x="1292531" y="667571"/>
                  </a:cubicBezTo>
                  <a:cubicBezTo>
                    <a:pt x="1293930" y="674569"/>
                    <a:pt x="1294397" y="681567"/>
                    <a:pt x="1295796" y="688564"/>
                  </a:cubicBezTo>
                  <a:cubicBezTo>
                    <a:pt x="1297196" y="696495"/>
                    <a:pt x="1292064" y="703492"/>
                    <a:pt x="1294397" y="711423"/>
                  </a:cubicBezTo>
                  <a:cubicBezTo>
                    <a:pt x="1294863" y="711890"/>
                    <a:pt x="1293464" y="713756"/>
                    <a:pt x="1292531" y="714222"/>
                  </a:cubicBezTo>
                  <a:cubicBezTo>
                    <a:pt x="1290198" y="716088"/>
                    <a:pt x="1286932" y="717488"/>
                    <a:pt x="1284600" y="719820"/>
                  </a:cubicBezTo>
                  <a:cubicBezTo>
                    <a:pt x="1276669" y="727751"/>
                    <a:pt x="1267339" y="732882"/>
                    <a:pt x="1257076" y="737081"/>
                  </a:cubicBezTo>
                  <a:cubicBezTo>
                    <a:pt x="1252411" y="738947"/>
                    <a:pt x="1247746" y="740813"/>
                    <a:pt x="1242614" y="742679"/>
                  </a:cubicBezTo>
                  <a:cubicBezTo>
                    <a:pt x="1239349" y="744079"/>
                    <a:pt x="1237483" y="746878"/>
                    <a:pt x="1237949" y="750143"/>
                  </a:cubicBezTo>
                  <a:cubicBezTo>
                    <a:pt x="1238416" y="758074"/>
                    <a:pt x="1238882" y="765538"/>
                    <a:pt x="1237483" y="773002"/>
                  </a:cubicBezTo>
                  <a:cubicBezTo>
                    <a:pt x="1236550" y="778133"/>
                    <a:pt x="1236083" y="783265"/>
                    <a:pt x="1235617" y="788397"/>
                  </a:cubicBezTo>
                  <a:cubicBezTo>
                    <a:pt x="1235617" y="793528"/>
                    <a:pt x="1236083" y="798660"/>
                    <a:pt x="1236550" y="803325"/>
                  </a:cubicBezTo>
                  <a:cubicBezTo>
                    <a:pt x="1236550" y="805191"/>
                    <a:pt x="1236550" y="807057"/>
                    <a:pt x="1235617" y="808923"/>
                  </a:cubicBezTo>
                  <a:cubicBezTo>
                    <a:pt x="1234217" y="812188"/>
                    <a:pt x="1231885" y="815921"/>
                    <a:pt x="1230019" y="819186"/>
                  </a:cubicBezTo>
                  <a:cubicBezTo>
                    <a:pt x="1229552" y="820119"/>
                    <a:pt x="1227686" y="821052"/>
                    <a:pt x="1227220" y="820586"/>
                  </a:cubicBezTo>
                  <a:cubicBezTo>
                    <a:pt x="1222555" y="819653"/>
                    <a:pt x="1220222" y="823385"/>
                    <a:pt x="1217423" y="825251"/>
                  </a:cubicBezTo>
                  <a:cubicBezTo>
                    <a:pt x="1215557" y="826650"/>
                    <a:pt x="1211825" y="825717"/>
                    <a:pt x="1210892" y="823851"/>
                  </a:cubicBezTo>
                  <a:cubicBezTo>
                    <a:pt x="1209959" y="821985"/>
                    <a:pt x="1209492" y="820119"/>
                    <a:pt x="1208559" y="818720"/>
                  </a:cubicBezTo>
                  <a:cubicBezTo>
                    <a:pt x="1207160" y="815921"/>
                    <a:pt x="1206693" y="812188"/>
                    <a:pt x="1204361" y="810322"/>
                  </a:cubicBezTo>
                  <a:cubicBezTo>
                    <a:pt x="1197830" y="804724"/>
                    <a:pt x="1195964" y="796327"/>
                    <a:pt x="1191299" y="789330"/>
                  </a:cubicBezTo>
                  <a:cubicBezTo>
                    <a:pt x="1189899" y="786997"/>
                    <a:pt x="1190366" y="784665"/>
                    <a:pt x="1191299" y="781866"/>
                  </a:cubicBezTo>
                  <a:cubicBezTo>
                    <a:pt x="1195497" y="773002"/>
                    <a:pt x="1199696" y="764605"/>
                    <a:pt x="1199229" y="754342"/>
                  </a:cubicBezTo>
                  <a:cubicBezTo>
                    <a:pt x="1199229" y="751543"/>
                    <a:pt x="1201095" y="748277"/>
                    <a:pt x="1202028" y="745012"/>
                  </a:cubicBezTo>
                  <a:cubicBezTo>
                    <a:pt x="1202961" y="741746"/>
                    <a:pt x="1203894" y="738947"/>
                    <a:pt x="1204827" y="735681"/>
                  </a:cubicBezTo>
                  <a:cubicBezTo>
                    <a:pt x="1205294" y="734282"/>
                    <a:pt x="1203428" y="731016"/>
                    <a:pt x="1202495" y="731016"/>
                  </a:cubicBezTo>
                  <a:cubicBezTo>
                    <a:pt x="1192232" y="730083"/>
                    <a:pt x="1182435" y="725885"/>
                    <a:pt x="1172172" y="726351"/>
                  </a:cubicBezTo>
                  <a:cubicBezTo>
                    <a:pt x="1169373" y="726351"/>
                    <a:pt x="1167040" y="725418"/>
                    <a:pt x="1165641" y="723086"/>
                  </a:cubicBezTo>
                  <a:cubicBezTo>
                    <a:pt x="1160976" y="716555"/>
                    <a:pt x="1155378" y="711890"/>
                    <a:pt x="1147913" y="708624"/>
                  </a:cubicBezTo>
                  <a:cubicBezTo>
                    <a:pt x="1141382" y="705358"/>
                    <a:pt x="1136251" y="700693"/>
                    <a:pt x="1132985" y="694162"/>
                  </a:cubicBezTo>
                  <a:cubicBezTo>
                    <a:pt x="1129253" y="687165"/>
                    <a:pt x="1123655" y="682033"/>
                    <a:pt x="1117124" y="677834"/>
                  </a:cubicBezTo>
                  <a:cubicBezTo>
                    <a:pt x="1111059" y="674102"/>
                    <a:pt x="1104995" y="670837"/>
                    <a:pt x="1098930" y="667571"/>
                  </a:cubicBezTo>
                  <a:cubicBezTo>
                    <a:pt x="1096131" y="665705"/>
                    <a:pt x="1092866" y="665239"/>
                    <a:pt x="1089600" y="666172"/>
                  </a:cubicBezTo>
                  <a:cubicBezTo>
                    <a:pt x="1084469" y="667571"/>
                    <a:pt x="1078870" y="669904"/>
                    <a:pt x="1073272" y="668971"/>
                  </a:cubicBezTo>
                  <a:cubicBezTo>
                    <a:pt x="1073272" y="668971"/>
                    <a:pt x="1073272" y="669437"/>
                    <a:pt x="1072806" y="669437"/>
                  </a:cubicBezTo>
                  <a:lnTo>
                    <a:pt x="1072339" y="669904"/>
                  </a:lnTo>
                  <a:lnTo>
                    <a:pt x="1072339" y="668971"/>
                  </a:lnTo>
                  <a:cubicBezTo>
                    <a:pt x="1072339" y="668971"/>
                    <a:pt x="1072806" y="668971"/>
                    <a:pt x="1072806" y="668971"/>
                  </a:cubicBezTo>
                  <a:cubicBezTo>
                    <a:pt x="1076071" y="664306"/>
                    <a:pt x="1077937" y="659641"/>
                    <a:pt x="1077471" y="653576"/>
                  </a:cubicBezTo>
                  <a:cubicBezTo>
                    <a:pt x="1076538" y="646579"/>
                    <a:pt x="1077004" y="639581"/>
                    <a:pt x="1077004" y="632583"/>
                  </a:cubicBezTo>
                  <a:cubicBezTo>
                    <a:pt x="1077004" y="630251"/>
                    <a:pt x="1076538" y="627452"/>
                    <a:pt x="1076071" y="625119"/>
                  </a:cubicBezTo>
                  <a:cubicBezTo>
                    <a:pt x="1075605" y="624186"/>
                    <a:pt x="1074672" y="622787"/>
                    <a:pt x="1073272" y="622787"/>
                  </a:cubicBezTo>
                  <a:cubicBezTo>
                    <a:pt x="1070940" y="622320"/>
                    <a:pt x="1068141" y="622320"/>
                    <a:pt x="1065808" y="621854"/>
                  </a:cubicBezTo>
                  <a:cubicBezTo>
                    <a:pt x="1063009" y="621854"/>
                    <a:pt x="1061143" y="620454"/>
                    <a:pt x="1060210" y="617655"/>
                  </a:cubicBezTo>
                  <a:cubicBezTo>
                    <a:pt x="1059744" y="615789"/>
                    <a:pt x="1059277" y="613923"/>
                    <a:pt x="1059744" y="612057"/>
                  </a:cubicBezTo>
                  <a:cubicBezTo>
                    <a:pt x="1060677" y="608325"/>
                    <a:pt x="1062543" y="605059"/>
                    <a:pt x="1063476" y="601327"/>
                  </a:cubicBezTo>
                  <a:cubicBezTo>
                    <a:pt x="1066741" y="585466"/>
                    <a:pt x="1073272" y="571004"/>
                    <a:pt x="1086335" y="560275"/>
                  </a:cubicBezTo>
                  <a:cubicBezTo>
                    <a:pt x="1089134" y="557942"/>
                    <a:pt x="1091000" y="554677"/>
                    <a:pt x="1093332" y="551411"/>
                  </a:cubicBezTo>
                  <a:cubicBezTo>
                    <a:pt x="1100330" y="542081"/>
                    <a:pt x="1106394" y="532284"/>
                    <a:pt x="1118524" y="528552"/>
                  </a:cubicBezTo>
                  <a:cubicBezTo>
                    <a:pt x="1123655" y="523887"/>
                    <a:pt x="1129720" y="520155"/>
                    <a:pt x="1131586" y="512691"/>
                  </a:cubicBezTo>
                  <a:cubicBezTo>
                    <a:pt x="1132052" y="510825"/>
                    <a:pt x="1133452" y="509426"/>
                    <a:pt x="1135784" y="509892"/>
                  </a:cubicBezTo>
                  <a:cubicBezTo>
                    <a:pt x="1138117" y="510359"/>
                    <a:pt x="1140916" y="510825"/>
                    <a:pt x="1143248" y="511292"/>
                  </a:cubicBezTo>
                  <a:cubicBezTo>
                    <a:pt x="1149313" y="511758"/>
                    <a:pt x="1154445" y="507093"/>
                    <a:pt x="1154911" y="501028"/>
                  </a:cubicBezTo>
                  <a:cubicBezTo>
                    <a:pt x="1154911" y="498229"/>
                    <a:pt x="1154445" y="494964"/>
                    <a:pt x="1154445" y="492165"/>
                  </a:cubicBezTo>
                  <a:cubicBezTo>
                    <a:pt x="1154445" y="492165"/>
                    <a:pt x="1153978" y="492165"/>
                    <a:pt x="1153978" y="492165"/>
                  </a:cubicBezTo>
                  <a:cubicBezTo>
                    <a:pt x="1153512" y="491698"/>
                    <a:pt x="1153512" y="491698"/>
                    <a:pt x="1153045" y="491232"/>
                  </a:cubicBezTo>
                  <a:cubicBezTo>
                    <a:pt x="1153512" y="491232"/>
                    <a:pt x="1153978" y="491232"/>
                    <a:pt x="1154445" y="491698"/>
                  </a:cubicBezTo>
                  <a:cubicBezTo>
                    <a:pt x="1154445" y="491698"/>
                    <a:pt x="1154445" y="492165"/>
                    <a:pt x="1154445" y="492165"/>
                  </a:cubicBezTo>
                  <a:cubicBezTo>
                    <a:pt x="1163308" y="492631"/>
                    <a:pt x="1170306" y="490765"/>
                    <a:pt x="1174038" y="481435"/>
                  </a:cubicBezTo>
                  <a:cubicBezTo>
                    <a:pt x="1174971" y="479569"/>
                    <a:pt x="1176837" y="479103"/>
                    <a:pt x="1178703" y="479569"/>
                  </a:cubicBezTo>
                  <a:cubicBezTo>
                    <a:pt x="1181502" y="480502"/>
                    <a:pt x="1184768" y="481902"/>
                    <a:pt x="1187567" y="483301"/>
                  </a:cubicBezTo>
                  <a:cubicBezTo>
                    <a:pt x="1190832" y="484234"/>
                    <a:pt x="1194098" y="484234"/>
                    <a:pt x="1196430" y="481902"/>
                  </a:cubicBezTo>
                  <a:cubicBezTo>
                    <a:pt x="1206227" y="473038"/>
                    <a:pt x="1216024" y="463708"/>
                    <a:pt x="1225354" y="454378"/>
                  </a:cubicBezTo>
                  <a:cubicBezTo>
                    <a:pt x="1226287" y="453445"/>
                    <a:pt x="1226753" y="452045"/>
                    <a:pt x="1226287" y="450646"/>
                  </a:cubicBezTo>
                  <a:cubicBezTo>
                    <a:pt x="1226287" y="447847"/>
                    <a:pt x="1226753" y="445981"/>
                    <a:pt x="1229086" y="444115"/>
                  </a:cubicBezTo>
                  <a:cubicBezTo>
                    <a:pt x="1233751" y="440383"/>
                    <a:pt x="1237949" y="437117"/>
                    <a:pt x="1242148" y="433385"/>
                  </a:cubicBezTo>
                  <a:cubicBezTo>
                    <a:pt x="1243547" y="431985"/>
                    <a:pt x="1244480" y="431052"/>
                    <a:pt x="1245880" y="429653"/>
                  </a:cubicBezTo>
                  <a:cubicBezTo>
                    <a:pt x="1245880" y="429653"/>
                    <a:pt x="1245880" y="429653"/>
                    <a:pt x="1246346" y="429186"/>
                  </a:cubicBezTo>
                  <a:cubicBezTo>
                    <a:pt x="1247279" y="428253"/>
                    <a:pt x="1248212" y="427787"/>
                    <a:pt x="1248679" y="426854"/>
                  </a:cubicBezTo>
                  <a:cubicBezTo>
                    <a:pt x="1253344" y="422189"/>
                    <a:pt x="1253811" y="422189"/>
                    <a:pt x="1250078" y="415658"/>
                  </a:cubicBezTo>
                  <a:cubicBezTo>
                    <a:pt x="1249612" y="415191"/>
                    <a:pt x="1249612" y="414725"/>
                    <a:pt x="1249146" y="413792"/>
                  </a:cubicBezTo>
                  <a:cubicBezTo>
                    <a:pt x="1248679" y="412392"/>
                    <a:pt x="1249146" y="410993"/>
                    <a:pt x="1250545" y="410993"/>
                  </a:cubicBezTo>
                  <a:cubicBezTo>
                    <a:pt x="1256610" y="410060"/>
                    <a:pt x="1262208" y="410060"/>
                    <a:pt x="1264540" y="417057"/>
                  </a:cubicBezTo>
                  <a:cubicBezTo>
                    <a:pt x="1264540" y="417524"/>
                    <a:pt x="1265473" y="417990"/>
                    <a:pt x="1265940" y="418457"/>
                  </a:cubicBezTo>
                  <a:cubicBezTo>
                    <a:pt x="1275270" y="422189"/>
                    <a:pt x="1284134" y="423588"/>
                    <a:pt x="1293464" y="418923"/>
                  </a:cubicBezTo>
                  <a:cubicBezTo>
                    <a:pt x="1299995" y="416124"/>
                    <a:pt x="1306059" y="412392"/>
                    <a:pt x="1311191" y="407260"/>
                  </a:cubicBezTo>
                  <a:cubicBezTo>
                    <a:pt x="1313057" y="405394"/>
                    <a:pt x="1315389" y="403528"/>
                    <a:pt x="1317255" y="403062"/>
                  </a:cubicBezTo>
                  <a:cubicBezTo>
                    <a:pt x="1322387" y="402129"/>
                    <a:pt x="1324253" y="397930"/>
                    <a:pt x="1326586" y="394198"/>
                  </a:cubicBezTo>
                  <a:cubicBezTo>
                    <a:pt x="1328452" y="391399"/>
                    <a:pt x="1328918" y="388134"/>
                    <a:pt x="1327985" y="384868"/>
                  </a:cubicBezTo>
                  <a:cubicBezTo>
                    <a:pt x="1327052" y="382536"/>
                    <a:pt x="1326586" y="379737"/>
                    <a:pt x="1325653" y="377404"/>
                  </a:cubicBezTo>
                  <a:cubicBezTo>
                    <a:pt x="1323787" y="373672"/>
                    <a:pt x="1323787" y="369940"/>
                    <a:pt x="1325186" y="366208"/>
                  </a:cubicBezTo>
                  <a:cubicBezTo>
                    <a:pt x="1326119" y="362476"/>
                    <a:pt x="1326586" y="358744"/>
                    <a:pt x="1327519" y="355012"/>
                  </a:cubicBezTo>
                  <a:cubicBezTo>
                    <a:pt x="1327519" y="355012"/>
                    <a:pt x="1327052" y="355012"/>
                    <a:pt x="1327052" y="355012"/>
                  </a:cubicBezTo>
                  <a:lnTo>
                    <a:pt x="1326119" y="354545"/>
                  </a:lnTo>
                  <a:lnTo>
                    <a:pt x="1327519" y="355012"/>
                  </a:lnTo>
                  <a:cubicBezTo>
                    <a:pt x="1327519" y="355012"/>
                    <a:pt x="1327519" y="355012"/>
                    <a:pt x="1327519" y="355012"/>
                  </a:cubicBezTo>
                  <a:cubicBezTo>
                    <a:pt x="1329851" y="355478"/>
                    <a:pt x="1332184" y="355945"/>
                    <a:pt x="1334516" y="355945"/>
                  </a:cubicBezTo>
                  <a:cubicBezTo>
                    <a:pt x="1341514" y="355478"/>
                    <a:pt x="1344313" y="352679"/>
                    <a:pt x="1344779" y="345215"/>
                  </a:cubicBezTo>
                  <a:cubicBezTo>
                    <a:pt x="1344779" y="342416"/>
                    <a:pt x="1345246" y="340550"/>
                    <a:pt x="1347112" y="338217"/>
                  </a:cubicBezTo>
                  <a:cubicBezTo>
                    <a:pt x="1350377" y="334485"/>
                    <a:pt x="1348045" y="331686"/>
                    <a:pt x="1346179" y="328421"/>
                  </a:cubicBezTo>
                  <a:cubicBezTo>
                    <a:pt x="1341047" y="326555"/>
                    <a:pt x="1338715" y="322823"/>
                    <a:pt x="1338715" y="317225"/>
                  </a:cubicBezTo>
                  <a:cubicBezTo>
                    <a:pt x="1338715" y="313026"/>
                    <a:pt x="1336849" y="310694"/>
                    <a:pt x="1332184" y="310694"/>
                  </a:cubicBezTo>
                  <a:cubicBezTo>
                    <a:pt x="1328452" y="310694"/>
                    <a:pt x="1327519" y="307895"/>
                    <a:pt x="1327052" y="305096"/>
                  </a:cubicBezTo>
                  <a:cubicBezTo>
                    <a:pt x="1322854" y="305562"/>
                    <a:pt x="1319122" y="304163"/>
                    <a:pt x="1315389" y="301363"/>
                  </a:cubicBezTo>
                  <a:cubicBezTo>
                    <a:pt x="1315389" y="301363"/>
                    <a:pt x="1315389" y="301363"/>
                    <a:pt x="1315389" y="300897"/>
                  </a:cubicBezTo>
                  <a:cubicBezTo>
                    <a:pt x="1315389" y="300897"/>
                    <a:pt x="1314923" y="300897"/>
                    <a:pt x="1314923" y="300897"/>
                  </a:cubicBezTo>
                  <a:lnTo>
                    <a:pt x="1315389" y="301363"/>
                  </a:lnTo>
                  <a:cubicBezTo>
                    <a:pt x="1313990" y="301830"/>
                    <a:pt x="1313057" y="302296"/>
                    <a:pt x="1311657" y="302296"/>
                  </a:cubicBezTo>
                  <a:cubicBezTo>
                    <a:pt x="1305593" y="302296"/>
                    <a:pt x="1301861" y="305096"/>
                    <a:pt x="1300928" y="310694"/>
                  </a:cubicBezTo>
                  <a:cubicBezTo>
                    <a:pt x="1299528" y="316292"/>
                    <a:pt x="1295796" y="320957"/>
                    <a:pt x="1297662" y="327021"/>
                  </a:cubicBezTo>
                  <a:cubicBezTo>
                    <a:pt x="1298129" y="328421"/>
                    <a:pt x="1298129" y="329354"/>
                    <a:pt x="1297196" y="330287"/>
                  </a:cubicBezTo>
                  <a:cubicBezTo>
                    <a:pt x="1294863" y="332619"/>
                    <a:pt x="1292531" y="334485"/>
                    <a:pt x="1290665" y="336818"/>
                  </a:cubicBezTo>
                  <a:cubicBezTo>
                    <a:pt x="1284600" y="337284"/>
                    <a:pt x="1282267" y="341950"/>
                    <a:pt x="1280401" y="346615"/>
                  </a:cubicBezTo>
                  <a:cubicBezTo>
                    <a:pt x="1279002" y="349414"/>
                    <a:pt x="1277602" y="352213"/>
                    <a:pt x="1275736" y="355012"/>
                  </a:cubicBezTo>
                  <a:cubicBezTo>
                    <a:pt x="1274337" y="357344"/>
                    <a:pt x="1272004" y="358277"/>
                    <a:pt x="1269672" y="358277"/>
                  </a:cubicBezTo>
                  <a:cubicBezTo>
                    <a:pt x="1269672" y="358277"/>
                    <a:pt x="1269672" y="358744"/>
                    <a:pt x="1269672" y="358744"/>
                  </a:cubicBezTo>
                  <a:cubicBezTo>
                    <a:pt x="1269205" y="359210"/>
                    <a:pt x="1269205" y="359210"/>
                    <a:pt x="1268739" y="359677"/>
                  </a:cubicBezTo>
                  <a:cubicBezTo>
                    <a:pt x="1268739" y="359210"/>
                    <a:pt x="1268739" y="358744"/>
                    <a:pt x="1269205" y="358277"/>
                  </a:cubicBezTo>
                  <a:cubicBezTo>
                    <a:pt x="1269205" y="358277"/>
                    <a:pt x="1269205" y="358277"/>
                    <a:pt x="1269205" y="358277"/>
                  </a:cubicBezTo>
                  <a:cubicBezTo>
                    <a:pt x="1268272" y="356411"/>
                    <a:pt x="1267806" y="353612"/>
                    <a:pt x="1265007" y="353146"/>
                  </a:cubicBezTo>
                  <a:cubicBezTo>
                    <a:pt x="1262674" y="352679"/>
                    <a:pt x="1260808" y="355478"/>
                    <a:pt x="1259875" y="360143"/>
                  </a:cubicBezTo>
                  <a:cubicBezTo>
                    <a:pt x="1259409" y="362942"/>
                    <a:pt x="1258942" y="365275"/>
                    <a:pt x="1260342" y="367607"/>
                  </a:cubicBezTo>
                  <a:cubicBezTo>
                    <a:pt x="1261275" y="370406"/>
                    <a:pt x="1260342" y="372739"/>
                    <a:pt x="1258942" y="374605"/>
                  </a:cubicBezTo>
                  <a:cubicBezTo>
                    <a:pt x="1257543" y="376471"/>
                    <a:pt x="1254277" y="377871"/>
                    <a:pt x="1252411" y="376938"/>
                  </a:cubicBezTo>
                  <a:cubicBezTo>
                    <a:pt x="1251012" y="376005"/>
                    <a:pt x="1248679" y="375072"/>
                    <a:pt x="1248212" y="373206"/>
                  </a:cubicBezTo>
                  <a:cubicBezTo>
                    <a:pt x="1246813" y="369473"/>
                    <a:pt x="1246346" y="365741"/>
                    <a:pt x="1245880" y="362009"/>
                  </a:cubicBezTo>
                  <a:cubicBezTo>
                    <a:pt x="1244947" y="354545"/>
                    <a:pt x="1246346" y="348014"/>
                    <a:pt x="1252411" y="342883"/>
                  </a:cubicBezTo>
                  <a:cubicBezTo>
                    <a:pt x="1254744" y="341017"/>
                    <a:pt x="1255210" y="338684"/>
                    <a:pt x="1255677" y="335885"/>
                  </a:cubicBezTo>
                  <a:cubicBezTo>
                    <a:pt x="1257076" y="327021"/>
                    <a:pt x="1253811" y="319557"/>
                    <a:pt x="1250078" y="312093"/>
                  </a:cubicBezTo>
                  <a:cubicBezTo>
                    <a:pt x="1249146" y="310694"/>
                    <a:pt x="1246346" y="310694"/>
                    <a:pt x="1244947" y="312093"/>
                  </a:cubicBezTo>
                  <a:cubicBezTo>
                    <a:pt x="1241215" y="316292"/>
                    <a:pt x="1237016" y="320490"/>
                    <a:pt x="1235150" y="326088"/>
                  </a:cubicBezTo>
                  <a:cubicBezTo>
                    <a:pt x="1234217" y="329354"/>
                    <a:pt x="1231885" y="331686"/>
                    <a:pt x="1229552" y="333552"/>
                  </a:cubicBezTo>
                  <a:cubicBezTo>
                    <a:pt x="1229086" y="334019"/>
                    <a:pt x="1228619" y="334019"/>
                    <a:pt x="1227686" y="334485"/>
                  </a:cubicBezTo>
                  <a:cubicBezTo>
                    <a:pt x="1226287" y="334485"/>
                    <a:pt x="1225354" y="333552"/>
                    <a:pt x="1225820" y="332153"/>
                  </a:cubicBezTo>
                  <a:cubicBezTo>
                    <a:pt x="1227686" y="326088"/>
                    <a:pt x="1229552" y="320024"/>
                    <a:pt x="1229086" y="313493"/>
                  </a:cubicBezTo>
                  <a:cubicBezTo>
                    <a:pt x="1228619" y="310227"/>
                    <a:pt x="1231418" y="309761"/>
                    <a:pt x="1233751" y="308828"/>
                  </a:cubicBezTo>
                  <a:cubicBezTo>
                    <a:pt x="1237483" y="306962"/>
                    <a:pt x="1237483" y="303696"/>
                    <a:pt x="1234684" y="301363"/>
                  </a:cubicBezTo>
                  <a:cubicBezTo>
                    <a:pt x="1231885" y="299031"/>
                    <a:pt x="1228619" y="296232"/>
                    <a:pt x="1224887" y="295765"/>
                  </a:cubicBezTo>
                  <a:cubicBezTo>
                    <a:pt x="1221622" y="295299"/>
                    <a:pt x="1218823" y="293899"/>
                    <a:pt x="1216490" y="292033"/>
                  </a:cubicBezTo>
                  <a:cubicBezTo>
                    <a:pt x="1215090" y="291100"/>
                    <a:pt x="1214624" y="290167"/>
                    <a:pt x="1215557" y="288768"/>
                  </a:cubicBezTo>
                  <a:cubicBezTo>
                    <a:pt x="1218823" y="285036"/>
                    <a:pt x="1222555" y="281304"/>
                    <a:pt x="1225820" y="277572"/>
                  </a:cubicBezTo>
                  <a:cubicBezTo>
                    <a:pt x="1226753" y="276639"/>
                    <a:pt x="1228153" y="276639"/>
                    <a:pt x="1229086" y="276172"/>
                  </a:cubicBezTo>
                  <a:cubicBezTo>
                    <a:pt x="1233751" y="274306"/>
                    <a:pt x="1235150" y="273373"/>
                    <a:pt x="1234217" y="270107"/>
                  </a:cubicBezTo>
                  <a:cubicBezTo>
                    <a:pt x="1231418" y="257978"/>
                    <a:pt x="1229552" y="246316"/>
                    <a:pt x="1234217" y="234186"/>
                  </a:cubicBezTo>
                  <a:cubicBezTo>
                    <a:pt x="1234684" y="232320"/>
                    <a:pt x="1235150" y="229988"/>
                    <a:pt x="1234217" y="228588"/>
                  </a:cubicBezTo>
                  <a:cubicBezTo>
                    <a:pt x="1231885" y="221124"/>
                    <a:pt x="1232818" y="213194"/>
                    <a:pt x="1229086" y="206196"/>
                  </a:cubicBezTo>
                  <a:cubicBezTo>
                    <a:pt x="1227686" y="203397"/>
                    <a:pt x="1229086" y="201531"/>
                    <a:pt x="1231418" y="200131"/>
                  </a:cubicBezTo>
                  <a:cubicBezTo>
                    <a:pt x="1236083" y="196866"/>
                    <a:pt x="1240748" y="193134"/>
                    <a:pt x="1244947" y="189402"/>
                  </a:cubicBezTo>
                  <a:cubicBezTo>
                    <a:pt x="1248212" y="187069"/>
                    <a:pt x="1250078" y="183804"/>
                    <a:pt x="1250545" y="179605"/>
                  </a:cubicBezTo>
                  <a:cubicBezTo>
                    <a:pt x="1250545" y="178206"/>
                    <a:pt x="1251012" y="177273"/>
                    <a:pt x="1251944" y="176340"/>
                  </a:cubicBezTo>
                  <a:cubicBezTo>
                    <a:pt x="1252878" y="175407"/>
                    <a:pt x="1254277" y="174474"/>
                    <a:pt x="1255210" y="174474"/>
                  </a:cubicBezTo>
                  <a:cubicBezTo>
                    <a:pt x="1258009" y="175407"/>
                    <a:pt x="1260808" y="176806"/>
                    <a:pt x="1263607" y="178672"/>
                  </a:cubicBezTo>
                  <a:cubicBezTo>
                    <a:pt x="1267339" y="181005"/>
                    <a:pt x="1271071" y="180072"/>
                    <a:pt x="1274337" y="177739"/>
                  </a:cubicBezTo>
                  <a:cubicBezTo>
                    <a:pt x="1276669" y="176340"/>
                    <a:pt x="1278535" y="174940"/>
                    <a:pt x="1280401" y="173074"/>
                  </a:cubicBezTo>
                  <a:cubicBezTo>
                    <a:pt x="1289265" y="164677"/>
                    <a:pt x="1298129" y="156280"/>
                    <a:pt x="1306992" y="147883"/>
                  </a:cubicBezTo>
                  <a:cubicBezTo>
                    <a:pt x="1308858" y="146017"/>
                    <a:pt x="1310258" y="143684"/>
                    <a:pt x="1311657" y="141818"/>
                  </a:cubicBezTo>
                  <a:cubicBezTo>
                    <a:pt x="1313523" y="139019"/>
                    <a:pt x="1311657" y="132954"/>
                    <a:pt x="1308858" y="131555"/>
                  </a:cubicBezTo>
                  <a:cubicBezTo>
                    <a:pt x="1308392" y="131088"/>
                    <a:pt x="1307925" y="130622"/>
                    <a:pt x="1306992" y="130622"/>
                  </a:cubicBezTo>
                  <a:cubicBezTo>
                    <a:pt x="1299062" y="130155"/>
                    <a:pt x="1292531" y="125957"/>
                    <a:pt x="1286466" y="121292"/>
                  </a:cubicBezTo>
                  <a:cubicBezTo>
                    <a:pt x="1284600" y="119892"/>
                    <a:pt x="1281801" y="118959"/>
                    <a:pt x="1279469" y="118493"/>
                  </a:cubicBezTo>
                  <a:cubicBezTo>
                    <a:pt x="1273870" y="117560"/>
                    <a:pt x="1267806" y="117093"/>
                    <a:pt x="1262208" y="118493"/>
                  </a:cubicBezTo>
                  <a:cubicBezTo>
                    <a:pt x="1260342" y="118959"/>
                    <a:pt x="1258476" y="119892"/>
                    <a:pt x="1257076" y="121292"/>
                  </a:cubicBezTo>
                  <a:cubicBezTo>
                    <a:pt x="1254277" y="124557"/>
                    <a:pt x="1252411" y="128756"/>
                    <a:pt x="1247746" y="130155"/>
                  </a:cubicBezTo>
                  <a:cubicBezTo>
                    <a:pt x="1245413" y="133887"/>
                    <a:pt x="1243081" y="137620"/>
                    <a:pt x="1240748" y="141818"/>
                  </a:cubicBezTo>
                  <a:cubicBezTo>
                    <a:pt x="1237483" y="147883"/>
                    <a:pt x="1233751" y="153947"/>
                    <a:pt x="1230952" y="160478"/>
                  </a:cubicBezTo>
                  <a:cubicBezTo>
                    <a:pt x="1229086" y="163744"/>
                    <a:pt x="1227686" y="167476"/>
                    <a:pt x="1227686" y="171208"/>
                  </a:cubicBezTo>
                  <a:cubicBezTo>
                    <a:pt x="1227686" y="180072"/>
                    <a:pt x="1223488" y="187069"/>
                    <a:pt x="1220689" y="195000"/>
                  </a:cubicBezTo>
                  <a:cubicBezTo>
                    <a:pt x="1220222" y="196866"/>
                    <a:pt x="1218823" y="198265"/>
                    <a:pt x="1217423" y="199198"/>
                  </a:cubicBezTo>
                  <a:cubicBezTo>
                    <a:pt x="1213691" y="201531"/>
                    <a:pt x="1209959" y="204330"/>
                    <a:pt x="1206227" y="207129"/>
                  </a:cubicBezTo>
                  <a:cubicBezTo>
                    <a:pt x="1202961" y="209462"/>
                    <a:pt x="1203428" y="212261"/>
                    <a:pt x="1203894" y="215526"/>
                  </a:cubicBezTo>
                  <a:cubicBezTo>
                    <a:pt x="1203894" y="215526"/>
                    <a:pt x="1204361" y="215526"/>
                    <a:pt x="1204361" y="215526"/>
                  </a:cubicBezTo>
                  <a:cubicBezTo>
                    <a:pt x="1204361" y="215993"/>
                    <a:pt x="1204361" y="215993"/>
                    <a:pt x="1204361" y="216459"/>
                  </a:cubicBezTo>
                  <a:cubicBezTo>
                    <a:pt x="1204827" y="216459"/>
                    <a:pt x="1204827" y="216926"/>
                    <a:pt x="1205294" y="216926"/>
                  </a:cubicBezTo>
                  <a:cubicBezTo>
                    <a:pt x="1204827" y="217392"/>
                    <a:pt x="1204827" y="217392"/>
                    <a:pt x="1204361" y="216459"/>
                  </a:cubicBezTo>
                  <a:cubicBezTo>
                    <a:pt x="1204361" y="216459"/>
                    <a:pt x="1203894" y="215993"/>
                    <a:pt x="1203894" y="215993"/>
                  </a:cubicBezTo>
                  <a:cubicBezTo>
                    <a:pt x="1203894" y="215993"/>
                    <a:pt x="1203894" y="215993"/>
                    <a:pt x="1203894" y="215526"/>
                  </a:cubicBezTo>
                  <a:cubicBezTo>
                    <a:pt x="1201095" y="216459"/>
                    <a:pt x="1197830" y="216459"/>
                    <a:pt x="1195497" y="218325"/>
                  </a:cubicBezTo>
                  <a:cubicBezTo>
                    <a:pt x="1187100" y="223923"/>
                    <a:pt x="1181968" y="231854"/>
                    <a:pt x="1180569" y="241651"/>
                  </a:cubicBezTo>
                  <a:cubicBezTo>
                    <a:pt x="1180102" y="245383"/>
                    <a:pt x="1179636" y="249115"/>
                    <a:pt x="1176370" y="251447"/>
                  </a:cubicBezTo>
                  <a:cubicBezTo>
                    <a:pt x="1175437" y="252380"/>
                    <a:pt x="1174504" y="253313"/>
                    <a:pt x="1173571" y="254246"/>
                  </a:cubicBezTo>
                  <a:cubicBezTo>
                    <a:pt x="1170306" y="257978"/>
                    <a:pt x="1169373" y="261710"/>
                    <a:pt x="1169839" y="266842"/>
                  </a:cubicBezTo>
                  <a:cubicBezTo>
                    <a:pt x="1170306" y="271507"/>
                    <a:pt x="1171239" y="275706"/>
                    <a:pt x="1174038" y="279438"/>
                  </a:cubicBezTo>
                  <a:cubicBezTo>
                    <a:pt x="1175437" y="281304"/>
                    <a:pt x="1175904" y="283636"/>
                    <a:pt x="1176837" y="285502"/>
                  </a:cubicBezTo>
                  <a:cubicBezTo>
                    <a:pt x="1178703" y="285969"/>
                    <a:pt x="1180102" y="286435"/>
                    <a:pt x="1181502" y="286902"/>
                  </a:cubicBezTo>
                  <a:cubicBezTo>
                    <a:pt x="1185234" y="289234"/>
                    <a:pt x="1188966" y="291567"/>
                    <a:pt x="1192232" y="294366"/>
                  </a:cubicBezTo>
                  <a:cubicBezTo>
                    <a:pt x="1192698" y="294832"/>
                    <a:pt x="1193165" y="295299"/>
                    <a:pt x="1193165" y="295765"/>
                  </a:cubicBezTo>
                  <a:cubicBezTo>
                    <a:pt x="1193165" y="297165"/>
                    <a:pt x="1192232" y="297165"/>
                    <a:pt x="1190832" y="297631"/>
                  </a:cubicBezTo>
                  <a:cubicBezTo>
                    <a:pt x="1188966" y="298098"/>
                    <a:pt x="1187100" y="298098"/>
                    <a:pt x="1185701" y="299497"/>
                  </a:cubicBezTo>
                  <a:cubicBezTo>
                    <a:pt x="1182902" y="302763"/>
                    <a:pt x="1180102" y="306495"/>
                    <a:pt x="1177770" y="309761"/>
                  </a:cubicBezTo>
                  <a:cubicBezTo>
                    <a:pt x="1176370" y="311627"/>
                    <a:pt x="1177303" y="314426"/>
                    <a:pt x="1180102" y="315825"/>
                  </a:cubicBezTo>
                  <a:cubicBezTo>
                    <a:pt x="1181036" y="316292"/>
                    <a:pt x="1182435" y="316292"/>
                    <a:pt x="1183368" y="316758"/>
                  </a:cubicBezTo>
                  <a:cubicBezTo>
                    <a:pt x="1183368" y="316758"/>
                    <a:pt x="1183368" y="316292"/>
                    <a:pt x="1183368" y="316292"/>
                  </a:cubicBezTo>
                  <a:lnTo>
                    <a:pt x="1184768" y="315825"/>
                  </a:lnTo>
                  <a:lnTo>
                    <a:pt x="1183835" y="316758"/>
                  </a:lnTo>
                  <a:cubicBezTo>
                    <a:pt x="1183835" y="316758"/>
                    <a:pt x="1183368" y="316758"/>
                    <a:pt x="1183368" y="316758"/>
                  </a:cubicBezTo>
                  <a:cubicBezTo>
                    <a:pt x="1183835" y="319091"/>
                    <a:pt x="1183835" y="321890"/>
                    <a:pt x="1181968" y="323756"/>
                  </a:cubicBezTo>
                  <a:cubicBezTo>
                    <a:pt x="1178703" y="327021"/>
                    <a:pt x="1175437" y="329820"/>
                    <a:pt x="1172172" y="332619"/>
                  </a:cubicBezTo>
                  <a:cubicBezTo>
                    <a:pt x="1168440" y="335885"/>
                    <a:pt x="1163775" y="338684"/>
                    <a:pt x="1158643" y="338684"/>
                  </a:cubicBezTo>
                  <a:cubicBezTo>
                    <a:pt x="1151645" y="338684"/>
                    <a:pt x="1148847" y="343816"/>
                    <a:pt x="1146980" y="349414"/>
                  </a:cubicBezTo>
                  <a:cubicBezTo>
                    <a:pt x="1146047" y="353612"/>
                    <a:pt x="1145581" y="358277"/>
                    <a:pt x="1144648" y="362476"/>
                  </a:cubicBezTo>
                  <a:cubicBezTo>
                    <a:pt x="1144648" y="363409"/>
                    <a:pt x="1143715" y="364342"/>
                    <a:pt x="1142782" y="364808"/>
                  </a:cubicBezTo>
                  <a:cubicBezTo>
                    <a:pt x="1142315" y="364342"/>
                    <a:pt x="1141849" y="363875"/>
                    <a:pt x="1141382" y="363409"/>
                  </a:cubicBezTo>
                  <a:cubicBezTo>
                    <a:pt x="1139983" y="361076"/>
                    <a:pt x="1138583" y="359210"/>
                    <a:pt x="1137184" y="356878"/>
                  </a:cubicBezTo>
                  <a:cubicBezTo>
                    <a:pt x="1134851" y="353146"/>
                    <a:pt x="1134851" y="351746"/>
                    <a:pt x="1137650" y="348481"/>
                  </a:cubicBezTo>
                  <a:cubicBezTo>
                    <a:pt x="1140916" y="343816"/>
                    <a:pt x="1144648" y="339151"/>
                    <a:pt x="1147913" y="334485"/>
                  </a:cubicBezTo>
                  <a:cubicBezTo>
                    <a:pt x="1148847" y="333086"/>
                    <a:pt x="1147913" y="329820"/>
                    <a:pt x="1146047" y="329820"/>
                  </a:cubicBezTo>
                  <a:cubicBezTo>
                    <a:pt x="1139516" y="329354"/>
                    <a:pt x="1137650" y="325155"/>
                    <a:pt x="1137184" y="319557"/>
                  </a:cubicBezTo>
                  <a:cubicBezTo>
                    <a:pt x="1136717" y="319091"/>
                    <a:pt x="1136251" y="318624"/>
                    <a:pt x="1135318" y="317691"/>
                  </a:cubicBezTo>
                  <a:cubicBezTo>
                    <a:pt x="1135784" y="318158"/>
                    <a:pt x="1136251" y="318624"/>
                    <a:pt x="1137184" y="319557"/>
                  </a:cubicBezTo>
                  <a:lnTo>
                    <a:pt x="1137184" y="319557"/>
                  </a:lnTo>
                  <a:cubicBezTo>
                    <a:pt x="1137184" y="319557"/>
                    <a:pt x="1137650" y="320024"/>
                    <a:pt x="1137650" y="320024"/>
                  </a:cubicBezTo>
                  <a:lnTo>
                    <a:pt x="1137184" y="319557"/>
                  </a:lnTo>
                  <a:cubicBezTo>
                    <a:pt x="1139516" y="320024"/>
                    <a:pt x="1142315" y="320957"/>
                    <a:pt x="1144648" y="321423"/>
                  </a:cubicBezTo>
                  <a:cubicBezTo>
                    <a:pt x="1146980" y="322356"/>
                    <a:pt x="1149779" y="322823"/>
                    <a:pt x="1152112" y="321423"/>
                  </a:cubicBezTo>
                  <a:cubicBezTo>
                    <a:pt x="1156311" y="319557"/>
                    <a:pt x="1160509" y="317691"/>
                    <a:pt x="1164241" y="315825"/>
                  </a:cubicBezTo>
                  <a:cubicBezTo>
                    <a:pt x="1165174" y="315359"/>
                    <a:pt x="1166107" y="313959"/>
                    <a:pt x="1166107" y="312560"/>
                  </a:cubicBezTo>
                  <a:cubicBezTo>
                    <a:pt x="1166107" y="307895"/>
                    <a:pt x="1165641" y="303696"/>
                    <a:pt x="1165641" y="299031"/>
                  </a:cubicBezTo>
                  <a:cubicBezTo>
                    <a:pt x="1165641" y="295765"/>
                    <a:pt x="1165174" y="294832"/>
                    <a:pt x="1169839" y="294366"/>
                  </a:cubicBezTo>
                  <a:cubicBezTo>
                    <a:pt x="1175904" y="293433"/>
                    <a:pt x="1175904" y="289234"/>
                    <a:pt x="1176370" y="285036"/>
                  </a:cubicBezTo>
                  <a:cubicBezTo>
                    <a:pt x="1175437" y="285036"/>
                    <a:pt x="1174504" y="285036"/>
                    <a:pt x="1173105" y="285036"/>
                  </a:cubicBezTo>
                  <a:cubicBezTo>
                    <a:pt x="1164708" y="285502"/>
                    <a:pt x="1158177" y="282703"/>
                    <a:pt x="1155378" y="273840"/>
                  </a:cubicBezTo>
                  <a:cubicBezTo>
                    <a:pt x="1154911" y="272907"/>
                    <a:pt x="1153978" y="271507"/>
                    <a:pt x="1153512" y="270574"/>
                  </a:cubicBezTo>
                  <a:cubicBezTo>
                    <a:pt x="1152579" y="269174"/>
                    <a:pt x="1149313" y="268708"/>
                    <a:pt x="1148380" y="269641"/>
                  </a:cubicBezTo>
                  <a:cubicBezTo>
                    <a:pt x="1146047" y="271974"/>
                    <a:pt x="1143248" y="273840"/>
                    <a:pt x="1141849" y="276172"/>
                  </a:cubicBezTo>
                  <a:cubicBezTo>
                    <a:pt x="1136717" y="283170"/>
                    <a:pt x="1131119" y="288768"/>
                    <a:pt x="1122256" y="289701"/>
                  </a:cubicBezTo>
                  <a:cubicBezTo>
                    <a:pt x="1121323" y="289701"/>
                    <a:pt x="1119923" y="291100"/>
                    <a:pt x="1118990" y="291567"/>
                  </a:cubicBezTo>
                  <a:cubicBezTo>
                    <a:pt x="1118524" y="292033"/>
                    <a:pt x="1118057" y="292500"/>
                    <a:pt x="1117591" y="292966"/>
                  </a:cubicBezTo>
                  <a:cubicBezTo>
                    <a:pt x="1116191" y="293899"/>
                    <a:pt x="1116191" y="297165"/>
                    <a:pt x="1117591" y="298098"/>
                  </a:cubicBezTo>
                  <a:cubicBezTo>
                    <a:pt x="1124122" y="302763"/>
                    <a:pt x="1131586" y="307428"/>
                    <a:pt x="1134851" y="315359"/>
                  </a:cubicBezTo>
                  <a:lnTo>
                    <a:pt x="1134385" y="314892"/>
                  </a:lnTo>
                  <a:cubicBezTo>
                    <a:pt x="1134385" y="314892"/>
                    <a:pt x="1134851" y="315359"/>
                    <a:pt x="1134851" y="315359"/>
                  </a:cubicBezTo>
                  <a:cubicBezTo>
                    <a:pt x="1131586" y="315825"/>
                    <a:pt x="1128787" y="317225"/>
                    <a:pt x="1125521" y="317225"/>
                  </a:cubicBezTo>
                  <a:cubicBezTo>
                    <a:pt x="1122256" y="317225"/>
                    <a:pt x="1119457" y="317225"/>
                    <a:pt x="1118057" y="320957"/>
                  </a:cubicBezTo>
                  <a:cubicBezTo>
                    <a:pt x="1117124" y="323289"/>
                    <a:pt x="1114791" y="324689"/>
                    <a:pt x="1112925" y="326555"/>
                  </a:cubicBezTo>
                  <a:cubicBezTo>
                    <a:pt x="1111526" y="327954"/>
                    <a:pt x="1110126" y="329354"/>
                    <a:pt x="1110126" y="331220"/>
                  </a:cubicBezTo>
                  <a:cubicBezTo>
                    <a:pt x="1110126" y="333086"/>
                    <a:pt x="1110126" y="334952"/>
                    <a:pt x="1108260" y="336351"/>
                  </a:cubicBezTo>
                  <a:cubicBezTo>
                    <a:pt x="1105928" y="337751"/>
                    <a:pt x="1103129" y="337284"/>
                    <a:pt x="1100796" y="336351"/>
                  </a:cubicBezTo>
                  <a:cubicBezTo>
                    <a:pt x="1098464" y="335418"/>
                    <a:pt x="1096131" y="334019"/>
                    <a:pt x="1093799" y="333086"/>
                  </a:cubicBezTo>
                  <a:cubicBezTo>
                    <a:pt x="1089600" y="331220"/>
                    <a:pt x="1085402" y="330287"/>
                    <a:pt x="1080737" y="332619"/>
                  </a:cubicBezTo>
                  <a:cubicBezTo>
                    <a:pt x="1078870" y="333552"/>
                    <a:pt x="1077004" y="333552"/>
                    <a:pt x="1075138" y="334019"/>
                  </a:cubicBezTo>
                  <a:cubicBezTo>
                    <a:pt x="1072339" y="334485"/>
                    <a:pt x="1070007" y="334019"/>
                    <a:pt x="1067674" y="333086"/>
                  </a:cubicBezTo>
                  <a:cubicBezTo>
                    <a:pt x="1063476" y="330753"/>
                    <a:pt x="1059744" y="328887"/>
                    <a:pt x="1057411" y="324689"/>
                  </a:cubicBezTo>
                  <a:cubicBezTo>
                    <a:pt x="1054612" y="318624"/>
                    <a:pt x="1049947" y="316292"/>
                    <a:pt x="1044349" y="314892"/>
                  </a:cubicBezTo>
                  <a:cubicBezTo>
                    <a:pt x="1042016" y="314426"/>
                    <a:pt x="1039684" y="312560"/>
                    <a:pt x="1039217" y="309761"/>
                  </a:cubicBezTo>
                  <a:cubicBezTo>
                    <a:pt x="1037351" y="303696"/>
                    <a:pt x="1034086" y="298098"/>
                    <a:pt x="1035019" y="291100"/>
                  </a:cubicBezTo>
                  <a:cubicBezTo>
                    <a:pt x="1035485" y="289234"/>
                    <a:pt x="1035019" y="287368"/>
                    <a:pt x="1035019" y="285502"/>
                  </a:cubicBezTo>
                  <a:cubicBezTo>
                    <a:pt x="1034552" y="281304"/>
                    <a:pt x="1029887" y="276639"/>
                    <a:pt x="1025689" y="277572"/>
                  </a:cubicBezTo>
                  <a:cubicBezTo>
                    <a:pt x="1016825" y="278971"/>
                    <a:pt x="1007961" y="280371"/>
                    <a:pt x="999098" y="280837"/>
                  </a:cubicBezTo>
                  <a:cubicBezTo>
                    <a:pt x="995366" y="281304"/>
                    <a:pt x="992567" y="284569"/>
                    <a:pt x="991167" y="288301"/>
                  </a:cubicBezTo>
                  <a:cubicBezTo>
                    <a:pt x="990234" y="290634"/>
                    <a:pt x="991167" y="294366"/>
                    <a:pt x="993966" y="296698"/>
                  </a:cubicBezTo>
                  <a:cubicBezTo>
                    <a:pt x="995366" y="298098"/>
                    <a:pt x="997232" y="298564"/>
                    <a:pt x="999098" y="297165"/>
                  </a:cubicBezTo>
                  <a:cubicBezTo>
                    <a:pt x="1000031" y="296698"/>
                    <a:pt x="1000964" y="295299"/>
                    <a:pt x="1002363" y="294832"/>
                  </a:cubicBezTo>
                  <a:cubicBezTo>
                    <a:pt x="1006095" y="294366"/>
                    <a:pt x="1009827" y="293899"/>
                    <a:pt x="1013559" y="293433"/>
                  </a:cubicBezTo>
                  <a:cubicBezTo>
                    <a:pt x="1017292" y="292500"/>
                    <a:pt x="1020557" y="291100"/>
                    <a:pt x="1024289" y="289701"/>
                  </a:cubicBezTo>
                  <a:cubicBezTo>
                    <a:pt x="1024756" y="289701"/>
                    <a:pt x="1026155" y="290634"/>
                    <a:pt x="1026622" y="291567"/>
                  </a:cubicBezTo>
                  <a:cubicBezTo>
                    <a:pt x="1026622" y="291567"/>
                    <a:pt x="1026155" y="292966"/>
                    <a:pt x="1025689" y="292966"/>
                  </a:cubicBezTo>
                  <a:cubicBezTo>
                    <a:pt x="1021957" y="294366"/>
                    <a:pt x="1018225" y="295299"/>
                    <a:pt x="1015426" y="297165"/>
                  </a:cubicBezTo>
                  <a:cubicBezTo>
                    <a:pt x="1011227" y="300430"/>
                    <a:pt x="1006562" y="302296"/>
                    <a:pt x="1001430" y="303229"/>
                  </a:cubicBezTo>
                  <a:cubicBezTo>
                    <a:pt x="999098" y="303696"/>
                    <a:pt x="996299" y="304629"/>
                    <a:pt x="993966" y="305562"/>
                  </a:cubicBezTo>
                  <a:cubicBezTo>
                    <a:pt x="990234" y="306962"/>
                    <a:pt x="987435" y="309294"/>
                    <a:pt x="986036" y="313493"/>
                  </a:cubicBezTo>
                  <a:cubicBezTo>
                    <a:pt x="984170" y="319557"/>
                    <a:pt x="982770" y="325622"/>
                    <a:pt x="981837" y="332153"/>
                  </a:cubicBezTo>
                  <a:cubicBezTo>
                    <a:pt x="981837" y="334019"/>
                    <a:pt x="980438" y="335885"/>
                    <a:pt x="979038" y="336818"/>
                  </a:cubicBezTo>
                  <a:cubicBezTo>
                    <a:pt x="977638" y="338217"/>
                    <a:pt x="975306" y="339617"/>
                    <a:pt x="974373" y="339151"/>
                  </a:cubicBezTo>
                  <a:cubicBezTo>
                    <a:pt x="972040" y="338217"/>
                    <a:pt x="973440" y="335885"/>
                    <a:pt x="974373" y="334485"/>
                  </a:cubicBezTo>
                  <a:cubicBezTo>
                    <a:pt x="976239" y="331220"/>
                    <a:pt x="975772" y="328421"/>
                    <a:pt x="974373" y="325155"/>
                  </a:cubicBezTo>
                  <a:cubicBezTo>
                    <a:pt x="972507" y="320957"/>
                    <a:pt x="970641" y="317225"/>
                    <a:pt x="968775" y="313026"/>
                  </a:cubicBezTo>
                  <a:cubicBezTo>
                    <a:pt x="966909" y="309761"/>
                    <a:pt x="965509" y="306029"/>
                    <a:pt x="963643" y="302763"/>
                  </a:cubicBezTo>
                  <a:cubicBezTo>
                    <a:pt x="962710" y="300897"/>
                    <a:pt x="959445" y="299031"/>
                    <a:pt x="957112" y="299497"/>
                  </a:cubicBezTo>
                  <a:cubicBezTo>
                    <a:pt x="954780" y="299964"/>
                    <a:pt x="951981" y="300897"/>
                    <a:pt x="949648" y="301363"/>
                  </a:cubicBezTo>
                  <a:cubicBezTo>
                    <a:pt x="930521" y="305562"/>
                    <a:pt x="912794" y="301830"/>
                    <a:pt x="897399" y="289701"/>
                  </a:cubicBezTo>
                  <a:cubicBezTo>
                    <a:pt x="896466" y="288768"/>
                    <a:pt x="896000" y="285969"/>
                    <a:pt x="896933" y="284569"/>
                  </a:cubicBezTo>
                  <a:cubicBezTo>
                    <a:pt x="898799" y="280837"/>
                    <a:pt x="901598" y="278505"/>
                    <a:pt x="905796" y="278505"/>
                  </a:cubicBezTo>
                  <a:cubicBezTo>
                    <a:pt x="907662" y="278505"/>
                    <a:pt x="909528" y="278505"/>
                    <a:pt x="911394" y="278505"/>
                  </a:cubicBezTo>
                  <a:cubicBezTo>
                    <a:pt x="919325" y="278505"/>
                    <a:pt x="923057" y="274306"/>
                    <a:pt x="921658" y="266375"/>
                  </a:cubicBezTo>
                  <a:cubicBezTo>
                    <a:pt x="920725" y="262643"/>
                    <a:pt x="919325" y="258911"/>
                    <a:pt x="917459" y="255646"/>
                  </a:cubicBezTo>
                  <a:cubicBezTo>
                    <a:pt x="914660" y="250981"/>
                    <a:pt x="910461" y="247249"/>
                    <a:pt x="904863" y="248182"/>
                  </a:cubicBezTo>
                  <a:cubicBezTo>
                    <a:pt x="897866" y="249115"/>
                    <a:pt x="892268" y="246316"/>
                    <a:pt x="887136" y="242117"/>
                  </a:cubicBezTo>
                  <a:cubicBezTo>
                    <a:pt x="880139" y="236519"/>
                    <a:pt x="873141" y="230921"/>
                    <a:pt x="866143" y="225323"/>
                  </a:cubicBezTo>
                  <a:cubicBezTo>
                    <a:pt x="861478" y="221591"/>
                    <a:pt x="857280" y="217859"/>
                    <a:pt x="856347" y="211794"/>
                  </a:cubicBezTo>
                  <a:cubicBezTo>
                    <a:pt x="854947" y="203864"/>
                    <a:pt x="849816" y="200131"/>
                    <a:pt x="842818" y="196866"/>
                  </a:cubicBezTo>
                  <a:cubicBezTo>
                    <a:pt x="836753" y="194067"/>
                    <a:pt x="831622" y="195000"/>
                    <a:pt x="827423" y="200131"/>
                  </a:cubicBezTo>
                  <a:cubicBezTo>
                    <a:pt x="826024" y="201997"/>
                    <a:pt x="823691" y="203864"/>
                    <a:pt x="821825" y="205263"/>
                  </a:cubicBezTo>
                  <a:cubicBezTo>
                    <a:pt x="820426" y="206196"/>
                    <a:pt x="818093" y="206196"/>
                    <a:pt x="816227" y="206196"/>
                  </a:cubicBezTo>
                  <a:cubicBezTo>
                    <a:pt x="813894" y="206196"/>
                    <a:pt x="812028" y="203864"/>
                    <a:pt x="812961" y="202464"/>
                  </a:cubicBezTo>
                  <a:cubicBezTo>
                    <a:pt x="818093" y="196399"/>
                    <a:pt x="819493" y="188935"/>
                    <a:pt x="820426" y="181471"/>
                  </a:cubicBezTo>
                  <a:cubicBezTo>
                    <a:pt x="820426" y="181005"/>
                    <a:pt x="819959" y="180538"/>
                    <a:pt x="819493" y="180072"/>
                  </a:cubicBezTo>
                  <a:cubicBezTo>
                    <a:pt x="819026" y="179605"/>
                    <a:pt x="818093" y="179139"/>
                    <a:pt x="818093" y="179605"/>
                  </a:cubicBezTo>
                  <a:cubicBezTo>
                    <a:pt x="816227" y="180538"/>
                    <a:pt x="814361" y="181005"/>
                    <a:pt x="812961" y="182404"/>
                  </a:cubicBezTo>
                  <a:cubicBezTo>
                    <a:pt x="807363" y="187069"/>
                    <a:pt x="802232" y="191734"/>
                    <a:pt x="796634" y="195933"/>
                  </a:cubicBezTo>
                  <a:cubicBezTo>
                    <a:pt x="795701" y="196399"/>
                    <a:pt x="794301" y="196866"/>
                    <a:pt x="792902" y="196399"/>
                  </a:cubicBezTo>
                  <a:cubicBezTo>
                    <a:pt x="791969" y="195933"/>
                    <a:pt x="790569" y="195000"/>
                    <a:pt x="790569" y="193600"/>
                  </a:cubicBezTo>
                  <a:cubicBezTo>
                    <a:pt x="789636" y="188469"/>
                    <a:pt x="790103" y="183337"/>
                    <a:pt x="791036" y="178206"/>
                  </a:cubicBezTo>
                  <a:cubicBezTo>
                    <a:pt x="793368" y="169342"/>
                    <a:pt x="793835" y="160478"/>
                    <a:pt x="793368" y="151615"/>
                  </a:cubicBezTo>
                  <a:cubicBezTo>
                    <a:pt x="793368" y="149749"/>
                    <a:pt x="792435" y="147883"/>
                    <a:pt x="791969" y="146017"/>
                  </a:cubicBezTo>
                  <a:cubicBezTo>
                    <a:pt x="791502" y="145550"/>
                    <a:pt x="789636" y="145084"/>
                    <a:pt x="788703" y="145550"/>
                  </a:cubicBezTo>
                  <a:cubicBezTo>
                    <a:pt x="785904" y="147416"/>
                    <a:pt x="784971" y="150682"/>
                    <a:pt x="784505" y="153947"/>
                  </a:cubicBezTo>
                  <a:cubicBezTo>
                    <a:pt x="784038" y="157213"/>
                    <a:pt x="783105" y="160012"/>
                    <a:pt x="779840" y="161878"/>
                  </a:cubicBezTo>
                  <a:cubicBezTo>
                    <a:pt x="776107" y="164210"/>
                    <a:pt x="772375" y="166543"/>
                    <a:pt x="768177" y="168409"/>
                  </a:cubicBezTo>
                  <a:cubicBezTo>
                    <a:pt x="765844" y="169809"/>
                    <a:pt x="763045" y="168876"/>
                    <a:pt x="761179" y="167009"/>
                  </a:cubicBezTo>
                  <a:cubicBezTo>
                    <a:pt x="760246" y="166076"/>
                    <a:pt x="759780" y="165610"/>
                    <a:pt x="758847" y="164677"/>
                  </a:cubicBezTo>
                  <a:cubicBezTo>
                    <a:pt x="758847" y="164677"/>
                    <a:pt x="758847" y="164677"/>
                    <a:pt x="758847" y="164677"/>
                  </a:cubicBezTo>
                  <a:cubicBezTo>
                    <a:pt x="758380" y="164677"/>
                    <a:pt x="757914" y="164677"/>
                    <a:pt x="757447" y="164677"/>
                  </a:cubicBezTo>
                  <a:cubicBezTo>
                    <a:pt x="756514" y="165610"/>
                    <a:pt x="755115" y="166076"/>
                    <a:pt x="754182" y="167009"/>
                  </a:cubicBezTo>
                  <a:cubicBezTo>
                    <a:pt x="753715" y="167476"/>
                    <a:pt x="752782" y="167476"/>
                    <a:pt x="752316" y="167009"/>
                  </a:cubicBezTo>
                  <a:cubicBezTo>
                    <a:pt x="750916" y="166076"/>
                    <a:pt x="751383" y="165610"/>
                    <a:pt x="753249" y="165143"/>
                  </a:cubicBezTo>
                  <a:cubicBezTo>
                    <a:pt x="754648" y="165143"/>
                    <a:pt x="756048" y="164677"/>
                    <a:pt x="756981" y="164677"/>
                  </a:cubicBezTo>
                  <a:cubicBezTo>
                    <a:pt x="757447" y="164210"/>
                    <a:pt x="757447" y="164210"/>
                    <a:pt x="757914" y="164210"/>
                  </a:cubicBezTo>
                  <a:cubicBezTo>
                    <a:pt x="757914" y="164210"/>
                    <a:pt x="758380" y="164677"/>
                    <a:pt x="758380" y="164677"/>
                  </a:cubicBezTo>
                  <a:cubicBezTo>
                    <a:pt x="758847" y="162811"/>
                    <a:pt x="759313" y="160945"/>
                    <a:pt x="759780" y="159079"/>
                  </a:cubicBezTo>
                  <a:cubicBezTo>
                    <a:pt x="760246" y="156746"/>
                    <a:pt x="759313" y="154880"/>
                    <a:pt x="757447" y="154414"/>
                  </a:cubicBezTo>
                  <a:cubicBezTo>
                    <a:pt x="753249" y="153014"/>
                    <a:pt x="748584" y="152081"/>
                    <a:pt x="744385" y="153947"/>
                  </a:cubicBezTo>
                  <a:cubicBezTo>
                    <a:pt x="735055" y="157679"/>
                    <a:pt x="725258" y="160945"/>
                    <a:pt x="714995" y="161411"/>
                  </a:cubicBezTo>
                  <a:cubicBezTo>
                    <a:pt x="711730" y="161411"/>
                    <a:pt x="708464" y="162344"/>
                    <a:pt x="706131" y="164210"/>
                  </a:cubicBezTo>
                  <a:cubicBezTo>
                    <a:pt x="700533" y="168876"/>
                    <a:pt x="694469" y="168409"/>
                    <a:pt x="688404" y="167476"/>
                  </a:cubicBezTo>
                  <a:cubicBezTo>
                    <a:pt x="688404" y="167476"/>
                    <a:pt x="687938" y="167942"/>
                    <a:pt x="687938" y="167942"/>
                  </a:cubicBezTo>
                  <a:lnTo>
                    <a:pt x="687471" y="168876"/>
                  </a:lnTo>
                  <a:lnTo>
                    <a:pt x="687938" y="167476"/>
                  </a:lnTo>
                  <a:cubicBezTo>
                    <a:pt x="687938" y="167476"/>
                    <a:pt x="688404" y="167476"/>
                    <a:pt x="688404" y="167476"/>
                  </a:cubicBezTo>
                  <a:cubicBezTo>
                    <a:pt x="688871" y="167009"/>
                    <a:pt x="688871" y="167009"/>
                    <a:pt x="689337" y="166543"/>
                  </a:cubicBezTo>
                  <a:cubicBezTo>
                    <a:pt x="691203" y="164210"/>
                    <a:pt x="691203" y="161878"/>
                    <a:pt x="689804" y="159545"/>
                  </a:cubicBezTo>
                  <a:cubicBezTo>
                    <a:pt x="687938" y="157213"/>
                    <a:pt x="686538" y="157213"/>
                    <a:pt x="683273" y="159079"/>
                  </a:cubicBezTo>
                  <a:cubicBezTo>
                    <a:pt x="680940" y="160478"/>
                    <a:pt x="679074" y="161878"/>
                    <a:pt x="676275" y="162344"/>
                  </a:cubicBezTo>
                  <a:cubicBezTo>
                    <a:pt x="672076" y="162811"/>
                    <a:pt x="667411" y="163744"/>
                    <a:pt x="663213" y="165610"/>
                  </a:cubicBezTo>
                  <a:cubicBezTo>
                    <a:pt x="658081" y="167476"/>
                    <a:pt x="654349" y="170275"/>
                    <a:pt x="653416" y="176340"/>
                  </a:cubicBezTo>
                  <a:cubicBezTo>
                    <a:pt x="652950" y="178672"/>
                    <a:pt x="651084" y="179605"/>
                    <a:pt x="649684" y="178672"/>
                  </a:cubicBezTo>
                  <a:cubicBezTo>
                    <a:pt x="646885" y="176806"/>
                    <a:pt x="644553" y="174940"/>
                    <a:pt x="641753" y="173074"/>
                  </a:cubicBezTo>
                  <a:cubicBezTo>
                    <a:pt x="638021" y="170275"/>
                    <a:pt x="635222" y="167009"/>
                    <a:pt x="634289" y="162344"/>
                  </a:cubicBezTo>
                  <a:cubicBezTo>
                    <a:pt x="632890" y="158146"/>
                    <a:pt x="631490" y="153947"/>
                    <a:pt x="630091" y="149749"/>
                  </a:cubicBezTo>
                  <a:cubicBezTo>
                    <a:pt x="629158" y="146950"/>
                    <a:pt x="627292" y="144151"/>
                    <a:pt x="625892" y="141352"/>
                  </a:cubicBezTo>
                  <a:cubicBezTo>
                    <a:pt x="621694" y="136687"/>
                    <a:pt x="615629" y="133887"/>
                    <a:pt x="610498" y="130155"/>
                  </a:cubicBezTo>
                  <a:cubicBezTo>
                    <a:pt x="602567" y="125024"/>
                    <a:pt x="594636" y="119426"/>
                    <a:pt x="591371" y="109629"/>
                  </a:cubicBezTo>
                  <a:cubicBezTo>
                    <a:pt x="590904" y="108230"/>
                    <a:pt x="589971" y="107297"/>
                    <a:pt x="589505" y="106364"/>
                  </a:cubicBezTo>
                  <a:cubicBezTo>
                    <a:pt x="588105" y="104031"/>
                    <a:pt x="585773" y="102632"/>
                    <a:pt x="582974" y="102632"/>
                  </a:cubicBezTo>
                  <a:cubicBezTo>
                    <a:pt x="580641" y="102632"/>
                    <a:pt x="577842" y="102165"/>
                    <a:pt x="575509" y="102165"/>
                  </a:cubicBezTo>
                  <a:cubicBezTo>
                    <a:pt x="569911" y="102165"/>
                    <a:pt x="565713" y="100299"/>
                    <a:pt x="561514" y="96567"/>
                  </a:cubicBezTo>
                  <a:cubicBezTo>
                    <a:pt x="555450" y="91902"/>
                    <a:pt x="549852" y="86770"/>
                    <a:pt x="542387" y="83971"/>
                  </a:cubicBezTo>
                  <a:cubicBezTo>
                    <a:pt x="539122" y="82572"/>
                    <a:pt x="535856" y="79773"/>
                    <a:pt x="533057" y="76974"/>
                  </a:cubicBezTo>
                  <a:cubicBezTo>
                    <a:pt x="529792" y="73708"/>
                    <a:pt x="527459" y="70443"/>
                    <a:pt x="525593" y="66244"/>
                  </a:cubicBezTo>
                  <a:cubicBezTo>
                    <a:pt x="523727" y="62045"/>
                    <a:pt x="519529" y="59713"/>
                    <a:pt x="514397" y="60646"/>
                  </a:cubicBezTo>
                  <a:cubicBezTo>
                    <a:pt x="511132" y="61112"/>
                    <a:pt x="508332" y="62045"/>
                    <a:pt x="505067" y="62978"/>
                  </a:cubicBezTo>
                  <a:cubicBezTo>
                    <a:pt x="503201" y="63445"/>
                    <a:pt x="501335" y="62512"/>
                    <a:pt x="500402" y="60646"/>
                  </a:cubicBezTo>
                  <a:cubicBezTo>
                    <a:pt x="497603" y="55981"/>
                    <a:pt x="497603" y="49916"/>
                    <a:pt x="494804" y="44785"/>
                  </a:cubicBezTo>
                  <a:cubicBezTo>
                    <a:pt x="494337" y="44318"/>
                    <a:pt x="495270" y="42452"/>
                    <a:pt x="496203" y="41519"/>
                  </a:cubicBezTo>
                  <a:cubicBezTo>
                    <a:pt x="497603" y="40120"/>
                    <a:pt x="498536" y="38254"/>
                    <a:pt x="497603" y="36388"/>
                  </a:cubicBezTo>
                  <a:cubicBezTo>
                    <a:pt x="496670" y="34522"/>
                    <a:pt x="495270" y="33122"/>
                    <a:pt x="493871" y="32189"/>
                  </a:cubicBezTo>
                  <a:cubicBezTo>
                    <a:pt x="491072" y="30789"/>
                    <a:pt x="487806" y="29856"/>
                    <a:pt x="485007" y="28923"/>
                  </a:cubicBezTo>
                  <a:cubicBezTo>
                    <a:pt x="483141" y="28457"/>
                    <a:pt x="481275" y="28457"/>
                    <a:pt x="479409" y="27990"/>
                  </a:cubicBezTo>
                  <a:cubicBezTo>
                    <a:pt x="476610" y="27524"/>
                    <a:pt x="475677" y="26591"/>
                    <a:pt x="476143" y="22392"/>
                  </a:cubicBezTo>
                  <a:cubicBezTo>
                    <a:pt x="476610" y="19127"/>
                    <a:pt x="476610" y="16328"/>
                    <a:pt x="473344" y="14928"/>
                  </a:cubicBezTo>
                  <a:cubicBezTo>
                    <a:pt x="473344" y="14928"/>
                    <a:pt x="473344" y="14928"/>
                    <a:pt x="473344" y="14928"/>
                  </a:cubicBezTo>
                  <a:cubicBezTo>
                    <a:pt x="472878" y="14928"/>
                    <a:pt x="472411" y="14928"/>
                    <a:pt x="471945" y="14928"/>
                  </a:cubicBezTo>
                  <a:cubicBezTo>
                    <a:pt x="470079" y="15395"/>
                    <a:pt x="468213" y="16328"/>
                    <a:pt x="466347" y="16794"/>
                  </a:cubicBezTo>
                  <a:cubicBezTo>
                    <a:pt x="465880" y="17261"/>
                    <a:pt x="464947" y="17727"/>
                    <a:pt x="464481" y="18194"/>
                  </a:cubicBezTo>
                  <a:cubicBezTo>
                    <a:pt x="464481" y="18194"/>
                    <a:pt x="464014" y="18194"/>
                    <a:pt x="464014" y="18194"/>
                  </a:cubicBezTo>
                  <a:cubicBezTo>
                    <a:pt x="464014" y="19127"/>
                    <a:pt x="463548" y="20526"/>
                    <a:pt x="463081" y="21459"/>
                  </a:cubicBezTo>
                  <a:cubicBezTo>
                    <a:pt x="461682" y="24258"/>
                    <a:pt x="459816" y="24725"/>
                    <a:pt x="457017" y="23325"/>
                  </a:cubicBezTo>
                  <a:cubicBezTo>
                    <a:pt x="456084" y="22859"/>
                    <a:pt x="455617" y="21459"/>
                    <a:pt x="455617" y="20060"/>
                  </a:cubicBezTo>
                  <a:cubicBezTo>
                    <a:pt x="455617" y="20060"/>
                    <a:pt x="456550" y="19127"/>
                    <a:pt x="457017" y="19127"/>
                  </a:cubicBezTo>
                  <a:cubicBezTo>
                    <a:pt x="459349" y="18660"/>
                    <a:pt x="461682" y="18660"/>
                    <a:pt x="464014" y="18194"/>
                  </a:cubicBezTo>
                  <a:cubicBezTo>
                    <a:pt x="464014" y="18194"/>
                    <a:pt x="464014" y="17727"/>
                    <a:pt x="464014" y="17727"/>
                  </a:cubicBezTo>
                  <a:cubicBezTo>
                    <a:pt x="464947" y="17261"/>
                    <a:pt x="465880" y="17261"/>
                    <a:pt x="466347" y="16794"/>
                  </a:cubicBezTo>
                  <a:cubicBezTo>
                    <a:pt x="468213" y="15861"/>
                    <a:pt x="469612" y="14928"/>
                    <a:pt x="471945" y="14928"/>
                  </a:cubicBezTo>
                  <a:cubicBezTo>
                    <a:pt x="472411" y="14928"/>
                    <a:pt x="472411" y="14928"/>
                    <a:pt x="472878" y="14462"/>
                  </a:cubicBezTo>
                  <a:cubicBezTo>
                    <a:pt x="472878" y="14462"/>
                    <a:pt x="472878" y="14462"/>
                    <a:pt x="473344" y="14462"/>
                  </a:cubicBezTo>
                  <a:cubicBezTo>
                    <a:pt x="471945" y="9330"/>
                    <a:pt x="469612" y="5132"/>
                    <a:pt x="465880" y="1866"/>
                  </a:cubicBezTo>
                  <a:cubicBezTo>
                    <a:pt x="463548" y="0"/>
                    <a:pt x="461682" y="-467"/>
                    <a:pt x="458883" y="467"/>
                  </a:cubicBezTo>
                  <a:cubicBezTo>
                    <a:pt x="454684" y="1866"/>
                    <a:pt x="450486" y="3266"/>
                    <a:pt x="446754" y="6065"/>
                  </a:cubicBezTo>
                  <a:cubicBezTo>
                    <a:pt x="441155" y="10730"/>
                    <a:pt x="435091" y="10730"/>
                    <a:pt x="428560" y="8864"/>
                  </a:cubicBezTo>
                  <a:cubicBezTo>
                    <a:pt x="424828" y="7931"/>
                    <a:pt x="421096" y="6531"/>
                    <a:pt x="417364" y="5598"/>
                  </a:cubicBezTo>
                  <a:cubicBezTo>
                    <a:pt x="410833" y="3732"/>
                    <a:pt x="406167" y="6531"/>
                    <a:pt x="401969" y="10730"/>
                  </a:cubicBezTo>
                  <a:cubicBezTo>
                    <a:pt x="400569" y="12129"/>
                    <a:pt x="400103" y="13995"/>
                    <a:pt x="399170" y="15861"/>
                  </a:cubicBezTo>
                  <a:cubicBezTo>
                    <a:pt x="397770" y="17261"/>
                    <a:pt x="396371" y="19127"/>
                    <a:pt x="394971" y="19127"/>
                  </a:cubicBezTo>
                  <a:cubicBezTo>
                    <a:pt x="389840" y="20060"/>
                    <a:pt x="385175" y="22392"/>
                    <a:pt x="380043" y="20526"/>
                  </a:cubicBezTo>
                  <a:cubicBezTo>
                    <a:pt x="372579" y="18660"/>
                    <a:pt x="365581" y="20526"/>
                    <a:pt x="359983" y="24725"/>
                  </a:cubicBezTo>
                  <a:cubicBezTo>
                    <a:pt x="348787" y="32189"/>
                    <a:pt x="336658" y="38254"/>
                    <a:pt x="326861" y="47584"/>
                  </a:cubicBezTo>
                  <a:cubicBezTo>
                    <a:pt x="325462" y="48983"/>
                    <a:pt x="324062" y="50383"/>
                    <a:pt x="322196" y="51316"/>
                  </a:cubicBezTo>
                  <a:cubicBezTo>
                    <a:pt x="309601" y="58313"/>
                    <a:pt x="297005" y="64844"/>
                    <a:pt x="282543" y="56914"/>
                  </a:cubicBezTo>
                  <a:cubicBezTo>
                    <a:pt x="282077" y="56447"/>
                    <a:pt x="281144" y="56447"/>
                    <a:pt x="280677" y="55981"/>
                  </a:cubicBezTo>
                  <a:cubicBezTo>
                    <a:pt x="274613" y="53648"/>
                    <a:pt x="271813" y="54581"/>
                    <a:pt x="267148" y="59713"/>
                  </a:cubicBezTo>
                  <a:cubicBezTo>
                    <a:pt x="264349" y="62978"/>
                    <a:pt x="262017" y="67177"/>
                    <a:pt x="258751" y="69976"/>
                  </a:cubicBezTo>
                  <a:cubicBezTo>
                    <a:pt x="253620" y="74175"/>
                    <a:pt x="252220" y="78840"/>
                    <a:pt x="254553" y="85371"/>
                  </a:cubicBezTo>
                  <a:cubicBezTo>
                    <a:pt x="256419" y="89569"/>
                    <a:pt x="256885" y="94234"/>
                    <a:pt x="258285" y="98433"/>
                  </a:cubicBezTo>
                  <a:cubicBezTo>
                    <a:pt x="262483" y="110562"/>
                    <a:pt x="263883" y="122225"/>
                    <a:pt x="257352" y="133887"/>
                  </a:cubicBezTo>
                  <a:cubicBezTo>
                    <a:pt x="255952" y="136220"/>
                    <a:pt x="257818" y="140419"/>
                    <a:pt x="260151" y="142285"/>
                  </a:cubicBezTo>
                  <a:cubicBezTo>
                    <a:pt x="263416" y="144617"/>
                    <a:pt x="266682" y="146017"/>
                    <a:pt x="269947" y="147883"/>
                  </a:cubicBezTo>
                  <a:cubicBezTo>
                    <a:pt x="270880" y="151615"/>
                    <a:pt x="270880" y="153481"/>
                    <a:pt x="270880" y="154414"/>
                  </a:cubicBezTo>
                  <a:cubicBezTo>
                    <a:pt x="270880" y="154414"/>
                    <a:pt x="269947" y="154880"/>
                    <a:pt x="269014" y="154880"/>
                  </a:cubicBezTo>
                  <a:cubicBezTo>
                    <a:pt x="267148" y="155347"/>
                    <a:pt x="264816" y="155813"/>
                    <a:pt x="264816" y="158146"/>
                  </a:cubicBezTo>
                  <a:cubicBezTo>
                    <a:pt x="264349" y="163277"/>
                    <a:pt x="263883" y="168409"/>
                    <a:pt x="263883" y="173541"/>
                  </a:cubicBezTo>
                  <a:cubicBezTo>
                    <a:pt x="263883" y="174474"/>
                    <a:pt x="265282" y="175407"/>
                    <a:pt x="266682" y="175873"/>
                  </a:cubicBezTo>
                  <a:cubicBezTo>
                    <a:pt x="268081" y="176340"/>
                    <a:pt x="269947" y="176340"/>
                    <a:pt x="271347" y="176340"/>
                  </a:cubicBezTo>
                  <a:cubicBezTo>
                    <a:pt x="271347" y="176340"/>
                    <a:pt x="271347" y="175873"/>
                    <a:pt x="271347" y="175873"/>
                  </a:cubicBezTo>
                  <a:cubicBezTo>
                    <a:pt x="271347" y="175873"/>
                    <a:pt x="271813" y="175873"/>
                    <a:pt x="271813" y="176340"/>
                  </a:cubicBezTo>
                  <a:cubicBezTo>
                    <a:pt x="271813" y="175407"/>
                    <a:pt x="272280" y="174007"/>
                    <a:pt x="272280" y="173074"/>
                  </a:cubicBezTo>
                  <a:cubicBezTo>
                    <a:pt x="272280" y="173074"/>
                    <a:pt x="272280" y="173074"/>
                    <a:pt x="271813" y="173074"/>
                  </a:cubicBezTo>
                  <a:lnTo>
                    <a:pt x="270880" y="172141"/>
                  </a:lnTo>
                  <a:lnTo>
                    <a:pt x="271813" y="172608"/>
                  </a:lnTo>
                  <a:cubicBezTo>
                    <a:pt x="271813" y="172608"/>
                    <a:pt x="271813" y="172608"/>
                    <a:pt x="271813" y="172608"/>
                  </a:cubicBezTo>
                  <a:cubicBezTo>
                    <a:pt x="277412" y="171208"/>
                    <a:pt x="282543" y="172141"/>
                    <a:pt x="287675" y="174007"/>
                  </a:cubicBezTo>
                  <a:cubicBezTo>
                    <a:pt x="289074" y="174474"/>
                    <a:pt x="290007" y="177273"/>
                    <a:pt x="289074" y="178672"/>
                  </a:cubicBezTo>
                  <a:cubicBezTo>
                    <a:pt x="288608" y="179605"/>
                    <a:pt x="287208" y="180538"/>
                    <a:pt x="286275" y="180538"/>
                  </a:cubicBezTo>
                  <a:cubicBezTo>
                    <a:pt x="280677" y="180072"/>
                    <a:pt x="276012" y="177739"/>
                    <a:pt x="271347" y="175873"/>
                  </a:cubicBezTo>
                  <a:cubicBezTo>
                    <a:pt x="271347" y="175873"/>
                    <a:pt x="271347" y="176340"/>
                    <a:pt x="271347" y="176340"/>
                  </a:cubicBezTo>
                  <a:cubicBezTo>
                    <a:pt x="270880" y="176340"/>
                    <a:pt x="270880" y="176340"/>
                    <a:pt x="270414" y="176340"/>
                  </a:cubicBezTo>
                  <a:cubicBezTo>
                    <a:pt x="270880" y="178206"/>
                    <a:pt x="270880" y="181005"/>
                    <a:pt x="268081" y="181471"/>
                  </a:cubicBezTo>
                  <a:cubicBezTo>
                    <a:pt x="264349" y="181938"/>
                    <a:pt x="260617" y="182871"/>
                    <a:pt x="257352" y="185670"/>
                  </a:cubicBezTo>
                  <a:cubicBezTo>
                    <a:pt x="254086" y="188469"/>
                    <a:pt x="249888" y="188002"/>
                    <a:pt x="246622" y="186136"/>
                  </a:cubicBezTo>
                  <a:cubicBezTo>
                    <a:pt x="242424" y="184270"/>
                    <a:pt x="238691" y="181938"/>
                    <a:pt x="234959" y="179605"/>
                  </a:cubicBezTo>
                  <a:cubicBezTo>
                    <a:pt x="232160" y="178206"/>
                    <a:pt x="231694" y="175407"/>
                    <a:pt x="233093" y="173074"/>
                  </a:cubicBezTo>
                  <a:cubicBezTo>
                    <a:pt x="234493" y="170742"/>
                    <a:pt x="235892" y="168876"/>
                    <a:pt x="237292" y="166543"/>
                  </a:cubicBezTo>
                  <a:cubicBezTo>
                    <a:pt x="240091" y="162344"/>
                    <a:pt x="235892" y="156746"/>
                    <a:pt x="231694" y="156746"/>
                  </a:cubicBezTo>
                  <a:cubicBezTo>
                    <a:pt x="226562" y="156746"/>
                    <a:pt x="221431" y="156746"/>
                    <a:pt x="216299" y="157679"/>
                  </a:cubicBezTo>
                  <a:cubicBezTo>
                    <a:pt x="213500" y="158146"/>
                    <a:pt x="209768" y="159545"/>
                    <a:pt x="207902" y="161878"/>
                  </a:cubicBezTo>
                  <a:cubicBezTo>
                    <a:pt x="205103" y="165610"/>
                    <a:pt x="201837" y="165610"/>
                    <a:pt x="197639" y="165143"/>
                  </a:cubicBezTo>
                  <a:cubicBezTo>
                    <a:pt x="194373" y="164677"/>
                    <a:pt x="191574" y="166076"/>
                    <a:pt x="188309" y="166543"/>
                  </a:cubicBezTo>
                  <a:cubicBezTo>
                    <a:pt x="178979" y="167942"/>
                    <a:pt x="172447" y="174474"/>
                    <a:pt x="163584" y="177273"/>
                  </a:cubicBezTo>
                  <a:cubicBezTo>
                    <a:pt x="160318" y="178206"/>
                    <a:pt x="159385" y="182404"/>
                    <a:pt x="161251" y="185203"/>
                  </a:cubicBezTo>
                  <a:cubicBezTo>
                    <a:pt x="164050" y="189402"/>
                    <a:pt x="167316" y="193600"/>
                    <a:pt x="170115" y="197332"/>
                  </a:cubicBezTo>
                  <a:cubicBezTo>
                    <a:pt x="171048" y="198732"/>
                    <a:pt x="170581" y="199665"/>
                    <a:pt x="167316" y="201064"/>
                  </a:cubicBezTo>
                  <a:cubicBezTo>
                    <a:pt x="166383" y="201531"/>
                    <a:pt x="164517" y="201997"/>
                    <a:pt x="164050" y="202930"/>
                  </a:cubicBezTo>
                  <a:cubicBezTo>
                    <a:pt x="163117" y="209462"/>
                    <a:pt x="159385" y="214593"/>
                    <a:pt x="157519" y="220658"/>
                  </a:cubicBezTo>
                  <a:cubicBezTo>
                    <a:pt x="157053" y="222990"/>
                    <a:pt x="157519" y="226256"/>
                    <a:pt x="158452" y="228122"/>
                  </a:cubicBezTo>
                  <a:cubicBezTo>
                    <a:pt x="162651" y="234653"/>
                    <a:pt x="168249" y="240251"/>
                    <a:pt x="177113" y="238385"/>
                  </a:cubicBezTo>
                  <a:cubicBezTo>
                    <a:pt x="184577" y="236986"/>
                    <a:pt x="191108" y="237919"/>
                    <a:pt x="197172" y="242584"/>
                  </a:cubicBezTo>
                  <a:cubicBezTo>
                    <a:pt x="200438" y="245383"/>
                    <a:pt x="203703" y="245849"/>
                    <a:pt x="207902" y="243517"/>
                  </a:cubicBezTo>
                  <a:cubicBezTo>
                    <a:pt x="214433" y="240251"/>
                    <a:pt x="220964" y="237919"/>
                    <a:pt x="227495" y="235119"/>
                  </a:cubicBezTo>
                  <a:cubicBezTo>
                    <a:pt x="228895" y="234653"/>
                    <a:pt x="231227" y="235119"/>
                    <a:pt x="233093" y="235586"/>
                  </a:cubicBezTo>
                  <a:cubicBezTo>
                    <a:pt x="233560" y="235586"/>
                    <a:pt x="234026" y="236519"/>
                    <a:pt x="234026" y="236986"/>
                  </a:cubicBezTo>
                  <a:cubicBezTo>
                    <a:pt x="234026" y="237452"/>
                    <a:pt x="234026" y="238385"/>
                    <a:pt x="234026" y="238852"/>
                  </a:cubicBezTo>
                  <a:cubicBezTo>
                    <a:pt x="233093" y="239785"/>
                    <a:pt x="232160" y="240251"/>
                    <a:pt x="230761" y="240718"/>
                  </a:cubicBezTo>
                  <a:cubicBezTo>
                    <a:pt x="227495" y="241651"/>
                    <a:pt x="224696" y="242584"/>
                    <a:pt x="225629" y="247249"/>
                  </a:cubicBezTo>
                  <a:cubicBezTo>
                    <a:pt x="226096" y="249115"/>
                    <a:pt x="226096" y="251447"/>
                    <a:pt x="225163" y="252847"/>
                  </a:cubicBezTo>
                  <a:cubicBezTo>
                    <a:pt x="222364" y="257978"/>
                    <a:pt x="220031" y="263110"/>
                    <a:pt x="219098" y="269174"/>
                  </a:cubicBezTo>
                  <a:cubicBezTo>
                    <a:pt x="218165" y="275239"/>
                    <a:pt x="208369" y="282237"/>
                    <a:pt x="201837" y="282237"/>
                  </a:cubicBezTo>
                  <a:cubicBezTo>
                    <a:pt x="200438" y="282237"/>
                    <a:pt x="199038" y="281770"/>
                    <a:pt x="198105" y="281304"/>
                  </a:cubicBezTo>
                  <a:cubicBezTo>
                    <a:pt x="195773" y="279904"/>
                    <a:pt x="193907" y="278505"/>
                    <a:pt x="192041" y="276639"/>
                  </a:cubicBezTo>
                  <a:cubicBezTo>
                    <a:pt x="190641" y="275239"/>
                    <a:pt x="189708" y="272907"/>
                    <a:pt x="188309" y="272907"/>
                  </a:cubicBezTo>
                  <a:cubicBezTo>
                    <a:pt x="186443" y="272907"/>
                    <a:pt x="186443" y="275706"/>
                    <a:pt x="185976" y="277105"/>
                  </a:cubicBezTo>
                  <a:cubicBezTo>
                    <a:pt x="183177" y="284569"/>
                    <a:pt x="177579" y="287835"/>
                    <a:pt x="170115" y="289234"/>
                  </a:cubicBezTo>
                  <a:cubicBezTo>
                    <a:pt x="169182" y="289234"/>
                    <a:pt x="167782" y="288768"/>
                    <a:pt x="166849" y="287835"/>
                  </a:cubicBezTo>
                  <a:cubicBezTo>
                    <a:pt x="165916" y="286902"/>
                    <a:pt x="165450" y="285969"/>
                    <a:pt x="164517" y="284569"/>
                  </a:cubicBezTo>
                  <a:cubicBezTo>
                    <a:pt x="161251" y="279904"/>
                    <a:pt x="157519" y="278505"/>
                    <a:pt x="153321" y="280837"/>
                  </a:cubicBezTo>
                  <a:cubicBezTo>
                    <a:pt x="146323" y="285036"/>
                    <a:pt x="138392" y="289234"/>
                    <a:pt x="136060" y="298098"/>
                  </a:cubicBezTo>
                  <a:cubicBezTo>
                    <a:pt x="135593" y="299031"/>
                    <a:pt x="134660" y="300430"/>
                    <a:pt x="133727" y="300897"/>
                  </a:cubicBezTo>
                  <a:cubicBezTo>
                    <a:pt x="122531" y="306962"/>
                    <a:pt x="114601" y="317691"/>
                    <a:pt x="104337" y="325155"/>
                  </a:cubicBezTo>
                  <a:cubicBezTo>
                    <a:pt x="97340" y="330287"/>
                    <a:pt x="95007" y="337284"/>
                    <a:pt x="97340" y="345215"/>
                  </a:cubicBezTo>
                  <a:cubicBezTo>
                    <a:pt x="98273" y="348481"/>
                    <a:pt x="98739" y="351280"/>
                    <a:pt x="99672" y="354545"/>
                  </a:cubicBezTo>
                  <a:cubicBezTo>
                    <a:pt x="100605" y="357811"/>
                    <a:pt x="100139" y="361076"/>
                    <a:pt x="97806" y="363409"/>
                  </a:cubicBezTo>
                  <a:cubicBezTo>
                    <a:pt x="91742" y="369007"/>
                    <a:pt x="91742" y="375538"/>
                    <a:pt x="93608" y="383002"/>
                  </a:cubicBezTo>
                  <a:cubicBezTo>
                    <a:pt x="95007" y="387201"/>
                    <a:pt x="95474" y="391866"/>
                    <a:pt x="96873" y="396064"/>
                  </a:cubicBezTo>
                  <a:cubicBezTo>
                    <a:pt x="97806" y="398863"/>
                    <a:pt x="99672" y="400263"/>
                    <a:pt x="102005" y="401196"/>
                  </a:cubicBezTo>
                  <a:cubicBezTo>
                    <a:pt x="104337" y="402129"/>
                    <a:pt x="107137" y="402595"/>
                    <a:pt x="109469" y="402129"/>
                  </a:cubicBezTo>
                  <a:cubicBezTo>
                    <a:pt x="114134" y="401196"/>
                    <a:pt x="119266" y="399796"/>
                    <a:pt x="124397" y="400263"/>
                  </a:cubicBezTo>
                  <a:cubicBezTo>
                    <a:pt x="124397" y="400263"/>
                    <a:pt x="124397" y="399796"/>
                    <a:pt x="124397" y="399796"/>
                  </a:cubicBezTo>
                  <a:cubicBezTo>
                    <a:pt x="124397" y="399330"/>
                    <a:pt x="124864" y="398863"/>
                    <a:pt x="124864" y="398397"/>
                  </a:cubicBezTo>
                  <a:cubicBezTo>
                    <a:pt x="124864" y="396997"/>
                    <a:pt x="124864" y="395598"/>
                    <a:pt x="124864" y="394665"/>
                  </a:cubicBezTo>
                  <a:cubicBezTo>
                    <a:pt x="124864" y="394198"/>
                    <a:pt x="124864" y="393265"/>
                    <a:pt x="125330" y="392799"/>
                  </a:cubicBezTo>
                  <a:cubicBezTo>
                    <a:pt x="126730" y="391866"/>
                    <a:pt x="127196" y="392799"/>
                    <a:pt x="126263" y="394665"/>
                  </a:cubicBezTo>
                  <a:cubicBezTo>
                    <a:pt x="125797" y="396064"/>
                    <a:pt x="125330" y="397464"/>
                    <a:pt x="124397" y="398863"/>
                  </a:cubicBezTo>
                  <a:cubicBezTo>
                    <a:pt x="124397" y="399330"/>
                    <a:pt x="124397" y="399796"/>
                    <a:pt x="124397" y="400729"/>
                  </a:cubicBezTo>
                  <a:cubicBezTo>
                    <a:pt x="124397" y="400729"/>
                    <a:pt x="123931" y="400729"/>
                    <a:pt x="123931" y="400729"/>
                  </a:cubicBezTo>
                  <a:cubicBezTo>
                    <a:pt x="123464" y="403528"/>
                    <a:pt x="122531" y="406794"/>
                    <a:pt x="122531" y="409593"/>
                  </a:cubicBezTo>
                  <a:cubicBezTo>
                    <a:pt x="122531" y="414725"/>
                    <a:pt x="120199" y="417990"/>
                    <a:pt x="116467" y="421256"/>
                  </a:cubicBezTo>
                  <a:cubicBezTo>
                    <a:pt x="113668" y="423588"/>
                    <a:pt x="113668" y="426854"/>
                    <a:pt x="115067" y="430119"/>
                  </a:cubicBezTo>
                  <a:cubicBezTo>
                    <a:pt x="116467" y="432918"/>
                    <a:pt x="115534" y="435251"/>
                    <a:pt x="114601" y="437583"/>
                  </a:cubicBezTo>
                  <a:cubicBezTo>
                    <a:pt x="113668" y="439450"/>
                    <a:pt x="112735" y="440849"/>
                    <a:pt x="111335" y="442249"/>
                  </a:cubicBezTo>
                  <a:cubicBezTo>
                    <a:pt x="109936" y="444581"/>
                    <a:pt x="110402" y="445981"/>
                    <a:pt x="112268" y="446447"/>
                  </a:cubicBezTo>
                  <a:cubicBezTo>
                    <a:pt x="117866" y="448313"/>
                    <a:pt x="123464" y="449713"/>
                    <a:pt x="127196" y="442715"/>
                  </a:cubicBezTo>
                  <a:cubicBezTo>
                    <a:pt x="127663" y="442249"/>
                    <a:pt x="128596" y="441782"/>
                    <a:pt x="129062" y="441782"/>
                  </a:cubicBezTo>
                  <a:cubicBezTo>
                    <a:pt x="133727" y="446447"/>
                    <a:pt x="140725" y="449713"/>
                    <a:pt x="142591" y="457643"/>
                  </a:cubicBezTo>
                  <a:cubicBezTo>
                    <a:pt x="143058" y="459509"/>
                    <a:pt x="145390" y="459976"/>
                    <a:pt x="146790" y="458110"/>
                  </a:cubicBezTo>
                  <a:cubicBezTo>
                    <a:pt x="147256" y="457643"/>
                    <a:pt x="147256" y="457177"/>
                    <a:pt x="147723" y="456710"/>
                  </a:cubicBezTo>
                  <a:cubicBezTo>
                    <a:pt x="150988" y="452978"/>
                    <a:pt x="150988" y="452978"/>
                    <a:pt x="156586" y="455311"/>
                  </a:cubicBezTo>
                  <a:cubicBezTo>
                    <a:pt x="158452" y="455777"/>
                    <a:pt x="160318" y="456244"/>
                    <a:pt x="162184" y="456244"/>
                  </a:cubicBezTo>
                  <a:cubicBezTo>
                    <a:pt x="164050" y="456244"/>
                    <a:pt x="165916" y="455311"/>
                    <a:pt x="167782" y="455311"/>
                  </a:cubicBezTo>
                  <a:cubicBezTo>
                    <a:pt x="168249" y="455311"/>
                    <a:pt x="169182" y="455311"/>
                    <a:pt x="169648" y="455777"/>
                  </a:cubicBezTo>
                  <a:cubicBezTo>
                    <a:pt x="170581" y="456710"/>
                    <a:pt x="170581" y="457643"/>
                    <a:pt x="169182" y="458576"/>
                  </a:cubicBezTo>
                  <a:cubicBezTo>
                    <a:pt x="163584" y="462308"/>
                    <a:pt x="160785" y="467440"/>
                    <a:pt x="157519" y="473505"/>
                  </a:cubicBezTo>
                  <a:cubicBezTo>
                    <a:pt x="150522" y="486567"/>
                    <a:pt x="142125" y="498696"/>
                    <a:pt x="128129" y="505693"/>
                  </a:cubicBezTo>
                  <a:cubicBezTo>
                    <a:pt x="123464" y="508026"/>
                    <a:pt x="119732" y="511292"/>
                    <a:pt x="115067" y="513624"/>
                  </a:cubicBezTo>
                  <a:cubicBezTo>
                    <a:pt x="107603" y="516890"/>
                    <a:pt x="100605" y="521555"/>
                    <a:pt x="93141" y="525287"/>
                  </a:cubicBezTo>
                  <a:cubicBezTo>
                    <a:pt x="88476" y="527619"/>
                    <a:pt x="84744" y="530885"/>
                    <a:pt x="81479" y="535083"/>
                  </a:cubicBezTo>
                  <a:cubicBezTo>
                    <a:pt x="79613" y="537416"/>
                    <a:pt x="77280" y="537882"/>
                    <a:pt x="74948" y="536949"/>
                  </a:cubicBezTo>
                  <a:cubicBezTo>
                    <a:pt x="68883" y="535083"/>
                    <a:pt x="63285" y="536483"/>
                    <a:pt x="58620" y="539748"/>
                  </a:cubicBezTo>
                  <a:cubicBezTo>
                    <a:pt x="54421" y="542547"/>
                    <a:pt x="50223" y="545347"/>
                    <a:pt x="46024" y="548612"/>
                  </a:cubicBezTo>
                  <a:cubicBezTo>
                    <a:pt x="39493" y="554210"/>
                    <a:pt x="32029" y="557942"/>
                    <a:pt x="23632" y="558409"/>
                  </a:cubicBezTo>
                  <a:cubicBezTo>
                    <a:pt x="20366" y="558409"/>
                    <a:pt x="17101" y="559342"/>
                    <a:pt x="13835" y="559342"/>
                  </a:cubicBezTo>
                  <a:cubicBezTo>
                    <a:pt x="7304" y="559808"/>
                    <a:pt x="4038" y="564473"/>
                    <a:pt x="306" y="569138"/>
                  </a:cubicBezTo>
                  <a:cubicBezTo>
                    <a:pt x="-160" y="569605"/>
                    <a:pt x="-160" y="571471"/>
                    <a:pt x="773" y="572404"/>
                  </a:cubicBezTo>
                  <a:cubicBezTo>
                    <a:pt x="1239" y="573337"/>
                    <a:pt x="2639" y="574270"/>
                    <a:pt x="4038" y="574270"/>
                  </a:cubicBezTo>
                  <a:cubicBezTo>
                    <a:pt x="5905" y="574270"/>
                    <a:pt x="7771" y="574270"/>
                    <a:pt x="9637" y="573337"/>
                  </a:cubicBezTo>
                  <a:cubicBezTo>
                    <a:pt x="13369" y="571471"/>
                    <a:pt x="17101" y="572870"/>
                    <a:pt x="20833" y="572404"/>
                  </a:cubicBezTo>
                  <a:cubicBezTo>
                    <a:pt x="23165" y="571937"/>
                    <a:pt x="26431" y="571471"/>
                    <a:pt x="27830" y="569605"/>
                  </a:cubicBezTo>
                  <a:cubicBezTo>
                    <a:pt x="32029" y="564940"/>
                    <a:pt x="37160" y="563540"/>
                    <a:pt x="43225" y="563074"/>
                  </a:cubicBezTo>
                  <a:cubicBezTo>
                    <a:pt x="51622" y="562607"/>
                    <a:pt x="57687" y="558875"/>
                    <a:pt x="61419" y="551411"/>
                  </a:cubicBezTo>
                  <a:cubicBezTo>
                    <a:pt x="61419" y="551411"/>
                    <a:pt x="61419" y="550945"/>
                    <a:pt x="60952" y="550945"/>
                  </a:cubicBezTo>
                  <a:lnTo>
                    <a:pt x="61885" y="550478"/>
                  </a:lnTo>
                  <a:lnTo>
                    <a:pt x="61419" y="550945"/>
                  </a:lnTo>
                  <a:cubicBezTo>
                    <a:pt x="61419" y="550945"/>
                    <a:pt x="61419" y="550945"/>
                    <a:pt x="61419" y="550945"/>
                  </a:cubicBezTo>
                  <a:cubicBezTo>
                    <a:pt x="62818" y="553277"/>
                    <a:pt x="64684" y="556076"/>
                    <a:pt x="66084" y="558409"/>
                  </a:cubicBezTo>
                  <a:cubicBezTo>
                    <a:pt x="67483" y="560275"/>
                    <a:pt x="67483" y="560275"/>
                    <a:pt x="69349" y="556543"/>
                  </a:cubicBezTo>
                  <a:cubicBezTo>
                    <a:pt x="69816" y="555610"/>
                    <a:pt x="70282" y="553744"/>
                    <a:pt x="71215" y="553277"/>
                  </a:cubicBezTo>
                  <a:cubicBezTo>
                    <a:pt x="76814" y="552344"/>
                    <a:pt x="81945" y="549545"/>
                    <a:pt x="88010" y="550012"/>
                  </a:cubicBezTo>
                  <a:cubicBezTo>
                    <a:pt x="90342" y="550478"/>
                    <a:pt x="92675" y="551411"/>
                    <a:pt x="95007" y="549545"/>
                  </a:cubicBezTo>
                  <a:cubicBezTo>
                    <a:pt x="97806" y="546746"/>
                    <a:pt x="101538" y="545813"/>
                    <a:pt x="105270" y="544414"/>
                  </a:cubicBezTo>
                  <a:cubicBezTo>
                    <a:pt x="110869" y="541614"/>
                    <a:pt x="117866" y="540681"/>
                    <a:pt x="120199" y="533684"/>
                  </a:cubicBezTo>
                  <a:cubicBezTo>
                    <a:pt x="124397" y="530885"/>
                    <a:pt x="128596" y="528086"/>
                    <a:pt x="133261" y="526220"/>
                  </a:cubicBezTo>
                  <a:cubicBezTo>
                    <a:pt x="134660" y="525753"/>
                    <a:pt x="136993" y="526220"/>
                    <a:pt x="138859" y="526686"/>
                  </a:cubicBezTo>
                  <a:cubicBezTo>
                    <a:pt x="139792" y="525287"/>
                    <a:pt x="140725" y="522954"/>
                    <a:pt x="141658" y="522488"/>
                  </a:cubicBezTo>
                  <a:cubicBezTo>
                    <a:pt x="146323" y="521555"/>
                    <a:pt x="149589" y="518756"/>
                    <a:pt x="153787" y="516890"/>
                  </a:cubicBezTo>
                  <a:cubicBezTo>
                    <a:pt x="158452" y="515024"/>
                    <a:pt x="161251" y="512691"/>
                    <a:pt x="163117" y="508026"/>
                  </a:cubicBezTo>
                  <a:cubicBezTo>
                    <a:pt x="163584" y="506626"/>
                    <a:pt x="165450" y="504760"/>
                    <a:pt x="166849" y="503827"/>
                  </a:cubicBezTo>
                  <a:cubicBezTo>
                    <a:pt x="175713" y="498229"/>
                    <a:pt x="184110" y="492631"/>
                    <a:pt x="194373" y="490299"/>
                  </a:cubicBezTo>
                  <a:cubicBezTo>
                    <a:pt x="201837" y="488433"/>
                    <a:pt x="206969" y="485167"/>
                    <a:pt x="211168" y="479103"/>
                  </a:cubicBezTo>
                  <a:cubicBezTo>
                    <a:pt x="213034" y="476770"/>
                    <a:pt x="216299" y="475371"/>
                    <a:pt x="218632" y="473505"/>
                  </a:cubicBezTo>
                  <a:cubicBezTo>
                    <a:pt x="220964" y="472105"/>
                    <a:pt x="223297" y="471172"/>
                    <a:pt x="225163" y="469772"/>
                  </a:cubicBezTo>
                  <a:cubicBezTo>
                    <a:pt x="228895" y="467440"/>
                    <a:pt x="229828" y="463708"/>
                    <a:pt x="227962" y="459976"/>
                  </a:cubicBezTo>
                  <a:cubicBezTo>
                    <a:pt x="227029" y="458110"/>
                    <a:pt x="226096" y="456710"/>
                    <a:pt x="225163" y="454844"/>
                  </a:cubicBezTo>
                  <a:cubicBezTo>
                    <a:pt x="223763" y="452045"/>
                    <a:pt x="224230" y="450179"/>
                    <a:pt x="226096" y="447847"/>
                  </a:cubicBezTo>
                  <a:cubicBezTo>
                    <a:pt x="229828" y="443648"/>
                    <a:pt x="234493" y="441782"/>
                    <a:pt x="240091" y="443182"/>
                  </a:cubicBezTo>
                  <a:cubicBezTo>
                    <a:pt x="243357" y="444115"/>
                    <a:pt x="246156" y="443182"/>
                    <a:pt x="248955" y="440849"/>
                  </a:cubicBezTo>
                  <a:cubicBezTo>
                    <a:pt x="252687" y="437583"/>
                    <a:pt x="257352" y="435251"/>
                    <a:pt x="258285" y="429186"/>
                  </a:cubicBezTo>
                  <a:cubicBezTo>
                    <a:pt x="259218" y="425921"/>
                    <a:pt x="262017" y="424055"/>
                    <a:pt x="265749" y="424055"/>
                  </a:cubicBezTo>
                  <a:cubicBezTo>
                    <a:pt x="268548" y="423588"/>
                    <a:pt x="270880" y="423122"/>
                    <a:pt x="272280" y="420789"/>
                  </a:cubicBezTo>
                  <a:cubicBezTo>
                    <a:pt x="278811" y="409127"/>
                    <a:pt x="290474" y="405394"/>
                    <a:pt x="301203" y="400263"/>
                  </a:cubicBezTo>
                  <a:cubicBezTo>
                    <a:pt x="304935" y="398397"/>
                    <a:pt x="309134" y="401662"/>
                    <a:pt x="309134" y="405861"/>
                  </a:cubicBezTo>
                  <a:cubicBezTo>
                    <a:pt x="309134" y="407727"/>
                    <a:pt x="309134" y="409593"/>
                    <a:pt x="309134" y="411459"/>
                  </a:cubicBezTo>
                  <a:cubicBezTo>
                    <a:pt x="309134" y="412392"/>
                    <a:pt x="306801" y="413325"/>
                    <a:pt x="306335" y="413325"/>
                  </a:cubicBezTo>
                  <a:cubicBezTo>
                    <a:pt x="298871" y="409127"/>
                    <a:pt x="291407" y="410060"/>
                    <a:pt x="284876" y="414725"/>
                  </a:cubicBezTo>
                  <a:cubicBezTo>
                    <a:pt x="283476" y="415658"/>
                    <a:pt x="281610" y="417057"/>
                    <a:pt x="281144" y="418457"/>
                  </a:cubicBezTo>
                  <a:cubicBezTo>
                    <a:pt x="277412" y="427787"/>
                    <a:pt x="270414" y="434318"/>
                    <a:pt x="264349" y="441316"/>
                  </a:cubicBezTo>
                  <a:cubicBezTo>
                    <a:pt x="262017" y="444115"/>
                    <a:pt x="261550" y="446914"/>
                    <a:pt x="264349" y="449713"/>
                  </a:cubicBezTo>
                  <a:cubicBezTo>
                    <a:pt x="265749" y="451112"/>
                    <a:pt x="265749" y="451579"/>
                    <a:pt x="264349" y="452512"/>
                  </a:cubicBezTo>
                  <a:cubicBezTo>
                    <a:pt x="261084" y="454378"/>
                    <a:pt x="257352" y="455777"/>
                    <a:pt x="254086" y="457643"/>
                  </a:cubicBezTo>
                  <a:cubicBezTo>
                    <a:pt x="252687" y="458576"/>
                    <a:pt x="251754" y="461375"/>
                    <a:pt x="253153" y="462775"/>
                  </a:cubicBezTo>
                  <a:cubicBezTo>
                    <a:pt x="254086" y="464174"/>
                    <a:pt x="255952" y="466040"/>
                    <a:pt x="257352" y="466040"/>
                  </a:cubicBezTo>
                  <a:cubicBezTo>
                    <a:pt x="260617" y="466040"/>
                    <a:pt x="263883" y="465574"/>
                    <a:pt x="266682" y="463708"/>
                  </a:cubicBezTo>
                  <a:cubicBezTo>
                    <a:pt x="272280" y="460442"/>
                    <a:pt x="278345" y="458110"/>
                    <a:pt x="284409" y="456710"/>
                  </a:cubicBezTo>
                  <a:cubicBezTo>
                    <a:pt x="286742" y="455777"/>
                    <a:pt x="289541" y="455311"/>
                    <a:pt x="291407" y="453911"/>
                  </a:cubicBezTo>
                  <a:cubicBezTo>
                    <a:pt x="297005" y="451112"/>
                    <a:pt x="302603" y="447847"/>
                    <a:pt x="309601" y="449246"/>
                  </a:cubicBezTo>
                  <a:cubicBezTo>
                    <a:pt x="311000" y="449713"/>
                    <a:pt x="313333" y="447847"/>
                    <a:pt x="314732" y="447380"/>
                  </a:cubicBezTo>
                  <a:cubicBezTo>
                    <a:pt x="317531" y="445981"/>
                    <a:pt x="319864" y="443648"/>
                    <a:pt x="321730" y="440849"/>
                  </a:cubicBezTo>
                  <a:cubicBezTo>
                    <a:pt x="323596" y="438517"/>
                    <a:pt x="325928" y="438983"/>
                    <a:pt x="327794" y="440849"/>
                  </a:cubicBezTo>
                  <a:cubicBezTo>
                    <a:pt x="329194" y="440849"/>
                    <a:pt x="330127" y="440849"/>
                    <a:pt x="331526" y="440849"/>
                  </a:cubicBezTo>
                  <a:cubicBezTo>
                    <a:pt x="332459" y="438050"/>
                    <a:pt x="333392" y="435717"/>
                    <a:pt x="330127" y="433385"/>
                  </a:cubicBezTo>
                  <a:cubicBezTo>
                    <a:pt x="328261" y="431985"/>
                    <a:pt x="326861" y="429653"/>
                    <a:pt x="325928" y="427320"/>
                  </a:cubicBezTo>
                  <a:cubicBezTo>
                    <a:pt x="324529" y="423588"/>
                    <a:pt x="325462" y="419856"/>
                    <a:pt x="328727" y="417524"/>
                  </a:cubicBezTo>
                  <a:cubicBezTo>
                    <a:pt x="330593" y="416124"/>
                    <a:pt x="332459" y="415658"/>
                    <a:pt x="333392" y="417990"/>
                  </a:cubicBezTo>
                  <a:cubicBezTo>
                    <a:pt x="334792" y="421722"/>
                    <a:pt x="336658" y="424521"/>
                    <a:pt x="341323" y="423588"/>
                  </a:cubicBezTo>
                  <a:cubicBezTo>
                    <a:pt x="344122" y="423122"/>
                    <a:pt x="347388" y="423122"/>
                    <a:pt x="350187" y="423122"/>
                  </a:cubicBezTo>
                  <a:cubicBezTo>
                    <a:pt x="350187" y="423122"/>
                    <a:pt x="350187" y="423122"/>
                    <a:pt x="350187" y="422655"/>
                  </a:cubicBezTo>
                  <a:lnTo>
                    <a:pt x="351120" y="422189"/>
                  </a:lnTo>
                  <a:lnTo>
                    <a:pt x="350653" y="423122"/>
                  </a:lnTo>
                  <a:cubicBezTo>
                    <a:pt x="350653" y="423122"/>
                    <a:pt x="350653" y="423122"/>
                    <a:pt x="350187" y="423122"/>
                  </a:cubicBezTo>
                  <a:cubicBezTo>
                    <a:pt x="350187" y="424988"/>
                    <a:pt x="350187" y="426854"/>
                    <a:pt x="350187" y="428720"/>
                  </a:cubicBezTo>
                  <a:cubicBezTo>
                    <a:pt x="351586" y="435717"/>
                    <a:pt x="354385" y="442249"/>
                    <a:pt x="362316" y="444581"/>
                  </a:cubicBezTo>
                  <a:cubicBezTo>
                    <a:pt x="366981" y="445981"/>
                    <a:pt x="369313" y="449713"/>
                    <a:pt x="371646" y="453911"/>
                  </a:cubicBezTo>
                  <a:cubicBezTo>
                    <a:pt x="372579" y="455777"/>
                    <a:pt x="372579" y="457643"/>
                    <a:pt x="373512" y="459043"/>
                  </a:cubicBezTo>
                  <a:cubicBezTo>
                    <a:pt x="374912" y="461375"/>
                    <a:pt x="376778" y="463241"/>
                    <a:pt x="379577" y="463241"/>
                  </a:cubicBezTo>
                  <a:cubicBezTo>
                    <a:pt x="381909" y="463708"/>
                    <a:pt x="384708" y="464174"/>
                    <a:pt x="387041" y="464174"/>
                  </a:cubicBezTo>
                  <a:cubicBezTo>
                    <a:pt x="393105" y="464174"/>
                    <a:pt x="398237" y="466040"/>
                    <a:pt x="402902" y="470239"/>
                  </a:cubicBezTo>
                  <a:cubicBezTo>
                    <a:pt x="404301" y="471638"/>
                    <a:pt x="406167" y="472105"/>
                    <a:pt x="407567" y="473038"/>
                  </a:cubicBezTo>
                  <a:cubicBezTo>
                    <a:pt x="407567" y="473038"/>
                    <a:pt x="407567" y="473038"/>
                    <a:pt x="407567" y="472571"/>
                  </a:cubicBezTo>
                  <a:lnTo>
                    <a:pt x="408500" y="472105"/>
                  </a:lnTo>
                  <a:lnTo>
                    <a:pt x="408033" y="473038"/>
                  </a:lnTo>
                  <a:cubicBezTo>
                    <a:pt x="408033" y="473038"/>
                    <a:pt x="408033" y="473038"/>
                    <a:pt x="408033" y="473038"/>
                  </a:cubicBezTo>
                  <a:cubicBezTo>
                    <a:pt x="408966" y="474438"/>
                    <a:pt x="409900" y="475837"/>
                    <a:pt x="411299" y="477237"/>
                  </a:cubicBezTo>
                  <a:cubicBezTo>
                    <a:pt x="415498" y="481435"/>
                    <a:pt x="420163" y="484701"/>
                    <a:pt x="426694" y="482835"/>
                  </a:cubicBezTo>
                  <a:cubicBezTo>
                    <a:pt x="427160" y="482835"/>
                    <a:pt x="428093" y="482835"/>
                    <a:pt x="428560" y="483301"/>
                  </a:cubicBezTo>
                  <a:cubicBezTo>
                    <a:pt x="429959" y="483768"/>
                    <a:pt x="430892" y="485167"/>
                    <a:pt x="429959" y="486100"/>
                  </a:cubicBezTo>
                  <a:cubicBezTo>
                    <a:pt x="425761" y="490299"/>
                    <a:pt x="426227" y="493564"/>
                    <a:pt x="429959" y="497763"/>
                  </a:cubicBezTo>
                  <a:cubicBezTo>
                    <a:pt x="431825" y="499629"/>
                    <a:pt x="432758" y="501961"/>
                    <a:pt x="435091" y="503361"/>
                  </a:cubicBezTo>
                  <a:cubicBezTo>
                    <a:pt x="437890" y="505227"/>
                    <a:pt x="440222" y="506160"/>
                    <a:pt x="440222" y="510359"/>
                  </a:cubicBezTo>
                  <a:cubicBezTo>
                    <a:pt x="440222" y="512691"/>
                    <a:pt x="440689" y="515490"/>
                    <a:pt x="441155" y="517823"/>
                  </a:cubicBezTo>
                  <a:cubicBezTo>
                    <a:pt x="442088" y="523887"/>
                    <a:pt x="444888" y="529019"/>
                    <a:pt x="448620" y="533217"/>
                  </a:cubicBezTo>
                  <a:cubicBezTo>
                    <a:pt x="450952" y="535550"/>
                    <a:pt x="453751" y="536949"/>
                    <a:pt x="457017" y="536483"/>
                  </a:cubicBezTo>
                  <a:cubicBezTo>
                    <a:pt x="459816" y="536016"/>
                    <a:pt x="461682" y="533684"/>
                    <a:pt x="461215" y="531351"/>
                  </a:cubicBezTo>
                  <a:cubicBezTo>
                    <a:pt x="460749" y="529485"/>
                    <a:pt x="460282" y="527619"/>
                    <a:pt x="459816" y="525753"/>
                  </a:cubicBezTo>
                  <a:cubicBezTo>
                    <a:pt x="459816" y="525287"/>
                    <a:pt x="459816" y="524354"/>
                    <a:pt x="459816" y="523887"/>
                  </a:cubicBezTo>
                  <a:cubicBezTo>
                    <a:pt x="460749" y="522488"/>
                    <a:pt x="461682" y="522954"/>
                    <a:pt x="462148" y="524820"/>
                  </a:cubicBezTo>
                  <a:cubicBezTo>
                    <a:pt x="463081" y="527153"/>
                    <a:pt x="464481" y="529485"/>
                    <a:pt x="464947" y="531818"/>
                  </a:cubicBezTo>
                  <a:cubicBezTo>
                    <a:pt x="464947" y="536016"/>
                    <a:pt x="467746" y="538815"/>
                    <a:pt x="470079" y="541614"/>
                  </a:cubicBezTo>
                  <a:cubicBezTo>
                    <a:pt x="470545" y="542081"/>
                    <a:pt x="470545" y="543014"/>
                    <a:pt x="470545" y="543481"/>
                  </a:cubicBezTo>
                  <a:cubicBezTo>
                    <a:pt x="469612" y="544880"/>
                    <a:pt x="468679" y="544880"/>
                    <a:pt x="467280" y="543947"/>
                  </a:cubicBezTo>
                  <a:cubicBezTo>
                    <a:pt x="466347" y="543481"/>
                    <a:pt x="464947" y="542547"/>
                    <a:pt x="464014" y="542081"/>
                  </a:cubicBezTo>
                  <a:cubicBezTo>
                    <a:pt x="459816" y="541148"/>
                    <a:pt x="456084" y="543014"/>
                    <a:pt x="454218" y="546280"/>
                  </a:cubicBezTo>
                  <a:cubicBezTo>
                    <a:pt x="452818" y="550012"/>
                    <a:pt x="451419" y="553277"/>
                    <a:pt x="451885" y="557476"/>
                  </a:cubicBezTo>
                  <a:cubicBezTo>
                    <a:pt x="452818" y="561208"/>
                    <a:pt x="453285" y="564940"/>
                    <a:pt x="453751" y="568672"/>
                  </a:cubicBezTo>
                  <a:lnTo>
                    <a:pt x="453285" y="568205"/>
                  </a:lnTo>
                  <a:cubicBezTo>
                    <a:pt x="453285" y="568672"/>
                    <a:pt x="453285" y="569138"/>
                    <a:pt x="453285" y="569138"/>
                  </a:cubicBezTo>
                  <a:cubicBezTo>
                    <a:pt x="453285" y="569138"/>
                    <a:pt x="453751" y="568672"/>
                    <a:pt x="453751" y="568672"/>
                  </a:cubicBezTo>
                  <a:cubicBezTo>
                    <a:pt x="456084" y="571471"/>
                    <a:pt x="457483" y="574737"/>
                    <a:pt x="456084" y="578935"/>
                  </a:cubicBezTo>
                  <a:cubicBezTo>
                    <a:pt x="453751" y="585000"/>
                    <a:pt x="453285" y="591531"/>
                    <a:pt x="454218" y="597595"/>
                  </a:cubicBezTo>
                  <a:cubicBezTo>
                    <a:pt x="454218" y="598062"/>
                    <a:pt x="455151" y="598995"/>
                    <a:pt x="455151" y="598995"/>
                  </a:cubicBezTo>
                  <a:cubicBezTo>
                    <a:pt x="456084" y="598995"/>
                    <a:pt x="457950" y="598528"/>
                    <a:pt x="458416" y="598062"/>
                  </a:cubicBezTo>
                  <a:cubicBezTo>
                    <a:pt x="460749" y="593863"/>
                    <a:pt x="462615" y="589665"/>
                    <a:pt x="464947" y="585466"/>
                  </a:cubicBezTo>
                  <a:cubicBezTo>
                    <a:pt x="464947" y="585000"/>
                    <a:pt x="464947" y="584067"/>
                    <a:pt x="464947" y="583600"/>
                  </a:cubicBezTo>
                  <a:cubicBezTo>
                    <a:pt x="465414" y="583600"/>
                    <a:pt x="465414" y="583600"/>
                    <a:pt x="465880" y="583600"/>
                  </a:cubicBezTo>
                  <a:cubicBezTo>
                    <a:pt x="467746" y="581268"/>
                    <a:pt x="470079" y="580335"/>
                    <a:pt x="473344" y="580801"/>
                  </a:cubicBezTo>
                  <a:cubicBezTo>
                    <a:pt x="473344" y="580801"/>
                    <a:pt x="473811" y="580335"/>
                    <a:pt x="473811" y="580335"/>
                  </a:cubicBezTo>
                  <a:cubicBezTo>
                    <a:pt x="473811" y="580335"/>
                    <a:pt x="474277" y="580335"/>
                    <a:pt x="474277" y="580335"/>
                  </a:cubicBezTo>
                  <a:cubicBezTo>
                    <a:pt x="474277" y="579868"/>
                    <a:pt x="474277" y="579402"/>
                    <a:pt x="474744" y="578935"/>
                  </a:cubicBezTo>
                  <a:cubicBezTo>
                    <a:pt x="479876" y="571937"/>
                    <a:pt x="485007" y="564940"/>
                    <a:pt x="488273" y="556543"/>
                  </a:cubicBezTo>
                  <a:cubicBezTo>
                    <a:pt x="488273" y="556076"/>
                    <a:pt x="490139" y="556076"/>
                    <a:pt x="491072" y="556076"/>
                  </a:cubicBezTo>
                  <a:cubicBezTo>
                    <a:pt x="491538" y="556076"/>
                    <a:pt x="492005" y="557009"/>
                    <a:pt x="492005" y="557476"/>
                  </a:cubicBezTo>
                  <a:cubicBezTo>
                    <a:pt x="492005" y="559342"/>
                    <a:pt x="492005" y="561208"/>
                    <a:pt x="491538" y="563074"/>
                  </a:cubicBezTo>
                  <a:cubicBezTo>
                    <a:pt x="490139" y="567272"/>
                    <a:pt x="488739" y="571471"/>
                    <a:pt x="486873" y="575203"/>
                  </a:cubicBezTo>
                  <a:cubicBezTo>
                    <a:pt x="485474" y="578469"/>
                    <a:pt x="487340" y="580801"/>
                    <a:pt x="488739" y="583134"/>
                  </a:cubicBezTo>
                  <a:cubicBezTo>
                    <a:pt x="489206" y="583134"/>
                    <a:pt x="489206" y="583134"/>
                    <a:pt x="489672" y="583134"/>
                  </a:cubicBezTo>
                  <a:cubicBezTo>
                    <a:pt x="489672" y="583600"/>
                    <a:pt x="489672" y="584067"/>
                    <a:pt x="489672" y="584533"/>
                  </a:cubicBezTo>
                  <a:cubicBezTo>
                    <a:pt x="491072" y="586399"/>
                    <a:pt x="492005" y="588732"/>
                    <a:pt x="492471" y="591064"/>
                  </a:cubicBezTo>
                  <a:cubicBezTo>
                    <a:pt x="492471" y="591064"/>
                    <a:pt x="492938" y="591531"/>
                    <a:pt x="492938" y="591531"/>
                  </a:cubicBezTo>
                  <a:lnTo>
                    <a:pt x="493404" y="592464"/>
                  </a:lnTo>
                  <a:lnTo>
                    <a:pt x="492471" y="591997"/>
                  </a:lnTo>
                  <a:cubicBezTo>
                    <a:pt x="492471" y="591531"/>
                    <a:pt x="492471" y="591531"/>
                    <a:pt x="492471" y="591064"/>
                  </a:cubicBezTo>
                  <a:cubicBezTo>
                    <a:pt x="490139" y="589665"/>
                    <a:pt x="489672" y="586866"/>
                    <a:pt x="489672" y="584533"/>
                  </a:cubicBezTo>
                  <a:cubicBezTo>
                    <a:pt x="489672" y="584067"/>
                    <a:pt x="489206" y="584067"/>
                    <a:pt x="489206" y="583600"/>
                  </a:cubicBezTo>
                  <a:cubicBezTo>
                    <a:pt x="489206" y="583600"/>
                    <a:pt x="489206" y="583134"/>
                    <a:pt x="488739" y="583134"/>
                  </a:cubicBezTo>
                  <a:cubicBezTo>
                    <a:pt x="486407" y="582667"/>
                    <a:pt x="484541" y="582667"/>
                    <a:pt x="482675" y="581734"/>
                  </a:cubicBezTo>
                  <a:cubicBezTo>
                    <a:pt x="479876" y="580335"/>
                    <a:pt x="477076" y="580335"/>
                    <a:pt x="474277" y="580335"/>
                  </a:cubicBezTo>
                  <a:cubicBezTo>
                    <a:pt x="474277" y="580335"/>
                    <a:pt x="474277" y="580801"/>
                    <a:pt x="474277" y="580801"/>
                  </a:cubicBezTo>
                  <a:cubicBezTo>
                    <a:pt x="473811" y="580801"/>
                    <a:pt x="473811" y="580801"/>
                    <a:pt x="473344" y="580801"/>
                  </a:cubicBezTo>
                  <a:cubicBezTo>
                    <a:pt x="471478" y="583600"/>
                    <a:pt x="469146" y="584067"/>
                    <a:pt x="465880" y="583600"/>
                  </a:cubicBezTo>
                  <a:cubicBezTo>
                    <a:pt x="465880" y="583600"/>
                    <a:pt x="465414" y="584067"/>
                    <a:pt x="465414" y="584067"/>
                  </a:cubicBezTo>
                  <a:cubicBezTo>
                    <a:pt x="465414" y="584533"/>
                    <a:pt x="464947" y="585000"/>
                    <a:pt x="464947" y="585466"/>
                  </a:cubicBezTo>
                  <a:cubicBezTo>
                    <a:pt x="464481" y="591064"/>
                    <a:pt x="465414" y="596662"/>
                    <a:pt x="462615" y="601794"/>
                  </a:cubicBezTo>
                  <a:cubicBezTo>
                    <a:pt x="461682" y="603660"/>
                    <a:pt x="463548" y="606459"/>
                    <a:pt x="466347" y="607392"/>
                  </a:cubicBezTo>
                  <a:cubicBezTo>
                    <a:pt x="467280" y="607858"/>
                    <a:pt x="468213" y="607858"/>
                    <a:pt x="469612" y="607858"/>
                  </a:cubicBezTo>
                  <a:cubicBezTo>
                    <a:pt x="469612" y="607858"/>
                    <a:pt x="469612" y="607392"/>
                    <a:pt x="469612" y="607392"/>
                  </a:cubicBezTo>
                  <a:cubicBezTo>
                    <a:pt x="470079" y="606925"/>
                    <a:pt x="470545" y="606459"/>
                    <a:pt x="470545" y="606459"/>
                  </a:cubicBezTo>
                  <a:cubicBezTo>
                    <a:pt x="471012" y="605526"/>
                    <a:pt x="471012" y="604593"/>
                    <a:pt x="471478" y="603660"/>
                  </a:cubicBezTo>
                  <a:cubicBezTo>
                    <a:pt x="471478" y="604126"/>
                    <a:pt x="471945" y="604593"/>
                    <a:pt x="471945" y="605059"/>
                  </a:cubicBezTo>
                  <a:cubicBezTo>
                    <a:pt x="471478" y="605526"/>
                    <a:pt x="471012" y="605992"/>
                    <a:pt x="470545" y="606459"/>
                  </a:cubicBezTo>
                  <a:cubicBezTo>
                    <a:pt x="470545" y="606925"/>
                    <a:pt x="470079" y="607392"/>
                    <a:pt x="470079" y="607858"/>
                  </a:cubicBezTo>
                  <a:cubicBezTo>
                    <a:pt x="470079" y="607858"/>
                    <a:pt x="469612" y="607858"/>
                    <a:pt x="469612" y="607858"/>
                  </a:cubicBezTo>
                  <a:cubicBezTo>
                    <a:pt x="469146" y="609725"/>
                    <a:pt x="468679" y="611591"/>
                    <a:pt x="469146" y="612990"/>
                  </a:cubicBezTo>
                  <a:cubicBezTo>
                    <a:pt x="471012" y="615789"/>
                    <a:pt x="472411" y="618122"/>
                    <a:pt x="471012" y="621854"/>
                  </a:cubicBezTo>
                  <a:cubicBezTo>
                    <a:pt x="470079" y="624186"/>
                    <a:pt x="469612" y="626519"/>
                    <a:pt x="469146" y="629318"/>
                  </a:cubicBezTo>
                  <a:cubicBezTo>
                    <a:pt x="468679" y="631184"/>
                    <a:pt x="468213" y="633516"/>
                    <a:pt x="469146" y="634916"/>
                  </a:cubicBezTo>
                  <a:cubicBezTo>
                    <a:pt x="472411" y="639114"/>
                    <a:pt x="471478" y="644713"/>
                    <a:pt x="473811" y="649378"/>
                  </a:cubicBezTo>
                  <a:cubicBezTo>
                    <a:pt x="474277" y="650311"/>
                    <a:pt x="475677" y="650777"/>
                    <a:pt x="476610" y="650777"/>
                  </a:cubicBezTo>
                  <a:cubicBezTo>
                    <a:pt x="477543" y="650777"/>
                    <a:pt x="479409" y="649844"/>
                    <a:pt x="479409" y="648911"/>
                  </a:cubicBezTo>
                  <a:cubicBezTo>
                    <a:pt x="481742" y="643313"/>
                    <a:pt x="485007" y="637715"/>
                    <a:pt x="485007" y="631184"/>
                  </a:cubicBezTo>
                  <a:cubicBezTo>
                    <a:pt x="485007" y="631184"/>
                    <a:pt x="484541" y="631184"/>
                    <a:pt x="484541" y="631184"/>
                  </a:cubicBezTo>
                  <a:cubicBezTo>
                    <a:pt x="484541" y="630717"/>
                    <a:pt x="484541" y="630717"/>
                    <a:pt x="484541" y="630251"/>
                  </a:cubicBezTo>
                  <a:cubicBezTo>
                    <a:pt x="484074" y="629784"/>
                    <a:pt x="483608" y="629784"/>
                    <a:pt x="483608" y="629318"/>
                  </a:cubicBezTo>
                  <a:cubicBezTo>
                    <a:pt x="484074" y="629318"/>
                    <a:pt x="484541" y="629318"/>
                    <a:pt x="484541" y="629784"/>
                  </a:cubicBezTo>
                  <a:cubicBezTo>
                    <a:pt x="484541" y="629784"/>
                    <a:pt x="484541" y="630251"/>
                    <a:pt x="484541" y="630251"/>
                  </a:cubicBezTo>
                  <a:cubicBezTo>
                    <a:pt x="484541" y="630251"/>
                    <a:pt x="485007" y="630717"/>
                    <a:pt x="485007" y="630717"/>
                  </a:cubicBezTo>
                  <a:cubicBezTo>
                    <a:pt x="485007" y="630717"/>
                    <a:pt x="485007" y="631184"/>
                    <a:pt x="485007" y="631184"/>
                  </a:cubicBezTo>
                  <a:cubicBezTo>
                    <a:pt x="486407" y="631184"/>
                    <a:pt x="487340" y="631184"/>
                    <a:pt x="488739" y="631184"/>
                  </a:cubicBezTo>
                  <a:cubicBezTo>
                    <a:pt x="488739" y="631184"/>
                    <a:pt x="488739" y="630717"/>
                    <a:pt x="488273" y="630717"/>
                  </a:cubicBezTo>
                  <a:cubicBezTo>
                    <a:pt x="488739" y="630251"/>
                    <a:pt x="488739" y="630251"/>
                    <a:pt x="489206" y="629784"/>
                  </a:cubicBezTo>
                  <a:cubicBezTo>
                    <a:pt x="489206" y="630251"/>
                    <a:pt x="489206" y="630717"/>
                    <a:pt x="488739" y="631184"/>
                  </a:cubicBezTo>
                  <a:cubicBezTo>
                    <a:pt x="488739" y="631184"/>
                    <a:pt x="488739" y="631184"/>
                    <a:pt x="488739" y="631184"/>
                  </a:cubicBezTo>
                  <a:cubicBezTo>
                    <a:pt x="490139" y="633516"/>
                    <a:pt x="491538" y="635849"/>
                    <a:pt x="492938" y="637715"/>
                  </a:cubicBezTo>
                  <a:cubicBezTo>
                    <a:pt x="492938" y="637715"/>
                    <a:pt x="493404" y="637248"/>
                    <a:pt x="493404" y="637248"/>
                  </a:cubicBezTo>
                  <a:cubicBezTo>
                    <a:pt x="493404" y="637715"/>
                    <a:pt x="493404" y="638181"/>
                    <a:pt x="493404" y="638648"/>
                  </a:cubicBezTo>
                  <a:cubicBezTo>
                    <a:pt x="493871" y="639581"/>
                    <a:pt x="494337" y="640047"/>
                    <a:pt x="494337" y="640980"/>
                  </a:cubicBezTo>
                  <a:cubicBezTo>
                    <a:pt x="494337" y="642846"/>
                    <a:pt x="493871" y="642846"/>
                    <a:pt x="493404" y="640980"/>
                  </a:cubicBezTo>
                  <a:cubicBezTo>
                    <a:pt x="493404" y="640514"/>
                    <a:pt x="493404" y="639581"/>
                    <a:pt x="493404" y="639114"/>
                  </a:cubicBezTo>
                  <a:cubicBezTo>
                    <a:pt x="493404" y="639114"/>
                    <a:pt x="493404" y="638648"/>
                    <a:pt x="493404" y="638648"/>
                  </a:cubicBezTo>
                  <a:cubicBezTo>
                    <a:pt x="493404" y="638181"/>
                    <a:pt x="492938" y="638181"/>
                    <a:pt x="492938" y="637715"/>
                  </a:cubicBezTo>
                  <a:cubicBezTo>
                    <a:pt x="492938" y="637715"/>
                    <a:pt x="492938" y="637715"/>
                    <a:pt x="492938" y="637715"/>
                  </a:cubicBezTo>
                  <a:cubicBezTo>
                    <a:pt x="490139" y="639581"/>
                    <a:pt x="489672" y="642380"/>
                    <a:pt x="490139" y="645179"/>
                  </a:cubicBezTo>
                  <a:cubicBezTo>
                    <a:pt x="490605" y="647978"/>
                    <a:pt x="492005" y="649844"/>
                    <a:pt x="494337" y="651244"/>
                  </a:cubicBezTo>
                  <a:cubicBezTo>
                    <a:pt x="496203" y="652177"/>
                    <a:pt x="498069" y="652177"/>
                    <a:pt x="499935" y="652643"/>
                  </a:cubicBezTo>
                  <a:cubicBezTo>
                    <a:pt x="502268" y="653110"/>
                    <a:pt x="503201" y="654976"/>
                    <a:pt x="501801" y="656375"/>
                  </a:cubicBezTo>
                  <a:cubicBezTo>
                    <a:pt x="498069" y="660107"/>
                    <a:pt x="495737" y="664306"/>
                    <a:pt x="495737" y="669904"/>
                  </a:cubicBezTo>
                  <a:cubicBezTo>
                    <a:pt x="495737" y="672236"/>
                    <a:pt x="492938" y="672236"/>
                    <a:pt x="491538" y="672703"/>
                  </a:cubicBezTo>
                  <a:cubicBezTo>
                    <a:pt x="489206" y="674102"/>
                    <a:pt x="488739" y="675035"/>
                    <a:pt x="490605" y="676901"/>
                  </a:cubicBezTo>
                  <a:cubicBezTo>
                    <a:pt x="494804" y="681567"/>
                    <a:pt x="494804" y="683899"/>
                    <a:pt x="489206" y="686232"/>
                  </a:cubicBezTo>
                  <a:cubicBezTo>
                    <a:pt x="487806" y="686698"/>
                    <a:pt x="486873" y="687165"/>
                    <a:pt x="486873" y="688564"/>
                  </a:cubicBezTo>
                  <a:cubicBezTo>
                    <a:pt x="487806" y="693229"/>
                    <a:pt x="491538" y="696028"/>
                    <a:pt x="494804" y="695095"/>
                  </a:cubicBezTo>
                  <a:cubicBezTo>
                    <a:pt x="499002" y="693696"/>
                    <a:pt x="503201" y="691363"/>
                    <a:pt x="507866" y="691830"/>
                  </a:cubicBezTo>
                  <a:cubicBezTo>
                    <a:pt x="508332" y="691830"/>
                    <a:pt x="509265" y="692296"/>
                    <a:pt x="509265" y="692763"/>
                  </a:cubicBezTo>
                  <a:cubicBezTo>
                    <a:pt x="509265" y="693696"/>
                    <a:pt x="509732" y="695095"/>
                    <a:pt x="508799" y="696028"/>
                  </a:cubicBezTo>
                  <a:cubicBezTo>
                    <a:pt x="506933" y="697894"/>
                    <a:pt x="505067" y="699294"/>
                    <a:pt x="503201" y="701160"/>
                  </a:cubicBezTo>
                  <a:cubicBezTo>
                    <a:pt x="499469" y="704425"/>
                    <a:pt x="498069" y="708624"/>
                    <a:pt x="498536" y="713289"/>
                  </a:cubicBezTo>
                  <a:cubicBezTo>
                    <a:pt x="498536" y="714222"/>
                    <a:pt x="499935" y="715155"/>
                    <a:pt x="500868" y="716088"/>
                  </a:cubicBezTo>
                  <a:cubicBezTo>
                    <a:pt x="500868" y="716088"/>
                    <a:pt x="500402" y="715622"/>
                    <a:pt x="500402" y="715622"/>
                  </a:cubicBezTo>
                  <a:cubicBezTo>
                    <a:pt x="500868" y="715622"/>
                    <a:pt x="500868" y="715622"/>
                    <a:pt x="501335" y="715622"/>
                  </a:cubicBezTo>
                  <a:cubicBezTo>
                    <a:pt x="501335" y="715155"/>
                    <a:pt x="501801" y="715155"/>
                    <a:pt x="501801" y="714689"/>
                  </a:cubicBezTo>
                  <a:cubicBezTo>
                    <a:pt x="502734" y="715155"/>
                    <a:pt x="502268" y="715622"/>
                    <a:pt x="501335" y="715622"/>
                  </a:cubicBezTo>
                  <a:cubicBezTo>
                    <a:pt x="501335" y="715622"/>
                    <a:pt x="500868" y="716088"/>
                    <a:pt x="500868" y="716088"/>
                  </a:cubicBezTo>
                  <a:cubicBezTo>
                    <a:pt x="504134" y="719354"/>
                    <a:pt x="507399" y="722619"/>
                    <a:pt x="510199" y="726351"/>
                  </a:cubicBezTo>
                  <a:cubicBezTo>
                    <a:pt x="512065" y="728217"/>
                    <a:pt x="512531" y="730550"/>
                    <a:pt x="511598" y="732882"/>
                  </a:cubicBezTo>
                  <a:cubicBezTo>
                    <a:pt x="510665" y="734748"/>
                    <a:pt x="509732" y="737081"/>
                    <a:pt x="508799" y="738947"/>
                  </a:cubicBezTo>
                  <a:cubicBezTo>
                    <a:pt x="508799" y="738947"/>
                    <a:pt x="508799" y="738947"/>
                    <a:pt x="508332" y="738947"/>
                  </a:cubicBezTo>
                  <a:cubicBezTo>
                    <a:pt x="508332" y="738947"/>
                    <a:pt x="508332" y="739413"/>
                    <a:pt x="508332" y="739413"/>
                  </a:cubicBezTo>
                  <a:lnTo>
                    <a:pt x="508799" y="738947"/>
                  </a:lnTo>
                  <a:cubicBezTo>
                    <a:pt x="508799" y="740813"/>
                    <a:pt x="507866" y="743145"/>
                    <a:pt x="508332" y="744545"/>
                  </a:cubicBezTo>
                  <a:cubicBezTo>
                    <a:pt x="509265" y="747811"/>
                    <a:pt x="509732" y="750610"/>
                    <a:pt x="507399" y="753409"/>
                  </a:cubicBezTo>
                  <a:cubicBezTo>
                    <a:pt x="506933" y="753875"/>
                    <a:pt x="506933" y="754342"/>
                    <a:pt x="506466" y="755275"/>
                  </a:cubicBezTo>
                  <a:lnTo>
                    <a:pt x="512065" y="766471"/>
                  </a:lnTo>
                  <a:cubicBezTo>
                    <a:pt x="515797" y="767870"/>
                    <a:pt x="519062" y="770203"/>
                    <a:pt x="521395" y="773468"/>
                  </a:cubicBezTo>
                  <a:cubicBezTo>
                    <a:pt x="523727" y="776734"/>
                    <a:pt x="526526" y="778600"/>
                    <a:pt x="530258" y="780000"/>
                  </a:cubicBezTo>
                  <a:cubicBezTo>
                    <a:pt x="533057" y="780933"/>
                    <a:pt x="535856" y="782799"/>
                    <a:pt x="538655" y="784198"/>
                  </a:cubicBezTo>
                  <a:cubicBezTo>
                    <a:pt x="540521" y="785131"/>
                    <a:pt x="541454" y="786997"/>
                    <a:pt x="540988" y="788863"/>
                  </a:cubicBezTo>
                  <a:cubicBezTo>
                    <a:pt x="539588" y="792595"/>
                    <a:pt x="538655" y="796327"/>
                    <a:pt x="540055" y="800059"/>
                  </a:cubicBezTo>
                  <a:cubicBezTo>
                    <a:pt x="540521" y="801459"/>
                    <a:pt x="541921" y="802858"/>
                    <a:pt x="542854" y="804258"/>
                  </a:cubicBezTo>
                  <a:lnTo>
                    <a:pt x="543787" y="804258"/>
                  </a:lnTo>
                  <a:lnTo>
                    <a:pt x="543320" y="804724"/>
                  </a:lnTo>
                  <a:cubicBezTo>
                    <a:pt x="543320" y="804724"/>
                    <a:pt x="542854" y="804258"/>
                    <a:pt x="542854" y="804258"/>
                  </a:cubicBezTo>
                  <a:lnTo>
                    <a:pt x="542854" y="804258"/>
                  </a:lnTo>
                  <a:cubicBezTo>
                    <a:pt x="543320" y="805657"/>
                    <a:pt x="543320" y="807057"/>
                    <a:pt x="543787" y="807990"/>
                  </a:cubicBezTo>
                  <a:cubicBezTo>
                    <a:pt x="545653" y="808456"/>
                    <a:pt x="547053" y="808456"/>
                    <a:pt x="548919" y="808923"/>
                  </a:cubicBezTo>
                  <a:cubicBezTo>
                    <a:pt x="551251" y="809389"/>
                    <a:pt x="553584" y="810322"/>
                    <a:pt x="554517" y="813588"/>
                  </a:cubicBezTo>
                  <a:cubicBezTo>
                    <a:pt x="555916" y="817787"/>
                    <a:pt x="557316" y="821985"/>
                    <a:pt x="559648" y="826184"/>
                  </a:cubicBezTo>
                  <a:cubicBezTo>
                    <a:pt x="561981" y="830382"/>
                    <a:pt x="560115" y="833648"/>
                    <a:pt x="558715" y="836913"/>
                  </a:cubicBezTo>
                  <a:cubicBezTo>
                    <a:pt x="558249" y="837846"/>
                    <a:pt x="557316" y="839246"/>
                    <a:pt x="556383" y="839712"/>
                  </a:cubicBezTo>
                  <a:cubicBezTo>
                    <a:pt x="554983" y="840645"/>
                    <a:pt x="552651" y="842045"/>
                    <a:pt x="551251" y="842045"/>
                  </a:cubicBezTo>
                  <a:cubicBezTo>
                    <a:pt x="545653" y="840179"/>
                    <a:pt x="540055" y="839712"/>
                    <a:pt x="535856" y="835514"/>
                  </a:cubicBezTo>
                  <a:lnTo>
                    <a:pt x="536323" y="835980"/>
                  </a:lnTo>
                  <a:cubicBezTo>
                    <a:pt x="536323" y="835980"/>
                    <a:pt x="535856" y="835514"/>
                    <a:pt x="535856" y="835514"/>
                  </a:cubicBezTo>
                  <a:cubicBezTo>
                    <a:pt x="537722" y="835980"/>
                    <a:pt x="539588" y="835980"/>
                    <a:pt x="541454" y="836447"/>
                  </a:cubicBezTo>
                  <a:cubicBezTo>
                    <a:pt x="545187" y="836447"/>
                    <a:pt x="547053" y="834114"/>
                    <a:pt x="547519" y="830849"/>
                  </a:cubicBezTo>
                  <a:cubicBezTo>
                    <a:pt x="547986" y="823385"/>
                    <a:pt x="546586" y="816387"/>
                    <a:pt x="543787" y="809389"/>
                  </a:cubicBezTo>
                  <a:cubicBezTo>
                    <a:pt x="540988" y="807990"/>
                    <a:pt x="538189" y="806590"/>
                    <a:pt x="537256" y="803325"/>
                  </a:cubicBezTo>
                  <a:cubicBezTo>
                    <a:pt x="536323" y="800059"/>
                    <a:pt x="535390" y="797260"/>
                    <a:pt x="534457" y="793995"/>
                  </a:cubicBezTo>
                  <a:cubicBezTo>
                    <a:pt x="532591" y="786997"/>
                    <a:pt x="528392" y="782799"/>
                    <a:pt x="521861" y="780933"/>
                  </a:cubicBezTo>
                  <a:cubicBezTo>
                    <a:pt x="516730" y="779533"/>
                    <a:pt x="512531" y="776734"/>
                    <a:pt x="508332" y="773468"/>
                  </a:cubicBezTo>
                  <a:cubicBezTo>
                    <a:pt x="506000" y="771602"/>
                    <a:pt x="503667" y="769270"/>
                    <a:pt x="500868" y="767404"/>
                  </a:cubicBezTo>
                  <a:cubicBezTo>
                    <a:pt x="499469" y="766471"/>
                    <a:pt x="497136" y="766471"/>
                    <a:pt x="495270" y="766004"/>
                  </a:cubicBezTo>
                  <a:cubicBezTo>
                    <a:pt x="493871" y="765538"/>
                    <a:pt x="491072" y="767870"/>
                    <a:pt x="491538" y="769270"/>
                  </a:cubicBezTo>
                  <a:cubicBezTo>
                    <a:pt x="492005" y="773002"/>
                    <a:pt x="493404" y="776734"/>
                    <a:pt x="492938" y="780466"/>
                  </a:cubicBezTo>
                  <a:cubicBezTo>
                    <a:pt x="492938" y="782332"/>
                    <a:pt x="493871" y="784198"/>
                    <a:pt x="494804" y="785598"/>
                  </a:cubicBezTo>
                  <a:cubicBezTo>
                    <a:pt x="497603" y="789330"/>
                    <a:pt x="500868" y="792129"/>
                    <a:pt x="503201" y="795861"/>
                  </a:cubicBezTo>
                  <a:cubicBezTo>
                    <a:pt x="510665" y="807057"/>
                    <a:pt x="520462" y="816387"/>
                    <a:pt x="527926" y="827583"/>
                  </a:cubicBezTo>
                  <a:cubicBezTo>
                    <a:pt x="528859" y="828983"/>
                    <a:pt x="530725" y="830382"/>
                    <a:pt x="532124" y="831315"/>
                  </a:cubicBezTo>
                  <a:lnTo>
                    <a:pt x="531658" y="830849"/>
                  </a:lnTo>
                  <a:cubicBezTo>
                    <a:pt x="531658" y="830849"/>
                    <a:pt x="532124" y="831315"/>
                    <a:pt x="532124" y="831315"/>
                  </a:cubicBezTo>
                  <a:cubicBezTo>
                    <a:pt x="526993" y="833181"/>
                    <a:pt x="523727" y="836913"/>
                    <a:pt x="523727" y="842978"/>
                  </a:cubicBezTo>
                  <a:cubicBezTo>
                    <a:pt x="523727" y="851375"/>
                    <a:pt x="523261" y="859772"/>
                    <a:pt x="523727" y="868169"/>
                  </a:cubicBezTo>
                  <a:cubicBezTo>
                    <a:pt x="524194" y="878899"/>
                    <a:pt x="522328" y="888229"/>
                    <a:pt x="518596" y="898026"/>
                  </a:cubicBezTo>
                  <a:cubicBezTo>
                    <a:pt x="514864" y="908289"/>
                    <a:pt x="509732" y="918086"/>
                    <a:pt x="507399" y="928815"/>
                  </a:cubicBezTo>
                  <a:cubicBezTo>
                    <a:pt x="505067" y="938612"/>
                    <a:pt x="501335" y="948408"/>
                    <a:pt x="495737" y="956806"/>
                  </a:cubicBezTo>
                  <a:cubicBezTo>
                    <a:pt x="490139" y="964736"/>
                    <a:pt x="488739" y="973133"/>
                    <a:pt x="489206" y="982464"/>
                  </a:cubicBezTo>
                  <a:cubicBezTo>
                    <a:pt x="489206" y="984330"/>
                    <a:pt x="489206" y="986196"/>
                    <a:pt x="489672" y="988062"/>
                  </a:cubicBezTo>
                  <a:cubicBezTo>
                    <a:pt x="490139" y="998325"/>
                    <a:pt x="488739" y="1008588"/>
                    <a:pt x="482675" y="1017452"/>
                  </a:cubicBezTo>
                  <a:cubicBezTo>
                    <a:pt x="480809" y="1020251"/>
                    <a:pt x="480342" y="1023516"/>
                    <a:pt x="481742" y="1026782"/>
                  </a:cubicBezTo>
                  <a:cubicBezTo>
                    <a:pt x="485007" y="1033313"/>
                    <a:pt x="485940" y="1039844"/>
                    <a:pt x="484074" y="1047308"/>
                  </a:cubicBezTo>
                  <a:cubicBezTo>
                    <a:pt x="483141" y="1050107"/>
                    <a:pt x="483608" y="1053839"/>
                    <a:pt x="484074" y="1056638"/>
                  </a:cubicBezTo>
                  <a:cubicBezTo>
                    <a:pt x="484074" y="1058504"/>
                    <a:pt x="484541" y="1060370"/>
                    <a:pt x="485007" y="1062236"/>
                  </a:cubicBezTo>
                  <a:cubicBezTo>
                    <a:pt x="487340" y="1067368"/>
                    <a:pt x="489206" y="1072966"/>
                    <a:pt x="492005" y="1078097"/>
                  </a:cubicBezTo>
                  <a:cubicBezTo>
                    <a:pt x="492938" y="1079497"/>
                    <a:pt x="494804" y="1080896"/>
                    <a:pt x="496203" y="1081829"/>
                  </a:cubicBezTo>
                  <a:cubicBezTo>
                    <a:pt x="499935" y="1084162"/>
                    <a:pt x="499935" y="1084162"/>
                    <a:pt x="498536" y="1086961"/>
                  </a:cubicBezTo>
                  <a:cubicBezTo>
                    <a:pt x="498069" y="1088827"/>
                    <a:pt x="496670" y="1090227"/>
                    <a:pt x="496203" y="1092093"/>
                  </a:cubicBezTo>
                  <a:cubicBezTo>
                    <a:pt x="495737" y="1093959"/>
                    <a:pt x="495270" y="1095825"/>
                    <a:pt x="496203" y="1097691"/>
                  </a:cubicBezTo>
                  <a:cubicBezTo>
                    <a:pt x="498069" y="1103289"/>
                    <a:pt x="501335" y="1107954"/>
                    <a:pt x="498536" y="1114018"/>
                  </a:cubicBezTo>
                  <a:cubicBezTo>
                    <a:pt x="498069" y="1115418"/>
                    <a:pt x="499002" y="1117751"/>
                    <a:pt x="499469" y="1119617"/>
                  </a:cubicBezTo>
                  <a:cubicBezTo>
                    <a:pt x="502734" y="1126614"/>
                    <a:pt x="505533" y="1133612"/>
                    <a:pt x="508799" y="1140609"/>
                  </a:cubicBezTo>
                  <a:cubicBezTo>
                    <a:pt x="510665" y="1144341"/>
                    <a:pt x="511598" y="1147607"/>
                    <a:pt x="511132" y="1151806"/>
                  </a:cubicBezTo>
                  <a:cubicBezTo>
                    <a:pt x="510665" y="1156471"/>
                    <a:pt x="512065" y="1158337"/>
                    <a:pt x="515330" y="1159270"/>
                  </a:cubicBezTo>
                  <a:cubicBezTo>
                    <a:pt x="526526" y="1161136"/>
                    <a:pt x="534923" y="1168133"/>
                    <a:pt x="544254" y="1173731"/>
                  </a:cubicBezTo>
                  <a:cubicBezTo>
                    <a:pt x="552184" y="1178396"/>
                    <a:pt x="556383" y="1184928"/>
                    <a:pt x="556849" y="1193791"/>
                  </a:cubicBezTo>
                  <a:cubicBezTo>
                    <a:pt x="557316" y="1200789"/>
                    <a:pt x="559182" y="1207786"/>
                    <a:pt x="561048" y="1214317"/>
                  </a:cubicBezTo>
                  <a:cubicBezTo>
                    <a:pt x="564313" y="1225980"/>
                    <a:pt x="569911" y="1237176"/>
                    <a:pt x="571311" y="1249305"/>
                  </a:cubicBezTo>
                  <a:cubicBezTo>
                    <a:pt x="571777" y="1253038"/>
                    <a:pt x="574110" y="1256303"/>
                    <a:pt x="577375" y="1259102"/>
                  </a:cubicBezTo>
                  <a:cubicBezTo>
                    <a:pt x="583440" y="1264234"/>
                    <a:pt x="587172" y="1270765"/>
                    <a:pt x="590904" y="1277762"/>
                  </a:cubicBezTo>
                  <a:cubicBezTo>
                    <a:pt x="593237" y="1281494"/>
                    <a:pt x="592304" y="1285227"/>
                    <a:pt x="590438" y="1288492"/>
                  </a:cubicBezTo>
                  <a:cubicBezTo>
                    <a:pt x="589038" y="1291291"/>
                    <a:pt x="586706" y="1291758"/>
                    <a:pt x="583907" y="1291291"/>
                  </a:cubicBezTo>
                  <a:cubicBezTo>
                    <a:pt x="583440" y="1291291"/>
                    <a:pt x="582507" y="1291291"/>
                    <a:pt x="582041" y="1291758"/>
                  </a:cubicBezTo>
                  <a:cubicBezTo>
                    <a:pt x="580175" y="1292224"/>
                    <a:pt x="579242" y="1295023"/>
                    <a:pt x="580175" y="1296423"/>
                  </a:cubicBezTo>
                  <a:cubicBezTo>
                    <a:pt x="583440" y="1302487"/>
                    <a:pt x="587639" y="1307152"/>
                    <a:pt x="593703" y="1309951"/>
                  </a:cubicBezTo>
                  <a:cubicBezTo>
                    <a:pt x="601634" y="1313683"/>
                    <a:pt x="607232" y="1319748"/>
                    <a:pt x="613297" y="1325346"/>
                  </a:cubicBezTo>
                  <a:cubicBezTo>
                    <a:pt x="615629" y="1327679"/>
                    <a:pt x="617029" y="1330944"/>
                    <a:pt x="616562" y="1334210"/>
                  </a:cubicBezTo>
                  <a:cubicBezTo>
                    <a:pt x="616562" y="1337475"/>
                    <a:pt x="616562" y="1340741"/>
                    <a:pt x="615629" y="1343540"/>
                  </a:cubicBezTo>
                  <a:cubicBezTo>
                    <a:pt x="614696" y="1347738"/>
                    <a:pt x="616096" y="1350537"/>
                    <a:pt x="618895" y="1353803"/>
                  </a:cubicBezTo>
                  <a:cubicBezTo>
                    <a:pt x="628225" y="1363133"/>
                    <a:pt x="639421" y="1371064"/>
                    <a:pt x="645486" y="1383659"/>
                  </a:cubicBezTo>
                  <a:cubicBezTo>
                    <a:pt x="646419" y="1385525"/>
                    <a:pt x="650151" y="1385992"/>
                    <a:pt x="652483" y="1384126"/>
                  </a:cubicBezTo>
                  <a:cubicBezTo>
                    <a:pt x="655282" y="1381793"/>
                    <a:pt x="656682" y="1378528"/>
                    <a:pt x="655749" y="1375729"/>
                  </a:cubicBezTo>
                  <a:cubicBezTo>
                    <a:pt x="654349" y="1371064"/>
                    <a:pt x="652017" y="1367332"/>
                    <a:pt x="649218" y="1364066"/>
                  </a:cubicBezTo>
                  <a:cubicBezTo>
                    <a:pt x="646419" y="1361267"/>
                    <a:pt x="638954" y="1347738"/>
                    <a:pt x="638021" y="1344006"/>
                  </a:cubicBezTo>
                  <a:cubicBezTo>
                    <a:pt x="637088" y="1340741"/>
                    <a:pt x="635689" y="1337942"/>
                    <a:pt x="634756" y="1334676"/>
                  </a:cubicBezTo>
                  <a:cubicBezTo>
                    <a:pt x="633823" y="1329545"/>
                    <a:pt x="633356" y="1324413"/>
                    <a:pt x="632423" y="1319281"/>
                  </a:cubicBezTo>
                  <a:cubicBezTo>
                    <a:pt x="631024" y="1313217"/>
                    <a:pt x="625426" y="1310418"/>
                    <a:pt x="623560" y="1304820"/>
                  </a:cubicBezTo>
                  <a:cubicBezTo>
                    <a:pt x="620761" y="1296423"/>
                    <a:pt x="617029" y="1288026"/>
                    <a:pt x="612364" y="1280561"/>
                  </a:cubicBezTo>
                  <a:cubicBezTo>
                    <a:pt x="607232" y="1272631"/>
                    <a:pt x="603966" y="1263301"/>
                    <a:pt x="597435" y="1255837"/>
                  </a:cubicBezTo>
                  <a:cubicBezTo>
                    <a:pt x="596036" y="1254437"/>
                    <a:pt x="595103" y="1252571"/>
                    <a:pt x="595103" y="1250705"/>
                  </a:cubicBezTo>
                  <a:cubicBezTo>
                    <a:pt x="594170" y="1241375"/>
                    <a:pt x="592304" y="1231578"/>
                    <a:pt x="595103" y="1222248"/>
                  </a:cubicBezTo>
                  <a:cubicBezTo>
                    <a:pt x="595569" y="1220848"/>
                    <a:pt x="596502" y="1219916"/>
                    <a:pt x="597902" y="1220382"/>
                  </a:cubicBezTo>
                  <a:cubicBezTo>
                    <a:pt x="601634" y="1221782"/>
                    <a:pt x="604899" y="1223648"/>
                    <a:pt x="608165" y="1225047"/>
                  </a:cubicBezTo>
                  <a:cubicBezTo>
                    <a:pt x="611897" y="1226913"/>
                    <a:pt x="614230" y="1229246"/>
                    <a:pt x="614696" y="1233444"/>
                  </a:cubicBezTo>
                  <a:cubicBezTo>
                    <a:pt x="616096" y="1241841"/>
                    <a:pt x="617029" y="1249772"/>
                    <a:pt x="620294" y="1257703"/>
                  </a:cubicBezTo>
                  <a:cubicBezTo>
                    <a:pt x="624959" y="1269832"/>
                    <a:pt x="631490" y="1281028"/>
                    <a:pt x="639421" y="1290825"/>
                  </a:cubicBezTo>
                  <a:cubicBezTo>
                    <a:pt x="640820" y="1292691"/>
                    <a:pt x="643619" y="1294557"/>
                    <a:pt x="644086" y="1296889"/>
                  </a:cubicBezTo>
                  <a:cubicBezTo>
                    <a:pt x="645486" y="1302954"/>
                    <a:pt x="649684" y="1306686"/>
                    <a:pt x="653883" y="1310418"/>
                  </a:cubicBezTo>
                  <a:cubicBezTo>
                    <a:pt x="656682" y="1312750"/>
                    <a:pt x="659947" y="1315083"/>
                    <a:pt x="662746" y="1317882"/>
                  </a:cubicBezTo>
                  <a:cubicBezTo>
                    <a:pt x="664146" y="1319281"/>
                    <a:pt x="664612" y="1321147"/>
                    <a:pt x="663213" y="1323014"/>
                  </a:cubicBezTo>
                  <a:cubicBezTo>
                    <a:pt x="662280" y="1323947"/>
                    <a:pt x="661813" y="1325346"/>
                    <a:pt x="661347" y="1326279"/>
                  </a:cubicBezTo>
                  <a:cubicBezTo>
                    <a:pt x="659481" y="1329078"/>
                    <a:pt x="659947" y="1332810"/>
                    <a:pt x="662746" y="1335143"/>
                  </a:cubicBezTo>
                  <a:cubicBezTo>
                    <a:pt x="666478" y="1337942"/>
                    <a:pt x="669744" y="1340741"/>
                    <a:pt x="673942" y="1342607"/>
                  </a:cubicBezTo>
                  <a:cubicBezTo>
                    <a:pt x="678607" y="1344939"/>
                    <a:pt x="680940" y="1347738"/>
                    <a:pt x="681407" y="1352870"/>
                  </a:cubicBezTo>
                  <a:cubicBezTo>
                    <a:pt x="681407" y="1355203"/>
                    <a:pt x="683739" y="1357069"/>
                    <a:pt x="685605" y="1358935"/>
                  </a:cubicBezTo>
                  <a:cubicBezTo>
                    <a:pt x="705198" y="1379461"/>
                    <a:pt x="710797" y="1390191"/>
                    <a:pt x="716861" y="1413049"/>
                  </a:cubicBezTo>
                  <a:cubicBezTo>
                    <a:pt x="717328" y="1414915"/>
                    <a:pt x="717328" y="1416781"/>
                    <a:pt x="716861" y="1418648"/>
                  </a:cubicBezTo>
                  <a:cubicBezTo>
                    <a:pt x="715928" y="1420980"/>
                    <a:pt x="714995" y="1423779"/>
                    <a:pt x="713595" y="1425645"/>
                  </a:cubicBezTo>
                  <a:cubicBezTo>
                    <a:pt x="708930" y="1431710"/>
                    <a:pt x="710797" y="1437774"/>
                    <a:pt x="714062" y="1443372"/>
                  </a:cubicBezTo>
                  <a:cubicBezTo>
                    <a:pt x="716861" y="1448504"/>
                    <a:pt x="720593" y="1453169"/>
                    <a:pt x="726191" y="1455035"/>
                  </a:cubicBezTo>
                  <a:cubicBezTo>
                    <a:pt x="731789" y="1456901"/>
                    <a:pt x="736454" y="1460633"/>
                    <a:pt x="739720" y="1465298"/>
                  </a:cubicBezTo>
                  <a:cubicBezTo>
                    <a:pt x="743452" y="1470430"/>
                    <a:pt x="748584" y="1472762"/>
                    <a:pt x="754182" y="1474162"/>
                  </a:cubicBezTo>
                  <a:cubicBezTo>
                    <a:pt x="756514" y="1474628"/>
                    <a:pt x="759313" y="1475095"/>
                    <a:pt x="761646" y="1475561"/>
                  </a:cubicBezTo>
                  <a:cubicBezTo>
                    <a:pt x="763978" y="1476494"/>
                    <a:pt x="766777" y="1476961"/>
                    <a:pt x="768643" y="1478827"/>
                  </a:cubicBezTo>
                  <a:cubicBezTo>
                    <a:pt x="777040" y="1486291"/>
                    <a:pt x="785904" y="1491889"/>
                    <a:pt x="797100" y="1494688"/>
                  </a:cubicBezTo>
                  <a:cubicBezTo>
                    <a:pt x="802698" y="1496088"/>
                    <a:pt x="807830" y="1498887"/>
                    <a:pt x="812961" y="1501686"/>
                  </a:cubicBezTo>
                  <a:cubicBezTo>
                    <a:pt x="818560" y="1504951"/>
                    <a:pt x="824624" y="1506817"/>
                    <a:pt x="830689" y="1508683"/>
                  </a:cubicBezTo>
                  <a:cubicBezTo>
                    <a:pt x="851682" y="1515214"/>
                    <a:pt x="852148" y="1515214"/>
                    <a:pt x="873141" y="1507284"/>
                  </a:cubicBezTo>
                  <a:cubicBezTo>
                    <a:pt x="879205" y="1504951"/>
                    <a:pt x="885270" y="1505884"/>
                    <a:pt x="889469" y="1509616"/>
                  </a:cubicBezTo>
                  <a:cubicBezTo>
                    <a:pt x="899265" y="1518946"/>
                    <a:pt x="910928" y="1525944"/>
                    <a:pt x="919792" y="1536674"/>
                  </a:cubicBezTo>
                  <a:cubicBezTo>
                    <a:pt x="923524" y="1541339"/>
                    <a:pt x="928655" y="1544138"/>
                    <a:pt x="934720" y="1544604"/>
                  </a:cubicBezTo>
                  <a:cubicBezTo>
                    <a:pt x="943117" y="1545537"/>
                    <a:pt x="951048" y="1548336"/>
                    <a:pt x="958978" y="1550669"/>
                  </a:cubicBezTo>
                  <a:cubicBezTo>
                    <a:pt x="967842" y="1553468"/>
                    <a:pt x="977172" y="1557667"/>
                    <a:pt x="986969" y="1556733"/>
                  </a:cubicBezTo>
                  <a:cubicBezTo>
                    <a:pt x="989301" y="1556733"/>
                    <a:pt x="990701" y="1557667"/>
                    <a:pt x="991167" y="1559533"/>
                  </a:cubicBezTo>
                  <a:cubicBezTo>
                    <a:pt x="993033" y="1565131"/>
                    <a:pt x="997698" y="1568863"/>
                    <a:pt x="1001430" y="1573528"/>
                  </a:cubicBezTo>
                  <a:cubicBezTo>
                    <a:pt x="1005629" y="1578659"/>
                    <a:pt x="1010294" y="1582858"/>
                    <a:pt x="1014026" y="1588456"/>
                  </a:cubicBezTo>
                  <a:cubicBezTo>
                    <a:pt x="1016359" y="1591255"/>
                    <a:pt x="1017758" y="1594987"/>
                    <a:pt x="1016359" y="1599186"/>
                  </a:cubicBezTo>
                  <a:cubicBezTo>
                    <a:pt x="1014492" y="1605250"/>
                    <a:pt x="1017758" y="1608982"/>
                    <a:pt x="1023356" y="1610382"/>
                  </a:cubicBezTo>
                  <a:cubicBezTo>
                    <a:pt x="1025689" y="1611315"/>
                    <a:pt x="1028021" y="1612248"/>
                    <a:pt x="1030820" y="1612248"/>
                  </a:cubicBezTo>
                  <a:cubicBezTo>
                    <a:pt x="1032686" y="1612248"/>
                    <a:pt x="1034552" y="1612248"/>
                    <a:pt x="1036418" y="1613181"/>
                  </a:cubicBezTo>
                  <a:cubicBezTo>
                    <a:pt x="1041083" y="1616913"/>
                    <a:pt x="1046215" y="1619712"/>
                    <a:pt x="1047148" y="1626243"/>
                  </a:cubicBezTo>
                  <a:cubicBezTo>
                    <a:pt x="1048547" y="1633241"/>
                    <a:pt x="1054146" y="1634640"/>
                    <a:pt x="1060210" y="1636040"/>
                  </a:cubicBezTo>
                  <a:cubicBezTo>
                    <a:pt x="1062076" y="1636506"/>
                    <a:pt x="1063942" y="1636040"/>
                    <a:pt x="1065808" y="1635573"/>
                  </a:cubicBezTo>
                  <a:cubicBezTo>
                    <a:pt x="1072339" y="1633241"/>
                    <a:pt x="1077471" y="1635573"/>
                    <a:pt x="1081670" y="1639772"/>
                  </a:cubicBezTo>
                  <a:cubicBezTo>
                    <a:pt x="1085402" y="1643970"/>
                    <a:pt x="1090067" y="1645836"/>
                    <a:pt x="1093799" y="1649102"/>
                  </a:cubicBezTo>
                  <a:cubicBezTo>
                    <a:pt x="1097997" y="1652834"/>
                    <a:pt x="1100330" y="1652367"/>
                    <a:pt x="1105461" y="1648169"/>
                  </a:cubicBezTo>
                  <a:cubicBezTo>
                    <a:pt x="1107794" y="1646303"/>
                    <a:pt x="1108260" y="1643970"/>
                    <a:pt x="1107327" y="1641638"/>
                  </a:cubicBezTo>
                  <a:cubicBezTo>
                    <a:pt x="1106861" y="1639772"/>
                    <a:pt x="1105461" y="1637439"/>
                    <a:pt x="1107327" y="1636506"/>
                  </a:cubicBezTo>
                  <a:cubicBezTo>
                    <a:pt x="1112459" y="1633241"/>
                    <a:pt x="1115258" y="1628109"/>
                    <a:pt x="1118990" y="1623911"/>
                  </a:cubicBezTo>
                  <a:cubicBezTo>
                    <a:pt x="1119923" y="1622977"/>
                    <a:pt x="1122722" y="1622977"/>
                    <a:pt x="1124122" y="1623911"/>
                  </a:cubicBezTo>
                  <a:cubicBezTo>
                    <a:pt x="1129720" y="1626709"/>
                    <a:pt x="1133452" y="1630908"/>
                    <a:pt x="1134385" y="1636973"/>
                  </a:cubicBezTo>
                  <a:cubicBezTo>
                    <a:pt x="1134851" y="1641638"/>
                    <a:pt x="1136251" y="1645836"/>
                    <a:pt x="1139050" y="1649102"/>
                  </a:cubicBezTo>
                  <a:cubicBezTo>
                    <a:pt x="1142782" y="1653767"/>
                    <a:pt x="1143248" y="1659831"/>
                    <a:pt x="1147913" y="1664030"/>
                  </a:cubicBezTo>
                  <a:cubicBezTo>
                    <a:pt x="1148847" y="1664963"/>
                    <a:pt x="1149313" y="1667762"/>
                    <a:pt x="1149313" y="1669162"/>
                  </a:cubicBezTo>
                  <a:cubicBezTo>
                    <a:pt x="1149313" y="1677559"/>
                    <a:pt x="1149779" y="1685956"/>
                    <a:pt x="1148847" y="1693887"/>
                  </a:cubicBezTo>
                  <a:cubicBezTo>
                    <a:pt x="1148380" y="1698552"/>
                    <a:pt x="1148847" y="1702750"/>
                    <a:pt x="1151645" y="1706482"/>
                  </a:cubicBezTo>
                  <a:cubicBezTo>
                    <a:pt x="1153045" y="1708348"/>
                    <a:pt x="1152579" y="1710214"/>
                    <a:pt x="1151179" y="1712080"/>
                  </a:cubicBezTo>
                  <a:cubicBezTo>
                    <a:pt x="1147447" y="1718145"/>
                    <a:pt x="1143715" y="1724210"/>
                    <a:pt x="1136717" y="1727008"/>
                  </a:cubicBezTo>
                  <a:cubicBezTo>
                    <a:pt x="1129720" y="1730274"/>
                    <a:pt x="1125521" y="1735406"/>
                    <a:pt x="1123655" y="1742403"/>
                  </a:cubicBezTo>
                  <a:cubicBezTo>
                    <a:pt x="1122722" y="1746602"/>
                    <a:pt x="1120390" y="1748934"/>
                    <a:pt x="1116657" y="1750800"/>
                  </a:cubicBezTo>
                  <a:cubicBezTo>
                    <a:pt x="1113392" y="1752666"/>
                    <a:pt x="1109660" y="1754532"/>
                    <a:pt x="1106394" y="1756398"/>
                  </a:cubicBezTo>
                  <a:cubicBezTo>
                    <a:pt x="1105461" y="1756865"/>
                    <a:pt x="1104528" y="1758264"/>
                    <a:pt x="1104528" y="1759664"/>
                  </a:cubicBezTo>
                  <a:cubicBezTo>
                    <a:pt x="1100796" y="1775525"/>
                    <a:pt x="1100796" y="1775525"/>
                    <a:pt x="1094732" y="1786255"/>
                  </a:cubicBezTo>
                  <a:cubicBezTo>
                    <a:pt x="1094265" y="1787188"/>
                    <a:pt x="1092866" y="1788587"/>
                    <a:pt x="1092866" y="1789520"/>
                  </a:cubicBezTo>
                  <a:cubicBezTo>
                    <a:pt x="1092399" y="1796052"/>
                    <a:pt x="1091466" y="1802583"/>
                    <a:pt x="1092399" y="1808647"/>
                  </a:cubicBezTo>
                  <a:cubicBezTo>
                    <a:pt x="1093332" y="1813312"/>
                    <a:pt x="1097997" y="1816578"/>
                    <a:pt x="1102662" y="1818910"/>
                  </a:cubicBezTo>
                  <a:cubicBezTo>
                    <a:pt x="1103129" y="1818910"/>
                    <a:pt x="1103595" y="1818444"/>
                    <a:pt x="1104062" y="1817977"/>
                  </a:cubicBezTo>
                  <a:cubicBezTo>
                    <a:pt x="1104995" y="1817044"/>
                    <a:pt x="1105461" y="1816111"/>
                    <a:pt x="1106394" y="1815178"/>
                  </a:cubicBezTo>
                  <a:cubicBezTo>
                    <a:pt x="1106861" y="1816111"/>
                    <a:pt x="1107327" y="1817044"/>
                    <a:pt x="1107327" y="1817977"/>
                  </a:cubicBezTo>
                  <a:cubicBezTo>
                    <a:pt x="1107327" y="1821243"/>
                    <a:pt x="1106394" y="1824508"/>
                    <a:pt x="1103595" y="1826374"/>
                  </a:cubicBezTo>
                  <a:cubicBezTo>
                    <a:pt x="1099863" y="1829174"/>
                    <a:pt x="1096131" y="1831040"/>
                    <a:pt x="1092866" y="1834305"/>
                  </a:cubicBezTo>
                  <a:cubicBezTo>
                    <a:pt x="1087734" y="1838504"/>
                    <a:pt x="1084469" y="1844102"/>
                    <a:pt x="1086801" y="1851099"/>
                  </a:cubicBezTo>
                  <a:cubicBezTo>
                    <a:pt x="1087734" y="1853898"/>
                    <a:pt x="1088667" y="1857164"/>
                    <a:pt x="1089134" y="1860429"/>
                  </a:cubicBezTo>
                  <a:cubicBezTo>
                    <a:pt x="1089600" y="1862295"/>
                    <a:pt x="1089134" y="1864162"/>
                    <a:pt x="1088667" y="1866028"/>
                  </a:cubicBezTo>
                  <a:cubicBezTo>
                    <a:pt x="1087268" y="1869760"/>
                    <a:pt x="1088667" y="1872092"/>
                    <a:pt x="1091933" y="1873958"/>
                  </a:cubicBezTo>
                  <a:cubicBezTo>
                    <a:pt x="1095665" y="1876291"/>
                    <a:pt x="1099863" y="1878623"/>
                    <a:pt x="1103595" y="1880489"/>
                  </a:cubicBezTo>
                  <a:cubicBezTo>
                    <a:pt x="1108260" y="1882822"/>
                    <a:pt x="1112459" y="1886087"/>
                    <a:pt x="1114325" y="1891219"/>
                  </a:cubicBezTo>
                  <a:cubicBezTo>
                    <a:pt x="1116191" y="1895417"/>
                    <a:pt x="1118524" y="1899150"/>
                    <a:pt x="1122256" y="1901949"/>
                  </a:cubicBezTo>
                  <a:cubicBezTo>
                    <a:pt x="1124122" y="1903348"/>
                    <a:pt x="1125988" y="1905681"/>
                    <a:pt x="1126454" y="1908013"/>
                  </a:cubicBezTo>
                  <a:cubicBezTo>
                    <a:pt x="1128787" y="1915944"/>
                    <a:pt x="1133918" y="1922941"/>
                    <a:pt x="1136717" y="1930872"/>
                  </a:cubicBezTo>
                  <a:cubicBezTo>
                    <a:pt x="1140449" y="1941135"/>
                    <a:pt x="1146047" y="1950465"/>
                    <a:pt x="1152112" y="1959329"/>
                  </a:cubicBezTo>
                  <a:cubicBezTo>
                    <a:pt x="1158643" y="1968659"/>
                    <a:pt x="1164241" y="1978922"/>
                    <a:pt x="1170306" y="1988719"/>
                  </a:cubicBezTo>
                  <a:cubicBezTo>
                    <a:pt x="1171239" y="1990118"/>
                    <a:pt x="1172172" y="1992451"/>
                    <a:pt x="1171705" y="1994317"/>
                  </a:cubicBezTo>
                  <a:cubicBezTo>
                    <a:pt x="1170306" y="2000381"/>
                    <a:pt x="1174038" y="2004114"/>
                    <a:pt x="1177303" y="2007846"/>
                  </a:cubicBezTo>
                  <a:cubicBezTo>
                    <a:pt x="1188033" y="2019975"/>
                    <a:pt x="1202961" y="2026972"/>
                    <a:pt x="1215557" y="2036769"/>
                  </a:cubicBezTo>
                  <a:cubicBezTo>
                    <a:pt x="1217890" y="2038635"/>
                    <a:pt x="1221622" y="2039102"/>
                    <a:pt x="1224421" y="2040501"/>
                  </a:cubicBezTo>
                  <a:cubicBezTo>
                    <a:pt x="1231418" y="2043767"/>
                    <a:pt x="1238882" y="2046566"/>
                    <a:pt x="1244014" y="2052164"/>
                  </a:cubicBezTo>
                  <a:cubicBezTo>
                    <a:pt x="1251012" y="2059628"/>
                    <a:pt x="1259409" y="2066159"/>
                    <a:pt x="1266873" y="2072690"/>
                  </a:cubicBezTo>
                  <a:cubicBezTo>
                    <a:pt x="1268739" y="2074556"/>
                    <a:pt x="1269672" y="2076889"/>
                    <a:pt x="1270138" y="2079221"/>
                  </a:cubicBezTo>
                  <a:cubicBezTo>
                    <a:pt x="1270605" y="2082487"/>
                    <a:pt x="1270605" y="2085752"/>
                    <a:pt x="1271071" y="2088551"/>
                  </a:cubicBezTo>
                  <a:cubicBezTo>
                    <a:pt x="1272471" y="2095082"/>
                    <a:pt x="1273404" y="2101147"/>
                    <a:pt x="1271538" y="2107678"/>
                  </a:cubicBezTo>
                  <a:cubicBezTo>
                    <a:pt x="1271071" y="2110011"/>
                    <a:pt x="1271538" y="2112810"/>
                    <a:pt x="1272471" y="2115142"/>
                  </a:cubicBezTo>
                  <a:cubicBezTo>
                    <a:pt x="1276669" y="2127738"/>
                    <a:pt x="1275736" y="2140334"/>
                    <a:pt x="1272004" y="2152929"/>
                  </a:cubicBezTo>
                  <a:cubicBezTo>
                    <a:pt x="1271538" y="2154795"/>
                    <a:pt x="1271071" y="2156662"/>
                    <a:pt x="1271538" y="2158527"/>
                  </a:cubicBezTo>
                  <a:cubicBezTo>
                    <a:pt x="1276203" y="2177654"/>
                    <a:pt x="1273404" y="2196781"/>
                    <a:pt x="1274337" y="2215908"/>
                  </a:cubicBezTo>
                  <a:cubicBezTo>
                    <a:pt x="1274337" y="2221039"/>
                    <a:pt x="1273404" y="2226171"/>
                    <a:pt x="1272937" y="2231303"/>
                  </a:cubicBezTo>
                  <a:cubicBezTo>
                    <a:pt x="1272004" y="2237834"/>
                    <a:pt x="1270605" y="2243898"/>
                    <a:pt x="1269205" y="2249963"/>
                  </a:cubicBezTo>
                  <a:cubicBezTo>
                    <a:pt x="1268272" y="2253695"/>
                    <a:pt x="1267806" y="2257427"/>
                    <a:pt x="1269205" y="2261159"/>
                  </a:cubicBezTo>
                  <a:cubicBezTo>
                    <a:pt x="1271538" y="2266757"/>
                    <a:pt x="1271071" y="2272822"/>
                    <a:pt x="1268739" y="2277953"/>
                  </a:cubicBezTo>
                  <a:cubicBezTo>
                    <a:pt x="1266406" y="2283551"/>
                    <a:pt x="1266406" y="2289149"/>
                    <a:pt x="1268739" y="2294747"/>
                  </a:cubicBezTo>
                  <a:cubicBezTo>
                    <a:pt x="1272004" y="2302211"/>
                    <a:pt x="1269672" y="2310142"/>
                    <a:pt x="1272937" y="2317606"/>
                  </a:cubicBezTo>
                  <a:cubicBezTo>
                    <a:pt x="1274337" y="2320872"/>
                    <a:pt x="1272471" y="2325070"/>
                    <a:pt x="1272937" y="2328802"/>
                  </a:cubicBezTo>
                  <a:cubicBezTo>
                    <a:pt x="1272937" y="2332068"/>
                    <a:pt x="1273404" y="2335334"/>
                    <a:pt x="1274337" y="2338133"/>
                  </a:cubicBezTo>
                  <a:cubicBezTo>
                    <a:pt x="1275270" y="2341398"/>
                    <a:pt x="1274803" y="2344197"/>
                    <a:pt x="1273870" y="2347463"/>
                  </a:cubicBezTo>
                  <a:cubicBezTo>
                    <a:pt x="1272471" y="2351661"/>
                    <a:pt x="1271538" y="2355860"/>
                    <a:pt x="1270138" y="2360525"/>
                  </a:cubicBezTo>
                  <a:cubicBezTo>
                    <a:pt x="1266873" y="2374987"/>
                    <a:pt x="1263607" y="2389448"/>
                    <a:pt x="1260342" y="2403443"/>
                  </a:cubicBezTo>
                  <a:cubicBezTo>
                    <a:pt x="1259875" y="2405776"/>
                    <a:pt x="1258942" y="2408575"/>
                    <a:pt x="1257076" y="2409975"/>
                  </a:cubicBezTo>
                  <a:cubicBezTo>
                    <a:pt x="1252878" y="2413707"/>
                    <a:pt x="1252878" y="2418372"/>
                    <a:pt x="1255210" y="2422104"/>
                  </a:cubicBezTo>
                  <a:cubicBezTo>
                    <a:pt x="1259409" y="2428635"/>
                    <a:pt x="1259875" y="2436566"/>
                    <a:pt x="1264074" y="2443563"/>
                  </a:cubicBezTo>
                  <a:cubicBezTo>
                    <a:pt x="1267806" y="2449628"/>
                    <a:pt x="1267806" y="2455692"/>
                    <a:pt x="1264074" y="2461757"/>
                  </a:cubicBezTo>
                  <a:cubicBezTo>
                    <a:pt x="1262208" y="2465489"/>
                    <a:pt x="1261741" y="2468754"/>
                    <a:pt x="1262208" y="2472953"/>
                  </a:cubicBezTo>
                  <a:cubicBezTo>
                    <a:pt x="1262674" y="2476685"/>
                    <a:pt x="1262674" y="2480417"/>
                    <a:pt x="1262674" y="2484616"/>
                  </a:cubicBezTo>
                  <a:cubicBezTo>
                    <a:pt x="1262674" y="2489281"/>
                    <a:pt x="1264074" y="2493479"/>
                    <a:pt x="1266873" y="2497212"/>
                  </a:cubicBezTo>
                  <a:cubicBezTo>
                    <a:pt x="1268272" y="2499077"/>
                    <a:pt x="1270138" y="2501410"/>
                    <a:pt x="1271538" y="2503276"/>
                  </a:cubicBezTo>
                  <a:cubicBezTo>
                    <a:pt x="1264540" y="2502809"/>
                    <a:pt x="1263607" y="2503742"/>
                    <a:pt x="1261741" y="2509341"/>
                  </a:cubicBezTo>
                  <a:cubicBezTo>
                    <a:pt x="1261275" y="2511207"/>
                    <a:pt x="1260342" y="2513073"/>
                    <a:pt x="1260808" y="2514939"/>
                  </a:cubicBezTo>
                  <a:cubicBezTo>
                    <a:pt x="1261741" y="2521003"/>
                    <a:pt x="1262674" y="2527068"/>
                    <a:pt x="1264074" y="2533599"/>
                  </a:cubicBezTo>
                  <a:cubicBezTo>
                    <a:pt x="1264540" y="2535465"/>
                    <a:pt x="1268739" y="2536865"/>
                    <a:pt x="1270605" y="2535465"/>
                  </a:cubicBezTo>
                  <a:cubicBezTo>
                    <a:pt x="1272937" y="2533132"/>
                    <a:pt x="1275270" y="2530800"/>
                    <a:pt x="1274803" y="2527534"/>
                  </a:cubicBezTo>
                  <a:cubicBezTo>
                    <a:pt x="1274803" y="2523336"/>
                    <a:pt x="1274803" y="2518671"/>
                    <a:pt x="1275270" y="2514472"/>
                  </a:cubicBezTo>
                  <a:cubicBezTo>
                    <a:pt x="1275736" y="2510740"/>
                    <a:pt x="1273870" y="2507008"/>
                    <a:pt x="1271538" y="2504209"/>
                  </a:cubicBezTo>
                  <a:cubicBezTo>
                    <a:pt x="1274803" y="2505142"/>
                    <a:pt x="1277602" y="2504209"/>
                    <a:pt x="1280401" y="2502343"/>
                  </a:cubicBezTo>
                  <a:cubicBezTo>
                    <a:pt x="1282734" y="2500944"/>
                    <a:pt x="1283200" y="2501877"/>
                    <a:pt x="1283667" y="2504676"/>
                  </a:cubicBezTo>
                  <a:cubicBezTo>
                    <a:pt x="1284134" y="2506542"/>
                    <a:pt x="1285066" y="2508408"/>
                    <a:pt x="1285066" y="2510274"/>
                  </a:cubicBezTo>
                  <a:cubicBezTo>
                    <a:pt x="1284600" y="2518671"/>
                    <a:pt x="1283200" y="2526601"/>
                    <a:pt x="1283667" y="2534998"/>
                  </a:cubicBezTo>
                  <a:cubicBezTo>
                    <a:pt x="1284134" y="2543396"/>
                    <a:pt x="1283200" y="2551326"/>
                    <a:pt x="1281801" y="2559257"/>
                  </a:cubicBezTo>
                  <a:cubicBezTo>
                    <a:pt x="1281334" y="2562056"/>
                    <a:pt x="1281334" y="2564388"/>
                    <a:pt x="1282734" y="2566721"/>
                  </a:cubicBezTo>
                  <a:cubicBezTo>
                    <a:pt x="1287399" y="2574185"/>
                    <a:pt x="1285533" y="2581183"/>
                    <a:pt x="1282267" y="2588647"/>
                  </a:cubicBezTo>
                  <a:cubicBezTo>
                    <a:pt x="1281801" y="2590046"/>
                    <a:pt x="1280868" y="2590513"/>
                    <a:pt x="1279469" y="2590046"/>
                  </a:cubicBezTo>
                  <a:cubicBezTo>
                    <a:pt x="1279002" y="2589580"/>
                    <a:pt x="1278069" y="2589580"/>
                    <a:pt x="1278069" y="2589113"/>
                  </a:cubicBezTo>
                  <a:cubicBezTo>
                    <a:pt x="1277136" y="2586781"/>
                    <a:pt x="1276669" y="2584448"/>
                    <a:pt x="1275736" y="2582582"/>
                  </a:cubicBezTo>
                  <a:cubicBezTo>
                    <a:pt x="1270138" y="2582582"/>
                    <a:pt x="1265473" y="2585381"/>
                    <a:pt x="1264540" y="2590513"/>
                  </a:cubicBezTo>
                  <a:cubicBezTo>
                    <a:pt x="1263141" y="2597044"/>
                    <a:pt x="1259409" y="2602176"/>
                    <a:pt x="1257076" y="2607773"/>
                  </a:cubicBezTo>
                  <a:cubicBezTo>
                    <a:pt x="1256610" y="2608706"/>
                    <a:pt x="1257543" y="2610106"/>
                    <a:pt x="1258476" y="2611039"/>
                  </a:cubicBezTo>
                  <a:cubicBezTo>
                    <a:pt x="1259409" y="2611972"/>
                    <a:pt x="1260808" y="2612438"/>
                    <a:pt x="1261741" y="2611972"/>
                  </a:cubicBezTo>
                  <a:cubicBezTo>
                    <a:pt x="1263607" y="2611506"/>
                    <a:pt x="1265007" y="2609173"/>
                    <a:pt x="1266406" y="2609173"/>
                  </a:cubicBezTo>
                  <a:cubicBezTo>
                    <a:pt x="1270138" y="2609173"/>
                    <a:pt x="1273870" y="2610106"/>
                    <a:pt x="1277602" y="2611039"/>
                  </a:cubicBezTo>
                  <a:cubicBezTo>
                    <a:pt x="1279469" y="2611506"/>
                    <a:pt x="1281334" y="2614771"/>
                    <a:pt x="1280868" y="2617104"/>
                  </a:cubicBezTo>
                  <a:cubicBezTo>
                    <a:pt x="1279935" y="2621769"/>
                    <a:pt x="1278535" y="2626900"/>
                    <a:pt x="1279469" y="2631565"/>
                  </a:cubicBezTo>
                  <a:cubicBezTo>
                    <a:pt x="1279469" y="2631565"/>
                    <a:pt x="1279935" y="2631565"/>
                    <a:pt x="1279935" y="2631565"/>
                  </a:cubicBezTo>
                  <a:cubicBezTo>
                    <a:pt x="1279935" y="2632032"/>
                    <a:pt x="1279935" y="2632032"/>
                    <a:pt x="1280401" y="2632499"/>
                  </a:cubicBezTo>
                  <a:cubicBezTo>
                    <a:pt x="1280868" y="2632499"/>
                    <a:pt x="1281334" y="2632965"/>
                    <a:pt x="1281334" y="2632965"/>
                  </a:cubicBezTo>
                  <a:cubicBezTo>
                    <a:pt x="1281334" y="2633898"/>
                    <a:pt x="1280868" y="2633431"/>
                    <a:pt x="1280401" y="2632499"/>
                  </a:cubicBezTo>
                  <a:cubicBezTo>
                    <a:pt x="1279935" y="2632499"/>
                    <a:pt x="1279935" y="2632499"/>
                    <a:pt x="1279469" y="2632032"/>
                  </a:cubicBezTo>
                  <a:cubicBezTo>
                    <a:pt x="1279469" y="2632032"/>
                    <a:pt x="1279469" y="2631565"/>
                    <a:pt x="1279469" y="2631565"/>
                  </a:cubicBezTo>
                  <a:cubicBezTo>
                    <a:pt x="1275736" y="2632032"/>
                    <a:pt x="1272471" y="2632965"/>
                    <a:pt x="1269672" y="2635297"/>
                  </a:cubicBezTo>
                  <a:cubicBezTo>
                    <a:pt x="1267806" y="2637164"/>
                    <a:pt x="1266406" y="2639029"/>
                    <a:pt x="1266873" y="2641829"/>
                  </a:cubicBezTo>
                  <a:cubicBezTo>
                    <a:pt x="1267339" y="2644161"/>
                    <a:pt x="1267806" y="2646494"/>
                    <a:pt x="1268739" y="2648826"/>
                  </a:cubicBezTo>
                  <a:cubicBezTo>
                    <a:pt x="1269205" y="2650692"/>
                    <a:pt x="1271538" y="2651625"/>
                    <a:pt x="1271538" y="2653491"/>
                  </a:cubicBezTo>
                  <a:cubicBezTo>
                    <a:pt x="1272004" y="2655824"/>
                    <a:pt x="1271071" y="2658623"/>
                    <a:pt x="1272937" y="2660489"/>
                  </a:cubicBezTo>
                  <a:cubicBezTo>
                    <a:pt x="1273404" y="2661422"/>
                    <a:pt x="1274337" y="2661888"/>
                    <a:pt x="1275270" y="2662355"/>
                  </a:cubicBezTo>
                  <a:lnTo>
                    <a:pt x="1275270" y="2662355"/>
                  </a:lnTo>
                  <a:lnTo>
                    <a:pt x="1276203" y="2661888"/>
                  </a:lnTo>
                  <a:lnTo>
                    <a:pt x="1275736" y="2662821"/>
                  </a:lnTo>
                  <a:cubicBezTo>
                    <a:pt x="1275736" y="2662821"/>
                    <a:pt x="1275270" y="2662821"/>
                    <a:pt x="1275270" y="2662355"/>
                  </a:cubicBezTo>
                  <a:cubicBezTo>
                    <a:pt x="1275270" y="2664221"/>
                    <a:pt x="1275270" y="2666087"/>
                    <a:pt x="1274803" y="2667487"/>
                  </a:cubicBezTo>
                  <a:cubicBezTo>
                    <a:pt x="1273870" y="2673084"/>
                    <a:pt x="1273870" y="2673084"/>
                    <a:pt x="1278535" y="2675884"/>
                  </a:cubicBezTo>
                  <a:cubicBezTo>
                    <a:pt x="1281334" y="2677749"/>
                    <a:pt x="1284134" y="2679616"/>
                    <a:pt x="1286932" y="2681482"/>
                  </a:cubicBezTo>
                  <a:cubicBezTo>
                    <a:pt x="1286932" y="2681482"/>
                    <a:pt x="1286932" y="2681948"/>
                    <a:pt x="1286932" y="2681948"/>
                  </a:cubicBezTo>
                  <a:cubicBezTo>
                    <a:pt x="1286932" y="2681948"/>
                    <a:pt x="1286932" y="2681948"/>
                    <a:pt x="1287399" y="2681948"/>
                  </a:cubicBezTo>
                  <a:cubicBezTo>
                    <a:pt x="1289732" y="2686147"/>
                    <a:pt x="1289732" y="2686613"/>
                    <a:pt x="1287399" y="2689412"/>
                  </a:cubicBezTo>
                  <a:cubicBezTo>
                    <a:pt x="1287399" y="2689412"/>
                    <a:pt x="1286932" y="2689412"/>
                    <a:pt x="1286932" y="2689412"/>
                  </a:cubicBezTo>
                  <a:cubicBezTo>
                    <a:pt x="1286932" y="2689412"/>
                    <a:pt x="1286932" y="2689879"/>
                    <a:pt x="1286932" y="2689879"/>
                  </a:cubicBezTo>
                  <a:lnTo>
                    <a:pt x="1287399" y="2689412"/>
                  </a:lnTo>
                  <a:cubicBezTo>
                    <a:pt x="1287399" y="2695477"/>
                    <a:pt x="1289732" y="2701541"/>
                    <a:pt x="1287866" y="2708072"/>
                  </a:cubicBezTo>
                  <a:cubicBezTo>
                    <a:pt x="1286932" y="2710872"/>
                    <a:pt x="1289265" y="2712737"/>
                    <a:pt x="1292064" y="2712737"/>
                  </a:cubicBezTo>
                  <a:cubicBezTo>
                    <a:pt x="1294863" y="2712737"/>
                    <a:pt x="1296263" y="2711338"/>
                    <a:pt x="1296729" y="2708072"/>
                  </a:cubicBezTo>
                  <a:cubicBezTo>
                    <a:pt x="1297196" y="2703407"/>
                    <a:pt x="1296729" y="2698742"/>
                    <a:pt x="1299062" y="2694077"/>
                  </a:cubicBezTo>
                  <a:cubicBezTo>
                    <a:pt x="1299062" y="2694077"/>
                    <a:pt x="1299062" y="2694077"/>
                    <a:pt x="1299062" y="2693611"/>
                  </a:cubicBezTo>
                  <a:lnTo>
                    <a:pt x="1298595" y="2692678"/>
                  </a:lnTo>
                  <a:lnTo>
                    <a:pt x="1299528" y="2693144"/>
                  </a:lnTo>
                  <a:cubicBezTo>
                    <a:pt x="1299528" y="2693611"/>
                    <a:pt x="1299528" y="2693611"/>
                    <a:pt x="1299062" y="2694077"/>
                  </a:cubicBezTo>
                  <a:cubicBezTo>
                    <a:pt x="1300928" y="2695943"/>
                    <a:pt x="1301861" y="2697809"/>
                    <a:pt x="1301861" y="2700608"/>
                  </a:cubicBezTo>
                  <a:cubicBezTo>
                    <a:pt x="1301861" y="2703407"/>
                    <a:pt x="1302794" y="2705740"/>
                    <a:pt x="1304660" y="2707606"/>
                  </a:cubicBezTo>
                  <a:cubicBezTo>
                    <a:pt x="1306526" y="2709939"/>
                    <a:pt x="1307459" y="2711805"/>
                    <a:pt x="1305593" y="2714137"/>
                  </a:cubicBezTo>
                  <a:cubicBezTo>
                    <a:pt x="1304193" y="2716003"/>
                    <a:pt x="1302327" y="2718336"/>
                    <a:pt x="1299528" y="2718336"/>
                  </a:cubicBezTo>
                  <a:cubicBezTo>
                    <a:pt x="1298129" y="2718336"/>
                    <a:pt x="1296729" y="2717869"/>
                    <a:pt x="1295796" y="2718336"/>
                  </a:cubicBezTo>
                  <a:cubicBezTo>
                    <a:pt x="1294863" y="2718802"/>
                    <a:pt x="1293464" y="2719735"/>
                    <a:pt x="1292997" y="2720668"/>
                  </a:cubicBezTo>
                  <a:cubicBezTo>
                    <a:pt x="1292531" y="2722068"/>
                    <a:pt x="1292997" y="2723001"/>
                    <a:pt x="1294397" y="2723467"/>
                  </a:cubicBezTo>
                  <a:cubicBezTo>
                    <a:pt x="1296263" y="2723934"/>
                    <a:pt x="1298129" y="2724867"/>
                    <a:pt x="1299995" y="2724867"/>
                  </a:cubicBezTo>
                  <a:cubicBezTo>
                    <a:pt x="1306059" y="2725333"/>
                    <a:pt x="1307925" y="2730465"/>
                    <a:pt x="1310258" y="2734663"/>
                  </a:cubicBezTo>
                  <a:cubicBezTo>
                    <a:pt x="1308858" y="2738395"/>
                    <a:pt x="1310724" y="2740728"/>
                    <a:pt x="1313523" y="2742594"/>
                  </a:cubicBezTo>
                  <a:cubicBezTo>
                    <a:pt x="1317722" y="2745393"/>
                    <a:pt x="1321454" y="2748192"/>
                    <a:pt x="1325186" y="2750991"/>
                  </a:cubicBezTo>
                  <a:cubicBezTo>
                    <a:pt x="1325653" y="2750991"/>
                    <a:pt x="1325653" y="2750991"/>
                    <a:pt x="1326119" y="2750991"/>
                  </a:cubicBezTo>
                  <a:cubicBezTo>
                    <a:pt x="1326119" y="2751458"/>
                    <a:pt x="1326586" y="2751458"/>
                    <a:pt x="1326586" y="2751924"/>
                  </a:cubicBezTo>
                  <a:cubicBezTo>
                    <a:pt x="1327519" y="2752391"/>
                    <a:pt x="1328452" y="2753324"/>
                    <a:pt x="1328918" y="2754257"/>
                  </a:cubicBezTo>
                  <a:cubicBezTo>
                    <a:pt x="1329385" y="2754257"/>
                    <a:pt x="1329385" y="2754723"/>
                    <a:pt x="1329851" y="2754723"/>
                  </a:cubicBezTo>
                  <a:lnTo>
                    <a:pt x="1330318" y="2755656"/>
                  </a:lnTo>
                  <a:lnTo>
                    <a:pt x="1329385" y="2755190"/>
                  </a:lnTo>
                  <a:cubicBezTo>
                    <a:pt x="1329385" y="2754723"/>
                    <a:pt x="1328918" y="2754723"/>
                    <a:pt x="1328918" y="2754257"/>
                  </a:cubicBezTo>
                  <a:cubicBezTo>
                    <a:pt x="1327519" y="2753790"/>
                    <a:pt x="1327052" y="2752857"/>
                    <a:pt x="1326586" y="2751924"/>
                  </a:cubicBezTo>
                  <a:cubicBezTo>
                    <a:pt x="1326119" y="2751924"/>
                    <a:pt x="1326119" y="2751458"/>
                    <a:pt x="1325653" y="2751458"/>
                  </a:cubicBezTo>
                  <a:cubicBezTo>
                    <a:pt x="1325653" y="2751458"/>
                    <a:pt x="1325186" y="2750991"/>
                    <a:pt x="1325186" y="2750991"/>
                  </a:cubicBezTo>
                  <a:cubicBezTo>
                    <a:pt x="1319588" y="2751458"/>
                    <a:pt x="1314457" y="2750991"/>
                    <a:pt x="1309791" y="2747725"/>
                  </a:cubicBezTo>
                  <a:cubicBezTo>
                    <a:pt x="1308858" y="2747259"/>
                    <a:pt x="1307459" y="2746793"/>
                    <a:pt x="1306059" y="2746793"/>
                  </a:cubicBezTo>
                  <a:cubicBezTo>
                    <a:pt x="1305593" y="2746793"/>
                    <a:pt x="1304660" y="2747725"/>
                    <a:pt x="1304660" y="2747725"/>
                  </a:cubicBezTo>
                  <a:cubicBezTo>
                    <a:pt x="1304660" y="2749125"/>
                    <a:pt x="1305126" y="2750525"/>
                    <a:pt x="1305593" y="2750991"/>
                  </a:cubicBezTo>
                  <a:cubicBezTo>
                    <a:pt x="1313523" y="2756589"/>
                    <a:pt x="1321454" y="2761254"/>
                    <a:pt x="1327519" y="2768718"/>
                  </a:cubicBezTo>
                  <a:cubicBezTo>
                    <a:pt x="1329851" y="2771517"/>
                    <a:pt x="1334050" y="2772917"/>
                    <a:pt x="1337315" y="2773850"/>
                  </a:cubicBezTo>
                  <a:cubicBezTo>
                    <a:pt x="1339648" y="2774783"/>
                    <a:pt x="1341980" y="2773850"/>
                    <a:pt x="1344779" y="2773850"/>
                  </a:cubicBezTo>
                  <a:cubicBezTo>
                    <a:pt x="1345246" y="2772451"/>
                    <a:pt x="1346179" y="2771051"/>
                    <a:pt x="1346645" y="2769651"/>
                  </a:cubicBezTo>
                  <a:cubicBezTo>
                    <a:pt x="1347112" y="2769185"/>
                    <a:pt x="1347578" y="2768718"/>
                    <a:pt x="1348045" y="2768718"/>
                  </a:cubicBezTo>
                  <a:cubicBezTo>
                    <a:pt x="1349445" y="2768718"/>
                    <a:pt x="1349445" y="2769651"/>
                    <a:pt x="1348978" y="2771051"/>
                  </a:cubicBezTo>
                  <a:cubicBezTo>
                    <a:pt x="1348511" y="2771984"/>
                    <a:pt x="1348978" y="2772917"/>
                    <a:pt x="1348978" y="2773850"/>
                  </a:cubicBezTo>
                  <a:cubicBezTo>
                    <a:pt x="1349911" y="2774316"/>
                    <a:pt x="1351311" y="2774783"/>
                    <a:pt x="1352243" y="2774783"/>
                  </a:cubicBezTo>
                  <a:cubicBezTo>
                    <a:pt x="1356442" y="2775716"/>
                    <a:pt x="1359241" y="2777582"/>
                    <a:pt x="1358308" y="2782247"/>
                  </a:cubicBezTo>
                  <a:cubicBezTo>
                    <a:pt x="1357842" y="2783647"/>
                    <a:pt x="1358775" y="2784580"/>
                    <a:pt x="1360174" y="2785046"/>
                  </a:cubicBezTo>
                  <a:cubicBezTo>
                    <a:pt x="1364839" y="2785979"/>
                    <a:pt x="1367638" y="2789245"/>
                    <a:pt x="1369504" y="2793443"/>
                  </a:cubicBezTo>
                  <a:cubicBezTo>
                    <a:pt x="1370437" y="2795776"/>
                    <a:pt x="1373236" y="2796242"/>
                    <a:pt x="1376035" y="2796242"/>
                  </a:cubicBezTo>
                  <a:cubicBezTo>
                    <a:pt x="1378368" y="2793443"/>
                    <a:pt x="1379767" y="2790178"/>
                    <a:pt x="1383033" y="2788312"/>
                  </a:cubicBezTo>
                  <a:cubicBezTo>
                    <a:pt x="1384433" y="2787845"/>
                    <a:pt x="1385832" y="2787845"/>
                    <a:pt x="1386299" y="2789245"/>
                  </a:cubicBezTo>
                  <a:cubicBezTo>
                    <a:pt x="1386765" y="2790178"/>
                    <a:pt x="1386765" y="2791577"/>
                    <a:pt x="1386765" y="2792977"/>
                  </a:cubicBezTo>
                  <a:cubicBezTo>
                    <a:pt x="1386765" y="2795309"/>
                    <a:pt x="1386299" y="2798108"/>
                    <a:pt x="1388631" y="2799974"/>
                  </a:cubicBezTo>
                  <a:cubicBezTo>
                    <a:pt x="1390497" y="2801374"/>
                    <a:pt x="1393296" y="2802307"/>
                    <a:pt x="1395629" y="2802774"/>
                  </a:cubicBezTo>
                  <a:cubicBezTo>
                    <a:pt x="1397495" y="2803240"/>
                    <a:pt x="1399361" y="2802307"/>
                    <a:pt x="1401227" y="2802307"/>
                  </a:cubicBezTo>
                  <a:cubicBezTo>
                    <a:pt x="1403559" y="2802307"/>
                    <a:pt x="1406358" y="2802774"/>
                    <a:pt x="1408691" y="2802774"/>
                  </a:cubicBezTo>
                  <a:cubicBezTo>
                    <a:pt x="1412889" y="2803240"/>
                    <a:pt x="1412889" y="2802774"/>
                    <a:pt x="1411490" y="2797175"/>
                  </a:cubicBezTo>
                  <a:cubicBezTo>
                    <a:pt x="1411490" y="2797175"/>
                    <a:pt x="1411023" y="2797175"/>
                    <a:pt x="1411023" y="2797175"/>
                  </a:cubicBezTo>
                  <a:cubicBezTo>
                    <a:pt x="1411023" y="2796709"/>
                    <a:pt x="1411023" y="2796709"/>
                    <a:pt x="1411023" y="2796242"/>
                  </a:cubicBezTo>
                  <a:cubicBezTo>
                    <a:pt x="1410557" y="2796242"/>
                    <a:pt x="1410557" y="2795776"/>
                    <a:pt x="1410090" y="2795776"/>
                  </a:cubicBezTo>
                  <a:cubicBezTo>
                    <a:pt x="1410557" y="2795309"/>
                    <a:pt x="1410557" y="2795309"/>
                    <a:pt x="1411023" y="2796242"/>
                  </a:cubicBezTo>
                  <a:cubicBezTo>
                    <a:pt x="1411023" y="2796242"/>
                    <a:pt x="1411490" y="2796709"/>
                    <a:pt x="1411490" y="2796709"/>
                  </a:cubicBezTo>
                  <a:cubicBezTo>
                    <a:pt x="1411490" y="2796709"/>
                    <a:pt x="1411490" y="2796709"/>
                    <a:pt x="1411490" y="2797175"/>
                  </a:cubicBezTo>
                  <a:cubicBezTo>
                    <a:pt x="1414756" y="2796242"/>
                    <a:pt x="1418488" y="2795309"/>
                    <a:pt x="1421753" y="2794376"/>
                  </a:cubicBezTo>
                  <a:cubicBezTo>
                    <a:pt x="1424552" y="2793443"/>
                    <a:pt x="1425952" y="2791577"/>
                    <a:pt x="1426418" y="2788778"/>
                  </a:cubicBezTo>
                  <a:cubicBezTo>
                    <a:pt x="1426418" y="2787379"/>
                    <a:pt x="1427818" y="2786912"/>
                    <a:pt x="1429684" y="2787379"/>
                  </a:cubicBezTo>
                  <a:cubicBezTo>
                    <a:pt x="1432016" y="2787845"/>
                    <a:pt x="1435282" y="2789245"/>
                    <a:pt x="1437148" y="2788312"/>
                  </a:cubicBezTo>
                  <a:cubicBezTo>
                    <a:pt x="1441346" y="2785979"/>
                    <a:pt x="1445078" y="2782713"/>
                    <a:pt x="1449277" y="2779915"/>
                  </a:cubicBezTo>
                  <a:cubicBezTo>
                    <a:pt x="1449277" y="2779915"/>
                    <a:pt x="1449277" y="2778515"/>
                    <a:pt x="1448810" y="2778048"/>
                  </a:cubicBezTo>
                  <a:cubicBezTo>
                    <a:pt x="1446944" y="2775716"/>
                    <a:pt x="1444145" y="2777116"/>
                    <a:pt x="1441813" y="2776183"/>
                  </a:cubicBezTo>
                  <a:cubicBezTo>
                    <a:pt x="1433416" y="2772917"/>
                    <a:pt x="1425485" y="2769185"/>
                    <a:pt x="1417554" y="2765453"/>
                  </a:cubicBezTo>
                  <a:cubicBezTo>
                    <a:pt x="1416622" y="2764986"/>
                    <a:pt x="1415222" y="2764053"/>
                    <a:pt x="1414289" y="2763120"/>
                  </a:cubicBezTo>
                  <a:cubicBezTo>
                    <a:pt x="1410557" y="2758922"/>
                    <a:pt x="1405425" y="2756123"/>
                    <a:pt x="1402160" y="2751458"/>
                  </a:cubicBezTo>
                  <a:cubicBezTo>
                    <a:pt x="1400294" y="2748659"/>
                    <a:pt x="1399361" y="2746326"/>
                    <a:pt x="1398428" y="2743060"/>
                  </a:cubicBezTo>
                  <a:cubicBezTo>
                    <a:pt x="1397028" y="2734663"/>
                    <a:pt x="1392363" y="2731398"/>
                    <a:pt x="1383966" y="2730931"/>
                  </a:cubicBezTo>
                  <a:cubicBezTo>
                    <a:pt x="1381633" y="2730931"/>
                    <a:pt x="1379301" y="2730931"/>
                    <a:pt x="1377435" y="2730931"/>
                  </a:cubicBezTo>
                  <a:cubicBezTo>
                    <a:pt x="1377435" y="2730931"/>
                    <a:pt x="1377435" y="2731398"/>
                    <a:pt x="1376968" y="2731398"/>
                  </a:cubicBezTo>
                  <a:cubicBezTo>
                    <a:pt x="1376502" y="2731398"/>
                    <a:pt x="1376502" y="2731398"/>
                    <a:pt x="1376035" y="2731864"/>
                  </a:cubicBezTo>
                  <a:cubicBezTo>
                    <a:pt x="1375569" y="2733730"/>
                    <a:pt x="1375569" y="2735596"/>
                    <a:pt x="1374636" y="2736063"/>
                  </a:cubicBezTo>
                  <a:cubicBezTo>
                    <a:pt x="1368105" y="2739328"/>
                    <a:pt x="1368571" y="2744927"/>
                    <a:pt x="1367638" y="2750525"/>
                  </a:cubicBezTo>
                  <a:cubicBezTo>
                    <a:pt x="1367638" y="2750991"/>
                    <a:pt x="1367638" y="2751924"/>
                    <a:pt x="1367172" y="2752391"/>
                  </a:cubicBezTo>
                  <a:cubicBezTo>
                    <a:pt x="1367172" y="2752857"/>
                    <a:pt x="1366239" y="2753324"/>
                    <a:pt x="1365772" y="2753324"/>
                  </a:cubicBezTo>
                  <a:cubicBezTo>
                    <a:pt x="1365306" y="2753324"/>
                    <a:pt x="1364373" y="2752391"/>
                    <a:pt x="1364373" y="2751924"/>
                  </a:cubicBezTo>
                  <a:cubicBezTo>
                    <a:pt x="1364373" y="2749592"/>
                    <a:pt x="1363906" y="2746793"/>
                    <a:pt x="1364373" y="2744460"/>
                  </a:cubicBezTo>
                  <a:cubicBezTo>
                    <a:pt x="1365306" y="2737929"/>
                    <a:pt x="1369038" y="2733264"/>
                    <a:pt x="1375569" y="2731864"/>
                  </a:cubicBezTo>
                  <a:cubicBezTo>
                    <a:pt x="1375569" y="2731398"/>
                    <a:pt x="1375569" y="2731398"/>
                    <a:pt x="1375569" y="2730931"/>
                  </a:cubicBezTo>
                  <a:cubicBezTo>
                    <a:pt x="1376035" y="2730931"/>
                    <a:pt x="1376035" y="2730931"/>
                    <a:pt x="1376502" y="2730931"/>
                  </a:cubicBezTo>
                  <a:cubicBezTo>
                    <a:pt x="1377901" y="2727666"/>
                    <a:pt x="1379767" y="2724400"/>
                    <a:pt x="1384433" y="2725800"/>
                  </a:cubicBezTo>
                  <a:cubicBezTo>
                    <a:pt x="1384899" y="2725800"/>
                    <a:pt x="1385832" y="2726266"/>
                    <a:pt x="1386299" y="2726266"/>
                  </a:cubicBezTo>
                  <a:cubicBezTo>
                    <a:pt x="1387231" y="2725800"/>
                    <a:pt x="1389098" y="2725333"/>
                    <a:pt x="1389564" y="2724867"/>
                  </a:cubicBezTo>
                  <a:cubicBezTo>
                    <a:pt x="1390031" y="2723934"/>
                    <a:pt x="1390031" y="2722534"/>
                    <a:pt x="1389564" y="2721601"/>
                  </a:cubicBezTo>
                  <a:cubicBezTo>
                    <a:pt x="1386765" y="2717403"/>
                    <a:pt x="1383033" y="2713671"/>
                    <a:pt x="1380700" y="2709005"/>
                  </a:cubicBezTo>
                  <a:cubicBezTo>
                    <a:pt x="1378368" y="2704340"/>
                    <a:pt x="1377435" y="2699209"/>
                    <a:pt x="1376035" y="2694544"/>
                  </a:cubicBezTo>
                  <a:cubicBezTo>
                    <a:pt x="1374169" y="2688946"/>
                    <a:pt x="1375569" y="2684281"/>
                    <a:pt x="1378834" y="2680082"/>
                  </a:cubicBezTo>
                  <a:cubicBezTo>
                    <a:pt x="1380700" y="2678216"/>
                    <a:pt x="1382100" y="2676350"/>
                    <a:pt x="1383966" y="2674951"/>
                  </a:cubicBezTo>
                  <a:cubicBezTo>
                    <a:pt x="1389098" y="2671219"/>
                    <a:pt x="1391430" y="2666087"/>
                    <a:pt x="1390497" y="2660022"/>
                  </a:cubicBezTo>
                  <a:cubicBezTo>
                    <a:pt x="1390031" y="2654424"/>
                    <a:pt x="1391897" y="2650226"/>
                    <a:pt x="1395629" y="2646027"/>
                  </a:cubicBezTo>
                  <a:cubicBezTo>
                    <a:pt x="1399827" y="2641829"/>
                    <a:pt x="1403093" y="2637164"/>
                    <a:pt x="1406825" y="2632965"/>
                  </a:cubicBezTo>
                  <a:cubicBezTo>
                    <a:pt x="1408691" y="2630166"/>
                    <a:pt x="1409624" y="2627367"/>
                    <a:pt x="1409157" y="2624101"/>
                  </a:cubicBezTo>
                  <a:cubicBezTo>
                    <a:pt x="1408691" y="2622235"/>
                    <a:pt x="1408691" y="2620369"/>
                    <a:pt x="1408224" y="2618503"/>
                  </a:cubicBezTo>
                  <a:cubicBezTo>
                    <a:pt x="1407291" y="2613372"/>
                    <a:pt x="1404959" y="2608706"/>
                    <a:pt x="1398428" y="2608706"/>
                  </a:cubicBezTo>
                  <a:cubicBezTo>
                    <a:pt x="1395162" y="2608706"/>
                    <a:pt x="1392363" y="2607307"/>
                    <a:pt x="1389564" y="2604974"/>
                  </a:cubicBezTo>
                  <a:cubicBezTo>
                    <a:pt x="1386765" y="2602642"/>
                    <a:pt x="1383499" y="2600309"/>
                    <a:pt x="1380700" y="2597977"/>
                  </a:cubicBezTo>
                  <a:cubicBezTo>
                    <a:pt x="1374636" y="2592379"/>
                    <a:pt x="1374169" y="2585848"/>
                    <a:pt x="1378834" y="2579317"/>
                  </a:cubicBezTo>
                  <a:cubicBezTo>
                    <a:pt x="1380700" y="2576984"/>
                    <a:pt x="1383033" y="2574185"/>
                    <a:pt x="1385832" y="2572785"/>
                  </a:cubicBezTo>
                  <a:cubicBezTo>
                    <a:pt x="1389564" y="2570453"/>
                    <a:pt x="1393763" y="2569053"/>
                    <a:pt x="1397961" y="2567188"/>
                  </a:cubicBezTo>
                  <a:cubicBezTo>
                    <a:pt x="1398894" y="2566721"/>
                    <a:pt x="1400294" y="2565788"/>
                    <a:pt x="1400760" y="2564855"/>
                  </a:cubicBezTo>
                  <a:cubicBezTo>
                    <a:pt x="1401227" y="2559257"/>
                    <a:pt x="1405892" y="2554592"/>
                    <a:pt x="1403093" y="2548527"/>
                  </a:cubicBezTo>
                  <a:cubicBezTo>
                    <a:pt x="1402160" y="2546661"/>
                    <a:pt x="1402160" y="2544795"/>
                    <a:pt x="1402160" y="2542929"/>
                  </a:cubicBezTo>
                  <a:cubicBezTo>
                    <a:pt x="1401693" y="2537797"/>
                    <a:pt x="1402626" y="2533132"/>
                    <a:pt x="1406825" y="2528934"/>
                  </a:cubicBezTo>
                  <a:cubicBezTo>
                    <a:pt x="1409157" y="2526601"/>
                    <a:pt x="1411490" y="2523336"/>
                    <a:pt x="1413356" y="2520537"/>
                  </a:cubicBezTo>
                  <a:cubicBezTo>
                    <a:pt x="1413356" y="2520537"/>
                    <a:pt x="1413356" y="2520537"/>
                    <a:pt x="1413356" y="2520537"/>
                  </a:cubicBezTo>
                  <a:cubicBezTo>
                    <a:pt x="1413356" y="2520537"/>
                    <a:pt x="1412889" y="2520070"/>
                    <a:pt x="1412889" y="2520070"/>
                  </a:cubicBezTo>
                  <a:cubicBezTo>
                    <a:pt x="1411490" y="2520070"/>
                    <a:pt x="1409624" y="2520070"/>
                    <a:pt x="1408224" y="2519604"/>
                  </a:cubicBezTo>
                  <a:cubicBezTo>
                    <a:pt x="1406825" y="2519137"/>
                    <a:pt x="1407291" y="2517738"/>
                    <a:pt x="1408224" y="2516805"/>
                  </a:cubicBezTo>
                  <a:cubicBezTo>
                    <a:pt x="1408691" y="2516338"/>
                    <a:pt x="1409624" y="2516338"/>
                    <a:pt x="1410090" y="2516338"/>
                  </a:cubicBezTo>
                  <a:cubicBezTo>
                    <a:pt x="1411023" y="2517738"/>
                    <a:pt x="1411956" y="2518671"/>
                    <a:pt x="1412889" y="2520070"/>
                  </a:cubicBezTo>
                  <a:cubicBezTo>
                    <a:pt x="1413356" y="2520070"/>
                    <a:pt x="1413356" y="2520070"/>
                    <a:pt x="1413822" y="2520070"/>
                  </a:cubicBezTo>
                  <a:cubicBezTo>
                    <a:pt x="1413822" y="2520070"/>
                    <a:pt x="1413356" y="2520537"/>
                    <a:pt x="1413356" y="2520537"/>
                  </a:cubicBezTo>
                  <a:cubicBezTo>
                    <a:pt x="1414756" y="2520537"/>
                    <a:pt x="1415688" y="2521003"/>
                    <a:pt x="1417088" y="2521003"/>
                  </a:cubicBezTo>
                  <a:cubicBezTo>
                    <a:pt x="1421753" y="2520537"/>
                    <a:pt x="1424552" y="2517738"/>
                    <a:pt x="1424086" y="2513539"/>
                  </a:cubicBezTo>
                  <a:cubicBezTo>
                    <a:pt x="1423619" y="2510274"/>
                    <a:pt x="1422686" y="2507474"/>
                    <a:pt x="1421753" y="2504209"/>
                  </a:cubicBezTo>
                  <a:cubicBezTo>
                    <a:pt x="1421287" y="2502809"/>
                    <a:pt x="1418488" y="2501410"/>
                    <a:pt x="1416622" y="2502343"/>
                  </a:cubicBezTo>
                  <a:cubicBezTo>
                    <a:pt x="1415222" y="2502809"/>
                    <a:pt x="1414289" y="2503742"/>
                    <a:pt x="1413356" y="2504209"/>
                  </a:cubicBezTo>
                  <a:cubicBezTo>
                    <a:pt x="1407291" y="2507008"/>
                    <a:pt x="1401693" y="2504209"/>
                    <a:pt x="1399827" y="2498144"/>
                  </a:cubicBezTo>
                  <a:cubicBezTo>
                    <a:pt x="1398894" y="2494412"/>
                    <a:pt x="1397961" y="2490680"/>
                    <a:pt x="1397495" y="2486948"/>
                  </a:cubicBezTo>
                  <a:cubicBezTo>
                    <a:pt x="1397028" y="2485549"/>
                    <a:pt x="1396562" y="2484616"/>
                    <a:pt x="1396562" y="2483216"/>
                  </a:cubicBezTo>
                  <a:cubicBezTo>
                    <a:pt x="1396095" y="2480884"/>
                    <a:pt x="1399361" y="2478551"/>
                    <a:pt x="1401693" y="2479018"/>
                  </a:cubicBezTo>
                  <a:cubicBezTo>
                    <a:pt x="1405425" y="2480417"/>
                    <a:pt x="1409157" y="2481350"/>
                    <a:pt x="1412423" y="2483216"/>
                  </a:cubicBezTo>
                  <a:cubicBezTo>
                    <a:pt x="1417088" y="2486015"/>
                    <a:pt x="1422220" y="2486482"/>
                    <a:pt x="1427351" y="2485549"/>
                  </a:cubicBezTo>
                  <a:cubicBezTo>
                    <a:pt x="1432483" y="2484616"/>
                    <a:pt x="1439014" y="2479018"/>
                    <a:pt x="1438547" y="2473886"/>
                  </a:cubicBezTo>
                  <a:cubicBezTo>
                    <a:pt x="1438547" y="2470154"/>
                    <a:pt x="1437148" y="2466422"/>
                    <a:pt x="1437148" y="2462690"/>
                  </a:cubicBezTo>
                  <a:cubicBezTo>
                    <a:pt x="1437148" y="2458491"/>
                    <a:pt x="1438547" y="2453826"/>
                    <a:pt x="1439014" y="2449628"/>
                  </a:cubicBezTo>
                  <a:cubicBezTo>
                    <a:pt x="1439014" y="2449161"/>
                    <a:pt x="1438547" y="2448228"/>
                    <a:pt x="1438547" y="2447762"/>
                  </a:cubicBezTo>
                  <a:cubicBezTo>
                    <a:pt x="1438081" y="2446362"/>
                    <a:pt x="1437614" y="2445429"/>
                    <a:pt x="1437614" y="2444030"/>
                  </a:cubicBezTo>
                  <a:cubicBezTo>
                    <a:pt x="1436681" y="2439831"/>
                    <a:pt x="1438547" y="2437498"/>
                    <a:pt x="1442279" y="2438431"/>
                  </a:cubicBezTo>
                  <a:cubicBezTo>
                    <a:pt x="1456741" y="2441697"/>
                    <a:pt x="1470270" y="2440298"/>
                    <a:pt x="1483798" y="2434699"/>
                  </a:cubicBezTo>
                  <a:cubicBezTo>
                    <a:pt x="1487530" y="2433300"/>
                    <a:pt x="1491263" y="2432367"/>
                    <a:pt x="1494528" y="2430501"/>
                  </a:cubicBezTo>
                  <a:cubicBezTo>
                    <a:pt x="1500593" y="2427702"/>
                    <a:pt x="1505724" y="2424436"/>
                    <a:pt x="1507124" y="2416972"/>
                  </a:cubicBezTo>
                  <a:cubicBezTo>
                    <a:pt x="1508057" y="2412774"/>
                    <a:pt x="1510856" y="2409042"/>
                    <a:pt x="1512255" y="2404843"/>
                  </a:cubicBezTo>
                  <a:cubicBezTo>
                    <a:pt x="1513188" y="2402510"/>
                    <a:pt x="1513655" y="2400178"/>
                    <a:pt x="1514588" y="2397379"/>
                  </a:cubicBezTo>
                  <a:cubicBezTo>
                    <a:pt x="1515054" y="2394580"/>
                    <a:pt x="1513655" y="2390848"/>
                    <a:pt x="1510856" y="2389448"/>
                  </a:cubicBezTo>
                  <a:cubicBezTo>
                    <a:pt x="1508990" y="2388515"/>
                    <a:pt x="1507590" y="2388049"/>
                    <a:pt x="1505724" y="2386649"/>
                  </a:cubicBezTo>
                  <a:cubicBezTo>
                    <a:pt x="1503858" y="2385716"/>
                    <a:pt x="1503392" y="2383850"/>
                    <a:pt x="1503392" y="2381518"/>
                  </a:cubicBezTo>
                  <a:cubicBezTo>
                    <a:pt x="1503392" y="2379652"/>
                    <a:pt x="1503858" y="2377786"/>
                    <a:pt x="1504325" y="2375920"/>
                  </a:cubicBezTo>
                  <a:cubicBezTo>
                    <a:pt x="1506191" y="2370788"/>
                    <a:pt x="1503858" y="2367522"/>
                    <a:pt x="1500593" y="2364257"/>
                  </a:cubicBezTo>
                  <a:cubicBezTo>
                    <a:pt x="1496394" y="2360525"/>
                    <a:pt x="1491263" y="2358659"/>
                    <a:pt x="1487530" y="2354460"/>
                  </a:cubicBezTo>
                  <a:cubicBezTo>
                    <a:pt x="1487064" y="2354460"/>
                    <a:pt x="1487064" y="2354460"/>
                    <a:pt x="1486598" y="2354460"/>
                  </a:cubicBezTo>
                  <a:cubicBezTo>
                    <a:pt x="1486598" y="2353994"/>
                    <a:pt x="1486598" y="2353994"/>
                    <a:pt x="1486598" y="2353527"/>
                  </a:cubicBezTo>
                  <a:cubicBezTo>
                    <a:pt x="1486131" y="2353061"/>
                    <a:pt x="1486131" y="2353061"/>
                    <a:pt x="1485664" y="2352594"/>
                  </a:cubicBezTo>
                  <a:cubicBezTo>
                    <a:pt x="1486131" y="2352594"/>
                    <a:pt x="1486598" y="2353061"/>
                    <a:pt x="1486598" y="2353061"/>
                  </a:cubicBezTo>
                  <a:cubicBezTo>
                    <a:pt x="1486598" y="2353061"/>
                    <a:pt x="1486598" y="2353527"/>
                    <a:pt x="1486598" y="2353527"/>
                  </a:cubicBezTo>
                  <a:cubicBezTo>
                    <a:pt x="1486598" y="2353527"/>
                    <a:pt x="1487064" y="2353994"/>
                    <a:pt x="1487064" y="2353994"/>
                  </a:cubicBezTo>
                  <a:cubicBezTo>
                    <a:pt x="1487064" y="2353994"/>
                    <a:pt x="1487530" y="2354460"/>
                    <a:pt x="1487530" y="2354460"/>
                  </a:cubicBezTo>
                  <a:cubicBezTo>
                    <a:pt x="1496861" y="2355393"/>
                    <a:pt x="1506191" y="2355393"/>
                    <a:pt x="1514121" y="2360525"/>
                  </a:cubicBezTo>
                  <a:cubicBezTo>
                    <a:pt x="1515521" y="2361458"/>
                    <a:pt x="1517853" y="2361458"/>
                    <a:pt x="1519720" y="2361458"/>
                  </a:cubicBezTo>
                  <a:cubicBezTo>
                    <a:pt x="1523452" y="2361925"/>
                    <a:pt x="1527184" y="2361925"/>
                    <a:pt x="1531382" y="2361925"/>
                  </a:cubicBezTo>
                  <a:cubicBezTo>
                    <a:pt x="1541179" y="2361925"/>
                    <a:pt x="1548643" y="2358659"/>
                    <a:pt x="1553775" y="2349795"/>
                  </a:cubicBezTo>
                  <a:cubicBezTo>
                    <a:pt x="1556574" y="2345597"/>
                    <a:pt x="1557507" y="2339999"/>
                    <a:pt x="1561705" y="2336733"/>
                  </a:cubicBezTo>
                  <a:cubicBezTo>
                    <a:pt x="1566370" y="2333001"/>
                    <a:pt x="1568703" y="2327869"/>
                    <a:pt x="1570102" y="2322271"/>
                  </a:cubicBezTo>
                  <a:cubicBezTo>
                    <a:pt x="1571502" y="2316207"/>
                    <a:pt x="1573368" y="2309676"/>
                    <a:pt x="1574767" y="2303611"/>
                  </a:cubicBezTo>
                  <a:lnTo>
                    <a:pt x="1575234" y="2304078"/>
                  </a:lnTo>
                  <a:cubicBezTo>
                    <a:pt x="1575234" y="2304078"/>
                    <a:pt x="1575234" y="2303611"/>
                    <a:pt x="1575234" y="2303611"/>
                  </a:cubicBezTo>
                  <a:cubicBezTo>
                    <a:pt x="1575234" y="2303611"/>
                    <a:pt x="1575234" y="2303611"/>
                    <a:pt x="1574767" y="2303611"/>
                  </a:cubicBezTo>
                  <a:cubicBezTo>
                    <a:pt x="1573368" y="2298479"/>
                    <a:pt x="1573834" y="2295680"/>
                    <a:pt x="1577566" y="2293348"/>
                  </a:cubicBezTo>
                  <a:cubicBezTo>
                    <a:pt x="1578966" y="2292415"/>
                    <a:pt x="1580832" y="2292415"/>
                    <a:pt x="1582231" y="2291948"/>
                  </a:cubicBezTo>
                  <a:cubicBezTo>
                    <a:pt x="1583164" y="2287283"/>
                    <a:pt x="1585031" y="2282618"/>
                    <a:pt x="1587829" y="2278420"/>
                  </a:cubicBezTo>
                  <a:cubicBezTo>
                    <a:pt x="1588296" y="2277487"/>
                    <a:pt x="1589696" y="2276554"/>
                    <a:pt x="1591095" y="2276554"/>
                  </a:cubicBezTo>
                  <a:cubicBezTo>
                    <a:pt x="1592028" y="2276554"/>
                    <a:pt x="1592961" y="2277953"/>
                    <a:pt x="1592961" y="2278886"/>
                  </a:cubicBezTo>
                  <a:cubicBezTo>
                    <a:pt x="1593428" y="2280752"/>
                    <a:pt x="1593894" y="2282152"/>
                    <a:pt x="1594361" y="2284018"/>
                  </a:cubicBezTo>
                  <a:cubicBezTo>
                    <a:pt x="1598093" y="2283551"/>
                    <a:pt x="1599492" y="2280752"/>
                    <a:pt x="1600892" y="2277953"/>
                  </a:cubicBezTo>
                  <a:cubicBezTo>
                    <a:pt x="1606023" y="2265358"/>
                    <a:pt x="1611621" y="2253228"/>
                    <a:pt x="1619552" y="2242499"/>
                  </a:cubicBezTo>
                  <a:cubicBezTo>
                    <a:pt x="1624684" y="2235035"/>
                    <a:pt x="1627949" y="2226171"/>
                    <a:pt x="1622817" y="2217307"/>
                  </a:cubicBezTo>
                  <a:cubicBezTo>
                    <a:pt x="1622351" y="2216374"/>
                    <a:pt x="1622351" y="2214975"/>
                    <a:pt x="1621885" y="2213575"/>
                  </a:cubicBezTo>
                  <a:cubicBezTo>
                    <a:pt x="1620019" y="2201912"/>
                    <a:pt x="1622351" y="2192116"/>
                    <a:pt x="1631681" y="2184185"/>
                  </a:cubicBezTo>
                  <a:cubicBezTo>
                    <a:pt x="1635413" y="2180920"/>
                    <a:pt x="1639612" y="2177188"/>
                    <a:pt x="1642877" y="2173922"/>
                  </a:cubicBezTo>
                  <a:cubicBezTo>
                    <a:pt x="1648942" y="2167857"/>
                    <a:pt x="1655939" y="2163659"/>
                    <a:pt x="1663870" y="2160860"/>
                  </a:cubicBezTo>
                  <a:cubicBezTo>
                    <a:pt x="1668069" y="2159460"/>
                    <a:pt x="1671801" y="2157594"/>
                    <a:pt x="1675066" y="2154329"/>
                  </a:cubicBezTo>
                  <a:cubicBezTo>
                    <a:pt x="1677865" y="2151530"/>
                    <a:pt x="1681131" y="2149664"/>
                    <a:pt x="1682064" y="2145465"/>
                  </a:cubicBezTo>
                  <a:cubicBezTo>
                    <a:pt x="1682064" y="2144532"/>
                    <a:pt x="1684396" y="2143599"/>
                    <a:pt x="1685330" y="2144066"/>
                  </a:cubicBezTo>
                  <a:cubicBezTo>
                    <a:pt x="1689062" y="2144999"/>
                    <a:pt x="1692794" y="2144066"/>
                    <a:pt x="1696526" y="2143599"/>
                  </a:cubicBezTo>
                  <a:cubicBezTo>
                    <a:pt x="1700258" y="2143133"/>
                    <a:pt x="1703990" y="2144066"/>
                    <a:pt x="1707722" y="2144066"/>
                  </a:cubicBezTo>
                  <a:cubicBezTo>
                    <a:pt x="1714719" y="2144066"/>
                    <a:pt x="1721250" y="2142666"/>
                    <a:pt x="1726382" y="2136135"/>
                  </a:cubicBezTo>
                  <a:cubicBezTo>
                    <a:pt x="1728715" y="2133336"/>
                    <a:pt x="1732913" y="2131937"/>
                    <a:pt x="1735712" y="2130071"/>
                  </a:cubicBezTo>
                  <a:cubicBezTo>
                    <a:pt x="1737578" y="2128671"/>
                    <a:pt x="1738978" y="2126338"/>
                    <a:pt x="1738511" y="2123539"/>
                  </a:cubicBezTo>
                  <a:cubicBezTo>
                    <a:pt x="1737578" y="2120274"/>
                    <a:pt x="1738045" y="2117008"/>
                    <a:pt x="1739911" y="2114209"/>
                  </a:cubicBezTo>
                  <a:cubicBezTo>
                    <a:pt x="1743643" y="2107678"/>
                    <a:pt x="1746908" y="2100681"/>
                    <a:pt x="1751107" y="2094149"/>
                  </a:cubicBezTo>
                  <a:cubicBezTo>
                    <a:pt x="1754372" y="2089018"/>
                    <a:pt x="1756238" y="2083886"/>
                    <a:pt x="1755306" y="2077822"/>
                  </a:cubicBezTo>
                  <a:cubicBezTo>
                    <a:pt x="1754839" y="2073157"/>
                    <a:pt x="1754839" y="2068492"/>
                    <a:pt x="1757172" y="2064760"/>
                  </a:cubicBezTo>
                  <a:cubicBezTo>
                    <a:pt x="1762303" y="2057295"/>
                    <a:pt x="1763236" y="2049365"/>
                    <a:pt x="1763703" y="2040968"/>
                  </a:cubicBezTo>
                  <a:cubicBezTo>
                    <a:pt x="1764169" y="2030704"/>
                    <a:pt x="1764169" y="2020441"/>
                    <a:pt x="1764169" y="2010178"/>
                  </a:cubicBezTo>
                  <a:cubicBezTo>
                    <a:pt x="1764169" y="2003181"/>
                    <a:pt x="1763703" y="1996183"/>
                    <a:pt x="1763703" y="1989185"/>
                  </a:cubicBezTo>
                  <a:cubicBezTo>
                    <a:pt x="1763703" y="1985920"/>
                    <a:pt x="1764636" y="1982654"/>
                    <a:pt x="1767901" y="1981255"/>
                  </a:cubicBezTo>
                  <a:cubicBezTo>
                    <a:pt x="1776765" y="1977523"/>
                    <a:pt x="1781896" y="1970525"/>
                    <a:pt x="1784695" y="1961195"/>
                  </a:cubicBezTo>
                  <a:cubicBezTo>
                    <a:pt x="1785162" y="1959329"/>
                    <a:pt x="1786561" y="1957929"/>
                    <a:pt x="1787028" y="1956063"/>
                  </a:cubicBezTo>
                  <a:cubicBezTo>
                    <a:pt x="1789360" y="1950932"/>
                    <a:pt x="1792626" y="1946267"/>
                    <a:pt x="1797291" y="1942068"/>
                  </a:cubicBezTo>
                  <a:cubicBezTo>
                    <a:pt x="1802423" y="1937403"/>
                    <a:pt x="1807554" y="1932271"/>
                    <a:pt x="1812219" y="1927140"/>
                  </a:cubicBezTo>
                  <a:cubicBezTo>
                    <a:pt x="1816884" y="1922008"/>
                    <a:pt x="1821083" y="1915944"/>
                    <a:pt x="1823415" y="1909413"/>
                  </a:cubicBezTo>
                  <a:cubicBezTo>
                    <a:pt x="1825748" y="1902882"/>
                    <a:pt x="1828081" y="1887953"/>
                    <a:pt x="1826215" y="1882822"/>
                  </a:cubicBezTo>
                  <a:cubicBezTo>
                    <a:pt x="1825282" y="1874891"/>
                    <a:pt x="1822483" y="1866494"/>
                    <a:pt x="1819217" y="1858097"/>
                  </a:cubicBezTo>
                  <a:close/>
                  <a:moveTo>
                    <a:pt x="1524851" y="786997"/>
                  </a:moveTo>
                  <a:cubicBezTo>
                    <a:pt x="1524851" y="786997"/>
                    <a:pt x="1525784" y="787930"/>
                    <a:pt x="1525784" y="788397"/>
                  </a:cubicBezTo>
                  <a:cubicBezTo>
                    <a:pt x="1524385" y="793528"/>
                    <a:pt x="1519253" y="793528"/>
                    <a:pt x="1515987" y="795861"/>
                  </a:cubicBezTo>
                  <a:cubicBezTo>
                    <a:pt x="1515054" y="794461"/>
                    <a:pt x="1514121" y="793995"/>
                    <a:pt x="1514588" y="793528"/>
                  </a:cubicBezTo>
                  <a:cubicBezTo>
                    <a:pt x="1516920" y="789796"/>
                    <a:pt x="1520652" y="787930"/>
                    <a:pt x="1524851" y="786997"/>
                  </a:cubicBezTo>
                  <a:close/>
                  <a:moveTo>
                    <a:pt x="1442746" y="812655"/>
                  </a:moveTo>
                  <a:lnTo>
                    <a:pt x="1443212" y="811255"/>
                  </a:lnTo>
                  <a:lnTo>
                    <a:pt x="1443679" y="812655"/>
                  </a:lnTo>
                  <a:lnTo>
                    <a:pt x="1442746" y="812655"/>
                  </a:lnTo>
                  <a:close/>
                  <a:moveTo>
                    <a:pt x="1438081" y="775801"/>
                  </a:moveTo>
                  <a:cubicBezTo>
                    <a:pt x="1441346" y="775334"/>
                    <a:pt x="1444145" y="776734"/>
                    <a:pt x="1447411" y="774868"/>
                  </a:cubicBezTo>
                  <a:cubicBezTo>
                    <a:pt x="1453476" y="771602"/>
                    <a:pt x="1459540" y="773935"/>
                    <a:pt x="1465605" y="775801"/>
                  </a:cubicBezTo>
                  <a:cubicBezTo>
                    <a:pt x="1466071" y="776267"/>
                    <a:pt x="1466538" y="777667"/>
                    <a:pt x="1466538" y="779067"/>
                  </a:cubicBezTo>
                  <a:cubicBezTo>
                    <a:pt x="1466538" y="779533"/>
                    <a:pt x="1466071" y="780466"/>
                    <a:pt x="1465605" y="780466"/>
                  </a:cubicBezTo>
                  <a:cubicBezTo>
                    <a:pt x="1463272" y="781399"/>
                    <a:pt x="1460940" y="782332"/>
                    <a:pt x="1459074" y="782799"/>
                  </a:cubicBezTo>
                  <a:cubicBezTo>
                    <a:pt x="1453476" y="780000"/>
                    <a:pt x="1448810" y="780933"/>
                    <a:pt x="1443679" y="780933"/>
                  </a:cubicBezTo>
                  <a:cubicBezTo>
                    <a:pt x="1442279" y="780933"/>
                    <a:pt x="1440413" y="779533"/>
                    <a:pt x="1438547" y="778600"/>
                  </a:cubicBezTo>
                  <a:cubicBezTo>
                    <a:pt x="1438081" y="778133"/>
                    <a:pt x="1437614" y="777667"/>
                    <a:pt x="1437614" y="777200"/>
                  </a:cubicBezTo>
                  <a:cubicBezTo>
                    <a:pt x="1437148" y="776734"/>
                    <a:pt x="1437614" y="775801"/>
                    <a:pt x="1438081" y="775801"/>
                  </a:cubicBezTo>
                  <a:close/>
                  <a:moveTo>
                    <a:pt x="1432949" y="808456"/>
                  </a:moveTo>
                  <a:lnTo>
                    <a:pt x="1433416" y="808923"/>
                  </a:lnTo>
                  <a:lnTo>
                    <a:pt x="1432949" y="808456"/>
                  </a:lnTo>
                  <a:lnTo>
                    <a:pt x="1432949" y="808456"/>
                  </a:lnTo>
                  <a:close/>
                  <a:moveTo>
                    <a:pt x="1386765" y="757607"/>
                  </a:moveTo>
                  <a:cubicBezTo>
                    <a:pt x="1386765" y="757607"/>
                    <a:pt x="1387231" y="758074"/>
                    <a:pt x="1387698" y="758540"/>
                  </a:cubicBezTo>
                  <a:cubicBezTo>
                    <a:pt x="1388165" y="759473"/>
                    <a:pt x="1388165" y="760406"/>
                    <a:pt x="1388631" y="761339"/>
                  </a:cubicBezTo>
                  <a:cubicBezTo>
                    <a:pt x="1388165" y="760406"/>
                    <a:pt x="1387698" y="759473"/>
                    <a:pt x="1387231" y="758540"/>
                  </a:cubicBezTo>
                  <a:cubicBezTo>
                    <a:pt x="1386299" y="758540"/>
                    <a:pt x="1385832" y="758074"/>
                    <a:pt x="1386765" y="757607"/>
                  </a:cubicBezTo>
                  <a:close/>
                  <a:moveTo>
                    <a:pt x="1374169" y="763205"/>
                  </a:moveTo>
                  <a:cubicBezTo>
                    <a:pt x="1375102" y="761806"/>
                    <a:pt x="1376502" y="760406"/>
                    <a:pt x="1377435" y="759007"/>
                  </a:cubicBezTo>
                  <a:cubicBezTo>
                    <a:pt x="1377901" y="759940"/>
                    <a:pt x="1378368" y="761339"/>
                    <a:pt x="1378368" y="762272"/>
                  </a:cubicBezTo>
                  <a:cubicBezTo>
                    <a:pt x="1378834" y="763672"/>
                    <a:pt x="1378834" y="764605"/>
                    <a:pt x="1379301" y="767404"/>
                  </a:cubicBezTo>
                  <a:cubicBezTo>
                    <a:pt x="1379301" y="767870"/>
                    <a:pt x="1378834" y="769270"/>
                    <a:pt x="1378834" y="771136"/>
                  </a:cubicBezTo>
                  <a:cubicBezTo>
                    <a:pt x="1378834" y="771602"/>
                    <a:pt x="1377901" y="771602"/>
                    <a:pt x="1377435" y="771602"/>
                  </a:cubicBezTo>
                  <a:cubicBezTo>
                    <a:pt x="1373236" y="771136"/>
                    <a:pt x="1371837" y="767404"/>
                    <a:pt x="1374169" y="763205"/>
                  </a:cubicBezTo>
                  <a:close/>
                  <a:moveTo>
                    <a:pt x="1338715" y="744545"/>
                  </a:moveTo>
                  <a:cubicBezTo>
                    <a:pt x="1340581" y="745012"/>
                    <a:pt x="1340581" y="745478"/>
                    <a:pt x="1338248" y="745478"/>
                  </a:cubicBezTo>
                  <a:cubicBezTo>
                    <a:pt x="1337782" y="745478"/>
                    <a:pt x="1337315" y="745012"/>
                    <a:pt x="1336849" y="745012"/>
                  </a:cubicBezTo>
                  <a:cubicBezTo>
                    <a:pt x="1337782" y="744545"/>
                    <a:pt x="1338248" y="744545"/>
                    <a:pt x="1338715" y="744545"/>
                  </a:cubicBezTo>
                  <a:close/>
                  <a:moveTo>
                    <a:pt x="1308392" y="836447"/>
                  </a:moveTo>
                  <a:cubicBezTo>
                    <a:pt x="1308858" y="836447"/>
                    <a:pt x="1309791" y="836913"/>
                    <a:pt x="1309791" y="836913"/>
                  </a:cubicBezTo>
                  <a:cubicBezTo>
                    <a:pt x="1309791" y="836913"/>
                    <a:pt x="1309791" y="837846"/>
                    <a:pt x="1309791" y="838313"/>
                  </a:cubicBezTo>
                  <a:cubicBezTo>
                    <a:pt x="1306992" y="839712"/>
                    <a:pt x="1304660" y="841112"/>
                    <a:pt x="1301861" y="842511"/>
                  </a:cubicBezTo>
                  <a:cubicBezTo>
                    <a:pt x="1301861" y="842511"/>
                    <a:pt x="1301394" y="841578"/>
                    <a:pt x="1300928" y="841112"/>
                  </a:cubicBezTo>
                  <a:cubicBezTo>
                    <a:pt x="1302794" y="838779"/>
                    <a:pt x="1305126" y="836913"/>
                    <a:pt x="1308392" y="836447"/>
                  </a:cubicBezTo>
                  <a:close/>
                  <a:moveTo>
                    <a:pt x="1274803" y="890562"/>
                  </a:moveTo>
                  <a:cubicBezTo>
                    <a:pt x="1275270" y="890562"/>
                    <a:pt x="1275736" y="891028"/>
                    <a:pt x="1276203" y="891028"/>
                  </a:cubicBezTo>
                  <a:cubicBezTo>
                    <a:pt x="1276203" y="891495"/>
                    <a:pt x="1276203" y="891961"/>
                    <a:pt x="1276203" y="892428"/>
                  </a:cubicBezTo>
                  <a:cubicBezTo>
                    <a:pt x="1275736" y="892894"/>
                    <a:pt x="1275270" y="892894"/>
                    <a:pt x="1274803" y="892894"/>
                  </a:cubicBezTo>
                  <a:cubicBezTo>
                    <a:pt x="1274337" y="892894"/>
                    <a:pt x="1273870" y="892428"/>
                    <a:pt x="1273870" y="891961"/>
                  </a:cubicBezTo>
                  <a:cubicBezTo>
                    <a:pt x="1273870" y="891028"/>
                    <a:pt x="1274337" y="890562"/>
                    <a:pt x="1274803" y="890562"/>
                  </a:cubicBezTo>
                  <a:close/>
                  <a:moveTo>
                    <a:pt x="1197363" y="425921"/>
                  </a:moveTo>
                  <a:cubicBezTo>
                    <a:pt x="1197830" y="425921"/>
                    <a:pt x="1198763" y="425921"/>
                    <a:pt x="1199229" y="426387"/>
                  </a:cubicBezTo>
                  <a:cubicBezTo>
                    <a:pt x="1203894" y="430586"/>
                    <a:pt x="1206693" y="436184"/>
                    <a:pt x="1209959" y="441782"/>
                  </a:cubicBezTo>
                  <a:cubicBezTo>
                    <a:pt x="1209959" y="442249"/>
                    <a:pt x="1209959" y="442715"/>
                    <a:pt x="1209959" y="443182"/>
                  </a:cubicBezTo>
                  <a:cubicBezTo>
                    <a:pt x="1209492" y="443648"/>
                    <a:pt x="1209026" y="444115"/>
                    <a:pt x="1208559" y="444115"/>
                  </a:cubicBezTo>
                  <a:cubicBezTo>
                    <a:pt x="1206693" y="443648"/>
                    <a:pt x="1204827" y="442715"/>
                    <a:pt x="1203428" y="441782"/>
                  </a:cubicBezTo>
                  <a:cubicBezTo>
                    <a:pt x="1199696" y="438517"/>
                    <a:pt x="1197363" y="433851"/>
                    <a:pt x="1195964" y="429186"/>
                  </a:cubicBezTo>
                  <a:cubicBezTo>
                    <a:pt x="1195497" y="427787"/>
                    <a:pt x="1195964" y="426387"/>
                    <a:pt x="1197363" y="425921"/>
                  </a:cubicBezTo>
                  <a:close/>
                  <a:moveTo>
                    <a:pt x="1096598" y="456710"/>
                  </a:moveTo>
                  <a:cubicBezTo>
                    <a:pt x="1096598" y="456244"/>
                    <a:pt x="1097531" y="456244"/>
                    <a:pt x="1097997" y="456244"/>
                  </a:cubicBezTo>
                  <a:cubicBezTo>
                    <a:pt x="1100796" y="457177"/>
                    <a:pt x="1103595" y="458110"/>
                    <a:pt x="1104528" y="461375"/>
                  </a:cubicBezTo>
                  <a:cubicBezTo>
                    <a:pt x="1104995" y="461375"/>
                    <a:pt x="1104995" y="461375"/>
                    <a:pt x="1104995" y="461375"/>
                  </a:cubicBezTo>
                  <a:cubicBezTo>
                    <a:pt x="1104995" y="461842"/>
                    <a:pt x="1105461" y="461842"/>
                    <a:pt x="1105461" y="461842"/>
                  </a:cubicBezTo>
                  <a:cubicBezTo>
                    <a:pt x="1107794" y="462308"/>
                    <a:pt x="1110126" y="462775"/>
                    <a:pt x="1111992" y="464641"/>
                  </a:cubicBezTo>
                  <a:cubicBezTo>
                    <a:pt x="1112459" y="464641"/>
                    <a:pt x="1112459" y="464641"/>
                    <a:pt x="1112925" y="464641"/>
                  </a:cubicBezTo>
                  <a:lnTo>
                    <a:pt x="1112925" y="466040"/>
                  </a:lnTo>
                  <a:lnTo>
                    <a:pt x="1112459" y="465107"/>
                  </a:lnTo>
                  <a:cubicBezTo>
                    <a:pt x="1112459" y="465107"/>
                    <a:pt x="1111992" y="464641"/>
                    <a:pt x="1111992" y="464641"/>
                  </a:cubicBezTo>
                  <a:cubicBezTo>
                    <a:pt x="1109660" y="464641"/>
                    <a:pt x="1107327" y="463708"/>
                    <a:pt x="1105461" y="461842"/>
                  </a:cubicBezTo>
                  <a:cubicBezTo>
                    <a:pt x="1104995" y="461842"/>
                    <a:pt x="1104528" y="461842"/>
                    <a:pt x="1104528" y="461842"/>
                  </a:cubicBezTo>
                  <a:cubicBezTo>
                    <a:pt x="1104528" y="461842"/>
                    <a:pt x="1104528" y="461842"/>
                    <a:pt x="1104528" y="461375"/>
                  </a:cubicBezTo>
                  <a:cubicBezTo>
                    <a:pt x="1099397" y="463241"/>
                    <a:pt x="1098464" y="463241"/>
                    <a:pt x="1096131" y="459976"/>
                  </a:cubicBezTo>
                  <a:cubicBezTo>
                    <a:pt x="1095665" y="459509"/>
                    <a:pt x="1096131" y="458110"/>
                    <a:pt x="1096598" y="456710"/>
                  </a:cubicBezTo>
                  <a:close/>
                  <a:moveTo>
                    <a:pt x="1059744" y="443648"/>
                  </a:moveTo>
                  <a:cubicBezTo>
                    <a:pt x="1060210" y="443648"/>
                    <a:pt x="1060677" y="444115"/>
                    <a:pt x="1060677" y="444581"/>
                  </a:cubicBezTo>
                  <a:cubicBezTo>
                    <a:pt x="1060210" y="444581"/>
                    <a:pt x="1059744" y="445048"/>
                    <a:pt x="1059277" y="445048"/>
                  </a:cubicBezTo>
                  <a:cubicBezTo>
                    <a:pt x="1057878" y="444115"/>
                    <a:pt x="1057878" y="443648"/>
                    <a:pt x="1059744" y="443648"/>
                  </a:cubicBezTo>
                  <a:close/>
                  <a:moveTo>
                    <a:pt x="1199696" y="881698"/>
                  </a:moveTo>
                  <a:cubicBezTo>
                    <a:pt x="1200162" y="881232"/>
                    <a:pt x="1200629" y="881232"/>
                    <a:pt x="1201095" y="881232"/>
                  </a:cubicBezTo>
                  <a:cubicBezTo>
                    <a:pt x="1201562" y="881698"/>
                    <a:pt x="1202028" y="881698"/>
                    <a:pt x="1202495" y="882165"/>
                  </a:cubicBezTo>
                  <a:cubicBezTo>
                    <a:pt x="1202961" y="883564"/>
                    <a:pt x="1202495" y="884031"/>
                    <a:pt x="1201095" y="884031"/>
                  </a:cubicBezTo>
                  <a:cubicBezTo>
                    <a:pt x="1200629" y="884031"/>
                    <a:pt x="1200162" y="883564"/>
                    <a:pt x="1199696" y="883098"/>
                  </a:cubicBezTo>
                  <a:cubicBezTo>
                    <a:pt x="1199229" y="883098"/>
                    <a:pt x="1199696" y="882165"/>
                    <a:pt x="1199696" y="881698"/>
                  </a:cubicBezTo>
                  <a:close/>
                  <a:moveTo>
                    <a:pt x="1186634" y="995526"/>
                  </a:moveTo>
                  <a:cubicBezTo>
                    <a:pt x="1187100" y="995059"/>
                    <a:pt x="1187567" y="994593"/>
                    <a:pt x="1188033" y="994593"/>
                  </a:cubicBezTo>
                  <a:cubicBezTo>
                    <a:pt x="1190832" y="993660"/>
                    <a:pt x="1194098" y="991794"/>
                    <a:pt x="1196897" y="991327"/>
                  </a:cubicBezTo>
                  <a:cubicBezTo>
                    <a:pt x="1203428" y="990394"/>
                    <a:pt x="1209492" y="989928"/>
                    <a:pt x="1216024" y="989928"/>
                  </a:cubicBezTo>
                  <a:cubicBezTo>
                    <a:pt x="1220222" y="989928"/>
                    <a:pt x="1223488" y="988528"/>
                    <a:pt x="1226287" y="985729"/>
                  </a:cubicBezTo>
                  <a:cubicBezTo>
                    <a:pt x="1227220" y="984796"/>
                    <a:pt x="1228619" y="984796"/>
                    <a:pt x="1229552" y="984330"/>
                  </a:cubicBezTo>
                  <a:cubicBezTo>
                    <a:pt x="1230019" y="984796"/>
                    <a:pt x="1230485" y="985262"/>
                    <a:pt x="1230952" y="985729"/>
                  </a:cubicBezTo>
                  <a:cubicBezTo>
                    <a:pt x="1233284" y="989461"/>
                    <a:pt x="1232818" y="993193"/>
                    <a:pt x="1230485" y="996459"/>
                  </a:cubicBezTo>
                  <a:cubicBezTo>
                    <a:pt x="1226287" y="1001590"/>
                    <a:pt x="1221155" y="1005789"/>
                    <a:pt x="1214158" y="1002990"/>
                  </a:cubicBezTo>
                  <a:cubicBezTo>
                    <a:pt x="1205294" y="999724"/>
                    <a:pt x="1196430" y="1002057"/>
                    <a:pt x="1187567" y="1001124"/>
                  </a:cubicBezTo>
                  <a:cubicBezTo>
                    <a:pt x="1186634" y="1001124"/>
                    <a:pt x="1185234" y="999724"/>
                    <a:pt x="1185234" y="998791"/>
                  </a:cubicBezTo>
                  <a:cubicBezTo>
                    <a:pt x="1185234" y="997858"/>
                    <a:pt x="1186167" y="996459"/>
                    <a:pt x="1186634" y="995526"/>
                  </a:cubicBezTo>
                  <a:close/>
                  <a:moveTo>
                    <a:pt x="1183835" y="1013253"/>
                  </a:moveTo>
                  <a:cubicBezTo>
                    <a:pt x="1183835" y="1014186"/>
                    <a:pt x="1183368" y="1015585"/>
                    <a:pt x="1182435" y="1016052"/>
                  </a:cubicBezTo>
                  <a:cubicBezTo>
                    <a:pt x="1175904" y="1019784"/>
                    <a:pt x="1168906" y="1023516"/>
                    <a:pt x="1161909" y="1026315"/>
                  </a:cubicBezTo>
                  <a:cubicBezTo>
                    <a:pt x="1156777" y="1028648"/>
                    <a:pt x="1151179" y="1030514"/>
                    <a:pt x="1146514" y="1033313"/>
                  </a:cubicBezTo>
                  <a:cubicBezTo>
                    <a:pt x="1141849" y="1036112"/>
                    <a:pt x="1135784" y="1037511"/>
                    <a:pt x="1129720" y="1037511"/>
                  </a:cubicBezTo>
                  <a:cubicBezTo>
                    <a:pt x="1127854" y="1036578"/>
                    <a:pt x="1125988" y="1035179"/>
                    <a:pt x="1123655" y="1033779"/>
                  </a:cubicBezTo>
                  <a:cubicBezTo>
                    <a:pt x="1121789" y="1032380"/>
                    <a:pt x="1122256" y="1028181"/>
                    <a:pt x="1124122" y="1027248"/>
                  </a:cubicBezTo>
                  <a:cubicBezTo>
                    <a:pt x="1124588" y="1026782"/>
                    <a:pt x="1125055" y="1026315"/>
                    <a:pt x="1125521" y="1026315"/>
                  </a:cubicBezTo>
                  <a:cubicBezTo>
                    <a:pt x="1134851" y="1025382"/>
                    <a:pt x="1142315" y="1021184"/>
                    <a:pt x="1149779" y="1016052"/>
                  </a:cubicBezTo>
                  <a:cubicBezTo>
                    <a:pt x="1152579" y="1014186"/>
                    <a:pt x="1155844" y="1013719"/>
                    <a:pt x="1159110" y="1015119"/>
                  </a:cubicBezTo>
                  <a:cubicBezTo>
                    <a:pt x="1162842" y="1016519"/>
                    <a:pt x="1166574" y="1016052"/>
                    <a:pt x="1170306" y="1014186"/>
                  </a:cubicBezTo>
                  <a:cubicBezTo>
                    <a:pt x="1173105" y="1012787"/>
                    <a:pt x="1176370" y="1011853"/>
                    <a:pt x="1179170" y="1010920"/>
                  </a:cubicBezTo>
                  <a:cubicBezTo>
                    <a:pt x="1180569" y="1010920"/>
                    <a:pt x="1183835" y="1012320"/>
                    <a:pt x="1183835" y="1013253"/>
                  </a:cubicBezTo>
                  <a:close/>
                  <a:moveTo>
                    <a:pt x="1128787" y="934413"/>
                  </a:moveTo>
                  <a:cubicBezTo>
                    <a:pt x="1142315" y="936279"/>
                    <a:pt x="1154911" y="939545"/>
                    <a:pt x="1167507" y="944210"/>
                  </a:cubicBezTo>
                  <a:cubicBezTo>
                    <a:pt x="1169373" y="944676"/>
                    <a:pt x="1171239" y="946076"/>
                    <a:pt x="1171705" y="947476"/>
                  </a:cubicBezTo>
                  <a:cubicBezTo>
                    <a:pt x="1174504" y="952607"/>
                    <a:pt x="1177303" y="957739"/>
                    <a:pt x="1179636" y="962870"/>
                  </a:cubicBezTo>
                  <a:cubicBezTo>
                    <a:pt x="1181036" y="965669"/>
                    <a:pt x="1179170" y="967535"/>
                    <a:pt x="1177770" y="969868"/>
                  </a:cubicBezTo>
                  <a:cubicBezTo>
                    <a:pt x="1176837" y="971734"/>
                    <a:pt x="1174971" y="972200"/>
                    <a:pt x="1173105" y="971267"/>
                  </a:cubicBezTo>
                  <a:cubicBezTo>
                    <a:pt x="1168440" y="969401"/>
                    <a:pt x="1166107" y="965669"/>
                    <a:pt x="1163308" y="962404"/>
                  </a:cubicBezTo>
                  <a:cubicBezTo>
                    <a:pt x="1162842" y="961937"/>
                    <a:pt x="1161442" y="961937"/>
                    <a:pt x="1160043" y="961937"/>
                  </a:cubicBezTo>
                  <a:cubicBezTo>
                    <a:pt x="1159576" y="961937"/>
                    <a:pt x="1159110" y="962870"/>
                    <a:pt x="1159110" y="963337"/>
                  </a:cubicBezTo>
                  <a:cubicBezTo>
                    <a:pt x="1158643" y="965203"/>
                    <a:pt x="1159110" y="967535"/>
                    <a:pt x="1158177" y="968935"/>
                  </a:cubicBezTo>
                  <a:cubicBezTo>
                    <a:pt x="1153512" y="977332"/>
                    <a:pt x="1150246" y="986196"/>
                    <a:pt x="1147447" y="995526"/>
                  </a:cubicBezTo>
                  <a:cubicBezTo>
                    <a:pt x="1146980" y="996459"/>
                    <a:pt x="1145581" y="997392"/>
                    <a:pt x="1144648" y="998325"/>
                  </a:cubicBezTo>
                  <a:cubicBezTo>
                    <a:pt x="1143248" y="999724"/>
                    <a:pt x="1140449" y="998791"/>
                    <a:pt x="1139983" y="997392"/>
                  </a:cubicBezTo>
                  <a:cubicBezTo>
                    <a:pt x="1139050" y="993660"/>
                    <a:pt x="1138583" y="989928"/>
                    <a:pt x="1138117" y="986196"/>
                  </a:cubicBezTo>
                  <a:cubicBezTo>
                    <a:pt x="1137650" y="982930"/>
                    <a:pt x="1133452" y="981530"/>
                    <a:pt x="1130186" y="982930"/>
                  </a:cubicBezTo>
                  <a:cubicBezTo>
                    <a:pt x="1128320" y="983863"/>
                    <a:pt x="1126921" y="984796"/>
                    <a:pt x="1125055" y="985729"/>
                  </a:cubicBezTo>
                  <a:cubicBezTo>
                    <a:pt x="1123655" y="986662"/>
                    <a:pt x="1122722" y="987129"/>
                    <a:pt x="1121789" y="985729"/>
                  </a:cubicBezTo>
                  <a:cubicBezTo>
                    <a:pt x="1121323" y="985262"/>
                    <a:pt x="1121323" y="984330"/>
                    <a:pt x="1121789" y="983863"/>
                  </a:cubicBezTo>
                  <a:cubicBezTo>
                    <a:pt x="1123655" y="981064"/>
                    <a:pt x="1125988" y="978731"/>
                    <a:pt x="1127387" y="976399"/>
                  </a:cubicBezTo>
                  <a:cubicBezTo>
                    <a:pt x="1131119" y="971267"/>
                    <a:pt x="1131586" y="965669"/>
                    <a:pt x="1129253" y="960071"/>
                  </a:cubicBezTo>
                  <a:cubicBezTo>
                    <a:pt x="1128320" y="957739"/>
                    <a:pt x="1126921" y="955406"/>
                    <a:pt x="1125055" y="953540"/>
                  </a:cubicBezTo>
                  <a:cubicBezTo>
                    <a:pt x="1122256" y="951208"/>
                    <a:pt x="1118524" y="949342"/>
                    <a:pt x="1115725" y="947009"/>
                  </a:cubicBezTo>
                  <a:cubicBezTo>
                    <a:pt x="1114325" y="946076"/>
                    <a:pt x="1113858" y="944210"/>
                    <a:pt x="1112459" y="942810"/>
                  </a:cubicBezTo>
                  <a:cubicBezTo>
                    <a:pt x="1112459" y="942810"/>
                    <a:pt x="1111992" y="942810"/>
                    <a:pt x="1111992" y="942810"/>
                  </a:cubicBezTo>
                  <a:cubicBezTo>
                    <a:pt x="1111992" y="942810"/>
                    <a:pt x="1111992" y="942810"/>
                    <a:pt x="1111992" y="942810"/>
                  </a:cubicBezTo>
                  <a:cubicBezTo>
                    <a:pt x="1108727" y="945143"/>
                    <a:pt x="1105461" y="948408"/>
                    <a:pt x="1103129" y="951674"/>
                  </a:cubicBezTo>
                  <a:cubicBezTo>
                    <a:pt x="1101263" y="954473"/>
                    <a:pt x="1098930" y="956339"/>
                    <a:pt x="1095665" y="956806"/>
                  </a:cubicBezTo>
                  <a:cubicBezTo>
                    <a:pt x="1091466" y="957272"/>
                    <a:pt x="1088667" y="960071"/>
                    <a:pt x="1086801" y="963337"/>
                  </a:cubicBezTo>
                  <a:cubicBezTo>
                    <a:pt x="1081203" y="974066"/>
                    <a:pt x="1076538" y="985262"/>
                    <a:pt x="1077004" y="997858"/>
                  </a:cubicBezTo>
                  <a:cubicBezTo>
                    <a:pt x="1077471" y="1009987"/>
                    <a:pt x="1071406" y="1018385"/>
                    <a:pt x="1062076" y="1024916"/>
                  </a:cubicBezTo>
                  <a:cubicBezTo>
                    <a:pt x="1059744" y="1026782"/>
                    <a:pt x="1055079" y="1024916"/>
                    <a:pt x="1054612" y="1021650"/>
                  </a:cubicBezTo>
                  <a:cubicBezTo>
                    <a:pt x="1052746" y="1010920"/>
                    <a:pt x="1052746" y="1000191"/>
                    <a:pt x="1058344" y="989928"/>
                  </a:cubicBezTo>
                  <a:cubicBezTo>
                    <a:pt x="1062076" y="983863"/>
                    <a:pt x="1063009" y="976865"/>
                    <a:pt x="1065808" y="970334"/>
                  </a:cubicBezTo>
                  <a:cubicBezTo>
                    <a:pt x="1067208" y="967535"/>
                    <a:pt x="1066741" y="964270"/>
                    <a:pt x="1065342" y="961004"/>
                  </a:cubicBezTo>
                  <a:cubicBezTo>
                    <a:pt x="1064875" y="960071"/>
                    <a:pt x="1065342" y="958672"/>
                    <a:pt x="1065342" y="957272"/>
                  </a:cubicBezTo>
                  <a:cubicBezTo>
                    <a:pt x="1065342" y="956806"/>
                    <a:pt x="1065808" y="955873"/>
                    <a:pt x="1066275" y="955406"/>
                  </a:cubicBezTo>
                  <a:cubicBezTo>
                    <a:pt x="1081670" y="938145"/>
                    <a:pt x="1077937" y="940478"/>
                    <a:pt x="1099863" y="937212"/>
                  </a:cubicBezTo>
                  <a:cubicBezTo>
                    <a:pt x="1104995" y="936279"/>
                    <a:pt x="1108260" y="939078"/>
                    <a:pt x="1111526" y="941877"/>
                  </a:cubicBezTo>
                  <a:cubicBezTo>
                    <a:pt x="1111526" y="941877"/>
                    <a:pt x="1111992" y="941411"/>
                    <a:pt x="1111992" y="941411"/>
                  </a:cubicBezTo>
                  <a:cubicBezTo>
                    <a:pt x="1111992" y="941411"/>
                    <a:pt x="1111992" y="941877"/>
                    <a:pt x="1112459" y="941877"/>
                  </a:cubicBezTo>
                  <a:cubicBezTo>
                    <a:pt x="1115725" y="940944"/>
                    <a:pt x="1119457" y="940011"/>
                    <a:pt x="1122722" y="938612"/>
                  </a:cubicBezTo>
                  <a:cubicBezTo>
                    <a:pt x="1123655" y="938145"/>
                    <a:pt x="1124122" y="936746"/>
                    <a:pt x="1125055" y="935813"/>
                  </a:cubicBezTo>
                  <a:cubicBezTo>
                    <a:pt x="1127387" y="935813"/>
                    <a:pt x="1128320" y="934413"/>
                    <a:pt x="1128787" y="934413"/>
                  </a:cubicBezTo>
                  <a:close/>
                  <a:moveTo>
                    <a:pt x="1125055" y="766004"/>
                  </a:moveTo>
                  <a:cubicBezTo>
                    <a:pt x="1125055" y="765538"/>
                    <a:pt x="1125521" y="765538"/>
                    <a:pt x="1125521" y="765071"/>
                  </a:cubicBezTo>
                  <a:cubicBezTo>
                    <a:pt x="1125521" y="763672"/>
                    <a:pt x="1125521" y="762272"/>
                    <a:pt x="1125521" y="760873"/>
                  </a:cubicBezTo>
                  <a:cubicBezTo>
                    <a:pt x="1125521" y="759007"/>
                    <a:pt x="1126454" y="758540"/>
                    <a:pt x="1127387" y="759473"/>
                  </a:cubicBezTo>
                  <a:cubicBezTo>
                    <a:pt x="1127854" y="759940"/>
                    <a:pt x="1127854" y="760873"/>
                    <a:pt x="1127387" y="761339"/>
                  </a:cubicBezTo>
                  <a:cubicBezTo>
                    <a:pt x="1126921" y="762739"/>
                    <a:pt x="1125988" y="763672"/>
                    <a:pt x="1125055" y="765071"/>
                  </a:cubicBezTo>
                  <a:cubicBezTo>
                    <a:pt x="1125055" y="765538"/>
                    <a:pt x="1125055" y="766004"/>
                    <a:pt x="1125055" y="766471"/>
                  </a:cubicBezTo>
                  <a:lnTo>
                    <a:pt x="1123655" y="766937"/>
                  </a:lnTo>
                  <a:lnTo>
                    <a:pt x="1125055" y="766004"/>
                  </a:lnTo>
                  <a:close/>
                  <a:moveTo>
                    <a:pt x="1077471" y="845777"/>
                  </a:moveTo>
                  <a:cubicBezTo>
                    <a:pt x="1077937" y="845310"/>
                    <a:pt x="1078404" y="845310"/>
                    <a:pt x="1079337" y="845310"/>
                  </a:cubicBezTo>
                  <a:cubicBezTo>
                    <a:pt x="1080270" y="845777"/>
                    <a:pt x="1081670" y="846710"/>
                    <a:pt x="1081670" y="847643"/>
                  </a:cubicBezTo>
                  <a:cubicBezTo>
                    <a:pt x="1082603" y="850442"/>
                    <a:pt x="1082603" y="853708"/>
                    <a:pt x="1080270" y="856040"/>
                  </a:cubicBezTo>
                  <a:cubicBezTo>
                    <a:pt x="1079803" y="856507"/>
                    <a:pt x="1079337" y="856973"/>
                    <a:pt x="1078870" y="856973"/>
                  </a:cubicBezTo>
                  <a:cubicBezTo>
                    <a:pt x="1077471" y="857440"/>
                    <a:pt x="1076538" y="856973"/>
                    <a:pt x="1075605" y="855574"/>
                  </a:cubicBezTo>
                  <a:cubicBezTo>
                    <a:pt x="1074205" y="851375"/>
                    <a:pt x="1074672" y="848109"/>
                    <a:pt x="1077471" y="845777"/>
                  </a:cubicBezTo>
                  <a:close/>
                  <a:moveTo>
                    <a:pt x="1059277" y="817787"/>
                  </a:moveTo>
                  <a:lnTo>
                    <a:pt x="1059277" y="818720"/>
                  </a:lnTo>
                  <a:lnTo>
                    <a:pt x="1057411" y="818253"/>
                  </a:lnTo>
                  <a:lnTo>
                    <a:pt x="1059277" y="817787"/>
                  </a:lnTo>
                  <a:close/>
                  <a:moveTo>
                    <a:pt x="1047148" y="500095"/>
                  </a:moveTo>
                  <a:cubicBezTo>
                    <a:pt x="1047614" y="499162"/>
                    <a:pt x="1049481" y="498696"/>
                    <a:pt x="1050414" y="498696"/>
                  </a:cubicBezTo>
                  <a:cubicBezTo>
                    <a:pt x="1051347" y="498696"/>
                    <a:pt x="1052746" y="499629"/>
                    <a:pt x="1053213" y="500562"/>
                  </a:cubicBezTo>
                  <a:cubicBezTo>
                    <a:pt x="1053679" y="502428"/>
                    <a:pt x="1053679" y="504294"/>
                    <a:pt x="1054146" y="505693"/>
                  </a:cubicBezTo>
                  <a:cubicBezTo>
                    <a:pt x="1053213" y="507559"/>
                    <a:pt x="1052280" y="508026"/>
                    <a:pt x="1050880" y="507093"/>
                  </a:cubicBezTo>
                  <a:cubicBezTo>
                    <a:pt x="1049481" y="506160"/>
                    <a:pt x="1048081" y="504760"/>
                    <a:pt x="1047148" y="503361"/>
                  </a:cubicBezTo>
                  <a:cubicBezTo>
                    <a:pt x="1046681" y="502428"/>
                    <a:pt x="1046681" y="500562"/>
                    <a:pt x="1047148" y="500095"/>
                  </a:cubicBezTo>
                  <a:close/>
                  <a:moveTo>
                    <a:pt x="1034086" y="487966"/>
                  </a:moveTo>
                  <a:cubicBezTo>
                    <a:pt x="1034086" y="488433"/>
                    <a:pt x="1034552" y="488899"/>
                    <a:pt x="1034552" y="489366"/>
                  </a:cubicBezTo>
                  <a:cubicBezTo>
                    <a:pt x="1034086" y="489832"/>
                    <a:pt x="1034086" y="490299"/>
                    <a:pt x="1033619" y="490299"/>
                  </a:cubicBezTo>
                  <a:cubicBezTo>
                    <a:pt x="1033619" y="489832"/>
                    <a:pt x="1033153" y="489366"/>
                    <a:pt x="1033153" y="488899"/>
                  </a:cubicBezTo>
                  <a:cubicBezTo>
                    <a:pt x="1033619" y="488433"/>
                    <a:pt x="1034086" y="488433"/>
                    <a:pt x="1034086" y="487966"/>
                  </a:cubicBezTo>
                  <a:close/>
                  <a:moveTo>
                    <a:pt x="1028021" y="724952"/>
                  </a:moveTo>
                  <a:cubicBezTo>
                    <a:pt x="1028488" y="724952"/>
                    <a:pt x="1028954" y="725418"/>
                    <a:pt x="1029421" y="725418"/>
                  </a:cubicBezTo>
                  <a:cubicBezTo>
                    <a:pt x="1029421" y="725885"/>
                    <a:pt x="1028954" y="726351"/>
                    <a:pt x="1028954" y="726351"/>
                  </a:cubicBezTo>
                  <a:cubicBezTo>
                    <a:pt x="1028488" y="726351"/>
                    <a:pt x="1028021" y="725885"/>
                    <a:pt x="1027555" y="725885"/>
                  </a:cubicBezTo>
                  <a:cubicBezTo>
                    <a:pt x="1027555" y="725885"/>
                    <a:pt x="1027555" y="724952"/>
                    <a:pt x="1028021" y="724952"/>
                  </a:cubicBezTo>
                  <a:close/>
                  <a:moveTo>
                    <a:pt x="1020557" y="830849"/>
                  </a:moveTo>
                  <a:cubicBezTo>
                    <a:pt x="1020557" y="830849"/>
                    <a:pt x="1021024" y="831315"/>
                    <a:pt x="1021024" y="831782"/>
                  </a:cubicBezTo>
                  <a:cubicBezTo>
                    <a:pt x="1021024" y="831782"/>
                    <a:pt x="1021024" y="831782"/>
                    <a:pt x="1021490" y="831782"/>
                  </a:cubicBezTo>
                  <a:cubicBezTo>
                    <a:pt x="1025222" y="832248"/>
                    <a:pt x="1028954" y="832248"/>
                    <a:pt x="1032220" y="832715"/>
                  </a:cubicBezTo>
                  <a:cubicBezTo>
                    <a:pt x="1033619" y="832715"/>
                    <a:pt x="1033619" y="834581"/>
                    <a:pt x="1032686" y="835514"/>
                  </a:cubicBezTo>
                  <a:cubicBezTo>
                    <a:pt x="1032220" y="835980"/>
                    <a:pt x="1031753" y="836447"/>
                    <a:pt x="1031287" y="836447"/>
                  </a:cubicBezTo>
                  <a:cubicBezTo>
                    <a:pt x="1027555" y="835514"/>
                    <a:pt x="1024289" y="834114"/>
                    <a:pt x="1021490" y="831315"/>
                  </a:cubicBezTo>
                  <a:cubicBezTo>
                    <a:pt x="1021490" y="831315"/>
                    <a:pt x="1021024" y="831315"/>
                    <a:pt x="1021024" y="831315"/>
                  </a:cubicBezTo>
                  <a:cubicBezTo>
                    <a:pt x="1019624" y="831782"/>
                    <a:pt x="1019624" y="831315"/>
                    <a:pt x="1020557" y="830849"/>
                  </a:cubicBezTo>
                  <a:close/>
                  <a:moveTo>
                    <a:pt x="1036418" y="898026"/>
                  </a:moveTo>
                  <a:cubicBezTo>
                    <a:pt x="1044349" y="895227"/>
                    <a:pt x="1052280" y="892894"/>
                    <a:pt x="1058811" y="887763"/>
                  </a:cubicBezTo>
                  <a:cubicBezTo>
                    <a:pt x="1064875" y="883098"/>
                    <a:pt x="1073272" y="882631"/>
                    <a:pt x="1078870" y="876566"/>
                  </a:cubicBezTo>
                  <a:cubicBezTo>
                    <a:pt x="1080737" y="874700"/>
                    <a:pt x="1083536" y="874700"/>
                    <a:pt x="1086335" y="875167"/>
                  </a:cubicBezTo>
                  <a:cubicBezTo>
                    <a:pt x="1088201" y="875633"/>
                    <a:pt x="1090067" y="876566"/>
                    <a:pt x="1091933" y="877033"/>
                  </a:cubicBezTo>
                  <a:cubicBezTo>
                    <a:pt x="1098930" y="878432"/>
                    <a:pt x="1103595" y="881698"/>
                    <a:pt x="1104995" y="889162"/>
                  </a:cubicBezTo>
                  <a:cubicBezTo>
                    <a:pt x="1105928" y="893361"/>
                    <a:pt x="1108727" y="896160"/>
                    <a:pt x="1112925" y="896626"/>
                  </a:cubicBezTo>
                  <a:cubicBezTo>
                    <a:pt x="1117591" y="897559"/>
                    <a:pt x="1118990" y="900358"/>
                    <a:pt x="1118990" y="904557"/>
                  </a:cubicBezTo>
                  <a:cubicBezTo>
                    <a:pt x="1118990" y="910155"/>
                    <a:pt x="1120390" y="915753"/>
                    <a:pt x="1120856" y="921818"/>
                  </a:cubicBezTo>
                  <a:cubicBezTo>
                    <a:pt x="1121323" y="924150"/>
                    <a:pt x="1118057" y="926016"/>
                    <a:pt x="1115725" y="924617"/>
                  </a:cubicBezTo>
                  <a:cubicBezTo>
                    <a:pt x="1113392" y="923217"/>
                    <a:pt x="1111526" y="921818"/>
                    <a:pt x="1108727" y="922284"/>
                  </a:cubicBezTo>
                  <a:cubicBezTo>
                    <a:pt x="1103595" y="922751"/>
                    <a:pt x="1098464" y="922751"/>
                    <a:pt x="1093332" y="923684"/>
                  </a:cubicBezTo>
                  <a:cubicBezTo>
                    <a:pt x="1086801" y="925083"/>
                    <a:pt x="1082136" y="923684"/>
                    <a:pt x="1078404" y="918552"/>
                  </a:cubicBezTo>
                  <a:cubicBezTo>
                    <a:pt x="1077471" y="917619"/>
                    <a:pt x="1076538" y="916686"/>
                    <a:pt x="1075605" y="916220"/>
                  </a:cubicBezTo>
                  <a:cubicBezTo>
                    <a:pt x="1074205" y="915287"/>
                    <a:pt x="1071406" y="915287"/>
                    <a:pt x="1071873" y="912954"/>
                  </a:cubicBezTo>
                  <a:cubicBezTo>
                    <a:pt x="1072339" y="911088"/>
                    <a:pt x="1074205" y="910155"/>
                    <a:pt x="1075138" y="908289"/>
                  </a:cubicBezTo>
                  <a:cubicBezTo>
                    <a:pt x="1076071" y="906889"/>
                    <a:pt x="1076071" y="905956"/>
                    <a:pt x="1074672" y="905023"/>
                  </a:cubicBezTo>
                  <a:cubicBezTo>
                    <a:pt x="1074205" y="904557"/>
                    <a:pt x="1073739" y="904557"/>
                    <a:pt x="1072806" y="904090"/>
                  </a:cubicBezTo>
                  <a:cubicBezTo>
                    <a:pt x="1071406" y="904090"/>
                    <a:pt x="1070007" y="904090"/>
                    <a:pt x="1069074" y="904090"/>
                  </a:cubicBezTo>
                  <a:cubicBezTo>
                    <a:pt x="1067674" y="904557"/>
                    <a:pt x="1066741" y="905023"/>
                    <a:pt x="1065808" y="905490"/>
                  </a:cubicBezTo>
                  <a:cubicBezTo>
                    <a:pt x="1058344" y="911088"/>
                    <a:pt x="1049947" y="913887"/>
                    <a:pt x="1041550" y="916686"/>
                  </a:cubicBezTo>
                  <a:cubicBezTo>
                    <a:pt x="1036418" y="918552"/>
                    <a:pt x="1032220" y="919485"/>
                    <a:pt x="1028488" y="913887"/>
                  </a:cubicBezTo>
                  <a:cubicBezTo>
                    <a:pt x="1026155" y="910621"/>
                    <a:pt x="1021957" y="911554"/>
                    <a:pt x="1018225" y="911088"/>
                  </a:cubicBezTo>
                  <a:cubicBezTo>
                    <a:pt x="1018225" y="911088"/>
                    <a:pt x="1018225" y="911554"/>
                    <a:pt x="1017758" y="911554"/>
                  </a:cubicBezTo>
                  <a:cubicBezTo>
                    <a:pt x="1017292" y="911554"/>
                    <a:pt x="1017292" y="911554"/>
                    <a:pt x="1016825" y="911554"/>
                  </a:cubicBezTo>
                  <a:cubicBezTo>
                    <a:pt x="1016359" y="912021"/>
                    <a:pt x="1016359" y="912021"/>
                    <a:pt x="1015892" y="912487"/>
                  </a:cubicBezTo>
                  <a:cubicBezTo>
                    <a:pt x="1015892" y="912021"/>
                    <a:pt x="1015892" y="911554"/>
                    <a:pt x="1016359" y="911554"/>
                  </a:cubicBezTo>
                  <a:cubicBezTo>
                    <a:pt x="1016359" y="911554"/>
                    <a:pt x="1016825" y="911554"/>
                    <a:pt x="1016825" y="911554"/>
                  </a:cubicBezTo>
                  <a:cubicBezTo>
                    <a:pt x="1016825" y="911554"/>
                    <a:pt x="1017292" y="911088"/>
                    <a:pt x="1017292" y="911088"/>
                  </a:cubicBezTo>
                  <a:cubicBezTo>
                    <a:pt x="1017292" y="911088"/>
                    <a:pt x="1017758" y="911088"/>
                    <a:pt x="1018225" y="911088"/>
                  </a:cubicBezTo>
                  <a:cubicBezTo>
                    <a:pt x="1021957" y="905490"/>
                    <a:pt x="1028488" y="900825"/>
                    <a:pt x="1036418" y="898026"/>
                  </a:cubicBezTo>
                  <a:close/>
                  <a:moveTo>
                    <a:pt x="1015426" y="749210"/>
                  </a:moveTo>
                  <a:cubicBezTo>
                    <a:pt x="1014026" y="748744"/>
                    <a:pt x="1013559" y="747811"/>
                    <a:pt x="1014492" y="746878"/>
                  </a:cubicBezTo>
                  <a:cubicBezTo>
                    <a:pt x="1014492" y="746411"/>
                    <a:pt x="1015892" y="746411"/>
                    <a:pt x="1015892" y="746411"/>
                  </a:cubicBezTo>
                  <a:cubicBezTo>
                    <a:pt x="1016359" y="747344"/>
                    <a:pt x="1016825" y="748277"/>
                    <a:pt x="1017292" y="748744"/>
                  </a:cubicBezTo>
                  <a:cubicBezTo>
                    <a:pt x="1016359" y="748744"/>
                    <a:pt x="1015892" y="749210"/>
                    <a:pt x="1015426" y="749210"/>
                  </a:cubicBezTo>
                  <a:close/>
                  <a:moveTo>
                    <a:pt x="1006562" y="474904"/>
                  </a:moveTo>
                  <a:cubicBezTo>
                    <a:pt x="1008894" y="473971"/>
                    <a:pt x="1011227" y="473505"/>
                    <a:pt x="1014026" y="473038"/>
                  </a:cubicBezTo>
                  <a:cubicBezTo>
                    <a:pt x="1014959" y="473038"/>
                    <a:pt x="1015892" y="474438"/>
                    <a:pt x="1016825" y="474904"/>
                  </a:cubicBezTo>
                  <a:cubicBezTo>
                    <a:pt x="1012626" y="478636"/>
                    <a:pt x="1013559" y="484234"/>
                    <a:pt x="1012160" y="488899"/>
                  </a:cubicBezTo>
                  <a:cubicBezTo>
                    <a:pt x="1010760" y="492165"/>
                    <a:pt x="1007495" y="493098"/>
                    <a:pt x="1004696" y="490765"/>
                  </a:cubicBezTo>
                  <a:cubicBezTo>
                    <a:pt x="997698" y="484234"/>
                    <a:pt x="998165" y="479103"/>
                    <a:pt x="1006562" y="474904"/>
                  </a:cubicBezTo>
                  <a:close/>
                  <a:moveTo>
                    <a:pt x="1000964" y="568672"/>
                  </a:moveTo>
                  <a:cubicBezTo>
                    <a:pt x="1001430" y="568205"/>
                    <a:pt x="1001430" y="568205"/>
                    <a:pt x="1001897" y="567739"/>
                  </a:cubicBezTo>
                  <a:cubicBezTo>
                    <a:pt x="1002363" y="566806"/>
                    <a:pt x="1002363" y="566339"/>
                    <a:pt x="1002830" y="565406"/>
                  </a:cubicBezTo>
                  <a:cubicBezTo>
                    <a:pt x="1003296" y="565406"/>
                    <a:pt x="1003296" y="565873"/>
                    <a:pt x="1003763" y="565873"/>
                  </a:cubicBezTo>
                  <a:cubicBezTo>
                    <a:pt x="1003296" y="566339"/>
                    <a:pt x="1002830" y="566806"/>
                    <a:pt x="1001897" y="567739"/>
                  </a:cubicBezTo>
                  <a:cubicBezTo>
                    <a:pt x="1001897" y="568205"/>
                    <a:pt x="1001430" y="568672"/>
                    <a:pt x="1000964" y="568672"/>
                  </a:cubicBezTo>
                  <a:cubicBezTo>
                    <a:pt x="1000031" y="570538"/>
                    <a:pt x="998631" y="572404"/>
                    <a:pt x="997232" y="573804"/>
                  </a:cubicBezTo>
                  <a:cubicBezTo>
                    <a:pt x="996765" y="574270"/>
                    <a:pt x="996765" y="574270"/>
                    <a:pt x="996299" y="574737"/>
                  </a:cubicBezTo>
                  <a:cubicBezTo>
                    <a:pt x="996299" y="574270"/>
                    <a:pt x="996765" y="573804"/>
                    <a:pt x="996765" y="573337"/>
                  </a:cubicBezTo>
                  <a:cubicBezTo>
                    <a:pt x="998165" y="571937"/>
                    <a:pt x="999564" y="570071"/>
                    <a:pt x="1000964" y="568672"/>
                  </a:cubicBezTo>
                  <a:close/>
                  <a:moveTo>
                    <a:pt x="997232" y="504760"/>
                  </a:moveTo>
                  <a:lnTo>
                    <a:pt x="997232" y="506160"/>
                  </a:lnTo>
                  <a:lnTo>
                    <a:pt x="995832" y="505693"/>
                  </a:lnTo>
                  <a:lnTo>
                    <a:pt x="997232" y="504760"/>
                  </a:lnTo>
                  <a:close/>
                  <a:moveTo>
                    <a:pt x="987902" y="653576"/>
                  </a:moveTo>
                  <a:lnTo>
                    <a:pt x="988368" y="654976"/>
                  </a:lnTo>
                  <a:lnTo>
                    <a:pt x="987435" y="654976"/>
                  </a:lnTo>
                  <a:lnTo>
                    <a:pt x="987902" y="653576"/>
                  </a:lnTo>
                  <a:close/>
                  <a:moveTo>
                    <a:pt x="981371" y="859306"/>
                  </a:moveTo>
                  <a:cubicBezTo>
                    <a:pt x="982770" y="856507"/>
                    <a:pt x="982770" y="853241"/>
                    <a:pt x="985569" y="851842"/>
                  </a:cubicBezTo>
                  <a:cubicBezTo>
                    <a:pt x="985569" y="851842"/>
                    <a:pt x="985569" y="851375"/>
                    <a:pt x="985569" y="850909"/>
                  </a:cubicBezTo>
                  <a:cubicBezTo>
                    <a:pt x="986036" y="850442"/>
                    <a:pt x="986036" y="850442"/>
                    <a:pt x="986502" y="849976"/>
                  </a:cubicBezTo>
                  <a:cubicBezTo>
                    <a:pt x="986502" y="850442"/>
                    <a:pt x="986036" y="850909"/>
                    <a:pt x="986036" y="851375"/>
                  </a:cubicBezTo>
                  <a:cubicBezTo>
                    <a:pt x="986036" y="851375"/>
                    <a:pt x="986036" y="851375"/>
                    <a:pt x="985569" y="851375"/>
                  </a:cubicBezTo>
                  <a:cubicBezTo>
                    <a:pt x="986036" y="853708"/>
                    <a:pt x="986502" y="855574"/>
                    <a:pt x="987435" y="857906"/>
                  </a:cubicBezTo>
                  <a:cubicBezTo>
                    <a:pt x="987435" y="858373"/>
                    <a:pt x="987902" y="859306"/>
                    <a:pt x="987435" y="859772"/>
                  </a:cubicBezTo>
                  <a:cubicBezTo>
                    <a:pt x="986502" y="860705"/>
                    <a:pt x="985569" y="861172"/>
                    <a:pt x="984636" y="862105"/>
                  </a:cubicBezTo>
                  <a:cubicBezTo>
                    <a:pt x="984170" y="862571"/>
                    <a:pt x="983237" y="862105"/>
                    <a:pt x="982770" y="862105"/>
                  </a:cubicBezTo>
                  <a:cubicBezTo>
                    <a:pt x="981371" y="861172"/>
                    <a:pt x="980904" y="860239"/>
                    <a:pt x="981371" y="859306"/>
                  </a:cubicBezTo>
                  <a:close/>
                  <a:moveTo>
                    <a:pt x="978105" y="721220"/>
                  </a:moveTo>
                  <a:lnTo>
                    <a:pt x="979504" y="721686"/>
                  </a:lnTo>
                  <a:lnTo>
                    <a:pt x="978105" y="722153"/>
                  </a:lnTo>
                  <a:lnTo>
                    <a:pt x="978105" y="721220"/>
                  </a:lnTo>
                  <a:close/>
                  <a:moveTo>
                    <a:pt x="972507" y="660574"/>
                  </a:moveTo>
                  <a:cubicBezTo>
                    <a:pt x="973906" y="660107"/>
                    <a:pt x="974839" y="661040"/>
                    <a:pt x="975306" y="662440"/>
                  </a:cubicBezTo>
                  <a:cubicBezTo>
                    <a:pt x="975306" y="663839"/>
                    <a:pt x="974839" y="664772"/>
                    <a:pt x="972973" y="664306"/>
                  </a:cubicBezTo>
                  <a:cubicBezTo>
                    <a:pt x="972040" y="664306"/>
                    <a:pt x="971107" y="663373"/>
                    <a:pt x="970174" y="662906"/>
                  </a:cubicBezTo>
                  <a:cubicBezTo>
                    <a:pt x="970641" y="662440"/>
                    <a:pt x="971574" y="661040"/>
                    <a:pt x="972507" y="660574"/>
                  </a:cubicBezTo>
                  <a:close/>
                  <a:moveTo>
                    <a:pt x="969708" y="807057"/>
                  </a:moveTo>
                  <a:cubicBezTo>
                    <a:pt x="970641" y="813588"/>
                    <a:pt x="969241" y="819186"/>
                    <a:pt x="963177" y="823385"/>
                  </a:cubicBezTo>
                  <a:cubicBezTo>
                    <a:pt x="963177" y="823851"/>
                    <a:pt x="963177" y="823851"/>
                    <a:pt x="963177" y="824318"/>
                  </a:cubicBezTo>
                  <a:lnTo>
                    <a:pt x="962244" y="824318"/>
                  </a:lnTo>
                  <a:lnTo>
                    <a:pt x="962710" y="823851"/>
                  </a:lnTo>
                  <a:cubicBezTo>
                    <a:pt x="962710" y="823851"/>
                    <a:pt x="962710" y="823851"/>
                    <a:pt x="963177" y="823385"/>
                  </a:cubicBezTo>
                  <a:cubicBezTo>
                    <a:pt x="961777" y="816854"/>
                    <a:pt x="964110" y="811255"/>
                    <a:pt x="967375" y="806124"/>
                  </a:cubicBezTo>
                  <a:cubicBezTo>
                    <a:pt x="967375" y="805657"/>
                    <a:pt x="968308" y="805657"/>
                    <a:pt x="968775" y="805657"/>
                  </a:cubicBezTo>
                  <a:cubicBezTo>
                    <a:pt x="969241" y="806124"/>
                    <a:pt x="969708" y="806590"/>
                    <a:pt x="969708" y="807057"/>
                  </a:cubicBezTo>
                  <a:close/>
                  <a:moveTo>
                    <a:pt x="967375" y="729617"/>
                  </a:moveTo>
                  <a:cubicBezTo>
                    <a:pt x="967842" y="729617"/>
                    <a:pt x="968308" y="730083"/>
                    <a:pt x="968308" y="730550"/>
                  </a:cubicBezTo>
                  <a:cubicBezTo>
                    <a:pt x="968308" y="731016"/>
                    <a:pt x="967842" y="731483"/>
                    <a:pt x="967842" y="731949"/>
                  </a:cubicBezTo>
                  <a:cubicBezTo>
                    <a:pt x="967375" y="731949"/>
                    <a:pt x="966909" y="731949"/>
                    <a:pt x="966442" y="731483"/>
                  </a:cubicBezTo>
                  <a:cubicBezTo>
                    <a:pt x="965509" y="730083"/>
                    <a:pt x="965976" y="729617"/>
                    <a:pt x="967375" y="729617"/>
                  </a:cubicBezTo>
                  <a:close/>
                  <a:moveTo>
                    <a:pt x="954313" y="745478"/>
                  </a:moveTo>
                  <a:cubicBezTo>
                    <a:pt x="954780" y="745012"/>
                    <a:pt x="956646" y="744545"/>
                    <a:pt x="957579" y="745012"/>
                  </a:cubicBezTo>
                  <a:cubicBezTo>
                    <a:pt x="961311" y="745945"/>
                    <a:pt x="964576" y="747811"/>
                    <a:pt x="965976" y="752009"/>
                  </a:cubicBezTo>
                  <a:cubicBezTo>
                    <a:pt x="967375" y="756208"/>
                    <a:pt x="968308" y="760406"/>
                    <a:pt x="967842" y="765071"/>
                  </a:cubicBezTo>
                  <a:cubicBezTo>
                    <a:pt x="967375" y="771136"/>
                    <a:pt x="967375" y="777667"/>
                    <a:pt x="966909" y="782799"/>
                  </a:cubicBezTo>
                  <a:cubicBezTo>
                    <a:pt x="967842" y="786064"/>
                    <a:pt x="968308" y="787930"/>
                    <a:pt x="968308" y="789796"/>
                  </a:cubicBezTo>
                  <a:cubicBezTo>
                    <a:pt x="968308" y="791662"/>
                    <a:pt x="968308" y="793995"/>
                    <a:pt x="967375" y="794928"/>
                  </a:cubicBezTo>
                  <a:cubicBezTo>
                    <a:pt x="965043" y="796327"/>
                    <a:pt x="964576" y="793995"/>
                    <a:pt x="963643" y="792129"/>
                  </a:cubicBezTo>
                  <a:cubicBezTo>
                    <a:pt x="962710" y="790729"/>
                    <a:pt x="961311" y="788863"/>
                    <a:pt x="959911" y="788397"/>
                  </a:cubicBezTo>
                  <a:cubicBezTo>
                    <a:pt x="956179" y="787464"/>
                    <a:pt x="954313" y="785131"/>
                    <a:pt x="953380" y="782332"/>
                  </a:cubicBezTo>
                  <a:cubicBezTo>
                    <a:pt x="952914" y="780466"/>
                    <a:pt x="952447" y="778600"/>
                    <a:pt x="951981" y="776734"/>
                  </a:cubicBezTo>
                  <a:cubicBezTo>
                    <a:pt x="951048" y="772069"/>
                    <a:pt x="948715" y="766937"/>
                    <a:pt x="951981" y="762272"/>
                  </a:cubicBezTo>
                  <a:cubicBezTo>
                    <a:pt x="951048" y="760406"/>
                    <a:pt x="949648" y="758074"/>
                    <a:pt x="948715" y="756208"/>
                  </a:cubicBezTo>
                  <a:cubicBezTo>
                    <a:pt x="950581" y="752009"/>
                    <a:pt x="952447" y="748744"/>
                    <a:pt x="954313" y="745478"/>
                  </a:cubicBezTo>
                  <a:close/>
                  <a:moveTo>
                    <a:pt x="932854" y="772535"/>
                  </a:moveTo>
                  <a:cubicBezTo>
                    <a:pt x="931454" y="775334"/>
                    <a:pt x="929588" y="777667"/>
                    <a:pt x="927722" y="780466"/>
                  </a:cubicBezTo>
                  <a:cubicBezTo>
                    <a:pt x="926789" y="781866"/>
                    <a:pt x="925856" y="782332"/>
                    <a:pt x="925390" y="780933"/>
                  </a:cubicBezTo>
                  <a:cubicBezTo>
                    <a:pt x="924923" y="780466"/>
                    <a:pt x="924923" y="779533"/>
                    <a:pt x="924923" y="779067"/>
                  </a:cubicBezTo>
                  <a:cubicBezTo>
                    <a:pt x="924923" y="778600"/>
                    <a:pt x="924923" y="777667"/>
                    <a:pt x="925390" y="777200"/>
                  </a:cubicBezTo>
                  <a:cubicBezTo>
                    <a:pt x="926789" y="773935"/>
                    <a:pt x="928655" y="770669"/>
                    <a:pt x="927722" y="766471"/>
                  </a:cubicBezTo>
                  <a:cubicBezTo>
                    <a:pt x="926323" y="761806"/>
                    <a:pt x="922124" y="762272"/>
                    <a:pt x="918859" y="760406"/>
                  </a:cubicBezTo>
                  <a:cubicBezTo>
                    <a:pt x="918392" y="759940"/>
                    <a:pt x="917926" y="759007"/>
                    <a:pt x="918392" y="759007"/>
                  </a:cubicBezTo>
                  <a:cubicBezTo>
                    <a:pt x="918859" y="758074"/>
                    <a:pt x="919792" y="757141"/>
                    <a:pt x="920725" y="757141"/>
                  </a:cubicBezTo>
                  <a:cubicBezTo>
                    <a:pt x="921658" y="757141"/>
                    <a:pt x="923057" y="757607"/>
                    <a:pt x="924457" y="757607"/>
                  </a:cubicBezTo>
                  <a:cubicBezTo>
                    <a:pt x="926789" y="758074"/>
                    <a:pt x="929122" y="758540"/>
                    <a:pt x="931454" y="759007"/>
                  </a:cubicBezTo>
                  <a:cubicBezTo>
                    <a:pt x="931454" y="759007"/>
                    <a:pt x="931454" y="758540"/>
                    <a:pt x="931454" y="758540"/>
                  </a:cubicBezTo>
                  <a:cubicBezTo>
                    <a:pt x="931454" y="758540"/>
                    <a:pt x="931454" y="758540"/>
                    <a:pt x="931921" y="758540"/>
                  </a:cubicBezTo>
                  <a:cubicBezTo>
                    <a:pt x="930055" y="755741"/>
                    <a:pt x="928189" y="752476"/>
                    <a:pt x="926323" y="749677"/>
                  </a:cubicBezTo>
                  <a:cubicBezTo>
                    <a:pt x="923524" y="745012"/>
                    <a:pt x="923990" y="739880"/>
                    <a:pt x="925856" y="734748"/>
                  </a:cubicBezTo>
                  <a:cubicBezTo>
                    <a:pt x="926323" y="733349"/>
                    <a:pt x="928189" y="731483"/>
                    <a:pt x="929588" y="731016"/>
                  </a:cubicBezTo>
                  <a:cubicBezTo>
                    <a:pt x="930988" y="730550"/>
                    <a:pt x="933320" y="731483"/>
                    <a:pt x="934253" y="732882"/>
                  </a:cubicBezTo>
                  <a:cubicBezTo>
                    <a:pt x="936119" y="735215"/>
                    <a:pt x="937985" y="738014"/>
                    <a:pt x="939385" y="740346"/>
                  </a:cubicBezTo>
                  <a:cubicBezTo>
                    <a:pt x="939385" y="740346"/>
                    <a:pt x="939385" y="740346"/>
                    <a:pt x="939385" y="740346"/>
                  </a:cubicBezTo>
                  <a:lnTo>
                    <a:pt x="939851" y="739413"/>
                  </a:lnTo>
                  <a:lnTo>
                    <a:pt x="939385" y="740813"/>
                  </a:lnTo>
                  <a:cubicBezTo>
                    <a:pt x="939385" y="740813"/>
                    <a:pt x="939385" y="740813"/>
                    <a:pt x="939385" y="740346"/>
                  </a:cubicBezTo>
                  <a:cubicBezTo>
                    <a:pt x="934253" y="745012"/>
                    <a:pt x="934253" y="749677"/>
                    <a:pt x="939385" y="754342"/>
                  </a:cubicBezTo>
                  <a:cubicBezTo>
                    <a:pt x="940318" y="755275"/>
                    <a:pt x="939385" y="756674"/>
                    <a:pt x="937985" y="757141"/>
                  </a:cubicBezTo>
                  <a:cubicBezTo>
                    <a:pt x="935653" y="757607"/>
                    <a:pt x="933320" y="758074"/>
                    <a:pt x="930988" y="758540"/>
                  </a:cubicBezTo>
                  <a:cubicBezTo>
                    <a:pt x="930988" y="758540"/>
                    <a:pt x="931454" y="759007"/>
                    <a:pt x="931454" y="759007"/>
                  </a:cubicBezTo>
                  <a:cubicBezTo>
                    <a:pt x="931454" y="759007"/>
                    <a:pt x="930988" y="759007"/>
                    <a:pt x="930988" y="759007"/>
                  </a:cubicBezTo>
                  <a:cubicBezTo>
                    <a:pt x="931921" y="761339"/>
                    <a:pt x="932854" y="763205"/>
                    <a:pt x="932854" y="765538"/>
                  </a:cubicBezTo>
                  <a:cubicBezTo>
                    <a:pt x="934253" y="767404"/>
                    <a:pt x="933787" y="770203"/>
                    <a:pt x="932854" y="772535"/>
                  </a:cubicBezTo>
                  <a:close/>
                  <a:moveTo>
                    <a:pt x="941717" y="824318"/>
                  </a:moveTo>
                  <a:cubicBezTo>
                    <a:pt x="941717" y="824784"/>
                    <a:pt x="940784" y="825717"/>
                    <a:pt x="940784" y="825717"/>
                  </a:cubicBezTo>
                  <a:cubicBezTo>
                    <a:pt x="939851" y="825717"/>
                    <a:pt x="937985" y="825717"/>
                    <a:pt x="937985" y="825251"/>
                  </a:cubicBezTo>
                  <a:cubicBezTo>
                    <a:pt x="936586" y="821052"/>
                    <a:pt x="935653" y="816854"/>
                    <a:pt x="935186" y="812655"/>
                  </a:cubicBezTo>
                  <a:cubicBezTo>
                    <a:pt x="935186" y="811722"/>
                    <a:pt x="936119" y="810789"/>
                    <a:pt x="937052" y="809389"/>
                  </a:cubicBezTo>
                  <a:cubicBezTo>
                    <a:pt x="937052" y="809389"/>
                    <a:pt x="937052" y="808923"/>
                    <a:pt x="936586" y="808923"/>
                  </a:cubicBezTo>
                  <a:cubicBezTo>
                    <a:pt x="937052" y="807990"/>
                    <a:pt x="937052" y="807057"/>
                    <a:pt x="937519" y="806124"/>
                  </a:cubicBezTo>
                  <a:cubicBezTo>
                    <a:pt x="937519" y="806124"/>
                    <a:pt x="937519" y="806124"/>
                    <a:pt x="937519" y="806124"/>
                  </a:cubicBezTo>
                  <a:cubicBezTo>
                    <a:pt x="937519" y="805657"/>
                    <a:pt x="937519" y="805191"/>
                    <a:pt x="937985" y="804724"/>
                  </a:cubicBezTo>
                  <a:cubicBezTo>
                    <a:pt x="937985" y="805191"/>
                    <a:pt x="937519" y="805657"/>
                    <a:pt x="937519" y="806124"/>
                  </a:cubicBezTo>
                  <a:cubicBezTo>
                    <a:pt x="937519" y="807057"/>
                    <a:pt x="937052" y="808456"/>
                    <a:pt x="937052" y="809389"/>
                  </a:cubicBezTo>
                  <a:cubicBezTo>
                    <a:pt x="937052" y="809389"/>
                    <a:pt x="937052" y="809389"/>
                    <a:pt x="937052" y="809389"/>
                  </a:cubicBezTo>
                  <a:cubicBezTo>
                    <a:pt x="938918" y="813121"/>
                    <a:pt x="940784" y="816387"/>
                    <a:pt x="942184" y="820119"/>
                  </a:cubicBezTo>
                  <a:cubicBezTo>
                    <a:pt x="942184" y="821519"/>
                    <a:pt x="942184" y="822918"/>
                    <a:pt x="941717" y="824318"/>
                  </a:cubicBezTo>
                  <a:close/>
                  <a:moveTo>
                    <a:pt x="935653" y="436650"/>
                  </a:moveTo>
                  <a:cubicBezTo>
                    <a:pt x="935653" y="436184"/>
                    <a:pt x="936586" y="436184"/>
                    <a:pt x="937052" y="436184"/>
                  </a:cubicBezTo>
                  <a:cubicBezTo>
                    <a:pt x="938452" y="436650"/>
                    <a:pt x="938918" y="437583"/>
                    <a:pt x="937985" y="438983"/>
                  </a:cubicBezTo>
                  <a:cubicBezTo>
                    <a:pt x="937985" y="439450"/>
                    <a:pt x="937052" y="439450"/>
                    <a:pt x="936586" y="439450"/>
                  </a:cubicBezTo>
                  <a:cubicBezTo>
                    <a:pt x="935186" y="438983"/>
                    <a:pt x="934720" y="438050"/>
                    <a:pt x="935653" y="436650"/>
                  </a:cubicBezTo>
                  <a:close/>
                  <a:moveTo>
                    <a:pt x="924923" y="616256"/>
                  </a:moveTo>
                  <a:cubicBezTo>
                    <a:pt x="925390" y="613457"/>
                    <a:pt x="927722" y="612057"/>
                    <a:pt x="930055" y="611591"/>
                  </a:cubicBezTo>
                  <a:cubicBezTo>
                    <a:pt x="930988" y="611591"/>
                    <a:pt x="932387" y="612057"/>
                    <a:pt x="933320" y="612990"/>
                  </a:cubicBezTo>
                  <a:cubicBezTo>
                    <a:pt x="933787" y="612990"/>
                    <a:pt x="933787" y="614390"/>
                    <a:pt x="933320" y="614856"/>
                  </a:cubicBezTo>
                  <a:cubicBezTo>
                    <a:pt x="930988" y="618588"/>
                    <a:pt x="928189" y="621387"/>
                    <a:pt x="923990" y="623253"/>
                  </a:cubicBezTo>
                  <a:cubicBezTo>
                    <a:pt x="923990" y="623720"/>
                    <a:pt x="923990" y="623720"/>
                    <a:pt x="923990" y="624186"/>
                  </a:cubicBezTo>
                  <a:cubicBezTo>
                    <a:pt x="923524" y="624186"/>
                    <a:pt x="923524" y="624186"/>
                    <a:pt x="923057" y="624186"/>
                  </a:cubicBezTo>
                  <a:cubicBezTo>
                    <a:pt x="922591" y="624653"/>
                    <a:pt x="922591" y="625119"/>
                    <a:pt x="922124" y="625119"/>
                  </a:cubicBezTo>
                  <a:cubicBezTo>
                    <a:pt x="922124" y="624653"/>
                    <a:pt x="922124" y="624186"/>
                    <a:pt x="922591" y="624186"/>
                  </a:cubicBezTo>
                  <a:cubicBezTo>
                    <a:pt x="922591" y="624186"/>
                    <a:pt x="923057" y="624186"/>
                    <a:pt x="923057" y="624186"/>
                  </a:cubicBezTo>
                  <a:cubicBezTo>
                    <a:pt x="923057" y="624186"/>
                    <a:pt x="923524" y="623720"/>
                    <a:pt x="923524" y="623720"/>
                  </a:cubicBezTo>
                  <a:cubicBezTo>
                    <a:pt x="923524" y="623720"/>
                    <a:pt x="923990" y="623720"/>
                    <a:pt x="923990" y="623253"/>
                  </a:cubicBezTo>
                  <a:cubicBezTo>
                    <a:pt x="924457" y="620454"/>
                    <a:pt x="924457" y="618122"/>
                    <a:pt x="924923" y="616256"/>
                  </a:cubicBezTo>
                  <a:close/>
                  <a:moveTo>
                    <a:pt x="922591" y="431052"/>
                  </a:moveTo>
                  <a:cubicBezTo>
                    <a:pt x="924457" y="431052"/>
                    <a:pt x="924923" y="431985"/>
                    <a:pt x="923524" y="432918"/>
                  </a:cubicBezTo>
                  <a:cubicBezTo>
                    <a:pt x="923057" y="433385"/>
                    <a:pt x="922124" y="432918"/>
                    <a:pt x="921658" y="432918"/>
                  </a:cubicBezTo>
                  <a:cubicBezTo>
                    <a:pt x="921191" y="432452"/>
                    <a:pt x="921191" y="431985"/>
                    <a:pt x="920725" y="431985"/>
                  </a:cubicBezTo>
                  <a:cubicBezTo>
                    <a:pt x="921191" y="431519"/>
                    <a:pt x="922124" y="431052"/>
                    <a:pt x="922591" y="431052"/>
                  </a:cubicBezTo>
                  <a:close/>
                  <a:moveTo>
                    <a:pt x="915593" y="664306"/>
                  </a:moveTo>
                  <a:cubicBezTo>
                    <a:pt x="917926" y="663839"/>
                    <a:pt x="920258" y="663373"/>
                    <a:pt x="922591" y="663373"/>
                  </a:cubicBezTo>
                  <a:cubicBezTo>
                    <a:pt x="923057" y="662906"/>
                    <a:pt x="923524" y="662906"/>
                    <a:pt x="923990" y="662440"/>
                  </a:cubicBezTo>
                  <a:cubicBezTo>
                    <a:pt x="925390" y="661040"/>
                    <a:pt x="926789" y="659641"/>
                    <a:pt x="928655" y="658241"/>
                  </a:cubicBezTo>
                  <a:cubicBezTo>
                    <a:pt x="928655" y="658241"/>
                    <a:pt x="928655" y="658241"/>
                    <a:pt x="929122" y="658241"/>
                  </a:cubicBezTo>
                  <a:cubicBezTo>
                    <a:pt x="929122" y="657775"/>
                    <a:pt x="928655" y="657308"/>
                    <a:pt x="928655" y="656842"/>
                  </a:cubicBezTo>
                  <a:cubicBezTo>
                    <a:pt x="925390" y="641447"/>
                    <a:pt x="923524" y="640047"/>
                    <a:pt x="941251" y="629784"/>
                  </a:cubicBezTo>
                  <a:cubicBezTo>
                    <a:pt x="942184" y="629318"/>
                    <a:pt x="944050" y="629784"/>
                    <a:pt x="944516" y="630251"/>
                  </a:cubicBezTo>
                  <a:cubicBezTo>
                    <a:pt x="945449" y="631184"/>
                    <a:pt x="945449" y="632583"/>
                    <a:pt x="945449" y="633516"/>
                  </a:cubicBezTo>
                  <a:cubicBezTo>
                    <a:pt x="945449" y="633983"/>
                    <a:pt x="944983" y="634916"/>
                    <a:pt x="944983" y="635382"/>
                  </a:cubicBezTo>
                  <a:cubicBezTo>
                    <a:pt x="942184" y="638648"/>
                    <a:pt x="938918" y="641913"/>
                    <a:pt x="936119" y="645179"/>
                  </a:cubicBezTo>
                  <a:cubicBezTo>
                    <a:pt x="934253" y="648445"/>
                    <a:pt x="933320" y="652177"/>
                    <a:pt x="931454" y="655442"/>
                  </a:cubicBezTo>
                  <a:cubicBezTo>
                    <a:pt x="930988" y="656375"/>
                    <a:pt x="930055" y="656842"/>
                    <a:pt x="929122" y="657775"/>
                  </a:cubicBezTo>
                  <a:cubicBezTo>
                    <a:pt x="929122" y="657775"/>
                    <a:pt x="929122" y="658241"/>
                    <a:pt x="929122" y="658241"/>
                  </a:cubicBezTo>
                  <a:cubicBezTo>
                    <a:pt x="927722" y="659641"/>
                    <a:pt x="926323" y="661040"/>
                    <a:pt x="924457" y="662440"/>
                  </a:cubicBezTo>
                  <a:cubicBezTo>
                    <a:pt x="923990" y="662440"/>
                    <a:pt x="923524" y="662440"/>
                    <a:pt x="922591" y="662906"/>
                  </a:cubicBezTo>
                  <a:cubicBezTo>
                    <a:pt x="920258" y="664306"/>
                    <a:pt x="918392" y="665239"/>
                    <a:pt x="916060" y="666638"/>
                  </a:cubicBezTo>
                  <a:cubicBezTo>
                    <a:pt x="916060" y="666638"/>
                    <a:pt x="915127" y="666172"/>
                    <a:pt x="915127" y="665705"/>
                  </a:cubicBezTo>
                  <a:cubicBezTo>
                    <a:pt x="915127" y="665239"/>
                    <a:pt x="915127" y="664306"/>
                    <a:pt x="915593" y="664306"/>
                  </a:cubicBezTo>
                  <a:close/>
                  <a:moveTo>
                    <a:pt x="915127" y="372272"/>
                  </a:moveTo>
                  <a:lnTo>
                    <a:pt x="914660" y="373672"/>
                  </a:lnTo>
                  <a:lnTo>
                    <a:pt x="914193" y="372272"/>
                  </a:lnTo>
                  <a:lnTo>
                    <a:pt x="915127" y="372272"/>
                  </a:lnTo>
                  <a:close/>
                  <a:moveTo>
                    <a:pt x="902997" y="410060"/>
                  </a:moveTo>
                  <a:cubicBezTo>
                    <a:pt x="903464" y="409593"/>
                    <a:pt x="903930" y="410060"/>
                    <a:pt x="904397" y="410060"/>
                  </a:cubicBezTo>
                  <a:cubicBezTo>
                    <a:pt x="905796" y="410993"/>
                    <a:pt x="905796" y="411926"/>
                    <a:pt x="904863" y="412859"/>
                  </a:cubicBezTo>
                  <a:cubicBezTo>
                    <a:pt x="904397" y="413325"/>
                    <a:pt x="903464" y="413325"/>
                    <a:pt x="903464" y="413325"/>
                  </a:cubicBezTo>
                  <a:cubicBezTo>
                    <a:pt x="902064" y="412392"/>
                    <a:pt x="902064" y="410993"/>
                    <a:pt x="902997" y="410060"/>
                  </a:cubicBezTo>
                  <a:close/>
                  <a:moveTo>
                    <a:pt x="473344" y="570071"/>
                  </a:moveTo>
                  <a:lnTo>
                    <a:pt x="472411" y="570538"/>
                  </a:lnTo>
                  <a:lnTo>
                    <a:pt x="472878" y="569605"/>
                  </a:lnTo>
                  <a:cubicBezTo>
                    <a:pt x="472878" y="569138"/>
                    <a:pt x="473344" y="569138"/>
                    <a:pt x="473344" y="568672"/>
                  </a:cubicBezTo>
                  <a:cubicBezTo>
                    <a:pt x="473344" y="569138"/>
                    <a:pt x="473344" y="569605"/>
                    <a:pt x="473344" y="570071"/>
                  </a:cubicBezTo>
                  <a:close/>
                  <a:moveTo>
                    <a:pt x="484074" y="542547"/>
                  </a:moveTo>
                  <a:cubicBezTo>
                    <a:pt x="484074" y="542081"/>
                    <a:pt x="484074" y="542081"/>
                    <a:pt x="484074" y="541614"/>
                  </a:cubicBezTo>
                  <a:cubicBezTo>
                    <a:pt x="483608" y="541148"/>
                    <a:pt x="482675" y="540681"/>
                    <a:pt x="482208" y="540215"/>
                  </a:cubicBezTo>
                  <a:cubicBezTo>
                    <a:pt x="482208" y="540215"/>
                    <a:pt x="482675" y="539282"/>
                    <a:pt x="482675" y="538815"/>
                  </a:cubicBezTo>
                  <a:cubicBezTo>
                    <a:pt x="484074" y="539282"/>
                    <a:pt x="484074" y="540681"/>
                    <a:pt x="484074" y="541614"/>
                  </a:cubicBezTo>
                  <a:cubicBezTo>
                    <a:pt x="484074" y="541614"/>
                    <a:pt x="484541" y="542081"/>
                    <a:pt x="484541" y="542081"/>
                  </a:cubicBezTo>
                  <a:cubicBezTo>
                    <a:pt x="485007" y="542547"/>
                    <a:pt x="485007" y="543014"/>
                    <a:pt x="485474" y="543481"/>
                  </a:cubicBezTo>
                  <a:cubicBezTo>
                    <a:pt x="485007" y="543014"/>
                    <a:pt x="484541" y="542547"/>
                    <a:pt x="484074" y="542547"/>
                  </a:cubicBezTo>
                  <a:close/>
                  <a:moveTo>
                    <a:pt x="486873" y="517823"/>
                  </a:moveTo>
                  <a:cubicBezTo>
                    <a:pt x="486873" y="517823"/>
                    <a:pt x="486407" y="517823"/>
                    <a:pt x="485940" y="518289"/>
                  </a:cubicBezTo>
                  <a:cubicBezTo>
                    <a:pt x="485940" y="517356"/>
                    <a:pt x="485940" y="516423"/>
                    <a:pt x="485940" y="515490"/>
                  </a:cubicBezTo>
                  <a:cubicBezTo>
                    <a:pt x="485940" y="515957"/>
                    <a:pt x="486407" y="516423"/>
                    <a:pt x="486407" y="516423"/>
                  </a:cubicBezTo>
                  <a:cubicBezTo>
                    <a:pt x="486873" y="516890"/>
                    <a:pt x="486873" y="517356"/>
                    <a:pt x="486873" y="517823"/>
                  </a:cubicBezTo>
                  <a:close/>
                  <a:moveTo>
                    <a:pt x="489206" y="619988"/>
                  </a:moveTo>
                  <a:cubicBezTo>
                    <a:pt x="488273" y="620921"/>
                    <a:pt x="486873" y="620454"/>
                    <a:pt x="486407" y="619521"/>
                  </a:cubicBezTo>
                  <a:cubicBezTo>
                    <a:pt x="485007" y="617655"/>
                    <a:pt x="483141" y="615323"/>
                    <a:pt x="482208" y="612990"/>
                  </a:cubicBezTo>
                  <a:cubicBezTo>
                    <a:pt x="481275" y="610191"/>
                    <a:pt x="481742" y="606925"/>
                    <a:pt x="485007" y="605059"/>
                  </a:cubicBezTo>
                  <a:cubicBezTo>
                    <a:pt x="485007" y="605059"/>
                    <a:pt x="485007" y="604593"/>
                    <a:pt x="484541" y="604593"/>
                  </a:cubicBezTo>
                  <a:cubicBezTo>
                    <a:pt x="484541" y="604593"/>
                    <a:pt x="485007" y="604126"/>
                    <a:pt x="485007" y="604126"/>
                  </a:cubicBezTo>
                  <a:cubicBezTo>
                    <a:pt x="485007" y="602727"/>
                    <a:pt x="484541" y="601794"/>
                    <a:pt x="485940" y="600861"/>
                  </a:cubicBezTo>
                  <a:cubicBezTo>
                    <a:pt x="485940" y="601327"/>
                    <a:pt x="486407" y="601794"/>
                    <a:pt x="486407" y="601794"/>
                  </a:cubicBezTo>
                  <a:cubicBezTo>
                    <a:pt x="485940" y="602727"/>
                    <a:pt x="485474" y="603193"/>
                    <a:pt x="485007" y="604126"/>
                  </a:cubicBezTo>
                  <a:cubicBezTo>
                    <a:pt x="485007" y="604593"/>
                    <a:pt x="485007" y="604593"/>
                    <a:pt x="485007" y="605059"/>
                  </a:cubicBezTo>
                  <a:cubicBezTo>
                    <a:pt x="485007" y="605059"/>
                    <a:pt x="485007" y="605059"/>
                    <a:pt x="484541" y="605059"/>
                  </a:cubicBezTo>
                  <a:cubicBezTo>
                    <a:pt x="486407" y="609258"/>
                    <a:pt x="487806" y="613923"/>
                    <a:pt x="489672" y="618122"/>
                  </a:cubicBezTo>
                  <a:cubicBezTo>
                    <a:pt x="490139" y="618588"/>
                    <a:pt x="489672" y="619521"/>
                    <a:pt x="489206" y="619988"/>
                  </a:cubicBezTo>
                  <a:close/>
                  <a:moveTo>
                    <a:pt x="494804" y="606459"/>
                  </a:moveTo>
                  <a:cubicBezTo>
                    <a:pt x="494337" y="606459"/>
                    <a:pt x="493871" y="605526"/>
                    <a:pt x="493871" y="605526"/>
                  </a:cubicBezTo>
                  <a:cubicBezTo>
                    <a:pt x="493871" y="604593"/>
                    <a:pt x="494337" y="603660"/>
                    <a:pt x="494804" y="602727"/>
                  </a:cubicBezTo>
                  <a:cubicBezTo>
                    <a:pt x="495737" y="603660"/>
                    <a:pt x="496203" y="604126"/>
                    <a:pt x="497136" y="605059"/>
                  </a:cubicBezTo>
                  <a:cubicBezTo>
                    <a:pt x="496670" y="605992"/>
                    <a:pt x="495737" y="606925"/>
                    <a:pt x="494804" y="606459"/>
                  </a:cubicBezTo>
                  <a:close/>
                  <a:moveTo>
                    <a:pt x="666478" y="200131"/>
                  </a:moveTo>
                  <a:cubicBezTo>
                    <a:pt x="666012" y="200131"/>
                    <a:pt x="665545" y="199198"/>
                    <a:pt x="665545" y="198732"/>
                  </a:cubicBezTo>
                  <a:cubicBezTo>
                    <a:pt x="665545" y="196866"/>
                    <a:pt x="665545" y="195000"/>
                    <a:pt x="665545" y="195933"/>
                  </a:cubicBezTo>
                  <a:cubicBezTo>
                    <a:pt x="665545" y="192201"/>
                    <a:pt x="665545" y="191268"/>
                    <a:pt x="666012" y="189868"/>
                  </a:cubicBezTo>
                  <a:cubicBezTo>
                    <a:pt x="666012" y="189402"/>
                    <a:pt x="666478" y="188935"/>
                    <a:pt x="666945" y="188469"/>
                  </a:cubicBezTo>
                  <a:cubicBezTo>
                    <a:pt x="666945" y="188469"/>
                    <a:pt x="667878" y="188935"/>
                    <a:pt x="667878" y="188935"/>
                  </a:cubicBezTo>
                  <a:cubicBezTo>
                    <a:pt x="667878" y="191734"/>
                    <a:pt x="667878" y="195000"/>
                    <a:pt x="668344" y="197799"/>
                  </a:cubicBezTo>
                  <a:cubicBezTo>
                    <a:pt x="668344" y="199198"/>
                    <a:pt x="667878" y="200131"/>
                    <a:pt x="666478" y="200131"/>
                  </a:cubicBezTo>
                  <a:close/>
                  <a:moveTo>
                    <a:pt x="693069" y="191268"/>
                  </a:moveTo>
                  <a:cubicBezTo>
                    <a:pt x="692603" y="191734"/>
                    <a:pt x="692136" y="191734"/>
                    <a:pt x="692136" y="192201"/>
                  </a:cubicBezTo>
                  <a:cubicBezTo>
                    <a:pt x="692136" y="191734"/>
                    <a:pt x="692603" y="191268"/>
                    <a:pt x="692603" y="190801"/>
                  </a:cubicBezTo>
                  <a:lnTo>
                    <a:pt x="693536" y="190801"/>
                  </a:lnTo>
                  <a:lnTo>
                    <a:pt x="693069" y="191268"/>
                  </a:lnTo>
                  <a:close/>
                  <a:moveTo>
                    <a:pt x="700533" y="511758"/>
                  </a:moveTo>
                  <a:lnTo>
                    <a:pt x="700067" y="512225"/>
                  </a:lnTo>
                  <a:lnTo>
                    <a:pt x="700533" y="511758"/>
                  </a:lnTo>
                  <a:lnTo>
                    <a:pt x="701000" y="510825"/>
                  </a:lnTo>
                  <a:lnTo>
                    <a:pt x="700533" y="511758"/>
                  </a:lnTo>
                  <a:close/>
                  <a:moveTo>
                    <a:pt x="729457" y="668504"/>
                  </a:moveTo>
                  <a:cubicBezTo>
                    <a:pt x="728990" y="668504"/>
                    <a:pt x="728524" y="668038"/>
                    <a:pt x="728057" y="668038"/>
                  </a:cubicBezTo>
                  <a:cubicBezTo>
                    <a:pt x="728990" y="667571"/>
                    <a:pt x="729457" y="667105"/>
                    <a:pt x="730390" y="667105"/>
                  </a:cubicBezTo>
                  <a:cubicBezTo>
                    <a:pt x="730856" y="667105"/>
                    <a:pt x="730856" y="667571"/>
                    <a:pt x="731323" y="668038"/>
                  </a:cubicBezTo>
                  <a:cubicBezTo>
                    <a:pt x="730856" y="668038"/>
                    <a:pt x="729923" y="668504"/>
                    <a:pt x="729457" y="668504"/>
                  </a:cubicBezTo>
                  <a:close/>
                  <a:moveTo>
                    <a:pt x="733655" y="178206"/>
                  </a:moveTo>
                  <a:cubicBezTo>
                    <a:pt x="733189" y="178672"/>
                    <a:pt x="732722" y="179139"/>
                    <a:pt x="732256" y="179139"/>
                  </a:cubicBezTo>
                  <a:cubicBezTo>
                    <a:pt x="726191" y="179139"/>
                    <a:pt x="719660" y="179139"/>
                    <a:pt x="713595" y="179139"/>
                  </a:cubicBezTo>
                  <a:cubicBezTo>
                    <a:pt x="713129" y="179139"/>
                    <a:pt x="712662" y="179605"/>
                    <a:pt x="712196" y="179605"/>
                  </a:cubicBezTo>
                  <a:cubicBezTo>
                    <a:pt x="710797" y="181005"/>
                    <a:pt x="709397" y="182404"/>
                    <a:pt x="707997" y="183804"/>
                  </a:cubicBezTo>
                  <a:cubicBezTo>
                    <a:pt x="707531" y="183804"/>
                    <a:pt x="707531" y="183804"/>
                    <a:pt x="707064" y="183804"/>
                  </a:cubicBezTo>
                  <a:cubicBezTo>
                    <a:pt x="706598" y="184270"/>
                    <a:pt x="706131" y="185203"/>
                    <a:pt x="705198" y="185670"/>
                  </a:cubicBezTo>
                  <a:cubicBezTo>
                    <a:pt x="705198" y="185670"/>
                    <a:pt x="704265" y="185203"/>
                    <a:pt x="703799" y="185203"/>
                  </a:cubicBezTo>
                  <a:cubicBezTo>
                    <a:pt x="704265" y="183804"/>
                    <a:pt x="705665" y="183804"/>
                    <a:pt x="707064" y="183804"/>
                  </a:cubicBezTo>
                  <a:cubicBezTo>
                    <a:pt x="707064" y="183804"/>
                    <a:pt x="707531" y="183337"/>
                    <a:pt x="707531" y="183337"/>
                  </a:cubicBezTo>
                  <a:cubicBezTo>
                    <a:pt x="708930" y="181938"/>
                    <a:pt x="710330" y="180538"/>
                    <a:pt x="711730" y="178672"/>
                  </a:cubicBezTo>
                  <a:cubicBezTo>
                    <a:pt x="712196" y="178672"/>
                    <a:pt x="712662" y="178672"/>
                    <a:pt x="713595" y="178672"/>
                  </a:cubicBezTo>
                  <a:cubicBezTo>
                    <a:pt x="720127" y="175407"/>
                    <a:pt x="727124" y="176340"/>
                    <a:pt x="733655" y="176806"/>
                  </a:cubicBezTo>
                  <a:cubicBezTo>
                    <a:pt x="733655" y="177273"/>
                    <a:pt x="734122" y="178206"/>
                    <a:pt x="733655" y="178206"/>
                  </a:cubicBezTo>
                  <a:close/>
                  <a:moveTo>
                    <a:pt x="874074" y="699294"/>
                  </a:moveTo>
                  <a:cubicBezTo>
                    <a:pt x="873607" y="699294"/>
                    <a:pt x="873141" y="698827"/>
                    <a:pt x="872674" y="698361"/>
                  </a:cubicBezTo>
                  <a:cubicBezTo>
                    <a:pt x="873141" y="697428"/>
                    <a:pt x="873141" y="696028"/>
                    <a:pt x="873607" y="695562"/>
                  </a:cubicBezTo>
                  <a:cubicBezTo>
                    <a:pt x="875007" y="694162"/>
                    <a:pt x="876406" y="693696"/>
                    <a:pt x="878272" y="694629"/>
                  </a:cubicBezTo>
                  <a:cubicBezTo>
                    <a:pt x="878739" y="694629"/>
                    <a:pt x="879205" y="695562"/>
                    <a:pt x="879205" y="696028"/>
                  </a:cubicBezTo>
                  <a:cubicBezTo>
                    <a:pt x="878739" y="697894"/>
                    <a:pt x="875940" y="699760"/>
                    <a:pt x="874074" y="699294"/>
                  </a:cubicBezTo>
                  <a:close/>
                  <a:moveTo>
                    <a:pt x="872208" y="636782"/>
                  </a:moveTo>
                  <a:cubicBezTo>
                    <a:pt x="871741" y="636782"/>
                    <a:pt x="870808" y="636315"/>
                    <a:pt x="870808" y="635849"/>
                  </a:cubicBezTo>
                  <a:cubicBezTo>
                    <a:pt x="870808" y="635382"/>
                    <a:pt x="870808" y="634449"/>
                    <a:pt x="871275" y="633983"/>
                  </a:cubicBezTo>
                  <a:cubicBezTo>
                    <a:pt x="873141" y="631650"/>
                    <a:pt x="875473" y="630251"/>
                    <a:pt x="878739" y="630717"/>
                  </a:cubicBezTo>
                  <a:cubicBezTo>
                    <a:pt x="879205" y="630717"/>
                    <a:pt x="879205" y="631650"/>
                    <a:pt x="879205" y="632117"/>
                  </a:cubicBezTo>
                  <a:cubicBezTo>
                    <a:pt x="877806" y="635382"/>
                    <a:pt x="875473" y="637248"/>
                    <a:pt x="872208" y="636782"/>
                  </a:cubicBezTo>
                  <a:close/>
                  <a:moveTo>
                    <a:pt x="879205" y="504294"/>
                  </a:moveTo>
                  <a:lnTo>
                    <a:pt x="879672" y="502894"/>
                  </a:lnTo>
                  <a:lnTo>
                    <a:pt x="880139" y="504294"/>
                  </a:lnTo>
                  <a:lnTo>
                    <a:pt x="879205" y="504294"/>
                  </a:lnTo>
                  <a:close/>
                  <a:moveTo>
                    <a:pt x="889935" y="350813"/>
                  </a:moveTo>
                  <a:cubicBezTo>
                    <a:pt x="890868" y="350813"/>
                    <a:pt x="892268" y="351280"/>
                    <a:pt x="893201" y="351746"/>
                  </a:cubicBezTo>
                  <a:cubicBezTo>
                    <a:pt x="893667" y="351746"/>
                    <a:pt x="893667" y="352679"/>
                    <a:pt x="894134" y="353146"/>
                  </a:cubicBezTo>
                  <a:cubicBezTo>
                    <a:pt x="894134" y="353612"/>
                    <a:pt x="894134" y="354545"/>
                    <a:pt x="894134" y="354545"/>
                  </a:cubicBezTo>
                  <a:cubicBezTo>
                    <a:pt x="893201" y="354545"/>
                    <a:pt x="891801" y="355012"/>
                    <a:pt x="891335" y="354545"/>
                  </a:cubicBezTo>
                  <a:cubicBezTo>
                    <a:pt x="888536" y="353146"/>
                    <a:pt x="888069" y="350813"/>
                    <a:pt x="889935" y="350813"/>
                  </a:cubicBezTo>
                  <a:close/>
                  <a:moveTo>
                    <a:pt x="742985" y="279904"/>
                  </a:moveTo>
                  <a:cubicBezTo>
                    <a:pt x="743452" y="279904"/>
                    <a:pt x="743452" y="279904"/>
                    <a:pt x="743452" y="279438"/>
                  </a:cubicBezTo>
                  <a:cubicBezTo>
                    <a:pt x="743452" y="278971"/>
                    <a:pt x="743452" y="278971"/>
                    <a:pt x="743452" y="278505"/>
                  </a:cubicBezTo>
                  <a:cubicBezTo>
                    <a:pt x="744385" y="278505"/>
                    <a:pt x="743918" y="278971"/>
                    <a:pt x="743452" y="279438"/>
                  </a:cubicBezTo>
                  <a:cubicBezTo>
                    <a:pt x="743452" y="279904"/>
                    <a:pt x="743452" y="279904"/>
                    <a:pt x="743452" y="280371"/>
                  </a:cubicBezTo>
                  <a:lnTo>
                    <a:pt x="742052" y="280837"/>
                  </a:lnTo>
                  <a:lnTo>
                    <a:pt x="742985" y="279904"/>
                  </a:lnTo>
                  <a:close/>
                  <a:moveTo>
                    <a:pt x="758380" y="492631"/>
                  </a:moveTo>
                  <a:cubicBezTo>
                    <a:pt x="757914" y="492165"/>
                    <a:pt x="757914" y="492165"/>
                    <a:pt x="757447" y="491698"/>
                  </a:cubicBezTo>
                  <a:cubicBezTo>
                    <a:pt x="757914" y="491698"/>
                    <a:pt x="758380" y="492165"/>
                    <a:pt x="758847" y="492165"/>
                  </a:cubicBezTo>
                  <a:lnTo>
                    <a:pt x="759313" y="493098"/>
                  </a:lnTo>
                  <a:lnTo>
                    <a:pt x="758380" y="492631"/>
                  </a:lnTo>
                  <a:close/>
                  <a:moveTo>
                    <a:pt x="761646" y="361543"/>
                  </a:moveTo>
                  <a:cubicBezTo>
                    <a:pt x="756981" y="365275"/>
                    <a:pt x="751849" y="365741"/>
                    <a:pt x="745785" y="362009"/>
                  </a:cubicBezTo>
                  <a:cubicBezTo>
                    <a:pt x="742985" y="360610"/>
                    <a:pt x="742519" y="359210"/>
                    <a:pt x="744385" y="357811"/>
                  </a:cubicBezTo>
                  <a:cubicBezTo>
                    <a:pt x="747184" y="355945"/>
                    <a:pt x="750450" y="354545"/>
                    <a:pt x="752316" y="352213"/>
                  </a:cubicBezTo>
                  <a:cubicBezTo>
                    <a:pt x="755115" y="348481"/>
                    <a:pt x="758380" y="345682"/>
                    <a:pt x="762579" y="344282"/>
                  </a:cubicBezTo>
                  <a:cubicBezTo>
                    <a:pt x="765844" y="343349"/>
                    <a:pt x="767244" y="340550"/>
                    <a:pt x="768177" y="337284"/>
                  </a:cubicBezTo>
                  <a:cubicBezTo>
                    <a:pt x="768643" y="336351"/>
                    <a:pt x="770043" y="335418"/>
                    <a:pt x="770976" y="335885"/>
                  </a:cubicBezTo>
                  <a:cubicBezTo>
                    <a:pt x="774241" y="335885"/>
                    <a:pt x="777040" y="338217"/>
                    <a:pt x="780306" y="337284"/>
                  </a:cubicBezTo>
                  <a:cubicBezTo>
                    <a:pt x="782639" y="336818"/>
                    <a:pt x="784505" y="333086"/>
                    <a:pt x="783105" y="331220"/>
                  </a:cubicBezTo>
                  <a:cubicBezTo>
                    <a:pt x="781239" y="329354"/>
                    <a:pt x="779840" y="327021"/>
                    <a:pt x="777507" y="326088"/>
                  </a:cubicBezTo>
                  <a:cubicBezTo>
                    <a:pt x="773775" y="323756"/>
                    <a:pt x="769110" y="322823"/>
                    <a:pt x="764445" y="322823"/>
                  </a:cubicBezTo>
                  <a:cubicBezTo>
                    <a:pt x="756048" y="322823"/>
                    <a:pt x="748117" y="321890"/>
                    <a:pt x="739720" y="321423"/>
                  </a:cubicBezTo>
                  <a:cubicBezTo>
                    <a:pt x="739253" y="321423"/>
                    <a:pt x="738787" y="320490"/>
                    <a:pt x="738787" y="320024"/>
                  </a:cubicBezTo>
                  <a:cubicBezTo>
                    <a:pt x="739253" y="319091"/>
                    <a:pt x="739720" y="317691"/>
                    <a:pt x="740186" y="316758"/>
                  </a:cubicBezTo>
                  <a:cubicBezTo>
                    <a:pt x="741119" y="316292"/>
                    <a:pt x="742519" y="315825"/>
                    <a:pt x="743918" y="315825"/>
                  </a:cubicBezTo>
                  <a:cubicBezTo>
                    <a:pt x="753715" y="315359"/>
                    <a:pt x="763045" y="314892"/>
                    <a:pt x="772842" y="314892"/>
                  </a:cubicBezTo>
                  <a:cubicBezTo>
                    <a:pt x="779840" y="314892"/>
                    <a:pt x="786837" y="313959"/>
                    <a:pt x="793835" y="311627"/>
                  </a:cubicBezTo>
                  <a:cubicBezTo>
                    <a:pt x="799899" y="309761"/>
                    <a:pt x="806430" y="308361"/>
                    <a:pt x="812495" y="307428"/>
                  </a:cubicBezTo>
                  <a:cubicBezTo>
                    <a:pt x="814361" y="306962"/>
                    <a:pt x="816227" y="307428"/>
                    <a:pt x="818093" y="307895"/>
                  </a:cubicBezTo>
                  <a:cubicBezTo>
                    <a:pt x="819026" y="307895"/>
                    <a:pt x="820426" y="309294"/>
                    <a:pt x="820892" y="309761"/>
                  </a:cubicBezTo>
                  <a:cubicBezTo>
                    <a:pt x="821359" y="310694"/>
                    <a:pt x="820426" y="312560"/>
                    <a:pt x="819493" y="313026"/>
                  </a:cubicBezTo>
                  <a:cubicBezTo>
                    <a:pt x="814361" y="315359"/>
                    <a:pt x="808763" y="317225"/>
                    <a:pt x="803631" y="319091"/>
                  </a:cubicBezTo>
                  <a:cubicBezTo>
                    <a:pt x="802232" y="319557"/>
                    <a:pt x="801299" y="322823"/>
                    <a:pt x="802232" y="324222"/>
                  </a:cubicBezTo>
                  <a:cubicBezTo>
                    <a:pt x="802698" y="324689"/>
                    <a:pt x="802698" y="325622"/>
                    <a:pt x="803165" y="325622"/>
                  </a:cubicBezTo>
                  <a:cubicBezTo>
                    <a:pt x="804098" y="326555"/>
                    <a:pt x="805031" y="327021"/>
                    <a:pt x="806430" y="327954"/>
                  </a:cubicBezTo>
                  <a:cubicBezTo>
                    <a:pt x="814828" y="334019"/>
                    <a:pt x="823691" y="336818"/>
                    <a:pt x="832555" y="328887"/>
                  </a:cubicBezTo>
                  <a:cubicBezTo>
                    <a:pt x="833021" y="328421"/>
                    <a:pt x="833954" y="328421"/>
                    <a:pt x="834421" y="328887"/>
                  </a:cubicBezTo>
                  <a:cubicBezTo>
                    <a:pt x="835820" y="329354"/>
                    <a:pt x="835820" y="330753"/>
                    <a:pt x="835354" y="332153"/>
                  </a:cubicBezTo>
                  <a:cubicBezTo>
                    <a:pt x="834421" y="334485"/>
                    <a:pt x="833954" y="337284"/>
                    <a:pt x="831622" y="338684"/>
                  </a:cubicBezTo>
                  <a:cubicBezTo>
                    <a:pt x="829289" y="340550"/>
                    <a:pt x="826490" y="342416"/>
                    <a:pt x="824158" y="344749"/>
                  </a:cubicBezTo>
                  <a:cubicBezTo>
                    <a:pt x="822758" y="346148"/>
                    <a:pt x="822292" y="348014"/>
                    <a:pt x="821359" y="349414"/>
                  </a:cubicBezTo>
                  <a:cubicBezTo>
                    <a:pt x="818560" y="355945"/>
                    <a:pt x="817160" y="356878"/>
                    <a:pt x="812028" y="352679"/>
                  </a:cubicBezTo>
                  <a:cubicBezTo>
                    <a:pt x="806897" y="348014"/>
                    <a:pt x="801765" y="348014"/>
                    <a:pt x="796167" y="350347"/>
                  </a:cubicBezTo>
                  <a:cubicBezTo>
                    <a:pt x="794768" y="350813"/>
                    <a:pt x="792435" y="352679"/>
                    <a:pt x="792435" y="354079"/>
                  </a:cubicBezTo>
                  <a:cubicBezTo>
                    <a:pt x="791502" y="360610"/>
                    <a:pt x="787304" y="363409"/>
                    <a:pt x="781706" y="364808"/>
                  </a:cubicBezTo>
                  <a:cubicBezTo>
                    <a:pt x="781706" y="364808"/>
                    <a:pt x="781706" y="365275"/>
                    <a:pt x="781706" y="365275"/>
                  </a:cubicBezTo>
                  <a:cubicBezTo>
                    <a:pt x="781239" y="365275"/>
                    <a:pt x="780773" y="365275"/>
                    <a:pt x="780306" y="365275"/>
                  </a:cubicBezTo>
                  <a:cubicBezTo>
                    <a:pt x="778440" y="366674"/>
                    <a:pt x="776574" y="367607"/>
                    <a:pt x="774241" y="368074"/>
                  </a:cubicBezTo>
                  <a:cubicBezTo>
                    <a:pt x="774241" y="368540"/>
                    <a:pt x="773775" y="368540"/>
                    <a:pt x="773775" y="369007"/>
                  </a:cubicBezTo>
                  <a:cubicBezTo>
                    <a:pt x="773308" y="369007"/>
                    <a:pt x="773308" y="369007"/>
                    <a:pt x="772842" y="369007"/>
                  </a:cubicBezTo>
                  <a:cubicBezTo>
                    <a:pt x="772375" y="369473"/>
                    <a:pt x="771909" y="370406"/>
                    <a:pt x="771442" y="370873"/>
                  </a:cubicBezTo>
                  <a:cubicBezTo>
                    <a:pt x="771442" y="370873"/>
                    <a:pt x="770509" y="370873"/>
                    <a:pt x="770043" y="370406"/>
                  </a:cubicBezTo>
                  <a:cubicBezTo>
                    <a:pt x="770509" y="369007"/>
                    <a:pt x="771909" y="369007"/>
                    <a:pt x="772842" y="369007"/>
                  </a:cubicBezTo>
                  <a:cubicBezTo>
                    <a:pt x="772842" y="369007"/>
                    <a:pt x="773308" y="368540"/>
                    <a:pt x="773308" y="368540"/>
                  </a:cubicBezTo>
                  <a:cubicBezTo>
                    <a:pt x="773775" y="368540"/>
                    <a:pt x="774241" y="368540"/>
                    <a:pt x="774241" y="368074"/>
                  </a:cubicBezTo>
                  <a:cubicBezTo>
                    <a:pt x="775641" y="366208"/>
                    <a:pt x="777973" y="365275"/>
                    <a:pt x="780306" y="365275"/>
                  </a:cubicBezTo>
                  <a:cubicBezTo>
                    <a:pt x="780773" y="365275"/>
                    <a:pt x="780773" y="364808"/>
                    <a:pt x="781239" y="364808"/>
                  </a:cubicBezTo>
                  <a:cubicBezTo>
                    <a:pt x="781239" y="364808"/>
                    <a:pt x="781706" y="364808"/>
                    <a:pt x="781706" y="364808"/>
                  </a:cubicBezTo>
                  <a:cubicBezTo>
                    <a:pt x="782639" y="362009"/>
                    <a:pt x="783572" y="359210"/>
                    <a:pt x="784505" y="356411"/>
                  </a:cubicBezTo>
                  <a:cubicBezTo>
                    <a:pt x="785438" y="353146"/>
                    <a:pt x="781706" y="349414"/>
                    <a:pt x="778906" y="350813"/>
                  </a:cubicBezTo>
                  <a:cubicBezTo>
                    <a:pt x="775174" y="352213"/>
                    <a:pt x="771442" y="353612"/>
                    <a:pt x="768177" y="355478"/>
                  </a:cubicBezTo>
                  <a:cubicBezTo>
                    <a:pt x="766311" y="356878"/>
                    <a:pt x="764445" y="359677"/>
                    <a:pt x="761646" y="361543"/>
                  </a:cubicBezTo>
                  <a:close/>
                  <a:moveTo>
                    <a:pt x="806897" y="373672"/>
                  </a:moveTo>
                  <a:cubicBezTo>
                    <a:pt x="806430" y="374139"/>
                    <a:pt x="805497" y="374605"/>
                    <a:pt x="804564" y="375072"/>
                  </a:cubicBezTo>
                  <a:cubicBezTo>
                    <a:pt x="804564" y="375538"/>
                    <a:pt x="804564" y="375538"/>
                    <a:pt x="804564" y="376005"/>
                  </a:cubicBezTo>
                  <a:cubicBezTo>
                    <a:pt x="804564" y="376471"/>
                    <a:pt x="804098" y="376471"/>
                    <a:pt x="804098" y="376938"/>
                  </a:cubicBezTo>
                  <a:cubicBezTo>
                    <a:pt x="804098" y="377871"/>
                    <a:pt x="804098" y="378337"/>
                    <a:pt x="804098" y="379270"/>
                  </a:cubicBezTo>
                  <a:cubicBezTo>
                    <a:pt x="802698" y="378337"/>
                    <a:pt x="803631" y="377871"/>
                    <a:pt x="804098" y="376938"/>
                  </a:cubicBezTo>
                  <a:cubicBezTo>
                    <a:pt x="804098" y="376471"/>
                    <a:pt x="804098" y="376005"/>
                    <a:pt x="804098" y="375538"/>
                  </a:cubicBezTo>
                  <a:cubicBezTo>
                    <a:pt x="804098" y="375538"/>
                    <a:pt x="804564" y="375072"/>
                    <a:pt x="804564" y="375072"/>
                  </a:cubicBezTo>
                  <a:cubicBezTo>
                    <a:pt x="804564" y="373672"/>
                    <a:pt x="804564" y="372272"/>
                    <a:pt x="806430" y="372272"/>
                  </a:cubicBezTo>
                  <a:cubicBezTo>
                    <a:pt x="806897" y="372272"/>
                    <a:pt x="807363" y="373672"/>
                    <a:pt x="806897" y="373672"/>
                  </a:cubicBezTo>
                  <a:close/>
                  <a:moveTo>
                    <a:pt x="791502" y="432918"/>
                  </a:moveTo>
                  <a:cubicBezTo>
                    <a:pt x="790569" y="433851"/>
                    <a:pt x="790103" y="434784"/>
                    <a:pt x="789636" y="434784"/>
                  </a:cubicBezTo>
                  <a:cubicBezTo>
                    <a:pt x="784505" y="433851"/>
                    <a:pt x="782172" y="430119"/>
                    <a:pt x="780773" y="425921"/>
                  </a:cubicBezTo>
                  <a:cubicBezTo>
                    <a:pt x="780773" y="425454"/>
                    <a:pt x="782172" y="423588"/>
                    <a:pt x="783105" y="423122"/>
                  </a:cubicBezTo>
                  <a:cubicBezTo>
                    <a:pt x="784038" y="422655"/>
                    <a:pt x="786371" y="422655"/>
                    <a:pt x="786837" y="423122"/>
                  </a:cubicBezTo>
                  <a:cubicBezTo>
                    <a:pt x="788237" y="426387"/>
                    <a:pt x="789636" y="429653"/>
                    <a:pt x="791502" y="432918"/>
                  </a:cubicBezTo>
                  <a:close/>
                  <a:moveTo>
                    <a:pt x="777507" y="533217"/>
                  </a:moveTo>
                  <a:lnTo>
                    <a:pt x="777507" y="532284"/>
                  </a:lnTo>
                  <a:lnTo>
                    <a:pt x="778906" y="533217"/>
                  </a:lnTo>
                  <a:lnTo>
                    <a:pt x="777507" y="533217"/>
                  </a:lnTo>
                  <a:close/>
                  <a:moveTo>
                    <a:pt x="807363" y="591531"/>
                  </a:moveTo>
                  <a:cubicBezTo>
                    <a:pt x="807363" y="591997"/>
                    <a:pt x="806430" y="591997"/>
                    <a:pt x="805964" y="591997"/>
                  </a:cubicBezTo>
                  <a:cubicBezTo>
                    <a:pt x="805497" y="591064"/>
                    <a:pt x="805497" y="589665"/>
                    <a:pt x="805031" y="588732"/>
                  </a:cubicBezTo>
                  <a:cubicBezTo>
                    <a:pt x="805031" y="588732"/>
                    <a:pt x="805964" y="588265"/>
                    <a:pt x="806430" y="588265"/>
                  </a:cubicBezTo>
                  <a:cubicBezTo>
                    <a:pt x="806897" y="588265"/>
                    <a:pt x="806897" y="589198"/>
                    <a:pt x="807363" y="589665"/>
                  </a:cubicBezTo>
                  <a:cubicBezTo>
                    <a:pt x="807830" y="590598"/>
                    <a:pt x="807830" y="591064"/>
                    <a:pt x="807363" y="591531"/>
                  </a:cubicBezTo>
                  <a:close/>
                  <a:moveTo>
                    <a:pt x="814828" y="506160"/>
                  </a:moveTo>
                  <a:cubicBezTo>
                    <a:pt x="812028" y="508959"/>
                    <a:pt x="809229" y="511292"/>
                    <a:pt x="805031" y="511758"/>
                  </a:cubicBezTo>
                  <a:cubicBezTo>
                    <a:pt x="799433" y="512691"/>
                    <a:pt x="793835" y="514091"/>
                    <a:pt x="788237" y="514557"/>
                  </a:cubicBezTo>
                  <a:cubicBezTo>
                    <a:pt x="783572" y="515024"/>
                    <a:pt x="779373" y="513624"/>
                    <a:pt x="776574" y="509892"/>
                  </a:cubicBezTo>
                  <a:cubicBezTo>
                    <a:pt x="774708" y="507559"/>
                    <a:pt x="772375" y="505227"/>
                    <a:pt x="770509" y="502428"/>
                  </a:cubicBezTo>
                  <a:cubicBezTo>
                    <a:pt x="770509" y="502428"/>
                    <a:pt x="770509" y="501495"/>
                    <a:pt x="770976" y="501028"/>
                  </a:cubicBezTo>
                  <a:cubicBezTo>
                    <a:pt x="771442" y="500562"/>
                    <a:pt x="772375" y="500562"/>
                    <a:pt x="772842" y="500562"/>
                  </a:cubicBezTo>
                  <a:cubicBezTo>
                    <a:pt x="775174" y="501028"/>
                    <a:pt x="777507" y="502428"/>
                    <a:pt x="780306" y="502894"/>
                  </a:cubicBezTo>
                  <a:cubicBezTo>
                    <a:pt x="782172" y="502894"/>
                    <a:pt x="784505" y="502894"/>
                    <a:pt x="785438" y="501495"/>
                  </a:cubicBezTo>
                  <a:cubicBezTo>
                    <a:pt x="788237" y="499162"/>
                    <a:pt x="791036" y="496363"/>
                    <a:pt x="793368" y="493098"/>
                  </a:cubicBezTo>
                  <a:cubicBezTo>
                    <a:pt x="796167" y="489832"/>
                    <a:pt x="799433" y="488433"/>
                    <a:pt x="803631" y="488899"/>
                  </a:cubicBezTo>
                  <a:cubicBezTo>
                    <a:pt x="805031" y="488899"/>
                    <a:pt x="805964" y="488899"/>
                    <a:pt x="807363" y="488433"/>
                  </a:cubicBezTo>
                  <a:cubicBezTo>
                    <a:pt x="809696" y="487966"/>
                    <a:pt x="812028" y="485167"/>
                    <a:pt x="811562" y="482835"/>
                  </a:cubicBezTo>
                  <a:cubicBezTo>
                    <a:pt x="811562" y="480969"/>
                    <a:pt x="811095" y="479103"/>
                    <a:pt x="811095" y="477237"/>
                  </a:cubicBezTo>
                  <a:cubicBezTo>
                    <a:pt x="810629" y="473505"/>
                    <a:pt x="809696" y="469772"/>
                    <a:pt x="808763" y="466040"/>
                  </a:cubicBezTo>
                  <a:cubicBezTo>
                    <a:pt x="808296" y="464641"/>
                    <a:pt x="808763" y="463708"/>
                    <a:pt x="810162" y="463241"/>
                  </a:cubicBezTo>
                  <a:cubicBezTo>
                    <a:pt x="810629" y="463241"/>
                    <a:pt x="811562" y="463708"/>
                    <a:pt x="812028" y="464174"/>
                  </a:cubicBezTo>
                  <a:cubicBezTo>
                    <a:pt x="818093" y="468373"/>
                    <a:pt x="820892" y="474904"/>
                    <a:pt x="825091" y="480969"/>
                  </a:cubicBezTo>
                  <a:cubicBezTo>
                    <a:pt x="826957" y="483768"/>
                    <a:pt x="829756" y="485167"/>
                    <a:pt x="833021" y="485167"/>
                  </a:cubicBezTo>
                  <a:cubicBezTo>
                    <a:pt x="841885" y="486100"/>
                    <a:pt x="849816" y="483768"/>
                    <a:pt x="856347" y="478170"/>
                  </a:cubicBezTo>
                  <a:cubicBezTo>
                    <a:pt x="862411" y="473038"/>
                    <a:pt x="869875" y="470705"/>
                    <a:pt x="877339" y="469306"/>
                  </a:cubicBezTo>
                  <a:cubicBezTo>
                    <a:pt x="880139" y="468839"/>
                    <a:pt x="883404" y="469306"/>
                    <a:pt x="886670" y="469772"/>
                  </a:cubicBezTo>
                  <a:cubicBezTo>
                    <a:pt x="886670" y="469772"/>
                    <a:pt x="886670" y="469306"/>
                    <a:pt x="887136" y="469306"/>
                  </a:cubicBezTo>
                  <a:cubicBezTo>
                    <a:pt x="887136" y="467906"/>
                    <a:pt x="887136" y="467906"/>
                    <a:pt x="888069" y="468839"/>
                  </a:cubicBezTo>
                  <a:cubicBezTo>
                    <a:pt x="888069" y="468839"/>
                    <a:pt x="887603" y="469306"/>
                    <a:pt x="887136" y="469772"/>
                  </a:cubicBezTo>
                  <a:cubicBezTo>
                    <a:pt x="887136" y="469772"/>
                    <a:pt x="887136" y="469772"/>
                    <a:pt x="886670" y="469772"/>
                  </a:cubicBezTo>
                  <a:cubicBezTo>
                    <a:pt x="885270" y="471638"/>
                    <a:pt x="883871" y="473505"/>
                    <a:pt x="882005" y="474904"/>
                  </a:cubicBezTo>
                  <a:cubicBezTo>
                    <a:pt x="879672" y="476770"/>
                    <a:pt x="876406" y="478170"/>
                    <a:pt x="873607" y="479569"/>
                  </a:cubicBezTo>
                  <a:cubicBezTo>
                    <a:pt x="867076" y="482368"/>
                    <a:pt x="861012" y="485634"/>
                    <a:pt x="855414" y="490299"/>
                  </a:cubicBezTo>
                  <a:cubicBezTo>
                    <a:pt x="848883" y="495430"/>
                    <a:pt x="840952" y="498229"/>
                    <a:pt x="833488" y="501961"/>
                  </a:cubicBezTo>
                  <a:cubicBezTo>
                    <a:pt x="832555" y="502428"/>
                    <a:pt x="830689" y="502428"/>
                    <a:pt x="829756" y="501961"/>
                  </a:cubicBezTo>
                  <a:cubicBezTo>
                    <a:pt x="822758" y="499629"/>
                    <a:pt x="818560" y="501961"/>
                    <a:pt x="814828" y="506160"/>
                  </a:cubicBezTo>
                  <a:close/>
                  <a:moveTo>
                    <a:pt x="827890" y="670837"/>
                  </a:moveTo>
                  <a:cubicBezTo>
                    <a:pt x="827423" y="670370"/>
                    <a:pt x="827423" y="669904"/>
                    <a:pt x="827423" y="669904"/>
                  </a:cubicBezTo>
                  <a:cubicBezTo>
                    <a:pt x="826957" y="668971"/>
                    <a:pt x="826490" y="668038"/>
                    <a:pt x="826024" y="667105"/>
                  </a:cubicBezTo>
                  <a:cubicBezTo>
                    <a:pt x="826490" y="668038"/>
                    <a:pt x="826957" y="668971"/>
                    <a:pt x="827423" y="669904"/>
                  </a:cubicBezTo>
                  <a:cubicBezTo>
                    <a:pt x="828823" y="669437"/>
                    <a:pt x="829289" y="669904"/>
                    <a:pt x="827890" y="670837"/>
                  </a:cubicBezTo>
                  <a:close/>
                  <a:moveTo>
                    <a:pt x="831155" y="590598"/>
                  </a:moveTo>
                  <a:cubicBezTo>
                    <a:pt x="830222" y="591064"/>
                    <a:pt x="828823" y="590131"/>
                    <a:pt x="827890" y="589665"/>
                  </a:cubicBezTo>
                  <a:cubicBezTo>
                    <a:pt x="827890" y="589665"/>
                    <a:pt x="827890" y="588265"/>
                    <a:pt x="827890" y="588265"/>
                  </a:cubicBezTo>
                  <a:cubicBezTo>
                    <a:pt x="829289" y="586399"/>
                    <a:pt x="830689" y="583600"/>
                    <a:pt x="832555" y="582201"/>
                  </a:cubicBezTo>
                  <a:cubicBezTo>
                    <a:pt x="839552" y="578002"/>
                    <a:pt x="846550" y="573804"/>
                    <a:pt x="854014" y="570071"/>
                  </a:cubicBezTo>
                  <a:cubicBezTo>
                    <a:pt x="854947" y="569605"/>
                    <a:pt x="856813" y="570071"/>
                    <a:pt x="857746" y="570538"/>
                  </a:cubicBezTo>
                  <a:cubicBezTo>
                    <a:pt x="861012" y="573337"/>
                    <a:pt x="864744" y="575670"/>
                    <a:pt x="869409" y="575670"/>
                  </a:cubicBezTo>
                  <a:cubicBezTo>
                    <a:pt x="869875" y="575670"/>
                    <a:pt x="870342" y="577536"/>
                    <a:pt x="870808" y="578469"/>
                  </a:cubicBezTo>
                  <a:cubicBezTo>
                    <a:pt x="870808" y="578935"/>
                    <a:pt x="870342" y="579868"/>
                    <a:pt x="869875" y="579868"/>
                  </a:cubicBezTo>
                  <a:cubicBezTo>
                    <a:pt x="865677" y="580335"/>
                    <a:pt x="861012" y="580801"/>
                    <a:pt x="856813" y="581268"/>
                  </a:cubicBezTo>
                  <a:cubicBezTo>
                    <a:pt x="856813" y="580801"/>
                    <a:pt x="856813" y="580801"/>
                    <a:pt x="856813" y="580335"/>
                  </a:cubicBezTo>
                  <a:cubicBezTo>
                    <a:pt x="854947" y="580335"/>
                    <a:pt x="853081" y="580335"/>
                    <a:pt x="851215" y="580335"/>
                  </a:cubicBezTo>
                  <a:cubicBezTo>
                    <a:pt x="845151" y="579868"/>
                    <a:pt x="840019" y="582201"/>
                    <a:pt x="835820" y="586866"/>
                  </a:cubicBezTo>
                  <a:cubicBezTo>
                    <a:pt x="833954" y="588732"/>
                    <a:pt x="832555" y="589665"/>
                    <a:pt x="831155" y="590598"/>
                  </a:cubicBezTo>
                  <a:close/>
                  <a:moveTo>
                    <a:pt x="1030820" y="1584724"/>
                  </a:moveTo>
                  <a:cubicBezTo>
                    <a:pt x="1030354" y="1585190"/>
                    <a:pt x="1029887" y="1585657"/>
                    <a:pt x="1029421" y="1586123"/>
                  </a:cubicBezTo>
                  <a:cubicBezTo>
                    <a:pt x="1025689" y="1587056"/>
                    <a:pt x="1021957" y="1583791"/>
                    <a:pt x="1022423" y="1580059"/>
                  </a:cubicBezTo>
                  <a:cubicBezTo>
                    <a:pt x="1022423" y="1579592"/>
                    <a:pt x="1023356" y="1578659"/>
                    <a:pt x="1023823" y="1578659"/>
                  </a:cubicBezTo>
                  <a:cubicBezTo>
                    <a:pt x="1027088" y="1578659"/>
                    <a:pt x="1029887" y="1580059"/>
                    <a:pt x="1031287" y="1582858"/>
                  </a:cubicBezTo>
                  <a:cubicBezTo>
                    <a:pt x="1031287" y="1583791"/>
                    <a:pt x="1030820" y="1584257"/>
                    <a:pt x="1030820" y="1584724"/>
                  </a:cubicBezTo>
                  <a:close/>
                  <a:moveTo>
                    <a:pt x="1247279" y="1616913"/>
                  </a:moveTo>
                  <a:cubicBezTo>
                    <a:pt x="1247279" y="1618312"/>
                    <a:pt x="1244480" y="1620645"/>
                    <a:pt x="1243547" y="1620178"/>
                  </a:cubicBezTo>
                  <a:cubicBezTo>
                    <a:pt x="1242614" y="1619712"/>
                    <a:pt x="1241215" y="1618779"/>
                    <a:pt x="1240748" y="1617846"/>
                  </a:cubicBezTo>
                  <a:cubicBezTo>
                    <a:pt x="1237483" y="1613181"/>
                    <a:pt x="1237949" y="1611315"/>
                    <a:pt x="1243547" y="1605250"/>
                  </a:cubicBezTo>
                  <a:cubicBezTo>
                    <a:pt x="1244014" y="1604317"/>
                    <a:pt x="1245413" y="1604784"/>
                    <a:pt x="1246813" y="1604317"/>
                  </a:cubicBezTo>
                  <a:cubicBezTo>
                    <a:pt x="1246813" y="1604317"/>
                    <a:pt x="1247279" y="1605250"/>
                    <a:pt x="1247279" y="1605717"/>
                  </a:cubicBezTo>
                  <a:cubicBezTo>
                    <a:pt x="1247746" y="1607583"/>
                    <a:pt x="1247746" y="1609449"/>
                    <a:pt x="1247746" y="1611781"/>
                  </a:cubicBezTo>
                  <a:cubicBezTo>
                    <a:pt x="1247746" y="1613181"/>
                    <a:pt x="1247279" y="1615047"/>
                    <a:pt x="1247279" y="1616913"/>
                  </a:cubicBezTo>
                  <a:close/>
                  <a:moveTo>
                    <a:pt x="1285533" y="2648360"/>
                  </a:moveTo>
                  <a:cubicBezTo>
                    <a:pt x="1285066" y="2648360"/>
                    <a:pt x="1284600" y="2647893"/>
                    <a:pt x="1284600" y="2647893"/>
                  </a:cubicBezTo>
                  <a:cubicBezTo>
                    <a:pt x="1284600" y="2647427"/>
                    <a:pt x="1284600" y="2646960"/>
                    <a:pt x="1284600" y="2646494"/>
                  </a:cubicBezTo>
                  <a:cubicBezTo>
                    <a:pt x="1285066" y="2645094"/>
                    <a:pt x="1285533" y="2645561"/>
                    <a:pt x="1286000" y="2647427"/>
                  </a:cubicBezTo>
                  <a:cubicBezTo>
                    <a:pt x="1286000" y="2647427"/>
                    <a:pt x="1285533" y="2647893"/>
                    <a:pt x="1285533" y="2648360"/>
                  </a:cubicBezTo>
                  <a:close/>
                  <a:moveTo>
                    <a:pt x="1290198" y="2035370"/>
                  </a:moveTo>
                  <a:cubicBezTo>
                    <a:pt x="1290198" y="2035370"/>
                    <a:pt x="1290198" y="2034903"/>
                    <a:pt x="1290198" y="2034903"/>
                  </a:cubicBezTo>
                  <a:cubicBezTo>
                    <a:pt x="1284134" y="2034903"/>
                    <a:pt x="1280401" y="2031171"/>
                    <a:pt x="1277602" y="2026506"/>
                  </a:cubicBezTo>
                  <a:cubicBezTo>
                    <a:pt x="1277136" y="2026039"/>
                    <a:pt x="1278069" y="2024173"/>
                    <a:pt x="1278069" y="2023240"/>
                  </a:cubicBezTo>
                  <a:cubicBezTo>
                    <a:pt x="1278069" y="2023240"/>
                    <a:pt x="1279469" y="2022774"/>
                    <a:pt x="1279469" y="2023240"/>
                  </a:cubicBezTo>
                  <a:cubicBezTo>
                    <a:pt x="1283200" y="2026506"/>
                    <a:pt x="1288332" y="2029305"/>
                    <a:pt x="1289732" y="2034903"/>
                  </a:cubicBezTo>
                  <a:cubicBezTo>
                    <a:pt x="1290198" y="2034903"/>
                    <a:pt x="1290198" y="2034903"/>
                    <a:pt x="1290198" y="2034903"/>
                  </a:cubicBezTo>
                  <a:cubicBezTo>
                    <a:pt x="1290665" y="2035370"/>
                    <a:pt x="1290665" y="2035370"/>
                    <a:pt x="1291131" y="2035836"/>
                  </a:cubicBezTo>
                  <a:cubicBezTo>
                    <a:pt x="1291131" y="2035836"/>
                    <a:pt x="1290665" y="2035370"/>
                    <a:pt x="1290198" y="2035370"/>
                  </a:cubicBezTo>
                  <a:close/>
                  <a:moveTo>
                    <a:pt x="1326119" y="2721135"/>
                  </a:moveTo>
                  <a:cubicBezTo>
                    <a:pt x="1326119" y="2721135"/>
                    <a:pt x="1326119" y="2721601"/>
                    <a:pt x="1326119" y="2721601"/>
                  </a:cubicBezTo>
                  <a:lnTo>
                    <a:pt x="1324720" y="2722068"/>
                  </a:lnTo>
                  <a:lnTo>
                    <a:pt x="1325653" y="2721135"/>
                  </a:lnTo>
                  <a:cubicBezTo>
                    <a:pt x="1325653" y="2721601"/>
                    <a:pt x="1325653" y="2721601"/>
                    <a:pt x="1326119" y="2721135"/>
                  </a:cubicBezTo>
                  <a:cubicBezTo>
                    <a:pt x="1326119" y="2720668"/>
                    <a:pt x="1326119" y="2720668"/>
                    <a:pt x="1326119" y="2720202"/>
                  </a:cubicBezTo>
                  <a:cubicBezTo>
                    <a:pt x="1327052" y="2720668"/>
                    <a:pt x="1326586" y="2721135"/>
                    <a:pt x="1326119" y="2721135"/>
                  </a:cubicBezTo>
                  <a:close/>
                  <a:moveTo>
                    <a:pt x="1336382" y="2740728"/>
                  </a:moveTo>
                  <a:cubicBezTo>
                    <a:pt x="1335449" y="2741195"/>
                    <a:pt x="1334050" y="2741661"/>
                    <a:pt x="1333117" y="2742128"/>
                  </a:cubicBezTo>
                  <a:cubicBezTo>
                    <a:pt x="1332650" y="2742128"/>
                    <a:pt x="1331717" y="2741661"/>
                    <a:pt x="1331717" y="2741195"/>
                  </a:cubicBezTo>
                  <a:cubicBezTo>
                    <a:pt x="1330784" y="2739795"/>
                    <a:pt x="1331251" y="2738862"/>
                    <a:pt x="1333117" y="2738862"/>
                  </a:cubicBezTo>
                  <a:cubicBezTo>
                    <a:pt x="1334516" y="2738862"/>
                    <a:pt x="1335449" y="2739328"/>
                    <a:pt x="1336849" y="2739328"/>
                  </a:cubicBezTo>
                  <a:cubicBezTo>
                    <a:pt x="1336382" y="2739328"/>
                    <a:pt x="1336382" y="2740261"/>
                    <a:pt x="1336382" y="2740728"/>
                  </a:cubicBezTo>
                  <a:close/>
                  <a:moveTo>
                    <a:pt x="1339648" y="2763120"/>
                  </a:moveTo>
                  <a:cubicBezTo>
                    <a:pt x="1339648" y="2763120"/>
                    <a:pt x="1339181" y="2762654"/>
                    <a:pt x="1339181" y="2762187"/>
                  </a:cubicBezTo>
                  <a:cubicBezTo>
                    <a:pt x="1339648" y="2762187"/>
                    <a:pt x="1340114" y="2762187"/>
                    <a:pt x="1340581" y="2761721"/>
                  </a:cubicBezTo>
                  <a:cubicBezTo>
                    <a:pt x="1340581" y="2762187"/>
                    <a:pt x="1341047" y="2762187"/>
                    <a:pt x="1341047" y="2762654"/>
                  </a:cubicBezTo>
                  <a:cubicBezTo>
                    <a:pt x="1340581" y="2763120"/>
                    <a:pt x="1340114" y="2763120"/>
                    <a:pt x="1339648" y="2763120"/>
                  </a:cubicBezTo>
                  <a:close/>
                  <a:moveTo>
                    <a:pt x="1348978" y="2748192"/>
                  </a:moveTo>
                  <a:cubicBezTo>
                    <a:pt x="1348978" y="2748192"/>
                    <a:pt x="1348978" y="2748659"/>
                    <a:pt x="1348511" y="2748659"/>
                  </a:cubicBezTo>
                  <a:cubicBezTo>
                    <a:pt x="1348045" y="2748659"/>
                    <a:pt x="1348045" y="2749125"/>
                    <a:pt x="1347578" y="2749125"/>
                  </a:cubicBezTo>
                  <a:cubicBezTo>
                    <a:pt x="1347112" y="2750525"/>
                    <a:pt x="1346179" y="2751458"/>
                    <a:pt x="1345246" y="2751458"/>
                  </a:cubicBezTo>
                  <a:cubicBezTo>
                    <a:pt x="1345246" y="2751924"/>
                    <a:pt x="1344779" y="2751924"/>
                    <a:pt x="1344779" y="2752391"/>
                  </a:cubicBezTo>
                  <a:lnTo>
                    <a:pt x="1343846" y="2753324"/>
                  </a:lnTo>
                  <a:lnTo>
                    <a:pt x="1344313" y="2751924"/>
                  </a:lnTo>
                  <a:cubicBezTo>
                    <a:pt x="1344779" y="2751924"/>
                    <a:pt x="1344779" y="2751458"/>
                    <a:pt x="1345246" y="2751458"/>
                  </a:cubicBezTo>
                  <a:cubicBezTo>
                    <a:pt x="1345712" y="2750058"/>
                    <a:pt x="1346645" y="2749592"/>
                    <a:pt x="1347578" y="2749125"/>
                  </a:cubicBezTo>
                  <a:cubicBezTo>
                    <a:pt x="1347578" y="2748659"/>
                    <a:pt x="1348045" y="2748659"/>
                    <a:pt x="1348045" y="2748192"/>
                  </a:cubicBezTo>
                  <a:cubicBezTo>
                    <a:pt x="1348511" y="2748192"/>
                    <a:pt x="1348978" y="2748192"/>
                    <a:pt x="1348978" y="2748192"/>
                  </a:cubicBezTo>
                  <a:cubicBezTo>
                    <a:pt x="1348978" y="2747725"/>
                    <a:pt x="1349445" y="2747725"/>
                    <a:pt x="1349445" y="2747259"/>
                  </a:cubicBezTo>
                  <a:cubicBezTo>
                    <a:pt x="1350377" y="2747725"/>
                    <a:pt x="1349911" y="2748192"/>
                    <a:pt x="1348978" y="2748192"/>
                  </a:cubicBezTo>
                  <a:close/>
                  <a:moveTo>
                    <a:pt x="1376968" y="2757989"/>
                  </a:moveTo>
                  <a:cubicBezTo>
                    <a:pt x="1378368" y="2757522"/>
                    <a:pt x="1379301" y="2757522"/>
                    <a:pt x="1380234" y="2758922"/>
                  </a:cubicBezTo>
                  <a:cubicBezTo>
                    <a:pt x="1380234" y="2759388"/>
                    <a:pt x="1379767" y="2759855"/>
                    <a:pt x="1379767" y="2760321"/>
                  </a:cubicBezTo>
                  <a:cubicBezTo>
                    <a:pt x="1378834" y="2761254"/>
                    <a:pt x="1377901" y="2761721"/>
                    <a:pt x="1376968" y="2762654"/>
                  </a:cubicBezTo>
                  <a:cubicBezTo>
                    <a:pt x="1376502" y="2762654"/>
                    <a:pt x="1376035" y="2762654"/>
                    <a:pt x="1375569" y="2762187"/>
                  </a:cubicBezTo>
                  <a:cubicBezTo>
                    <a:pt x="1373236" y="2761721"/>
                    <a:pt x="1374636" y="2759388"/>
                    <a:pt x="1376968" y="2757989"/>
                  </a:cubicBezTo>
                  <a:close/>
                  <a:moveTo>
                    <a:pt x="1364373" y="2771984"/>
                  </a:moveTo>
                  <a:cubicBezTo>
                    <a:pt x="1364373" y="2772451"/>
                    <a:pt x="1364373" y="2772451"/>
                    <a:pt x="1364373" y="2772917"/>
                  </a:cubicBezTo>
                  <a:cubicBezTo>
                    <a:pt x="1366705" y="2774316"/>
                    <a:pt x="1369038" y="2775249"/>
                    <a:pt x="1371370" y="2776649"/>
                  </a:cubicBezTo>
                  <a:cubicBezTo>
                    <a:pt x="1371370" y="2776649"/>
                    <a:pt x="1371837" y="2776649"/>
                    <a:pt x="1371837" y="2776649"/>
                  </a:cubicBezTo>
                  <a:cubicBezTo>
                    <a:pt x="1371837" y="2776649"/>
                    <a:pt x="1372303" y="2776649"/>
                    <a:pt x="1372303" y="2776649"/>
                  </a:cubicBezTo>
                  <a:cubicBezTo>
                    <a:pt x="1372303" y="2775716"/>
                    <a:pt x="1372303" y="2774783"/>
                    <a:pt x="1372303" y="2773850"/>
                  </a:cubicBezTo>
                  <a:cubicBezTo>
                    <a:pt x="1372303" y="2772451"/>
                    <a:pt x="1373236" y="2771984"/>
                    <a:pt x="1374636" y="2771984"/>
                  </a:cubicBezTo>
                  <a:cubicBezTo>
                    <a:pt x="1375102" y="2771984"/>
                    <a:pt x="1375569" y="2772451"/>
                    <a:pt x="1376035" y="2772917"/>
                  </a:cubicBezTo>
                  <a:cubicBezTo>
                    <a:pt x="1376968" y="2773850"/>
                    <a:pt x="1376502" y="2775249"/>
                    <a:pt x="1375102" y="2775716"/>
                  </a:cubicBezTo>
                  <a:cubicBezTo>
                    <a:pt x="1374169" y="2776183"/>
                    <a:pt x="1373236" y="2776183"/>
                    <a:pt x="1372303" y="2776649"/>
                  </a:cubicBezTo>
                  <a:cubicBezTo>
                    <a:pt x="1372303" y="2776649"/>
                    <a:pt x="1372303" y="2777116"/>
                    <a:pt x="1372303" y="2777116"/>
                  </a:cubicBezTo>
                  <a:cubicBezTo>
                    <a:pt x="1371837" y="2777116"/>
                    <a:pt x="1371837" y="2776649"/>
                    <a:pt x="1371370" y="2776649"/>
                  </a:cubicBezTo>
                  <a:cubicBezTo>
                    <a:pt x="1370437" y="2777116"/>
                    <a:pt x="1369504" y="2777582"/>
                    <a:pt x="1368571" y="2777582"/>
                  </a:cubicBezTo>
                  <a:cubicBezTo>
                    <a:pt x="1366705" y="2778048"/>
                    <a:pt x="1365306" y="2777116"/>
                    <a:pt x="1364839" y="2775249"/>
                  </a:cubicBezTo>
                  <a:cubicBezTo>
                    <a:pt x="1364373" y="2774316"/>
                    <a:pt x="1364373" y="2773383"/>
                    <a:pt x="1364373" y="2772917"/>
                  </a:cubicBezTo>
                  <a:cubicBezTo>
                    <a:pt x="1364373" y="2772917"/>
                    <a:pt x="1363906" y="2772451"/>
                    <a:pt x="1363906" y="2772451"/>
                  </a:cubicBezTo>
                  <a:cubicBezTo>
                    <a:pt x="1363906" y="2771984"/>
                    <a:pt x="1363440" y="2771984"/>
                    <a:pt x="1363440" y="2771517"/>
                  </a:cubicBezTo>
                  <a:cubicBezTo>
                    <a:pt x="1362507" y="2771517"/>
                    <a:pt x="1361107" y="2771517"/>
                    <a:pt x="1360641" y="2769651"/>
                  </a:cubicBezTo>
                  <a:cubicBezTo>
                    <a:pt x="1360641" y="2769651"/>
                    <a:pt x="1362040" y="2769185"/>
                    <a:pt x="1362040" y="2769185"/>
                  </a:cubicBezTo>
                  <a:cubicBezTo>
                    <a:pt x="1362507" y="2769651"/>
                    <a:pt x="1362973" y="2770584"/>
                    <a:pt x="1363440" y="2771051"/>
                  </a:cubicBezTo>
                  <a:cubicBezTo>
                    <a:pt x="1363906" y="2771517"/>
                    <a:pt x="1363906" y="2771984"/>
                    <a:pt x="1364373" y="2771984"/>
                  </a:cubicBezTo>
                  <a:close/>
                  <a:moveTo>
                    <a:pt x="1380700" y="1654233"/>
                  </a:moveTo>
                  <a:lnTo>
                    <a:pt x="1381633" y="1652834"/>
                  </a:lnTo>
                  <a:lnTo>
                    <a:pt x="1381633" y="1654233"/>
                  </a:lnTo>
                  <a:lnTo>
                    <a:pt x="1380700" y="1654233"/>
                  </a:lnTo>
                  <a:close/>
                  <a:moveTo>
                    <a:pt x="1409624" y="2285417"/>
                  </a:moveTo>
                  <a:cubicBezTo>
                    <a:pt x="1408691" y="2284951"/>
                    <a:pt x="1407758" y="2284484"/>
                    <a:pt x="1406358" y="2284018"/>
                  </a:cubicBezTo>
                  <a:cubicBezTo>
                    <a:pt x="1406825" y="2283551"/>
                    <a:pt x="1407291" y="2283085"/>
                    <a:pt x="1407758" y="2283085"/>
                  </a:cubicBezTo>
                  <a:cubicBezTo>
                    <a:pt x="1408224" y="2283085"/>
                    <a:pt x="1409157" y="2283085"/>
                    <a:pt x="1409624" y="2283085"/>
                  </a:cubicBezTo>
                  <a:cubicBezTo>
                    <a:pt x="1410090" y="2283085"/>
                    <a:pt x="1410557" y="2284018"/>
                    <a:pt x="1411023" y="2284484"/>
                  </a:cubicBezTo>
                  <a:cubicBezTo>
                    <a:pt x="1410557" y="2284484"/>
                    <a:pt x="1410090" y="2284951"/>
                    <a:pt x="1409624" y="2285417"/>
                  </a:cubicBezTo>
                  <a:close/>
                  <a:moveTo>
                    <a:pt x="1498260" y="1690621"/>
                  </a:moveTo>
                  <a:cubicBezTo>
                    <a:pt x="1497794" y="1690621"/>
                    <a:pt x="1497794" y="1689688"/>
                    <a:pt x="1497794" y="1689221"/>
                  </a:cubicBezTo>
                  <a:cubicBezTo>
                    <a:pt x="1498727" y="1688755"/>
                    <a:pt x="1499660" y="1688288"/>
                    <a:pt x="1500593" y="1687822"/>
                  </a:cubicBezTo>
                  <a:cubicBezTo>
                    <a:pt x="1500593" y="1688288"/>
                    <a:pt x="1501059" y="1688755"/>
                    <a:pt x="1501059" y="1689221"/>
                  </a:cubicBezTo>
                  <a:cubicBezTo>
                    <a:pt x="1500593" y="1690621"/>
                    <a:pt x="1499660" y="1691087"/>
                    <a:pt x="1498260" y="1690621"/>
                  </a:cubicBezTo>
                  <a:close/>
                  <a:moveTo>
                    <a:pt x="1573368" y="1781123"/>
                  </a:moveTo>
                  <a:cubicBezTo>
                    <a:pt x="1571968" y="1782989"/>
                    <a:pt x="1568703" y="1783456"/>
                    <a:pt x="1566837" y="1782523"/>
                  </a:cubicBezTo>
                  <a:cubicBezTo>
                    <a:pt x="1564971" y="1781123"/>
                    <a:pt x="1564971" y="1779257"/>
                    <a:pt x="1565437" y="1777858"/>
                  </a:cubicBezTo>
                  <a:cubicBezTo>
                    <a:pt x="1565904" y="1776458"/>
                    <a:pt x="1566837" y="1775059"/>
                    <a:pt x="1567770" y="1774126"/>
                  </a:cubicBezTo>
                  <a:cubicBezTo>
                    <a:pt x="1567770" y="1775059"/>
                    <a:pt x="1568236" y="1775992"/>
                    <a:pt x="1568236" y="1776925"/>
                  </a:cubicBezTo>
                  <a:cubicBezTo>
                    <a:pt x="1569169" y="1778791"/>
                    <a:pt x="1570569" y="1779724"/>
                    <a:pt x="1572435" y="1779257"/>
                  </a:cubicBezTo>
                  <a:cubicBezTo>
                    <a:pt x="1573368" y="1779257"/>
                    <a:pt x="1573834" y="1778791"/>
                    <a:pt x="1574767" y="1778324"/>
                  </a:cubicBezTo>
                  <a:cubicBezTo>
                    <a:pt x="1574767" y="1778791"/>
                    <a:pt x="1574301" y="1779724"/>
                    <a:pt x="1573368" y="1781123"/>
                  </a:cubicBezTo>
                  <a:close/>
                  <a:moveTo>
                    <a:pt x="1592495" y="1802116"/>
                  </a:moveTo>
                  <a:cubicBezTo>
                    <a:pt x="1592495" y="1801650"/>
                    <a:pt x="1592495" y="1801183"/>
                    <a:pt x="1592495" y="1800717"/>
                  </a:cubicBezTo>
                  <a:cubicBezTo>
                    <a:pt x="1593428" y="1800250"/>
                    <a:pt x="1594827" y="1799784"/>
                    <a:pt x="1595760" y="1799317"/>
                  </a:cubicBezTo>
                  <a:cubicBezTo>
                    <a:pt x="1595760" y="1799317"/>
                    <a:pt x="1596693" y="1800250"/>
                    <a:pt x="1596693" y="1800717"/>
                  </a:cubicBezTo>
                  <a:cubicBezTo>
                    <a:pt x="1596693" y="1801183"/>
                    <a:pt x="1596227" y="1802116"/>
                    <a:pt x="1595760" y="1802116"/>
                  </a:cubicBezTo>
                  <a:cubicBezTo>
                    <a:pt x="1594827" y="1802116"/>
                    <a:pt x="1593894" y="1802116"/>
                    <a:pt x="1592495" y="1802116"/>
                  </a:cubicBezTo>
                  <a:close/>
                  <a:moveTo>
                    <a:pt x="1597626" y="1845501"/>
                  </a:moveTo>
                  <a:cubicBezTo>
                    <a:pt x="1597626" y="1845501"/>
                    <a:pt x="1596693" y="1845501"/>
                    <a:pt x="1596693" y="1845501"/>
                  </a:cubicBezTo>
                  <a:cubicBezTo>
                    <a:pt x="1595760" y="1844102"/>
                    <a:pt x="1594827" y="1842236"/>
                    <a:pt x="1593894" y="1840836"/>
                  </a:cubicBezTo>
                  <a:cubicBezTo>
                    <a:pt x="1592961" y="1839437"/>
                    <a:pt x="1593428" y="1838504"/>
                    <a:pt x="1594827" y="1838037"/>
                  </a:cubicBezTo>
                  <a:cubicBezTo>
                    <a:pt x="1595294" y="1838037"/>
                    <a:pt x="1595760" y="1838504"/>
                    <a:pt x="1596227" y="1838970"/>
                  </a:cubicBezTo>
                  <a:cubicBezTo>
                    <a:pt x="1597160" y="1840370"/>
                    <a:pt x="1597626" y="1842236"/>
                    <a:pt x="1598559" y="1843635"/>
                  </a:cubicBezTo>
                  <a:cubicBezTo>
                    <a:pt x="1598093" y="1844102"/>
                    <a:pt x="1598093" y="1844568"/>
                    <a:pt x="1597626" y="1845501"/>
                  </a:cubicBezTo>
                  <a:close/>
                  <a:moveTo>
                    <a:pt x="1610688" y="2068492"/>
                  </a:moveTo>
                  <a:lnTo>
                    <a:pt x="1609289" y="2068025"/>
                  </a:lnTo>
                  <a:lnTo>
                    <a:pt x="1610688" y="2067558"/>
                  </a:lnTo>
                  <a:lnTo>
                    <a:pt x="1610688" y="2068492"/>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 name="Freeform: Shape 15">
              <a:extLst>
                <a:ext uri="{FF2B5EF4-FFF2-40B4-BE49-F238E27FC236}">
                  <a16:creationId xmlns:a16="http://schemas.microsoft.com/office/drawing/2014/main" id="{B1933593-E1F0-44B5-8394-08B7FC9EFC62}"/>
                </a:ext>
              </a:extLst>
            </p:cNvPr>
            <p:cNvSpPr/>
            <p:nvPr/>
          </p:nvSpPr>
          <p:spPr>
            <a:xfrm>
              <a:off x="1161134" y="2295141"/>
              <a:ext cx="4665" cy="4665"/>
            </a:xfrm>
            <a:custGeom>
              <a:avLst/>
              <a:gdLst/>
              <a:ahLst/>
              <a:cxnLst/>
              <a:rect l="0" t="0" r="0" b="0"/>
              <a:pathLst>
                <a:path>
                  <a:moveTo>
                    <a:pt x="467" y="0"/>
                  </a:moveTo>
                  <a:cubicBezTo>
                    <a:pt x="467" y="0"/>
                    <a:pt x="0" y="0"/>
                    <a:pt x="0" y="0"/>
                  </a:cubicBezTo>
                  <a:cubicBezTo>
                    <a:pt x="467" y="0"/>
                    <a:pt x="467" y="0"/>
                    <a:pt x="467" y="0"/>
                  </a:cubicBezTo>
                  <a:cubicBezTo>
                    <a:pt x="467" y="467"/>
                    <a:pt x="467" y="467"/>
                    <a:pt x="467" y="467"/>
                  </a:cubicBezTo>
                  <a:cubicBezTo>
                    <a:pt x="933" y="467"/>
                    <a:pt x="467" y="0"/>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 name="Freeform: Shape 16">
              <a:extLst>
                <a:ext uri="{FF2B5EF4-FFF2-40B4-BE49-F238E27FC236}">
                  <a16:creationId xmlns:a16="http://schemas.microsoft.com/office/drawing/2014/main" id="{DA596070-8DC5-4B8F-ACDF-15B53D27935E}"/>
                </a:ext>
              </a:extLst>
            </p:cNvPr>
            <p:cNvSpPr/>
            <p:nvPr/>
          </p:nvSpPr>
          <p:spPr>
            <a:xfrm>
              <a:off x="2315204" y="1890353"/>
              <a:ext cx="4665" cy="4665"/>
            </a:xfrm>
            <a:custGeom>
              <a:avLst/>
              <a:gdLst/>
              <a:ahLst/>
              <a:cxnLst/>
              <a:rect l="0" t="0" r="0" b="0"/>
              <a:pathLst>
                <a:path>
                  <a:moveTo>
                    <a:pt x="0" y="350"/>
                  </a:moveTo>
                  <a:cubicBezTo>
                    <a:pt x="0" y="350"/>
                    <a:pt x="0" y="350"/>
                    <a:pt x="0" y="350"/>
                  </a:cubicBezTo>
                  <a:cubicBezTo>
                    <a:pt x="467" y="-117"/>
                    <a:pt x="467" y="-117"/>
                    <a:pt x="0" y="350"/>
                  </a:cubicBezTo>
                  <a:lnTo>
                    <a:pt x="0" y="35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 name="Freeform: Shape 17">
              <a:extLst>
                <a:ext uri="{FF2B5EF4-FFF2-40B4-BE49-F238E27FC236}">
                  <a16:creationId xmlns:a16="http://schemas.microsoft.com/office/drawing/2014/main" id="{15BEAFAC-2348-4445-B141-82E335336850}"/>
                </a:ext>
              </a:extLst>
            </p:cNvPr>
            <p:cNvSpPr/>
            <p:nvPr/>
          </p:nvSpPr>
          <p:spPr>
            <a:xfrm>
              <a:off x="2201210" y="1280260"/>
              <a:ext cx="662401" cy="853657"/>
            </a:xfrm>
            <a:custGeom>
              <a:avLst/>
              <a:gdLst/>
              <a:ahLst/>
              <a:cxnLst/>
              <a:rect l="0" t="0" r="0" b="0"/>
              <a:pathLst>
                <a:path w="662439" h="853707">
                  <a:moveTo>
                    <a:pt x="503068" y="596951"/>
                  </a:moveTo>
                  <a:cubicBezTo>
                    <a:pt x="503534" y="596484"/>
                    <a:pt x="503534" y="594618"/>
                    <a:pt x="503534" y="593219"/>
                  </a:cubicBezTo>
                  <a:cubicBezTo>
                    <a:pt x="503534" y="592752"/>
                    <a:pt x="502601" y="592286"/>
                    <a:pt x="502135" y="592286"/>
                  </a:cubicBezTo>
                  <a:cubicBezTo>
                    <a:pt x="494670" y="589953"/>
                    <a:pt x="486740" y="591353"/>
                    <a:pt x="479742" y="587154"/>
                  </a:cubicBezTo>
                  <a:cubicBezTo>
                    <a:pt x="474144" y="583422"/>
                    <a:pt x="469013" y="584355"/>
                    <a:pt x="463415" y="586221"/>
                  </a:cubicBezTo>
                  <a:cubicBezTo>
                    <a:pt x="462482" y="586688"/>
                    <a:pt x="461082" y="586221"/>
                    <a:pt x="459682" y="585755"/>
                  </a:cubicBezTo>
                  <a:cubicBezTo>
                    <a:pt x="459216" y="585755"/>
                    <a:pt x="458750" y="584822"/>
                    <a:pt x="458283" y="584355"/>
                  </a:cubicBezTo>
                  <a:cubicBezTo>
                    <a:pt x="457350" y="582956"/>
                    <a:pt x="457350" y="581556"/>
                    <a:pt x="458750" y="581089"/>
                  </a:cubicBezTo>
                  <a:cubicBezTo>
                    <a:pt x="461548" y="579690"/>
                    <a:pt x="464814" y="579223"/>
                    <a:pt x="467613" y="578290"/>
                  </a:cubicBezTo>
                  <a:cubicBezTo>
                    <a:pt x="471345" y="576891"/>
                    <a:pt x="473678" y="573159"/>
                    <a:pt x="473211" y="568960"/>
                  </a:cubicBezTo>
                  <a:cubicBezTo>
                    <a:pt x="472745" y="565228"/>
                    <a:pt x="471812" y="561496"/>
                    <a:pt x="471345" y="557764"/>
                  </a:cubicBezTo>
                  <a:cubicBezTo>
                    <a:pt x="471345" y="556365"/>
                    <a:pt x="473678" y="554032"/>
                    <a:pt x="475077" y="554032"/>
                  </a:cubicBezTo>
                  <a:cubicBezTo>
                    <a:pt x="476010" y="554499"/>
                    <a:pt x="477876" y="554965"/>
                    <a:pt x="477876" y="555898"/>
                  </a:cubicBezTo>
                  <a:cubicBezTo>
                    <a:pt x="480675" y="562896"/>
                    <a:pt x="482541" y="570360"/>
                    <a:pt x="487206" y="576891"/>
                  </a:cubicBezTo>
                  <a:cubicBezTo>
                    <a:pt x="490472" y="581089"/>
                    <a:pt x="494204" y="584355"/>
                    <a:pt x="500269" y="583889"/>
                  </a:cubicBezTo>
                  <a:cubicBezTo>
                    <a:pt x="502601" y="583422"/>
                    <a:pt x="505400" y="583889"/>
                    <a:pt x="507733" y="583889"/>
                  </a:cubicBezTo>
                  <a:cubicBezTo>
                    <a:pt x="514730" y="583889"/>
                    <a:pt x="515663" y="583422"/>
                    <a:pt x="516130" y="576891"/>
                  </a:cubicBezTo>
                  <a:cubicBezTo>
                    <a:pt x="516596" y="571293"/>
                    <a:pt x="516130" y="565228"/>
                    <a:pt x="516596" y="559630"/>
                  </a:cubicBezTo>
                  <a:cubicBezTo>
                    <a:pt x="517529" y="553566"/>
                    <a:pt x="511465" y="549367"/>
                    <a:pt x="513331" y="543302"/>
                  </a:cubicBezTo>
                  <a:cubicBezTo>
                    <a:pt x="513797" y="541903"/>
                    <a:pt x="511931" y="540037"/>
                    <a:pt x="510998" y="538171"/>
                  </a:cubicBezTo>
                  <a:cubicBezTo>
                    <a:pt x="507733" y="531173"/>
                    <a:pt x="502601" y="525575"/>
                    <a:pt x="496070" y="520910"/>
                  </a:cubicBezTo>
                  <a:cubicBezTo>
                    <a:pt x="493271" y="519044"/>
                    <a:pt x="490938" y="517178"/>
                    <a:pt x="488606" y="514845"/>
                  </a:cubicBezTo>
                  <a:cubicBezTo>
                    <a:pt x="487206" y="513446"/>
                    <a:pt x="485807" y="512046"/>
                    <a:pt x="485340" y="510180"/>
                  </a:cubicBezTo>
                  <a:cubicBezTo>
                    <a:pt x="484407" y="505982"/>
                    <a:pt x="483474" y="501317"/>
                    <a:pt x="483008" y="497118"/>
                  </a:cubicBezTo>
                  <a:cubicBezTo>
                    <a:pt x="483008" y="496185"/>
                    <a:pt x="483941" y="494786"/>
                    <a:pt x="484874" y="494319"/>
                  </a:cubicBezTo>
                  <a:cubicBezTo>
                    <a:pt x="485807" y="493853"/>
                    <a:pt x="487673" y="494319"/>
                    <a:pt x="488139" y="494786"/>
                  </a:cubicBezTo>
                  <a:cubicBezTo>
                    <a:pt x="489072" y="496185"/>
                    <a:pt x="489539" y="498051"/>
                    <a:pt x="489539" y="499917"/>
                  </a:cubicBezTo>
                  <a:cubicBezTo>
                    <a:pt x="489539" y="506915"/>
                    <a:pt x="492338" y="512046"/>
                    <a:pt x="498403" y="515779"/>
                  </a:cubicBezTo>
                  <a:cubicBezTo>
                    <a:pt x="502135" y="518111"/>
                    <a:pt x="504934" y="521843"/>
                    <a:pt x="509599" y="523243"/>
                  </a:cubicBezTo>
                  <a:cubicBezTo>
                    <a:pt x="511465" y="523709"/>
                    <a:pt x="514264" y="522776"/>
                    <a:pt x="514264" y="520910"/>
                  </a:cubicBezTo>
                  <a:cubicBezTo>
                    <a:pt x="514264" y="517645"/>
                    <a:pt x="514730" y="514845"/>
                    <a:pt x="517063" y="512046"/>
                  </a:cubicBezTo>
                  <a:cubicBezTo>
                    <a:pt x="516130" y="508781"/>
                    <a:pt x="517996" y="506448"/>
                    <a:pt x="519395" y="503649"/>
                  </a:cubicBezTo>
                  <a:cubicBezTo>
                    <a:pt x="520795" y="501317"/>
                    <a:pt x="519862" y="498051"/>
                    <a:pt x="517996" y="496652"/>
                  </a:cubicBezTo>
                  <a:cubicBezTo>
                    <a:pt x="513797" y="493853"/>
                    <a:pt x="509599" y="491054"/>
                    <a:pt x="505400" y="487788"/>
                  </a:cubicBezTo>
                  <a:cubicBezTo>
                    <a:pt x="504467" y="486855"/>
                    <a:pt x="504001" y="484989"/>
                    <a:pt x="504001" y="483590"/>
                  </a:cubicBezTo>
                  <a:cubicBezTo>
                    <a:pt x="504001" y="483590"/>
                    <a:pt x="503534" y="483590"/>
                    <a:pt x="503534" y="483123"/>
                  </a:cubicBezTo>
                  <a:cubicBezTo>
                    <a:pt x="503534" y="483123"/>
                    <a:pt x="503068" y="482657"/>
                    <a:pt x="503068" y="482657"/>
                  </a:cubicBezTo>
                  <a:cubicBezTo>
                    <a:pt x="498869" y="482190"/>
                    <a:pt x="495604" y="480324"/>
                    <a:pt x="491871" y="477991"/>
                  </a:cubicBezTo>
                  <a:cubicBezTo>
                    <a:pt x="491871" y="477991"/>
                    <a:pt x="491871" y="477058"/>
                    <a:pt x="491871" y="476592"/>
                  </a:cubicBezTo>
                  <a:cubicBezTo>
                    <a:pt x="492338" y="476125"/>
                    <a:pt x="492804" y="475659"/>
                    <a:pt x="493271" y="475659"/>
                  </a:cubicBezTo>
                  <a:cubicBezTo>
                    <a:pt x="494670" y="475659"/>
                    <a:pt x="496070" y="475659"/>
                    <a:pt x="497003" y="476125"/>
                  </a:cubicBezTo>
                  <a:cubicBezTo>
                    <a:pt x="498869" y="477991"/>
                    <a:pt x="500735" y="480324"/>
                    <a:pt x="502601" y="482657"/>
                  </a:cubicBezTo>
                  <a:cubicBezTo>
                    <a:pt x="503068" y="482657"/>
                    <a:pt x="503068" y="482657"/>
                    <a:pt x="503534" y="482657"/>
                  </a:cubicBezTo>
                  <a:cubicBezTo>
                    <a:pt x="503534" y="483123"/>
                    <a:pt x="503534" y="483123"/>
                    <a:pt x="503534" y="483590"/>
                  </a:cubicBezTo>
                  <a:cubicBezTo>
                    <a:pt x="504934" y="484523"/>
                    <a:pt x="506800" y="484989"/>
                    <a:pt x="508199" y="485922"/>
                  </a:cubicBezTo>
                  <a:cubicBezTo>
                    <a:pt x="512398" y="488255"/>
                    <a:pt x="516596" y="489188"/>
                    <a:pt x="520795" y="485922"/>
                  </a:cubicBezTo>
                  <a:cubicBezTo>
                    <a:pt x="524993" y="482657"/>
                    <a:pt x="530125" y="481724"/>
                    <a:pt x="535257" y="480791"/>
                  </a:cubicBezTo>
                  <a:cubicBezTo>
                    <a:pt x="536656" y="480324"/>
                    <a:pt x="538522" y="478924"/>
                    <a:pt x="539455" y="477058"/>
                  </a:cubicBezTo>
                  <a:cubicBezTo>
                    <a:pt x="540855" y="474726"/>
                    <a:pt x="541321" y="472393"/>
                    <a:pt x="541788" y="469594"/>
                  </a:cubicBezTo>
                  <a:cubicBezTo>
                    <a:pt x="542254" y="466795"/>
                    <a:pt x="541321" y="463996"/>
                    <a:pt x="538522" y="463530"/>
                  </a:cubicBezTo>
                  <a:cubicBezTo>
                    <a:pt x="533391" y="462597"/>
                    <a:pt x="529192" y="459798"/>
                    <a:pt x="524527" y="457465"/>
                  </a:cubicBezTo>
                  <a:cubicBezTo>
                    <a:pt x="524061" y="457465"/>
                    <a:pt x="524061" y="456066"/>
                    <a:pt x="524061" y="455599"/>
                  </a:cubicBezTo>
                  <a:cubicBezTo>
                    <a:pt x="524527" y="454200"/>
                    <a:pt x="525927" y="453733"/>
                    <a:pt x="527326" y="454200"/>
                  </a:cubicBezTo>
                  <a:cubicBezTo>
                    <a:pt x="533391" y="457465"/>
                    <a:pt x="538989" y="459331"/>
                    <a:pt x="545053" y="453733"/>
                  </a:cubicBezTo>
                  <a:cubicBezTo>
                    <a:pt x="545986" y="452800"/>
                    <a:pt x="548785" y="453267"/>
                    <a:pt x="550651" y="452800"/>
                  </a:cubicBezTo>
                  <a:cubicBezTo>
                    <a:pt x="557182" y="452334"/>
                    <a:pt x="560448" y="442070"/>
                    <a:pt x="555783" y="437872"/>
                  </a:cubicBezTo>
                  <a:cubicBezTo>
                    <a:pt x="552984" y="435073"/>
                    <a:pt x="550651" y="432740"/>
                    <a:pt x="550185" y="428542"/>
                  </a:cubicBezTo>
                  <a:cubicBezTo>
                    <a:pt x="550185" y="427142"/>
                    <a:pt x="548319" y="425276"/>
                    <a:pt x="546919" y="424343"/>
                  </a:cubicBezTo>
                  <a:cubicBezTo>
                    <a:pt x="545520" y="423410"/>
                    <a:pt x="544587" y="422944"/>
                    <a:pt x="545520" y="421078"/>
                  </a:cubicBezTo>
                  <a:cubicBezTo>
                    <a:pt x="545986" y="419678"/>
                    <a:pt x="547386" y="419678"/>
                    <a:pt x="548785" y="419678"/>
                  </a:cubicBezTo>
                  <a:cubicBezTo>
                    <a:pt x="550651" y="420145"/>
                    <a:pt x="552517" y="420145"/>
                    <a:pt x="554383" y="419678"/>
                  </a:cubicBezTo>
                  <a:cubicBezTo>
                    <a:pt x="557182" y="418745"/>
                    <a:pt x="557649" y="415946"/>
                    <a:pt x="558115" y="413614"/>
                  </a:cubicBezTo>
                  <a:cubicBezTo>
                    <a:pt x="558582" y="408948"/>
                    <a:pt x="559049" y="404750"/>
                    <a:pt x="559049" y="400085"/>
                  </a:cubicBezTo>
                  <a:cubicBezTo>
                    <a:pt x="559049" y="396819"/>
                    <a:pt x="558115" y="393554"/>
                    <a:pt x="555316" y="391688"/>
                  </a:cubicBezTo>
                  <a:cubicBezTo>
                    <a:pt x="551584" y="388422"/>
                    <a:pt x="554383" y="387023"/>
                    <a:pt x="556249" y="384690"/>
                  </a:cubicBezTo>
                  <a:cubicBezTo>
                    <a:pt x="557649" y="383291"/>
                    <a:pt x="556716" y="380492"/>
                    <a:pt x="555316" y="379558"/>
                  </a:cubicBezTo>
                  <a:cubicBezTo>
                    <a:pt x="552517" y="377226"/>
                    <a:pt x="547852" y="378159"/>
                    <a:pt x="545520" y="374893"/>
                  </a:cubicBezTo>
                  <a:cubicBezTo>
                    <a:pt x="544587" y="374893"/>
                    <a:pt x="543187" y="374427"/>
                    <a:pt x="542254" y="374427"/>
                  </a:cubicBezTo>
                  <a:cubicBezTo>
                    <a:pt x="539455" y="373494"/>
                    <a:pt x="538522" y="371628"/>
                    <a:pt x="538522" y="368829"/>
                  </a:cubicBezTo>
                  <a:cubicBezTo>
                    <a:pt x="538522" y="366496"/>
                    <a:pt x="539455" y="364630"/>
                    <a:pt x="541321" y="363231"/>
                  </a:cubicBezTo>
                  <a:cubicBezTo>
                    <a:pt x="542721" y="364630"/>
                    <a:pt x="544120" y="366030"/>
                    <a:pt x="545520" y="367429"/>
                  </a:cubicBezTo>
                  <a:cubicBezTo>
                    <a:pt x="545520" y="367429"/>
                    <a:pt x="545520" y="367429"/>
                    <a:pt x="545986" y="367896"/>
                  </a:cubicBezTo>
                  <a:cubicBezTo>
                    <a:pt x="545986" y="367429"/>
                    <a:pt x="545986" y="367429"/>
                    <a:pt x="545986" y="366963"/>
                  </a:cubicBezTo>
                  <a:cubicBezTo>
                    <a:pt x="544587" y="365563"/>
                    <a:pt x="543187" y="364164"/>
                    <a:pt x="541788" y="362764"/>
                  </a:cubicBezTo>
                  <a:lnTo>
                    <a:pt x="541321" y="363231"/>
                  </a:lnTo>
                  <a:cubicBezTo>
                    <a:pt x="544587" y="359965"/>
                    <a:pt x="547386" y="356700"/>
                    <a:pt x="550651" y="353434"/>
                  </a:cubicBezTo>
                  <a:cubicBezTo>
                    <a:pt x="552051" y="352035"/>
                    <a:pt x="556249" y="352035"/>
                    <a:pt x="558115" y="352968"/>
                  </a:cubicBezTo>
                  <a:cubicBezTo>
                    <a:pt x="558582" y="353434"/>
                    <a:pt x="559515" y="353434"/>
                    <a:pt x="559515" y="353901"/>
                  </a:cubicBezTo>
                  <a:cubicBezTo>
                    <a:pt x="563247" y="358099"/>
                    <a:pt x="568379" y="361365"/>
                    <a:pt x="567446" y="368362"/>
                  </a:cubicBezTo>
                  <a:cubicBezTo>
                    <a:pt x="566513" y="373960"/>
                    <a:pt x="567912" y="379558"/>
                    <a:pt x="570245" y="385157"/>
                  </a:cubicBezTo>
                  <a:cubicBezTo>
                    <a:pt x="570245" y="385157"/>
                    <a:pt x="571644" y="385623"/>
                    <a:pt x="571644" y="385157"/>
                  </a:cubicBezTo>
                  <a:cubicBezTo>
                    <a:pt x="572111" y="383291"/>
                    <a:pt x="573044" y="381425"/>
                    <a:pt x="572577" y="379558"/>
                  </a:cubicBezTo>
                  <a:cubicBezTo>
                    <a:pt x="571644" y="372094"/>
                    <a:pt x="572577" y="365563"/>
                    <a:pt x="576776" y="359499"/>
                  </a:cubicBezTo>
                  <a:cubicBezTo>
                    <a:pt x="580041" y="354834"/>
                    <a:pt x="580508" y="348769"/>
                    <a:pt x="580508" y="342704"/>
                  </a:cubicBezTo>
                  <a:cubicBezTo>
                    <a:pt x="580508" y="339905"/>
                    <a:pt x="577709" y="336173"/>
                    <a:pt x="574910" y="335240"/>
                  </a:cubicBezTo>
                  <a:cubicBezTo>
                    <a:pt x="572577" y="334774"/>
                    <a:pt x="569778" y="334774"/>
                    <a:pt x="567446" y="333841"/>
                  </a:cubicBezTo>
                  <a:cubicBezTo>
                    <a:pt x="565580" y="333374"/>
                    <a:pt x="564180" y="331975"/>
                    <a:pt x="562781" y="330575"/>
                  </a:cubicBezTo>
                  <a:cubicBezTo>
                    <a:pt x="562314" y="330109"/>
                    <a:pt x="561847" y="329176"/>
                    <a:pt x="562314" y="328709"/>
                  </a:cubicBezTo>
                  <a:cubicBezTo>
                    <a:pt x="562781" y="327776"/>
                    <a:pt x="563714" y="326377"/>
                    <a:pt x="564647" y="326377"/>
                  </a:cubicBezTo>
                  <a:cubicBezTo>
                    <a:pt x="572111" y="324977"/>
                    <a:pt x="572577" y="324044"/>
                    <a:pt x="569778" y="318913"/>
                  </a:cubicBezTo>
                  <a:cubicBezTo>
                    <a:pt x="568379" y="316114"/>
                    <a:pt x="566513" y="313315"/>
                    <a:pt x="563714" y="311448"/>
                  </a:cubicBezTo>
                  <a:cubicBezTo>
                    <a:pt x="561847" y="310049"/>
                    <a:pt x="559981" y="307716"/>
                    <a:pt x="558582" y="305850"/>
                  </a:cubicBezTo>
                  <a:cubicBezTo>
                    <a:pt x="558582" y="305384"/>
                    <a:pt x="558582" y="304451"/>
                    <a:pt x="559049" y="304451"/>
                  </a:cubicBezTo>
                  <a:cubicBezTo>
                    <a:pt x="559515" y="303984"/>
                    <a:pt x="560448" y="303518"/>
                    <a:pt x="560448" y="303518"/>
                  </a:cubicBezTo>
                  <a:cubicBezTo>
                    <a:pt x="566046" y="305850"/>
                    <a:pt x="568845" y="303518"/>
                    <a:pt x="570711" y="298386"/>
                  </a:cubicBezTo>
                  <a:cubicBezTo>
                    <a:pt x="572577" y="291855"/>
                    <a:pt x="576776" y="285324"/>
                    <a:pt x="576776" y="278327"/>
                  </a:cubicBezTo>
                  <a:cubicBezTo>
                    <a:pt x="577242" y="261066"/>
                    <a:pt x="583773" y="246138"/>
                    <a:pt x="594969" y="232609"/>
                  </a:cubicBezTo>
                  <a:cubicBezTo>
                    <a:pt x="598235" y="228877"/>
                    <a:pt x="601034" y="224678"/>
                    <a:pt x="604300" y="220480"/>
                  </a:cubicBezTo>
                  <a:cubicBezTo>
                    <a:pt x="605699" y="218614"/>
                    <a:pt x="605233" y="217214"/>
                    <a:pt x="604766" y="214882"/>
                  </a:cubicBezTo>
                  <a:cubicBezTo>
                    <a:pt x="603833" y="210217"/>
                    <a:pt x="603833" y="209750"/>
                    <a:pt x="608032" y="208817"/>
                  </a:cubicBezTo>
                  <a:cubicBezTo>
                    <a:pt x="613630" y="207884"/>
                    <a:pt x="616895" y="204152"/>
                    <a:pt x="619694" y="199953"/>
                  </a:cubicBezTo>
                  <a:cubicBezTo>
                    <a:pt x="620627" y="198554"/>
                    <a:pt x="619694" y="193889"/>
                    <a:pt x="617828" y="193422"/>
                  </a:cubicBezTo>
                  <a:cubicBezTo>
                    <a:pt x="615962" y="192489"/>
                    <a:pt x="614096" y="192023"/>
                    <a:pt x="612230" y="191556"/>
                  </a:cubicBezTo>
                  <a:cubicBezTo>
                    <a:pt x="609898" y="191090"/>
                    <a:pt x="607099" y="191090"/>
                    <a:pt x="604766" y="190623"/>
                  </a:cubicBezTo>
                  <a:cubicBezTo>
                    <a:pt x="604300" y="190623"/>
                    <a:pt x="603833" y="189690"/>
                    <a:pt x="603833" y="189690"/>
                  </a:cubicBezTo>
                  <a:cubicBezTo>
                    <a:pt x="604300" y="188757"/>
                    <a:pt x="604766" y="187358"/>
                    <a:pt x="605699" y="186891"/>
                  </a:cubicBezTo>
                  <a:cubicBezTo>
                    <a:pt x="608965" y="185492"/>
                    <a:pt x="611764" y="186425"/>
                    <a:pt x="615029" y="187824"/>
                  </a:cubicBezTo>
                  <a:cubicBezTo>
                    <a:pt x="620161" y="189690"/>
                    <a:pt x="625292" y="189224"/>
                    <a:pt x="629958" y="186425"/>
                  </a:cubicBezTo>
                  <a:cubicBezTo>
                    <a:pt x="631824" y="185492"/>
                    <a:pt x="633690" y="185025"/>
                    <a:pt x="635089" y="183626"/>
                  </a:cubicBezTo>
                  <a:cubicBezTo>
                    <a:pt x="636955" y="182693"/>
                    <a:pt x="637422" y="180360"/>
                    <a:pt x="636955" y="178494"/>
                  </a:cubicBezTo>
                  <a:cubicBezTo>
                    <a:pt x="636955" y="177095"/>
                    <a:pt x="636489" y="176161"/>
                    <a:pt x="636022" y="174762"/>
                  </a:cubicBezTo>
                  <a:cubicBezTo>
                    <a:pt x="636022" y="172429"/>
                    <a:pt x="636955" y="170563"/>
                    <a:pt x="639288" y="171030"/>
                  </a:cubicBezTo>
                  <a:cubicBezTo>
                    <a:pt x="643953" y="171496"/>
                    <a:pt x="648151" y="171030"/>
                    <a:pt x="651417" y="167298"/>
                  </a:cubicBezTo>
                  <a:cubicBezTo>
                    <a:pt x="652816" y="165432"/>
                    <a:pt x="655149" y="163566"/>
                    <a:pt x="657015" y="162166"/>
                  </a:cubicBezTo>
                  <a:cubicBezTo>
                    <a:pt x="666345" y="155169"/>
                    <a:pt x="666812" y="150970"/>
                    <a:pt x="658881" y="141640"/>
                  </a:cubicBezTo>
                  <a:cubicBezTo>
                    <a:pt x="657948" y="140707"/>
                    <a:pt x="657015" y="139774"/>
                    <a:pt x="656548" y="138841"/>
                  </a:cubicBezTo>
                  <a:cubicBezTo>
                    <a:pt x="649084" y="129977"/>
                    <a:pt x="638355" y="126245"/>
                    <a:pt x="627625" y="126245"/>
                  </a:cubicBezTo>
                  <a:cubicBezTo>
                    <a:pt x="621560" y="126245"/>
                    <a:pt x="615029" y="128578"/>
                    <a:pt x="608965" y="129977"/>
                  </a:cubicBezTo>
                  <a:cubicBezTo>
                    <a:pt x="608032" y="130444"/>
                    <a:pt x="607099" y="131843"/>
                    <a:pt x="606632" y="132776"/>
                  </a:cubicBezTo>
                  <a:cubicBezTo>
                    <a:pt x="605699" y="134642"/>
                    <a:pt x="605699" y="136508"/>
                    <a:pt x="604766" y="138374"/>
                  </a:cubicBezTo>
                  <a:cubicBezTo>
                    <a:pt x="603833" y="140707"/>
                    <a:pt x="601501" y="141640"/>
                    <a:pt x="598235" y="141173"/>
                  </a:cubicBezTo>
                  <a:cubicBezTo>
                    <a:pt x="595436" y="140707"/>
                    <a:pt x="593570" y="139774"/>
                    <a:pt x="591704" y="137908"/>
                  </a:cubicBezTo>
                  <a:cubicBezTo>
                    <a:pt x="589838" y="136508"/>
                    <a:pt x="587972" y="136508"/>
                    <a:pt x="587039" y="138841"/>
                  </a:cubicBezTo>
                  <a:cubicBezTo>
                    <a:pt x="580974" y="149571"/>
                    <a:pt x="570711" y="154702"/>
                    <a:pt x="559515" y="158434"/>
                  </a:cubicBezTo>
                  <a:cubicBezTo>
                    <a:pt x="553917" y="160300"/>
                    <a:pt x="547386" y="161700"/>
                    <a:pt x="542721" y="165432"/>
                  </a:cubicBezTo>
                  <a:cubicBezTo>
                    <a:pt x="542721" y="165898"/>
                    <a:pt x="542721" y="165898"/>
                    <a:pt x="542721" y="166365"/>
                  </a:cubicBezTo>
                  <a:cubicBezTo>
                    <a:pt x="541321" y="167764"/>
                    <a:pt x="539922" y="168697"/>
                    <a:pt x="538522" y="170097"/>
                  </a:cubicBezTo>
                  <a:cubicBezTo>
                    <a:pt x="537123" y="171496"/>
                    <a:pt x="535723" y="172429"/>
                    <a:pt x="534324" y="173829"/>
                  </a:cubicBezTo>
                  <a:lnTo>
                    <a:pt x="533391" y="174762"/>
                  </a:lnTo>
                  <a:lnTo>
                    <a:pt x="534324" y="173829"/>
                  </a:lnTo>
                  <a:cubicBezTo>
                    <a:pt x="535723" y="172429"/>
                    <a:pt x="536656" y="171030"/>
                    <a:pt x="538056" y="169630"/>
                  </a:cubicBezTo>
                  <a:cubicBezTo>
                    <a:pt x="539455" y="168231"/>
                    <a:pt x="540855" y="167298"/>
                    <a:pt x="542254" y="165898"/>
                  </a:cubicBezTo>
                  <a:cubicBezTo>
                    <a:pt x="542254" y="165898"/>
                    <a:pt x="542721" y="165898"/>
                    <a:pt x="542721" y="165432"/>
                  </a:cubicBezTo>
                  <a:cubicBezTo>
                    <a:pt x="543187" y="163566"/>
                    <a:pt x="543187" y="161700"/>
                    <a:pt x="544120" y="160767"/>
                  </a:cubicBezTo>
                  <a:cubicBezTo>
                    <a:pt x="548319" y="156102"/>
                    <a:pt x="552517" y="150970"/>
                    <a:pt x="559049" y="149104"/>
                  </a:cubicBezTo>
                  <a:cubicBezTo>
                    <a:pt x="566046" y="146772"/>
                    <a:pt x="570711" y="141640"/>
                    <a:pt x="573510" y="134176"/>
                  </a:cubicBezTo>
                  <a:cubicBezTo>
                    <a:pt x="573977" y="132310"/>
                    <a:pt x="574910" y="130444"/>
                    <a:pt x="575843" y="129044"/>
                  </a:cubicBezTo>
                  <a:cubicBezTo>
                    <a:pt x="581907" y="114116"/>
                    <a:pt x="574443" y="110851"/>
                    <a:pt x="563247" y="112250"/>
                  </a:cubicBezTo>
                  <a:cubicBezTo>
                    <a:pt x="562781" y="112250"/>
                    <a:pt x="561847" y="112250"/>
                    <a:pt x="561381" y="112717"/>
                  </a:cubicBezTo>
                  <a:cubicBezTo>
                    <a:pt x="560448" y="113183"/>
                    <a:pt x="559049" y="114116"/>
                    <a:pt x="558582" y="115049"/>
                  </a:cubicBezTo>
                  <a:cubicBezTo>
                    <a:pt x="557182" y="117848"/>
                    <a:pt x="556716" y="121114"/>
                    <a:pt x="555316" y="123913"/>
                  </a:cubicBezTo>
                  <a:cubicBezTo>
                    <a:pt x="553917" y="127645"/>
                    <a:pt x="550185" y="129977"/>
                    <a:pt x="546453" y="129977"/>
                  </a:cubicBezTo>
                  <a:cubicBezTo>
                    <a:pt x="545986" y="129977"/>
                    <a:pt x="545053" y="130444"/>
                    <a:pt x="544587" y="129977"/>
                  </a:cubicBezTo>
                  <a:cubicBezTo>
                    <a:pt x="537589" y="127178"/>
                    <a:pt x="531058" y="129044"/>
                    <a:pt x="524061" y="129511"/>
                  </a:cubicBezTo>
                  <a:cubicBezTo>
                    <a:pt x="523594" y="129511"/>
                    <a:pt x="523127" y="128578"/>
                    <a:pt x="523127" y="128111"/>
                  </a:cubicBezTo>
                  <a:cubicBezTo>
                    <a:pt x="523127" y="127645"/>
                    <a:pt x="523594" y="126712"/>
                    <a:pt x="523594" y="126245"/>
                  </a:cubicBezTo>
                  <a:cubicBezTo>
                    <a:pt x="527326" y="124846"/>
                    <a:pt x="531058" y="123913"/>
                    <a:pt x="534324" y="122513"/>
                  </a:cubicBezTo>
                  <a:cubicBezTo>
                    <a:pt x="537589" y="121114"/>
                    <a:pt x="539455" y="118781"/>
                    <a:pt x="540388" y="115516"/>
                  </a:cubicBezTo>
                  <a:cubicBezTo>
                    <a:pt x="541321" y="113183"/>
                    <a:pt x="539455" y="109451"/>
                    <a:pt x="537589" y="108985"/>
                  </a:cubicBezTo>
                  <a:cubicBezTo>
                    <a:pt x="533391" y="108051"/>
                    <a:pt x="528726" y="107118"/>
                    <a:pt x="524527" y="106185"/>
                  </a:cubicBezTo>
                  <a:cubicBezTo>
                    <a:pt x="505400" y="102453"/>
                    <a:pt x="498403" y="102920"/>
                    <a:pt x="479742" y="110384"/>
                  </a:cubicBezTo>
                  <a:cubicBezTo>
                    <a:pt x="477410" y="111317"/>
                    <a:pt x="475077" y="112717"/>
                    <a:pt x="472745" y="113650"/>
                  </a:cubicBezTo>
                  <a:cubicBezTo>
                    <a:pt x="469013" y="115049"/>
                    <a:pt x="465281" y="115982"/>
                    <a:pt x="461548" y="116915"/>
                  </a:cubicBezTo>
                  <a:cubicBezTo>
                    <a:pt x="461082" y="116915"/>
                    <a:pt x="459682" y="115516"/>
                    <a:pt x="459216" y="114583"/>
                  </a:cubicBezTo>
                  <a:cubicBezTo>
                    <a:pt x="459216" y="114116"/>
                    <a:pt x="459216" y="113183"/>
                    <a:pt x="459682" y="113183"/>
                  </a:cubicBezTo>
                  <a:cubicBezTo>
                    <a:pt x="462015" y="111784"/>
                    <a:pt x="463881" y="110384"/>
                    <a:pt x="466214" y="109451"/>
                  </a:cubicBezTo>
                  <a:cubicBezTo>
                    <a:pt x="472745" y="106652"/>
                    <a:pt x="479742" y="104786"/>
                    <a:pt x="485807" y="101987"/>
                  </a:cubicBezTo>
                  <a:cubicBezTo>
                    <a:pt x="497470" y="96389"/>
                    <a:pt x="509132" y="95456"/>
                    <a:pt x="521261" y="99188"/>
                  </a:cubicBezTo>
                  <a:cubicBezTo>
                    <a:pt x="529659" y="101520"/>
                    <a:pt x="537589" y="101520"/>
                    <a:pt x="545986" y="101054"/>
                  </a:cubicBezTo>
                  <a:cubicBezTo>
                    <a:pt x="553450" y="100587"/>
                    <a:pt x="561381" y="98721"/>
                    <a:pt x="568845" y="98255"/>
                  </a:cubicBezTo>
                  <a:cubicBezTo>
                    <a:pt x="577709" y="97788"/>
                    <a:pt x="584240" y="92190"/>
                    <a:pt x="590771" y="87525"/>
                  </a:cubicBezTo>
                  <a:cubicBezTo>
                    <a:pt x="594037" y="85193"/>
                    <a:pt x="594503" y="77729"/>
                    <a:pt x="591237" y="75396"/>
                  </a:cubicBezTo>
                  <a:cubicBezTo>
                    <a:pt x="586572" y="71664"/>
                    <a:pt x="582374" y="68398"/>
                    <a:pt x="577242" y="65133"/>
                  </a:cubicBezTo>
                  <a:cubicBezTo>
                    <a:pt x="569312" y="60001"/>
                    <a:pt x="561381" y="57202"/>
                    <a:pt x="552051" y="61401"/>
                  </a:cubicBezTo>
                  <a:cubicBezTo>
                    <a:pt x="551118" y="61867"/>
                    <a:pt x="549718" y="61867"/>
                    <a:pt x="548319" y="61401"/>
                  </a:cubicBezTo>
                  <a:cubicBezTo>
                    <a:pt x="547852" y="61401"/>
                    <a:pt x="546919" y="60934"/>
                    <a:pt x="546919" y="60468"/>
                  </a:cubicBezTo>
                  <a:cubicBezTo>
                    <a:pt x="546919" y="60001"/>
                    <a:pt x="547386" y="59535"/>
                    <a:pt x="547852" y="59068"/>
                  </a:cubicBezTo>
                  <a:cubicBezTo>
                    <a:pt x="549718" y="58135"/>
                    <a:pt x="551584" y="57669"/>
                    <a:pt x="552984" y="56736"/>
                  </a:cubicBezTo>
                  <a:cubicBezTo>
                    <a:pt x="557649" y="53937"/>
                    <a:pt x="559049" y="48339"/>
                    <a:pt x="555783" y="43207"/>
                  </a:cubicBezTo>
                  <a:cubicBezTo>
                    <a:pt x="554383" y="41341"/>
                    <a:pt x="551118" y="39008"/>
                    <a:pt x="549252" y="39941"/>
                  </a:cubicBezTo>
                  <a:cubicBezTo>
                    <a:pt x="537123" y="44140"/>
                    <a:pt x="525460" y="43674"/>
                    <a:pt x="513797" y="39008"/>
                  </a:cubicBezTo>
                  <a:cubicBezTo>
                    <a:pt x="510532" y="37609"/>
                    <a:pt x="506333" y="37609"/>
                    <a:pt x="502601" y="38075"/>
                  </a:cubicBezTo>
                  <a:cubicBezTo>
                    <a:pt x="497936" y="38542"/>
                    <a:pt x="493738" y="39475"/>
                    <a:pt x="489539" y="40408"/>
                  </a:cubicBezTo>
                  <a:cubicBezTo>
                    <a:pt x="483474" y="41808"/>
                    <a:pt x="477410" y="43207"/>
                    <a:pt x="470879" y="41808"/>
                  </a:cubicBezTo>
                  <a:cubicBezTo>
                    <a:pt x="466214" y="40875"/>
                    <a:pt x="462015" y="42274"/>
                    <a:pt x="457816" y="44607"/>
                  </a:cubicBezTo>
                  <a:cubicBezTo>
                    <a:pt x="456417" y="45540"/>
                    <a:pt x="454084" y="45540"/>
                    <a:pt x="452218" y="45540"/>
                  </a:cubicBezTo>
                  <a:cubicBezTo>
                    <a:pt x="451752" y="45540"/>
                    <a:pt x="450819" y="45073"/>
                    <a:pt x="450819" y="44607"/>
                  </a:cubicBezTo>
                  <a:cubicBezTo>
                    <a:pt x="450819" y="44140"/>
                    <a:pt x="450819" y="43207"/>
                    <a:pt x="450819" y="43207"/>
                  </a:cubicBezTo>
                  <a:cubicBezTo>
                    <a:pt x="453151" y="41808"/>
                    <a:pt x="455017" y="40408"/>
                    <a:pt x="457350" y="39941"/>
                  </a:cubicBezTo>
                  <a:cubicBezTo>
                    <a:pt x="462482" y="39475"/>
                    <a:pt x="468080" y="40408"/>
                    <a:pt x="472745" y="39008"/>
                  </a:cubicBezTo>
                  <a:cubicBezTo>
                    <a:pt x="482075" y="35743"/>
                    <a:pt x="491871" y="36209"/>
                    <a:pt x="501202" y="35276"/>
                  </a:cubicBezTo>
                  <a:cubicBezTo>
                    <a:pt x="508666" y="34810"/>
                    <a:pt x="516596" y="34810"/>
                    <a:pt x="524061" y="37142"/>
                  </a:cubicBezTo>
                  <a:cubicBezTo>
                    <a:pt x="531525" y="39475"/>
                    <a:pt x="538056" y="36676"/>
                    <a:pt x="544120" y="32944"/>
                  </a:cubicBezTo>
                  <a:cubicBezTo>
                    <a:pt x="545053" y="32477"/>
                    <a:pt x="545053" y="30145"/>
                    <a:pt x="545053" y="29678"/>
                  </a:cubicBezTo>
                  <a:cubicBezTo>
                    <a:pt x="541321" y="22681"/>
                    <a:pt x="534324" y="18016"/>
                    <a:pt x="526859" y="16150"/>
                  </a:cubicBezTo>
                  <a:cubicBezTo>
                    <a:pt x="512864" y="12884"/>
                    <a:pt x="499802" y="7753"/>
                    <a:pt x="486740" y="3554"/>
                  </a:cubicBezTo>
                  <a:cubicBezTo>
                    <a:pt x="480675" y="1688"/>
                    <a:pt x="474144" y="1221"/>
                    <a:pt x="468080" y="288"/>
                  </a:cubicBezTo>
                  <a:cubicBezTo>
                    <a:pt x="461082" y="-1111"/>
                    <a:pt x="454551" y="3087"/>
                    <a:pt x="447087" y="2154"/>
                  </a:cubicBezTo>
                  <a:cubicBezTo>
                    <a:pt x="441489" y="4953"/>
                    <a:pt x="438690" y="10085"/>
                    <a:pt x="435424" y="14750"/>
                  </a:cubicBezTo>
                  <a:cubicBezTo>
                    <a:pt x="434958" y="15217"/>
                    <a:pt x="434958" y="15217"/>
                    <a:pt x="434491" y="15683"/>
                  </a:cubicBezTo>
                  <a:cubicBezTo>
                    <a:pt x="434491" y="15683"/>
                    <a:pt x="434025" y="15683"/>
                    <a:pt x="434025" y="15683"/>
                  </a:cubicBezTo>
                  <a:cubicBezTo>
                    <a:pt x="434025" y="15683"/>
                    <a:pt x="434025" y="16150"/>
                    <a:pt x="434025" y="16150"/>
                  </a:cubicBezTo>
                  <a:lnTo>
                    <a:pt x="434491" y="15683"/>
                  </a:lnTo>
                  <a:cubicBezTo>
                    <a:pt x="434491" y="17083"/>
                    <a:pt x="434025" y="18016"/>
                    <a:pt x="434025" y="19415"/>
                  </a:cubicBezTo>
                  <a:cubicBezTo>
                    <a:pt x="434025" y="19415"/>
                    <a:pt x="434491" y="19415"/>
                    <a:pt x="434491" y="19415"/>
                  </a:cubicBezTo>
                  <a:lnTo>
                    <a:pt x="434958" y="20815"/>
                  </a:lnTo>
                  <a:lnTo>
                    <a:pt x="433558" y="19882"/>
                  </a:lnTo>
                  <a:cubicBezTo>
                    <a:pt x="433558" y="19882"/>
                    <a:pt x="433558" y="19415"/>
                    <a:pt x="433558" y="19415"/>
                  </a:cubicBezTo>
                  <a:cubicBezTo>
                    <a:pt x="428893" y="19882"/>
                    <a:pt x="425161" y="17083"/>
                    <a:pt x="421895" y="14750"/>
                  </a:cubicBezTo>
                  <a:cubicBezTo>
                    <a:pt x="420496" y="13817"/>
                    <a:pt x="419563" y="13817"/>
                    <a:pt x="418630" y="15683"/>
                  </a:cubicBezTo>
                  <a:cubicBezTo>
                    <a:pt x="418163" y="16150"/>
                    <a:pt x="418163" y="17083"/>
                    <a:pt x="418163" y="17549"/>
                  </a:cubicBezTo>
                  <a:cubicBezTo>
                    <a:pt x="418630" y="19415"/>
                    <a:pt x="419096" y="21281"/>
                    <a:pt x="419563" y="23147"/>
                  </a:cubicBezTo>
                  <a:cubicBezTo>
                    <a:pt x="420029" y="24547"/>
                    <a:pt x="420029" y="25946"/>
                    <a:pt x="418630" y="26413"/>
                  </a:cubicBezTo>
                  <a:cubicBezTo>
                    <a:pt x="417697" y="26879"/>
                    <a:pt x="415831" y="27346"/>
                    <a:pt x="414898" y="26879"/>
                  </a:cubicBezTo>
                  <a:cubicBezTo>
                    <a:pt x="409300" y="25013"/>
                    <a:pt x="404168" y="22681"/>
                    <a:pt x="399970" y="18949"/>
                  </a:cubicBezTo>
                  <a:cubicBezTo>
                    <a:pt x="396704" y="16150"/>
                    <a:pt x="392972" y="16616"/>
                    <a:pt x="389240" y="18949"/>
                  </a:cubicBezTo>
                  <a:cubicBezTo>
                    <a:pt x="385974" y="20815"/>
                    <a:pt x="382709" y="23147"/>
                    <a:pt x="378510" y="23147"/>
                  </a:cubicBezTo>
                  <a:cubicBezTo>
                    <a:pt x="376178" y="23147"/>
                    <a:pt x="374778" y="25013"/>
                    <a:pt x="374778" y="26879"/>
                  </a:cubicBezTo>
                  <a:cubicBezTo>
                    <a:pt x="374312" y="31544"/>
                    <a:pt x="374312" y="35743"/>
                    <a:pt x="373845" y="40408"/>
                  </a:cubicBezTo>
                  <a:cubicBezTo>
                    <a:pt x="373845" y="43207"/>
                    <a:pt x="372912" y="45073"/>
                    <a:pt x="370113" y="46473"/>
                  </a:cubicBezTo>
                  <a:cubicBezTo>
                    <a:pt x="368247" y="47872"/>
                    <a:pt x="366848" y="50205"/>
                    <a:pt x="364982" y="51604"/>
                  </a:cubicBezTo>
                  <a:cubicBezTo>
                    <a:pt x="364049" y="52071"/>
                    <a:pt x="362649" y="52537"/>
                    <a:pt x="361716" y="52537"/>
                  </a:cubicBezTo>
                  <a:cubicBezTo>
                    <a:pt x="357517" y="50671"/>
                    <a:pt x="353785" y="48339"/>
                    <a:pt x="349120" y="48339"/>
                  </a:cubicBezTo>
                  <a:cubicBezTo>
                    <a:pt x="347721" y="48339"/>
                    <a:pt x="344922" y="50205"/>
                    <a:pt x="344922" y="51604"/>
                  </a:cubicBezTo>
                  <a:cubicBezTo>
                    <a:pt x="344922" y="53470"/>
                    <a:pt x="344455" y="55336"/>
                    <a:pt x="344455" y="57202"/>
                  </a:cubicBezTo>
                  <a:cubicBezTo>
                    <a:pt x="345388" y="64200"/>
                    <a:pt x="346788" y="71197"/>
                    <a:pt x="348654" y="77729"/>
                  </a:cubicBezTo>
                  <a:cubicBezTo>
                    <a:pt x="350986" y="86592"/>
                    <a:pt x="350986" y="95456"/>
                    <a:pt x="355185" y="103853"/>
                  </a:cubicBezTo>
                  <a:cubicBezTo>
                    <a:pt x="356118" y="105252"/>
                    <a:pt x="354252" y="107118"/>
                    <a:pt x="351919" y="107118"/>
                  </a:cubicBezTo>
                  <a:cubicBezTo>
                    <a:pt x="349120" y="107118"/>
                    <a:pt x="345388" y="107585"/>
                    <a:pt x="344455" y="103386"/>
                  </a:cubicBezTo>
                  <a:cubicBezTo>
                    <a:pt x="343522" y="100121"/>
                    <a:pt x="341190" y="97788"/>
                    <a:pt x="337924" y="96855"/>
                  </a:cubicBezTo>
                  <a:cubicBezTo>
                    <a:pt x="336525" y="96389"/>
                    <a:pt x="337458" y="95922"/>
                    <a:pt x="338857" y="94523"/>
                  </a:cubicBezTo>
                  <a:cubicBezTo>
                    <a:pt x="342123" y="91724"/>
                    <a:pt x="342589" y="88925"/>
                    <a:pt x="339790" y="87059"/>
                  </a:cubicBezTo>
                  <a:cubicBezTo>
                    <a:pt x="336525" y="84726"/>
                    <a:pt x="333726" y="82860"/>
                    <a:pt x="332326" y="78662"/>
                  </a:cubicBezTo>
                  <a:cubicBezTo>
                    <a:pt x="330460" y="72597"/>
                    <a:pt x="327661" y="66999"/>
                    <a:pt x="324862" y="60934"/>
                  </a:cubicBezTo>
                  <a:cubicBezTo>
                    <a:pt x="322996" y="57202"/>
                    <a:pt x="320663" y="54870"/>
                    <a:pt x="316931" y="53004"/>
                  </a:cubicBezTo>
                  <a:cubicBezTo>
                    <a:pt x="313666" y="51604"/>
                    <a:pt x="309934" y="52537"/>
                    <a:pt x="309001" y="55336"/>
                  </a:cubicBezTo>
                  <a:cubicBezTo>
                    <a:pt x="308534" y="56736"/>
                    <a:pt x="308068" y="57669"/>
                    <a:pt x="307601" y="59068"/>
                  </a:cubicBezTo>
                  <a:cubicBezTo>
                    <a:pt x="304802" y="66532"/>
                    <a:pt x="305269" y="73996"/>
                    <a:pt x="305735" y="81927"/>
                  </a:cubicBezTo>
                  <a:cubicBezTo>
                    <a:pt x="305735" y="85193"/>
                    <a:pt x="305269" y="88458"/>
                    <a:pt x="303869" y="91257"/>
                  </a:cubicBezTo>
                  <a:cubicBezTo>
                    <a:pt x="302003" y="94523"/>
                    <a:pt x="298271" y="92657"/>
                    <a:pt x="295006" y="92190"/>
                  </a:cubicBezTo>
                  <a:cubicBezTo>
                    <a:pt x="294539" y="92190"/>
                    <a:pt x="293606" y="92190"/>
                    <a:pt x="293140" y="92190"/>
                  </a:cubicBezTo>
                  <a:cubicBezTo>
                    <a:pt x="292207" y="92657"/>
                    <a:pt x="291273" y="93590"/>
                    <a:pt x="289874" y="94056"/>
                  </a:cubicBezTo>
                  <a:cubicBezTo>
                    <a:pt x="288475" y="94989"/>
                    <a:pt x="287075" y="93123"/>
                    <a:pt x="286142" y="91257"/>
                  </a:cubicBezTo>
                  <a:cubicBezTo>
                    <a:pt x="284742" y="87525"/>
                    <a:pt x="289874" y="85659"/>
                    <a:pt x="288475" y="82394"/>
                  </a:cubicBezTo>
                  <a:cubicBezTo>
                    <a:pt x="286142" y="76329"/>
                    <a:pt x="287541" y="69798"/>
                    <a:pt x="287075" y="63267"/>
                  </a:cubicBezTo>
                  <a:cubicBezTo>
                    <a:pt x="287075" y="61401"/>
                    <a:pt x="286142" y="59535"/>
                    <a:pt x="285209" y="57669"/>
                  </a:cubicBezTo>
                  <a:cubicBezTo>
                    <a:pt x="285209" y="57202"/>
                    <a:pt x="284276" y="56269"/>
                    <a:pt x="283809" y="56269"/>
                  </a:cubicBezTo>
                  <a:cubicBezTo>
                    <a:pt x="282876" y="56736"/>
                    <a:pt x="281010" y="56736"/>
                    <a:pt x="280544" y="57669"/>
                  </a:cubicBezTo>
                  <a:cubicBezTo>
                    <a:pt x="278211" y="60001"/>
                    <a:pt x="278678" y="63733"/>
                    <a:pt x="278211" y="66532"/>
                  </a:cubicBezTo>
                  <a:cubicBezTo>
                    <a:pt x="278211" y="69798"/>
                    <a:pt x="279144" y="73063"/>
                    <a:pt x="278211" y="75863"/>
                  </a:cubicBezTo>
                  <a:cubicBezTo>
                    <a:pt x="277278" y="78662"/>
                    <a:pt x="274479" y="80994"/>
                    <a:pt x="272613" y="83327"/>
                  </a:cubicBezTo>
                  <a:cubicBezTo>
                    <a:pt x="272147" y="83793"/>
                    <a:pt x="272147" y="84260"/>
                    <a:pt x="271680" y="84726"/>
                  </a:cubicBezTo>
                  <a:cubicBezTo>
                    <a:pt x="271680" y="84726"/>
                    <a:pt x="271680" y="85193"/>
                    <a:pt x="272147" y="85193"/>
                  </a:cubicBezTo>
                  <a:cubicBezTo>
                    <a:pt x="270747" y="86126"/>
                    <a:pt x="269348" y="87525"/>
                    <a:pt x="267948" y="88458"/>
                  </a:cubicBezTo>
                  <a:cubicBezTo>
                    <a:pt x="266549" y="89858"/>
                    <a:pt x="264683" y="91257"/>
                    <a:pt x="263283" y="92657"/>
                  </a:cubicBezTo>
                  <a:cubicBezTo>
                    <a:pt x="263283" y="93123"/>
                    <a:pt x="262817" y="93123"/>
                    <a:pt x="262817" y="93590"/>
                  </a:cubicBezTo>
                  <a:cubicBezTo>
                    <a:pt x="262817" y="94056"/>
                    <a:pt x="262817" y="94989"/>
                    <a:pt x="262817" y="95456"/>
                  </a:cubicBezTo>
                  <a:cubicBezTo>
                    <a:pt x="261884" y="94523"/>
                    <a:pt x="262350" y="94056"/>
                    <a:pt x="262817" y="93590"/>
                  </a:cubicBezTo>
                  <a:cubicBezTo>
                    <a:pt x="262817" y="93123"/>
                    <a:pt x="262817" y="92657"/>
                    <a:pt x="262817" y="92190"/>
                  </a:cubicBezTo>
                  <a:cubicBezTo>
                    <a:pt x="264216" y="90791"/>
                    <a:pt x="266082" y="89391"/>
                    <a:pt x="267482" y="87992"/>
                  </a:cubicBezTo>
                  <a:cubicBezTo>
                    <a:pt x="268881" y="87059"/>
                    <a:pt x="270281" y="85659"/>
                    <a:pt x="271680" y="84726"/>
                  </a:cubicBezTo>
                  <a:cubicBezTo>
                    <a:pt x="271680" y="84726"/>
                    <a:pt x="271680" y="84726"/>
                    <a:pt x="271680" y="84726"/>
                  </a:cubicBezTo>
                  <a:cubicBezTo>
                    <a:pt x="270747" y="82860"/>
                    <a:pt x="269814" y="80528"/>
                    <a:pt x="270281" y="78195"/>
                  </a:cubicBezTo>
                  <a:cubicBezTo>
                    <a:pt x="271680" y="73996"/>
                    <a:pt x="273546" y="69798"/>
                    <a:pt x="274946" y="65599"/>
                  </a:cubicBezTo>
                  <a:cubicBezTo>
                    <a:pt x="275879" y="61401"/>
                    <a:pt x="276812" y="56736"/>
                    <a:pt x="275879" y="52537"/>
                  </a:cubicBezTo>
                  <a:cubicBezTo>
                    <a:pt x="275412" y="50671"/>
                    <a:pt x="272147" y="47872"/>
                    <a:pt x="270281" y="48339"/>
                  </a:cubicBezTo>
                  <a:cubicBezTo>
                    <a:pt x="267015" y="49272"/>
                    <a:pt x="263750" y="49272"/>
                    <a:pt x="260950" y="50671"/>
                  </a:cubicBezTo>
                  <a:cubicBezTo>
                    <a:pt x="254886" y="53470"/>
                    <a:pt x="248821" y="53937"/>
                    <a:pt x="242290" y="54870"/>
                  </a:cubicBezTo>
                  <a:cubicBezTo>
                    <a:pt x="233427" y="56269"/>
                    <a:pt x="224563" y="56736"/>
                    <a:pt x="215699" y="57669"/>
                  </a:cubicBezTo>
                  <a:cubicBezTo>
                    <a:pt x="212434" y="58135"/>
                    <a:pt x="210101" y="60468"/>
                    <a:pt x="210101" y="64200"/>
                  </a:cubicBezTo>
                  <a:cubicBezTo>
                    <a:pt x="210101" y="66066"/>
                    <a:pt x="210568" y="67932"/>
                    <a:pt x="210101" y="69798"/>
                  </a:cubicBezTo>
                  <a:cubicBezTo>
                    <a:pt x="210101" y="70264"/>
                    <a:pt x="209635" y="71197"/>
                    <a:pt x="209168" y="71197"/>
                  </a:cubicBezTo>
                  <a:cubicBezTo>
                    <a:pt x="208702" y="71197"/>
                    <a:pt x="207769" y="71197"/>
                    <a:pt x="207302" y="70731"/>
                  </a:cubicBezTo>
                  <a:cubicBezTo>
                    <a:pt x="205903" y="68865"/>
                    <a:pt x="204503" y="66066"/>
                    <a:pt x="202637" y="65133"/>
                  </a:cubicBezTo>
                  <a:cubicBezTo>
                    <a:pt x="199838" y="63267"/>
                    <a:pt x="196573" y="65133"/>
                    <a:pt x="193307" y="66532"/>
                  </a:cubicBezTo>
                  <a:cubicBezTo>
                    <a:pt x="190042" y="67932"/>
                    <a:pt x="188176" y="70264"/>
                    <a:pt x="187242" y="73530"/>
                  </a:cubicBezTo>
                  <a:cubicBezTo>
                    <a:pt x="186776" y="75396"/>
                    <a:pt x="186309" y="77262"/>
                    <a:pt x="186309" y="79128"/>
                  </a:cubicBezTo>
                  <a:cubicBezTo>
                    <a:pt x="185843" y="82860"/>
                    <a:pt x="186309" y="87059"/>
                    <a:pt x="184443" y="90324"/>
                  </a:cubicBezTo>
                  <a:cubicBezTo>
                    <a:pt x="183044" y="93590"/>
                    <a:pt x="179312" y="95922"/>
                    <a:pt x="176979" y="98721"/>
                  </a:cubicBezTo>
                  <a:cubicBezTo>
                    <a:pt x="176046" y="99654"/>
                    <a:pt x="175580" y="101054"/>
                    <a:pt x="174647" y="101987"/>
                  </a:cubicBezTo>
                  <a:cubicBezTo>
                    <a:pt x="172781" y="103853"/>
                    <a:pt x="169982" y="104786"/>
                    <a:pt x="168116" y="102920"/>
                  </a:cubicBezTo>
                  <a:cubicBezTo>
                    <a:pt x="163917" y="99188"/>
                    <a:pt x="159719" y="98255"/>
                    <a:pt x="154120" y="99654"/>
                  </a:cubicBezTo>
                  <a:cubicBezTo>
                    <a:pt x="147589" y="101054"/>
                    <a:pt x="141991" y="102920"/>
                    <a:pt x="137793" y="108518"/>
                  </a:cubicBezTo>
                  <a:cubicBezTo>
                    <a:pt x="133594" y="113650"/>
                    <a:pt x="127530" y="115982"/>
                    <a:pt x="120998" y="116915"/>
                  </a:cubicBezTo>
                  <a:cubicBezTo>
                    <a:pt x="120065" y="118315"/>
                    <a:pt x="118666" y="119248"/>
                    <a:pt x="117266" y="120181"/>
                  </a:cubicBezTo>
                  <a:cubicBezTo>
                    <a:pt x="110735" y="124379"/>
                    <a:pt x="107003" y="130910"/>
                    <a:pt x="102805" y="137441"/>
                  </a:cubicBezTo>
                  <a:cubicBezTo>
                    <a:pt x="100006" y="142106"/>
                    <a:pt x="101405" y="146305"/>
                    <a:pt x="106070" y="147705"/>
                  </a:cubicBezTo>
                  <a:cubicBezTo>
                    <a:pt x="110735" y="149104"/>
                    <a:pt x="115400" y="150504"/>
                    <a:pt x="120065" y="151903"/>
                  </a:cubicBezTo>
                  <a:cubicBezTo>
                    <a:pt x="120065" y="151903"/>
                    <a:pt x="120065" y="151903"/>
                    <a:pt x="120065" y="151437"/>
                  </a:cubicBezTo>
                  <a:lnTo>
                    <a:pt x="120998" y="150504"/>
                  </a:lnTo>
                  <a:lnTo>
                    <a:pt x="120532" y="151437"/>
                  </a:lnTo>
                  <a:cubicBezTo>
                    <a:pt x="120532" y="151437"/>
                    <a:pt x="120532" y="151437"/>
                    <a:pt x="120532" y="151437"/>
                  </a:cubicBezTo>
                  <a:cubicBezTo>
                    <a:pt x="120998" y="152370"/>
                    <a:pt x="120998" y="153769"/>
                    <a:pt x="121465" y="154702"/>
                  </a:cubicBezTo>
                  <a:cubicBezTo>
                    <a:pt x="122398" y="156568"/>
                    <a:pt x="121931" y="158434"/>
                    <a:pt x="120532" y="159834"/>
                  </a:cubicBezTo>
                  <a:cubicBezTo>
                    <a:pt x="117733" y="161700"/>
                    <a:pt x="115400" y="163566"/>
                    <a:pt x="114934" y="166831"/>
                  </a:cubicBezTo>
                  <a:cubicBezTo>
                    <a:pt x="114467" y="169164"/>
                    <a:pt x="113068" y="171496"/>
                    <a:pt x="111668" y="173362"/>
                  </a:cubicBezTo>
                  <a:cubicBezTo>
                    <a:pt x="107936" y="177561"/>
                    <a:pt x="104204" y="181760"/>
                    <a:pt x="100006" y="185958"/>
                  </a:cubicBezTo>
                  <a:cubicBezTo>
                    <a:pt x="98140" y="187824"/>
                    <a:pt x="95341" y="188757"/>
                    <a:pt x="93008" y="187824"/>
                  </a:cubicBezTo>
                  <a:cubicBezTo>
                    <a:pt x="85077" y="183626"/>
                    <a:pt x="76680" y="185025"/>
                    <a:pt x="68750" y="185025"/>
                  </a:cubicBezTo>
                  <a:cubicBezTo>
                    <a:pt x="65484" y="185025"/>
                    <a:pt x="62219" y="185958"/>
                    <a:pt x="59886" y="187824"/>
                  </a:cubicBezTo>
                  <a:cubicBezTo>
                    <a:pt x="56154" y="190623"/>
                    <a:pt x="51955" y="192023"/>
                    <a:pt x="47757" y="192489"/>
                  </a:cubicBezTo>
                  <a:cubicBezTo>
                    <a:pt x="38893" y="193889"/>
                    <a:pt x="30496" y="195755"/>
                    <a:pt x="21166" y="197154"/>
                  </a:cubicBezTo>
                  <a:cubicBezTo>
                    <a:pt x="14168" y="198087"/>
                    <a:pt x="9037" y="203219"/>
                    <a:pt x="5305" y="209750"/>
                  </a:cubicBezTo>
                  <a:cubicBezTo>
                    <a:pt x="2972" y="213949"/>
                    <a:pt x="2039" y="218147"/>
                    <a:pt x="5771" y="221879"/>
                  </a:cubicBezTo>
                  <a:cubicBezTo>
                    <a:pt x="10436" y="227011"/>
                    <a:pt x="11369" y="234008"/>
                    <a:pt x="16501" y="239140"/>
                  </a:cubicBezTo>
                  <a:cubicBezTo>
                    <a:pt x="16967" y="238673"/>
                    <a:pt x="17434" y="238673"/>
                    <a:pt x="17900" y="238673"/>
                  </a:cubicBezTo>
                  <a:cubicBezTo>
                    <a:pt x="18367" y="238207"/>
                    <a:pt x="18833" y="237740"/>
                    <a:pt x="19766" y="237274"/>
                  </a:cubicBezTo>
                  <a:cubicBezTo>
                    <a:pt x="19766" y="238673"/>
                    <a:pt x="18833" y="238673"/>
                    <a:pt x="17900" y="238673"/>
                  </a:cubicBezTo>
                  <a:cubicBezTo>
                    <a:pt x="17434" y="238673"/>
                    <a:pt x="17434" y="239140"/>
                    <a:pt x="16967" y="239606"/>
                  </a:cubicBezTo>
                  <a:cubicBezTo>
                    <a:pt x="16967" y="239606"/>
                    <a:pt x="16501" y="239140"/>
                    <a:pt x="16501" y="239140"/>
                  </a:cubicBezTo>
                  <a:lnTo>
                    <a:pt x="16501" y="239140"/>
                  </a:lnTo>
                  <a:cubicBezTo>
                    <a:pt x="17900" y="242872"/>
                    <a:pt x="19300" y="246138"/>
                    <a:pt x="21166" y="249403"/>
                  </a:cubicBezTo>
                  <a:cubicBezTo>
                    <a:pt x="23032" y="252669"/>
                    <a:pt x="26298" y="255001"/>
                    <a:pt x="30963" y="254535"/>
                  </a:cubicBezTo>
                  <a:cubicBezTo>
                    <a:pt x="34228" y="254068"/>
                    <a:pt x="37027" y="251736"/>
                    <a:pt x="40293" y="253135"/>
                  </a:cubicBezTo>
                  <a:cubicBezTo>
                    <a:pt x="44025" y="254535"/>
                    <a:pt x="47757" y="254068"/>
                    <a:pt x="51489" y="253135"/>
                  </a:cubicBezTo>
                  <a:cubicBezTo>
                    <a:pt x="52422" y="253135"/>
                    <a:pt x="53821" y="253602"/>
                    <a:pt x="54755" y="254068"/>
                  </a:cubicBezTo>
                  <a:cubicBezTo>
                    <a:pt x="55687" y="255001"/>
                    <a:pt x="56621" y="256401"/>
                    <a:pt x="56621" y="257334"/>
                  </a:cubicBezTo>
                  <a:cubicBezTo>
                    <a:pt x="56621" y="258267"/>
                    <a:pt x="55221" y="260133"/>
                    <a:pt x="54288" y="260133"/>
                  </a:cubicBezTo>
                  <a:cubicBezTo>
                    <a:pt x="52422" y="260599"/>
                    <a:pt x="50556" y="260599"/>
                    <a:pt x="48690" y="260133"/>
                  </a:cubicBezTo>
                  <a:cubicBezTo>
                    <a:pt x="41226" y="257334"/>
                    <a:pt x="33762" y="256401"/>
                    <a:pt x="26298" y="260599"/>
                  </a:cubicBezTo>
                  <a:cubicBezTo>
                    <a:pt x="23032" y="261999"/>
                    <a:pt x="20233" y="261532"/>
                    <a:pt x="16967" y="261066"/>
                  </a:cubicBezTo>
                  <a:cubicBezTo>
                    <a:pt x="12769" y="260599"/>
                    <a:pt x="9503" y="261066"/>
                    <a:pt x="5771" y="262932"/>
                  </a:cubicBezTo>
                  <a:cubicBezTo>
                    <a:pt x="640" y="265731"/>
                    <a:pt x="-2159" y="273661"/>
                    <a:pt x="2039" y="277394"/>
                  </a:cubicBezTo>
                  <a:cubicBezTo>
                    <a:pt x="6238" y="281126"/>
                    <a:pt x="9037" y="286724"/>
                    <a:pt x="14635" y="289056"/>
                  </a:cubicBezTo>
                  <a:cubicBezTo>
                    <a:pt x="16967" y="289989"/>
                    <a:pt x="16967" y="290922"/>
                    <a:pt x="14168" y="292322"/>
                  </a:cubicBezTo>
                  <a:cubicBezTo>
                    <a:pt x="11836" y="293721"/>
                    <a:pt x="9503" y="294654"/>
                    <a:pt x="7637" y="296520"/>
                  </a:cubicBezTo>
                  <a:cubicBezTo>
                    <a:pt x="6704" y="297453"/>
                    <a:pt x="5305" y="300252"/>
                    <a:pt x="5771" y="301652"/>
                  </a:cubicBezTo>
                  <a:cubicBezTo>
                    <a:pt x="8570" y="309582"/>
                    <a:pt x="14168" y="316114"/>
                    <a:pt x="21166" y="320779"/>
                  </a:cubicBezTo>
                  <a:cubicBezTo>
                    <a:pt x="26298" y="324044"/>
                    <a:pt x="28164" y="323578"/>
                    <a:pt x="31429" y="317980"/>
                  </a:cubicBezTo>
                  <a:cubicBezTo>
                    <a:pt x="33295" y="314714"/>
                    <a:pt x="33762" y="314714"/>
                    <a:pt x="37494" y="316114"/>
                  </a:cubicBezTo>
                  <a:cubicBezTo>
                    <a:pt x="39826" y="317047"/>
                    <a:pt x="42159" y="317980"/>
                    <a:pt x="43558" y="320312"/>
                  </a:cubicBezTo>
                  <a:cubicBezTo>
                    <a:pt x="44025" y="321245"/>
                    <a:pt x="45891" y="322178"/>
                    <a:pt x="46824" y="321712"/>
                  </a:cubicBezTo>
                  <a:cubicBezTo>
                    <a:pt x="54755" y="317980"/>
                    <a:pt x="63618" y="324511"/>
                    <a:pt x="71082" y="318913"/>
                  </a:cubicBezTo>
                  <a:cubicBezTo>
                    <a:pt x="71549" y="318446"/>
                    <a:pt x="72482" y="318446"/>
                    <a:pt x="72948" y="318446"/>
                  </a:cubicBezTo>
                  <a:cubicBezTo>
                    <a:pt x="80412" y="321712"/>
                    <a:pt x="88343" y="324977"/>
                    <a:pt x="94874" y="330109"/>
                  </a:cubicBezTo>
                  <a:cubicBezTo>
                    <a:pt x="100472" y="334307"/>
                    <a:pt x="106070" y="338506"/>
                    <a:pt x="111668" y="343171"/>
                  </a:cubicBezTo>
                  <a:cubicBezTo>
                    <a:pt x="113534" y="344570"/>
                    <a:pt x="115400" y="346903"/>
                    <a:pt x="116800" y="348769"/>
                  </a:cubicBezTo>
                  <a:cubicBezTo>
                    <a:pt x="117733" y="350169"/>
                    <a:pt x="118199" y="352501"/>
                    <a:pt x="117733" y="353901"/>
                  </a:cubicBezTo>
                  <a:cubicBezTo>
                    <a:pt x="117266" y="357166"/>
                    <a:pt x="116333" y="360432"/>
                    <a:pt x="114934" y="363231"/>
                  </a:cubicBezTo>
                  <a:cubicBezTo>
                    <a:pt x="111668" y="368829"/>
                    <a:pt x="113534" y="373027"/>
                    <a:pt x="116800" y="377226"/>
                  </a:cubicBezTo>
                  <a:cubicBezTo>
                    <a:pt x="118199" y="379092"/>
                    <a:pt x="119132" y="381891"/>
                    <a:pt x="119599" y="384224"/>
                  </a:cubicBezTo>
                  <a:cubicBezTo>
                    <a:pt x="120065" y="387489"/>
                    <a:pt x="120065" y="390755"/>
                    <a:pt x="116800" y="392621"/>
                  </a:cubicBezTo>
                  <a:cubicBezTo>
                    <a:pt x="115400" y="393554"/>
                    <a:pt x="114934" y="394953"/>
                    <a:pt x="116800" y="395420"/>
                  </a:cubicBezTo>
                  <a:cubicBezTo>
                    <a:pt x="118666" y="396353"/>
                    <a:pt x="120532" y="396819"/>
                    <a:pt x="122398" y="397286"/>
                  </a:cubicBezTo>
                  <a:cubicBezTo>
                    <a:pt x="124731" y="398219"/>
                    <a:pt x="125197" y="400085"/>
                    <a:pt x="124264" y="401951"/>
                  </a:cubicBezTo>
                  <a:cubicBezTo>
                    <a:pt x="123797" y="402884"/>
                    <a:pt x="122865" y="404283"/>
                    <a:pt x="121931" y="405216"/>
                  </a:cubicBezTo>
                  <a:cubicBezTo>
                    <a:pt x="119599" y="408015"/>
                    <a:pt x="119132" y="410348"/>
                    <a:pt x="121931" y="413147"/>
                  </a:cubicBezTo>
                  <a:cubicBezTo>
                    <a:pt x="122865" y="414080"/>
                    <a:pt x="122865" y="415480"/>
                    <a:pt x="122865" y="416879"/>
                  </a:cubicBezTo>
                  <a:cubicBezTo>
                    <a:pt x="122398" y="418745"/>
                    <a:pt x="120532" y="420145"/>
                    <a:pt x="120532" y="422011"/>
                  </a:cubicBezTo>
                  <a:cubicBezTo>
                    <a:pt x="120998" y="424343"/>
                    <a:pt x="122865" y="426676"/>
                    <a:pt x="123331" y="429008"/>
                  </a:cubicBezTo>
                  <a:cubicBezTo>
                    <a:pt x="124264" y="432740"/>
                    <a:pt x="123797" y="436939"/>
                    <a:pt x="124731" y="440204"/>
                  </a:cubicBezTo>
                  <a:cubicBezTo>
                    <a:pt x="126130" y="444403"/>
                    <a:pt x="124731" y="447669"/>
                    <a:pt x="122865" y="450934"/>
                  </a:cubicBezTo>
                  <a:cubicBezTo>
                    <a:pt x="122398" y="451867"/>
                    <a:pt x="122865" y="453267"/>
                    <a:pt x="123331" y="454200"/>
                  </a:cubicBezTo>
                  <a:cubicBezTo>
                    <a:pt x="123797" y="455133"/>
                    <a:pt x="125197" y="456066"/>
                    <a:pt x="126130" y="456999"/>
                  </a:cubicBezTo>
                  <a:cubicBezTo>
                    <a:pt x="128463" y="460264"/>
                    <a:pt x="127530" y="462597"/>
                    <a:pt x="123797" y="463063"/>
                  </a:cubicBezTo>
                  <a:cubicBezTo>
                    <a:pt x="120998" y="463530"/>
                    <a:pt x="118666" y="463996"/>
                    <a:pt x="116800" y="465862"/>
                  </a:cubicBezTo>
                  <a:cubicBezTo>
                    <a:pt x="115867" y="466795"/>
                    <a:pt x="116333" y="468195"/>
                    <a:pt x="117266" y="469128"/>
                  </a:cubicBezTo>
                  <a:cubicBezTo>
                    <a:pt x="118199" y="470061"/>
                    <a:pt x="123797" y="470061"/>
                    <a:pt x="118199" y="472860"/>
                  </a:cubicBezTo>
                  <a:cubicBezTo>
                    <a:pt x="113534" y="475192"/>
                    <a:pt x="113534" y="479857"/>
                    <a:pt x="113068" y="484056"/>
                  </a:cubicBezTo>
                  <a:cubicBezTo>
                    <a:pt x="114467" y="484523"/>
                    <a:pt x="115400" y="484523"/>
                    <a:pt x="116800" y="484989"/>
                  </a:cubicBezTo>
                  <a:cubicBezTo>
                    <a:pt x="116800" y="484989"/>
                    <a:pt x="116800" y="484989"/>
                    <a:pt x="117266" y="484523"/>
                  </a:cubicBezTo>
                  <a:lnTo>
                    <a:pt x="118199" y="484056"/>
                  </a:lnTo>
                  <a:lnTo>
                    <a:pt x="117733" y="484989"/>
                  </a:lnTo>
                  <a:cubicBezTo>
                    <a:pt x="117266" y="484989"/>
                    <a:pt x="117266" y="484989"/>
                    <a:pt x="116800" y="484989"/>
                  </a:cubicBezTo>
                  <a:cubicBezTo>
                    <a:pt x="115400" y="485922"/>
                    <a:pt x="114467" y="487322"/>
                    <a:pt x="113068" y="488255"/>
                  </a:cubicBezTo>
                  <a:cubicBezTo>
                    <a:pt x="113068" y="488255"/>
                    <a:pt x="113068" y="488255"/>
                    <a:pt x="112601" y="487788"/>
                  </a:cubicBezTo>
                  <a:cubicBezTo>
                    <a:pt x="112601" y="487788"/>
                    <a:pt x="112601" y="488255"/>
                    <a:pt x="112601" y="488255"/>
                  </a:cubicBezTo>
                  <a:lnTo>
                    <a:pt x="113068" y="487788"/>
                  </a:lnTo>
                  <a:cubicBezTo>
                    <a:pt x="112135" y="492920"/>
                    <a:pt x="110269" y="497118"/>
                    <a:pt x="106537" y="500850"/>
                  </a:cubicBezTo>
                  <a:cubicBezTo>
                    <a:pt x="104671" y="502716"/>
                    <a:pt x="105604" y="507381"/>
                    <a:pt x="107470" y="509714"/>
                  </a:cubicBezTo>
                  <a:cubicBezTo>
                    <a:pt x="114001" y="517178"/>
                    <a:pt x="120065" y="517645"/>
                    <a:pt x="126597" y="510647"/>
                  </a:cubicBezTo>
                  <a:cubicBezTo>
                    <a:pt x="127996" y="509247"/>
                    <a:pt x="128929" y="507848"/>
                    <a:pt x="130329" y="506448"/>
                  </a:cubicBezTo>
                  <a:cubicBezTo>
                    <a:pt x="132195" y="504582"/>
                    <a:pt x="134994" y="504582"/>
                    <a:pt x="137326" y="505515"/>
                  </a:cubicBezTo>
                  <a:cubicBezTo>
                    <a:pt x="138259" y="505982"/>
                    <a:pt x="139192" y="506448"/>
                    <a:pt x="140125" y="507381"/>
                  </a:cubicBezTo>
                  <a:cubicBezTo>
                    <a:pt x="140125" y="507381"/>
                    <a:pt x="140125" y="507848"/>
                    <a:pt x="140125" y="507848"/>
                  </a:cubicBezTo>
                  <a:cubicBezTo>
                    <a:pt x="140125" y="507848"/>
                    <a:pt x="140592" y="507848"/>
                    <a:pt x="140592" y="507848"/>
                  </a:cubicBezTo>
                  <a:lnTo>
                    <a:pt x="140592" y="509247"/>
                  </a:lnTo>
                  <a:cubicBezTo>
                    <a:pt x="141525" y="509714"/>
                    <a:pt x="143391" y="510180"/>
                    <a:pt x="143857" y="510647"/>
                  </a:cubicBezTo>
                  <a:cubicBezTo>
                    <a:pt x="144324" y="512979"/>
                    <a:pt x="141991" y="512513"/>
                    <a:pt x="141058" y="513446"/>
                  </a:cubicBezTo>
                  <a:cubicBezTo>
                    <a:pt x="139192" y="516245"/>
                    <a:pt x="136860" y="519044"/>
                    <a:pt x="134994" y="522310"/>
                  </a:cubicBezTo>
                  <a:cubicBezTo>
                    <a:pt x="133594" y="524176"/>
                    <a:pt x="134061" y="526042"/>
                    <a:pt x="135927" y="526975"/>
                  </a:cubicBezTo>
                  <a:cubicBezTo>
                    <a:pt x="137326" y="527908"/>
                    <a:pt x="139192" y="528374"/>
                    <a:pt x="141058" y="529307"/>
                  </a:cubicBezTo>
                  <a:cubicBezTo>
                    <a:pt x="143391" y="530707"/>
                    <a:pt x="144324" y="533039"/>
                    <a:pt x="142924" y="535838"/>
                  </a:cubicBezTo>
                  <a:cubicBezTo>
                    <a:pt x="142458" y="537238"/>
                    <a:pt x="141525" y="538637"/>
                    <a:pt x="140592" y="540503"/>
                  </a:cubicBezTo>
                  <a:cubicBezTo>
                    <a:pt x="140592" y="540503"/>
                    <a:pt x="140592" y="540503"/>
                    <a:pt x="140592" y="540503"/>
                  </a:cubicBezTo>
                  <a:cubicBezTo>
                    <a:pt x="140592" y="540503"/>
                    <a:pt x="140592" y="540970"/>
                    <a:pt x="141058" y="540970"/>
                  </a:cubicBezTo>
                  <a:cubicBezTo>
                    <a:pt x="145723" y="540970"/>
                    <a:pt x="148056" y="543769"/>
                    <a:pt x="148989" y="548434"/>
                  </a:cubicBezTo>
                  <a:cubicBezTo>
                    <a:pt x="148989" y="548901"/>
                    <a:pt x="148522" y="549834"/>
                    <a:pt x="148056" y="549834"/>
                  </a:cubicBezTo>
                  <a:cubicBezTo>
                    <a:pt x="147589" y="549834"/>
                    <a:pt x="146656" y="549834"/>
                    <a:pt x="146656" y="549834"/>
                  </a:cubicBezTo>
                  <a:cubicBezTo>
                    <a:pt x="144790" y="547034"/>
                    <a:pt x="142924" y="543769"/>
                    <a:pt x="141525" y="540970"/>
                  </a:cubicBezTo>
                  <a:cubicBezTo>
                    <a:pt x="141058" y="540970"/>
                    <a:pt x="141058" y="540970"/>
                    <a:pt x="140592" y="540970"/>
                  </a:cubicBezTo>
                  <a:cubicBezTo>
                    <a:pt x="140592" y="540970"/>
                    <a:pt x="140592" y="540503"/>
                    <a:pt x="141058" y="540503"/>
                  </a:cubicBezTo>
                  <a:cubicBezTo>
                    <a:pt x="135927" y="540503"/>
                    <a:pt x="131262" y="538637"/>
                    <a:pt x="126597" y="537238"/>
                  </a:cubicBezTo>
                  <a:cubicBezTo>
                    <a:pt x="123797" y="536305"/>
                    <a:pt x="120532" y="535372"/>
                    <a:pt x="117266" y="534905"/>
                  </a:cubicBezTo>
                  <a:cubicBezTo>
                    <a:pt x="113534" y="534439"/>
                    <a:pt x="109802" y="537704"/>
                    <a:pt x="110269" y="541903"/>
                  </a:cubicBezTo>
                  <a:cubicBezTo>
                    <a:pt x="110269" y="542369"/>
                    <a:pt x="110735" y="543302"/>
                    <a:pt x="110735" y="543769"/>
                  </a:cubicBezTo>
                  <a:cubicBezTo>
                    <a:pt x="111202" y="545635"/>
                    <a:pt x="112135" y="547968"/>
                    <a:pt x="111668" y="549367"/>
                  </a:cubicBezTo>
                  <a:cubicBezTo>
                    <a:pt x="111202" y="550767"/>
                    <a:pt x="108869" y="551233"/>
                    <a:pt x="107003" y="552166"/>
                  </a:cubicBezTo>
                  <a:cubicBezTo>
                    <a:pt x="104671" y="553099"/>
                    <a:pt x="102805" y="554965"/>
                    <a:pt x="102338" y="557764"/>
                  </a:cubicBezTo>
                  <a:cubicBezTo>
                    <a:pt x="101405" y="561496"/>
                    <a:pt x="100472" y="565228"/>
                    <a:pt x="100472" y="568960"/>
                  </a:cubicBezTo>
                  <a:cubicBezTo>
                    <a:pt x="100472" y="576424"/>
                    <a:pt x="104204" y="582023"/>
                    <a:pt x="109802" y="586688"/>
                  </a:cubicBezTo>
                  <a:cubicBezTo>
                    <a:pt x="110269" y="587154"/>
                    <a:pt x="110735" y="587154"/>
                    <a:pt x="111668" y="587621"/>
                  </a:cubicBezTo>
                  <a:cubicBezTo>
                    <a:pt x="118666" y="589020"/>
                    <a:pt x="125663" y="588087"/>
                    <a:pt x="131728" y="584822"/>
                  </a:cubicBezTo>
                  <a:cubicBezTo>
                    <a:pt x="134994" y="583422"/>
                    <a:pt x="136393" y="577824"/>
                    <a:pt x="134527" y="575025"/>
                  </a:cubicBezTo>
                  <a:cubicBezTo>
                    <a:pt x="133594" y="573625"/>
                    <a:pt x="132195" y="572226"/>
                    <a:pt x="130795" y="570826"/>
                  </a:cubicBezTo>
                  <a:cubicBezTo>
                    <a:pt x="127530" y="568494"/>
                    <a:pt x="127063" y="565228"/>
                    <a:pt x="126597" y="561496"/>
                  </a:cubicBezTo>
                  <a:cubicBezTo>
                    <a:pt x="126597" y="561496"/>
                    <a:pt x="126130" y="561496"/>
                    <a:pt x="126130" y="561030"/>
                  </a:cubicBezTo>
                  <a:lnTo>
                    <a:pt x="125663" y="559630"/>
                  </a:lnTo>
                  <a:lnTo>
                    <a:pt x="126597" y="560563"/>
                  </a:lnTo>
                  <a:cubicBezTo>
                    <a:pt x="126597" y="561030"/>
                    <a:pt x="126597" y="561030"/>
                    <a:pt x="126597" y="561496"/>
                  </a:cubicBezTo>
                  <a:cubicBezTo>
                    <a:pt x="134994" y="565695"/>
                    <a:pt x="142924" y="570360"/>
                    <a:pt x="152254" y="570826"/>
                  </a:cubicBezTo>
                  <a:cubicBezTo>
                    <a:pt x="154587" y="570826"/>
                    <a:pt x="155520" y="573625"/>
                    <a:pt x="154120" y="575025"/>
                  </a:cubicBezTo>
                  <a:cubicBezTo>
                    <a:pt x="152721" y="576891"/>
                    <a:pt x="150855" y="578290"/>
                    <a:pt x="149455" y="580156"/>
                  </a:cubicBezTo>
                  <a:cubicBezTo>
                    <a:pt x="149455" y="580156"/>
                    <a:pt x="148989" y="580156"/>
                    <a:pt x="148989" y="580156"/>
                  </a:cubicBezTo>
                  <a:cubicBezTo>
                    <a:pt x="148989" y="580623"/>
                    <a:pt x="148989" y="580623"/>
                    <a:pt x="148989" y="581089"/>
                  </a:cubicBezTo>
                  <a:lnTo>
                    <a:pt x="149455" y="580623"/>
                  </a:lnTo>
                  <a:cubicBezTo>
                    <a:pt x="148522" y="582956"/>
                    <a:pt x="147589" y="585288"/>
                    <a:pt x="146190" y="587621"/>
                  </a:cubicBezTo>
                  <a:cubicBezTo>
                    <a:pt x="145257" y="589487"/>
                    <a:pt x="145723" y="591353"/>
                    <a:pt x="146190" y="593219"/>
                  </a:cubicBezTo>
                  <a:cubicBezTo>
                    <a:pt x="147123" y="596951"/>
                    <a:pt x="147123" y="596951"/>
                    <a:pt x="143391" y="597417"/>
                  </a:cubicBezTo>
                  <a:cubicBezTo>
                    <a:pt x="141525" y="597884"/>
                    <a:pt x="139192" y="597884"/>
                    <a:pt x="138726" y="599750"/>
                  </a:cubicBezTo>
                  <a:cubicBezTo>
                    <a:pt x="137326" y="608147"/>
                    <a:pt x="133128" y="611879"/>
                    <a:pt x="124264" y="610479"/>
                  </a:cubicBezTo>
                  <a:cubicBezTo>
                    <a:pt x="121465" y="610013"/>
                    <a:pt x="118199" y="611412"/>
                    <a:pt x="115400" y="611879"/>
                  </a:cubicBezTo>
                  <a:cubicBezTo>
                    <a:pt x="115400" y="615611"/>
                    <a:pt x="116333" y="619343"/>
                    <a:pt x="118199" y="622609"/>
                  </a:cubicBezTo>
                  <a:cubicBezTo>
                    <a:pt x="118199" y="622609"/>
                    <a:pt x="118666" y="622609"/>
                    <a:pt x="118666" y="622609"/>
                  </a:cubicBezTo>
                  <a:lnTo>
                    <a:pt x="119132" y="623542"/>
                  </a:lnTo>
                  <a:lnTo>
                    <a:pt x="118199" y="623075"/>
                  </a:lnTo>
                  <a:cubicBezTo>
                    <a:pt x="118199" y="623075"/>
                    <a:pt x="118199" y="622609"/>
                    <a:pt x="118199" y="622609"/>
                  </a:cubicBezTo>
                  <a:cubicBezTo>
                    <a:pt x="116333" y="622142"/>
                    <a:pt x="114934" y="622142"/>
                    <a:pt x="113068" y="621676"/>
                  </a:cubicBezTo>
                  <a:cubicBezTo>
                    <a:pt x="109336" y="621209"/>
                    <a:pt x="109336" y="621209"/>
                    <a:pt x="107470" y="624475"/>
                  </a:cubicBezTo>
                  <a:cubicBezTo>
                    <a:pt x="106537" y="626341"/>
                    <a:pt x="106070" y="628207"/>
                    <a:pt x="105137" y="629606"/>
                  </a:cubicBezTo>
                  <a:cubicBezTo>
                    <a:pt x="102805" y="632405"/>
                    <a:pt x="99073" y="634738"/>
                    <a:pt x="98140" y="638003"/>
                  </a:cubicBezTo>
                  <a:cubicBezTo>
                    <a:pt x="96740" y="641269"/>
                    <a:pt x="96274" y="645001"/>
                    <a:pt x="94408" y="648266"/>
                  </a:cubicBezTo>
                  <a:cubicBezTo>
                    <a:pt x="93008" y="650132"/>
                    <a:pt x="93008" y="652932"/>
                    <a:pt x="92542" y="655731"/>
                  </a:cubicBezTo>
                  <a:cubicBezTo>
                    <a:pt x="92075" y="658063"/>
                    <a:pt x="93008" y="660862"/>
                    <a:pt x="95341" y="662262"/>
                  </a:cubicBezTo>
                  <a:cubicBezTo>
                    <a:pt x="96740" y="663195"/>
                    <a:pt x="98140" y="664128"/>
                    <a:pt x="99073" y="665061"/>
                  </a:cubicBezTo>
                  <a:cubicBezTo>
                    <a:pt x="99073" y="665061"/>
                    <a:pt x="99073" y="665061"/>
                    <a:pt x="99073" y="665061"/>
                  </a:cubicBezTo>
                  <a:cubicBezTo>
                    <a:pt x="99539" y="665061"/>
                    <a:pt x="100006" y="664594"/>
                    <a:pt x="100472" y="664594"/>
                  </a:cubicBezTo>
                  <a:cubicBezTo>
                    <a:pt x="100939" y="664128"/>
                    <a:pt x="101405" y="663661"/>
                    <a:pt x="101872" y="663195"/>
                  </a:cubicBezTo>
                  <a:cubicBezTo>
                    <a:pt x="101872" y="663195"/>
                    <a:pt x="102805" y="663195"/>
                    <a:pt x="103271" y="663661"/>
                  </a:cubicBezTo>
                  <a:cubicBezTo>
                    <a:pt x="102338" y="664128"/>
                    <a:pt x="101405" y="664128"/>
                    <a:pt x="100939" y="664594"/>
                  </a:cubicBezTo>
                  <a:cubicBezTo>
                    <a:pt x="100472" y="665061"/>
                    <a:pt x="100472" y="665061"/>
                    <a:pt x="100006" y="665527"/>
                  </a:cubicBezTo>
                  <a:cubicBezTo>
                    <a:pt x="100006" y="665527"/>
                    <a:pt x="99539" y="665061"/>
                    <a:pt x="99539" y="665061"/>
                  </a:cubicBezTo>
                  <a:cubicBezTo>
                    <a:pt x="96740" y="667860"/>
                    <a:pt x="93941" y="670192"/>
                    <a:pt x="91609" y="672991"/>
                  </a:cubicBezTo>
                  <a:cubicBezTo>
                    <a:pt x="88343" y="676723"/>
                    <a:pt x="87410" y="680922"/>
                    <a:pt x="90675" y="685121"/>
                  </a:cubicBezTo>
                  <a:cubicBezTo>
                    <a:pt x="92542" y="687920"/>
                    <a:pt x="94408" y="690252"/>
                    <a:pt x="93475" y="693984"/>
                  </a:cubicBezTo>
                  <a:cubicBezTo>
                    <a:pt x="93008" y="696317"/>
                    <a:pt x="93941" y="699116"/>
                    <a:pt x="94408" y="701448"/>
                  </a:cubicBezTo>
                  <a:cubicBezTo>
                    <a:pt x="97673" y="709845"/>
                    <a:pt x="99073" y="718709"/>
                    <a:pt x="98140" y="727573"/>
                  </a:cubicBezTo>
                  <a:cubicBezTo>
                    <a:pt x="98140" y="728972"/>
                    <a:pt x="98140" y="729905"/>
                    <a:pt x="98140" y="731305"/>
                  </a:cubicBezTo>
                  <a:cubicBezTo>
                    <a:pt x="98140" y="733171"/>
                    <a:pt x="100472" y="735037"/>
                    <a:pt x="102338" y="734570"/>
                  </a:cubicBezTo>
                  <a:cubicBezTo>
                    <a:pt x="106537" y="733171"/>
                    <a:pt x="110269" y="732238"/>
                    <a:pt x="114467" y="730838"/>
                  </a:cubicBezTo>
                  <a:cubicBezTo>
                    <a:pt x="114467" y="730372"/>
                    <a:pt x="114934" y="730372"/>
                    <a:pt x="114934" y="729905"/>
                  </a:cubicBezTo>
                  <a:cubicBezTo>
                    <a:pt x="115400" y="729439"/>
                    <a:pt x="115867" y="729439"/>
                    <a:pt x="116333" y="729439"/>
                  </a:cubicBezTo>
                  <a:cubicBezTo>
                    <a:pt x="116800" y="728972"/>
                    <a:pt x="117266" y="728506"/>
                    <a:pt x="117733" y="728039"/>
                  </a:cubicBezTo>
                  <a:cubicBezTo>
                    <a:pt x="117733" y="729439"/>
                    <a:pt x="116800" y="729439"/>
                    <a:pt x="116333" y="729439"/>
                  </a:cubicBezTo>
                  <a:cubicBezTo>
                    <a:pt x="115867" y="729905"/>
                    <a:pt x="115867" y="729905"/>
                    <a:pt x="115400" y="730372"/>
                  </a:cubicBezTo>
                  <a:cubicBezTo>
                    <a:pt x="114934" y="730372"/>
                    <a:pt x="114934" y="730372"/>
                    <a:pt x="114467" y="730838"/>
                  </a:cubicBezTo>
                  <a:cubicBezTo>
                    <a:pt x="112601" y="734570"/>
                    <a:pt x="109336" y="737369"/>
                    <a:pt x="106070" y="739235"/>
                  </a:cubicBezTo>
                  <a:cubicBezTo>
                    <a:pt x="101405" y="742034"/>
                    <a:pt x="100939" y="746699"/>
                    <a:pt x="101872" y="750431"/>
                  </a:cubicBezTo>
                  <a:cubicBezTo>
                    <a:pt x="103271" y="756963"/>
                    <a:pt x="103738" y="763494"/>
                    <a:pt x="107936" y="769092"/>
                  </a:cubicBezTo>
                  <a:lnTo>
                    <a:pt x="108403" y="768625"/>
                  </a:lnTo>
                  <a:lnTo>
                    <a:pt x="108403" y="769558"/>
                  </a:lnTo>
                  <a:cubicBezTo>
                    <a:pt x="108403" y="769558"/>
                    <a:pt x="108403" y="769092"/>
                    <a:pt x="107936" y="769092"/>
                  </a:cubicBezTo>
                  <a:lnTo>
                    <a:pt x="107936" y="769092"/>
                  </a:lnTo>
                  <a:cubicBezTo>
                    <a:pt x="108869" y="770491"/>
                    <a:pt x="109802" y="772357"/>
                    <a:pt x="111202" y="773290"/>
                  </a:cubicBezTo>
                  <a:cubicBezTo>
                    <a:pt x="114467" y="775623"/>
                    <a:pt x="114934" y="777955"/>
                    <a:pt x="113534" y="781687"/>
                  </a:cubicBezTo>
                  <a:cubicBezTo>
                    <a:pt x="112601" y="783553"/>
                    <a:pt x="112135" y="785419"/>
                    <a:pt x="113534" y="787286"/>
                  </a:cubicBezTo>
                  <a:cubicBezTo>
                    <a:pt x="117266" y="791484"/>
                    <a:pt x="117266" y="796616"/>
                    <a:pt x="119132" y="801281"/>
                  </a:cubicBezTo>
                  <a:cubicBezTo>
                    <a:pt x="120532" y="804546"/>
                    <a:pt x="120065" y="807345"/>
                    <a:pt x="119132" y="810611"/>
                  </a:cubicBezTo>
                  <a:cubicBezTo>
                    <a:pt x="118666" y="811544"/>
                    <a:pt x="118666" y="813410"/>
                    <a:pt x="119132" y="814343"/>
                  </a:cubicBezTo>
                  <a:cubicBezTo>
                    <a:pt x="121465" y="817142"/>
                    <a:pt x="124264" y="819941"/>
                    <a:pt x="126597" y="822740"/>
                  </a:cubicBezTo>
                  <a:cubicBezTo>
                    <a:pt x="132661" y="823673"/>
                    <a:pt x="135460" y="826939"/>
                    <a:pt x="134994" y="833003"/>
                  </a:cubicBezTo>
                  <a:cubicBezTo>
                    <a:pt x="134994" y="833470"/>
                    <a:pt x="137326" y="834403"/>
                    <a:pt x="138259" y="834403"/>
                  </a:cubicBezTo>
                  <a:cubicBezTo>
                    <a:pt x="141991" y="833936"/>
                    <a:pt x="145723" y="833003"/>
                    <a:pt x="149455" y="832070"/>
                  </a:cubicBezTo>
                  <a:cubicBezTo>
                    <a:pt x="151321" y="831604"/>
                    <a:pt x="153188" y="830671"/>
                    <a:pt x="155054" y="830204"/>
                  </a:cubicBezTo>
                  <a:cubicBezTo>
                    <a:pt x="158786" y="829271"/>
                    <a:pt x="162051" y="830671"/>
                    <a:pt x="162051" y="833936"/>
                  </a:cubicBezTo>
                  <a:cubicBezTo>
                    <a:pt x="162518" y="839068"/>
                    <a:pt x="163917" y="843733"/>
                    <a:pt x="168116" y="847465"/>
                  </a:cubicBezTo>
                  <a:cubicBezTo>
                    <a:pt x="169515" y="848398"/>
                    <a:pt x="169982" y="850730"/>
                    <a:pt x="170915" y="852130"/>
                  </a:cubicBezTo>
                  <a:cubicBezTo>
                    <a:pt x="172314" y="853530"/>
                    <a:pt x="174180" y="855396"/>
                    <a:pt x="175580" y="854929"/>
                  </a:cubicBezTo>
                  <a:cubicBezTo>
                    <a:pt x="180245" y="854463"/>
                    <a:pt x="183977" y="857262"/>
                    <a:pt x="188642" y="857262"/>
                  </a:cubicBezTo>
                  <a:cubicBezTo>
                    <a:pt x="191441" y="857262"/>
                    <a:pt x="195173" y="855396"/>
                    <a:pt x="196573" y="853063"/>
                  </a:cubicBezTo>
                  <a:cubicBezTo>
                    <a:pt x="200771" y="846065"/>
                    <a:pt x="200771" y="837202"/>
                    <a:pt x="205436" y="830671"/>
                  </a:cubicBezTo>
                  <a:cubicBezTo>
                    <a:pt x="205903" y="824606"/>
                    <a:pt x="208702" y="819474"/>
                    <a:pt x="212434" y="815276"/>
                  </a:cubicBezTo>
                  <a:cubicBezTo>
                    <a:pt x="215233" y="811544"/>
                    <a:pt x="217099" y="807812"/>
                    <a:pt x="218032" y="803147"/>
                  </a:cubicBezTo>
                  <a:cubicBezTo>
                    <a:pt x="218498" y="799415"/>
                    <a:pt x="219898" y="796149"/>
                    <a:pt x="220831" y="792417"/>
                  </a:cubicBezTo>
                  <a:cubicBezTo>
                    <a:pt x="220831" y="792417"/>
                    <a:pt x="220364" y="792417"/>
                    <a:pt x="220364" y="792417"/>
                  </a:cubicBezTo>
                  <a:cubicBezTo>
                    <a:pt x="220364" y="791951"/>
                    <a:pt x="219898" y="791951"/>
                    <a:pt x="219898" y="791484"/>
                  </a:cubicBezTo>
                  <a:cubicBezTo>
                    <a:pt x="218965" y="791018"/>
                    <a:pt x="218498" y="791018"/>
                    <a:pt x="217565" y="790551"/>
                  </a:cubicBezTo>
                  <a:cubicBezTo>
                    <a:pt x="217099" y="790551"/>
                    <a:pt x="216632" y="789618"/>
                    <a:pt x="216632" y="789618"/>
                  </a:cubicBezTo>
                  <a:cubicBezTo>
                    <a:pt x="217099" y="788219"/>
                    <a:pt x="218032" y="788219"/>
                    <a:pt x="218965" y="789152"/>
                  </a:cubicBezTo>
                  <a:cubicBezTo>
                    <a:pt x="219431" y="790085"/>
                    <a:pt x="219898" y="790551"/>
                    <a:pt x="219898" y="791484"/>
                  </a:cubicBezTo>
                  <a:cubicBezTo>
                    <a:pt x="220364" y="791484"/>
                    <a:pt x="220364" y="791484"/>
                    <a:pt x="220831" y="791951"/>
                  </a:cubicBezTo>
                  <a:cubicBezTo>
                    <a:pt x="220831" y="791951"/>
                    <a:pt x="220831" y="791951"/>
                    <a:pt x="220831" y="792417"/>
                  </a:cubicBezTo>
                  <a:cubicBezTo>
                    <a:pt x="224096" y="790551"/>
                    <a:pt x="227362" y="788685"/>
                    <a:pt x="228762" y="784953"/>
                  </a:cubicBezTo>
                  <a:cubicBezTo>
                    <a:pt x="231094" y="777955"/>
                    <a:pt x="235293" y="772824"/>
                    <a:pt x="241357" y="768625"/>
                  </a:cubicBezTo>
                  <a:cubicBezTo>
                    <a:pt x="247422" y="763960"/>
                    <a:pt x="249288" y="756963"/>
                    <a:pt x="246022" y="749498"/>
                  </a:cubicBezTo>
                  <a:cubicBezTo>
                    <a:pt x="244623" y="746233"/>
                    <a:pt x="246489" y="744833"/>
                    <a:pt x="248355" y="743434"/>
                  </a:cubicBezTo>
                  <a:cubicBezTo>
                    <a:pt x="249288" y="742501"/>
                    <a:pt x="250687" y="742034"/>
                    <a:pt x="251620" y="741568"/>
                  </a:cubicBezTo>
                  <a:cubicBezTo>
                    <a:pt x="253020" y="740168"/>
                    <a:pt x="253953" y="738302"/>
                    <a:pt x="253020" y="736436"/>
                  </a:cubicBezTo>
                  <a:cubicBezTo>
                    <a:pt x="252553" y="735037"/>
                    <a:pt x="252087" y="734104"/>
                    <a:pt x="251154" y="733171"/>
                  </a:cubicBezTo>
                  <a:cubicBezTo>
                    <a:pt x="249288" y="728506"/>
                    <a:pt x="249288" y="728039"/>
                    <a:pt x="254419" y="727573"/>
                  </a:cubicBezTo>
                  <a:cubicBezTo>
                    <a:pt x="258152" y="727106"/>
                    <a:pt x="260950" y="726173"/>
                    <a:pt x="262350" y="722908"/>
                  </a:cubicBezTo>
                  <a:cubicBezTo>
                    <a:pt x="264216" y="718243"/>
                    <a:pt x="267482" y="714977"/>
                    <a:pt x="272613" y="715910"/>
                  </a:cubicBezTo>
                  <a:cubicBezTo>
                    <a:pt x="279611" y="716843"/>
                    <a:pt x="286608" y="712644"/>
                    <a:pt x="293606" y="714510"/>
                  </a:cubicBezTo>
                  <a:cubicBezTo>
                    <a:pt x="295939" y="714977"/>
                    <a:pt x="296872" y="713577"/>
                    <a:pt x="298738" y="712178"/>
                  </a:cubicBezTo>
                  <a:cubicBezTo>
                    <a:pt x="300137" y="710778"/>
                    <a:pt x="301537" y="708912"/>
                    <a:pt x="303403" y="708912"/>
                  </a:cubicBezTo>
                  <a:cubicBezTo>
                    <a:pt x="313199" y="707979"/>
                    <a:pt x="322063" y="704714"/>
                    <a:pt x="329527" y="697716"/>
                  </a:cubicBezTo>
                  <a:cubicBezTo>
                    <a:pt x="330460" y="696783"/>
                    <a:pt x="331860" y="697250"/>
                    <a:pt x="333259" y="696783"/>
                  </a:cubicBezTo>
                  <a:cubicBezTo>
                    <a:pt x="338857" y="694917"/>
                    <a:pt x="344455" y="691185"/>
                    <a:pt x="346321" y="686520"/>
                  </a:cubicBezTo>
                  <a:cubicBezTo>
                    <a:pt x="350053" y="678589"/>
                    <a:pt x="357051" y="673924"/>
                    <a:pt x="361249" y="666927"/>
                  </a:cubicBezTo>
                  <a:cubicBezTo>
                    <a:pt x="365448" y="659463"/>
                    <a:pt x="375245" y="657597"/>
                    <a:pt x="379910" y="650599"/>
                  </a:cubicBezTo>
                  <a:cubicBezTo>
                    <a:pt x="384108" y="648266"/>
                    <a:pt x="388774" y="650599"/>
                    <a:pt x="392972" y="649666"/>
                  </a:cubicBezTo>
                  <a:cubicBezTo>
                    <a:pt x="395305" y="649199"/>
                    <a:pt x="397637" y="647800"/>
                    <a:pt x="400436" y="647333"/>
                  </a:cubicBezTo>
                  <a:cubicBezTo>
                    <a:pt x="402302" y="646867"/>
                    <a:pt x="404168" y="645934"/>
                    <a:pt x="406034" y="646400"/>
                  </a:cubicBezTo>
                  <a:cubicBezTo>
                    <a:pt x="410233" y="647333"/>
                    <a:pt x="413498" y="646867"/>
                    <a:pt x="417230" y="645001"/>
                  </a:cubicBezTo>
                  <a:cubicBezTo>
                    <a:pt x="423762" y="641735"/>
                    <a:pt x="430293" y="639869"/>
                    <a:pt x="437290" y="638936"/>
                  </a:cubicBezTo>
                  <a:cubicBezTo>
                    <a:pt x="448953" y="637070"/>
                    <a:pt x="459682" y="633338"/>
                    <a:pt x="469013" y="625874"/>
                  </a:cubicBezTo>
                  <a:cubicBezTo>
                    <a:pt x="477876" y="614678"/>
                    <a:pt x="490938" y="606281"/>
                    <a:pt x="503068" y="596951"/>
                  </a:cubicBezTo>
                  <a:close/>
                  <a:moveTo>
                    <a:pt x="590304" y="208817"/>
                  </a:moveTo>
                  <a:cubicBezTo>
                    <a:pt x="590771" y="208350"/>
                    <a:pt x="591237" y="208350"/>
                    <a:pt x="591704" y="208350"/>
                  </a:cubicBezTo>
                  <a:cubicBezTo>
                    <a:pt x="592170" y="208817"/>
                    <a:pt x="592637" y="208817"/>
                    <a:pt x="593103" y="209283"/>
                  </a:cubicBezTo>
                  <a:cubicBezTo>
                    <a:pt x="593570" y="210683"/>
                    <a:pt x="593103" y="211150"/>
                    <a:pt x="591237" y="211150"/>
                  </a:cubicBezTo>
                  <a:cubicBezTo>
                    <a:pt x="590771" y="211150"/>
                    <a:pt x="589838" y="210683"/>
                    <a:pt x="589838" y="210217"/>
                  </a:cubicBezTo>
                  <a:cubicBezTo>
                    <a:pt x="589838" y="209750"/>
                    <a:pt x="589838" y="209283"/>
                    <a:pt x="590304" y="208817"/>
                  </a:cubicBezTo>
                  <a:close/>
                  <a:moveTo>
                    <a:pt x="576309" y="214415"/>
                  </a:moveTo>
                  <a:cubicBezTo>
                    <a:pt x="576776" y="213482"/>
                    <a:pt x="578175" y="213016"/>
                    <a:pt x="579108" y="212549"/>
                  </a:cubicBezTo>
                  <a:cubicBezTo>
                    <a:pt x="579575" y="212549"/>
                    <a:pt x="580041" y="213016"/>
                    <a:pt x="580508" y="213482"/>
                  </a:cubicBezTo>
                  <a:cubicBezTo>
                    <a:pt x="581907" y="214415"/>
                    <a:pt x="581907" y="215815"/>
                    <a:pt x="580974" y="216748"/>
                  </a:cubicBezTo>
                  <a:cubicBezTo>
                    <a:pt x="580041" y="217681"/>
                    <a:pt x="579108" y="218147"/>
                    <a:pt x="578175" y="219080"/>
                  </a:cubicBezTo>
                  <a:cubicBezTo>
                    <a:pt x="576309" y="219080"/>
                    <a:pt x="575376" y="216748"/>
                    <a:pt x="576309" y="214415"/>
                  </a:cubicBezTo>
                  <a:close/>
                  <a:moveTo>
                    <a:pt x="287541" y="705180"/>
                  </a:moveTo>
                  <a:cubicBezTo>
                    <a:pt x="287075" y="704714"/>
                    <a:pt x="286608" y="704714"/>
                    <a:pt x="286142" y="704247"/>
                  </a:cubicBezTo>
                  <a:cubicBezTo>
                    <a:pt x="286608" y="703781"/>
                    <a:pt x="287075" y="703781"/>
                    <a:pt x="287541" y="703781"/>
                  </a:cubicBezTo>
                  <a:cubicBezTo>
                    <a:pt x="288008" y="703781"/>
                    <a:pt x="288475" y="704247"/>
                    <a:pt x="288941" y="704714"/>
                  </a:cubicBezTo>
                  <a:cubicBezTo>
                    <a:pt x="288475" y="704714"/>
                    <a:pt x="288008" y="705180"/>
                    <a:pt x="287541" y="705180"/>
                  </a:cubicBezTo>
                  <a:close/>
                  <a:moveTo>
                    <a:pt x="386907" y="47406"/>
                  </a:moveTo>
                  <a:cubicBezTo>
                    <a:pt x="387374" y="47406"/>
                    <a:pt x="385974" y="45540"/>
                    <a:pt x="387374" y="46939"/>
                  </a:cubicBezTo>
                  <a:cubicBezTo>
                    <a:pt x="387840" y="47406"/>
                    <a:pt x="388307" y="47872"/>
                    <a:pt x="388774" y="48339"/>
                  </a:cubicBezTo>
                  <a:cubicBezTo>
                    <a:pt x="388307" y="47872"/>
                    <a:pt x="387840" y="47406"/>
                    <a:pt x="386907" y="47406"/>
                  </a:cubicBezTo>
                  <a:close/>
                  <a:moveTo>
                    <a:pt x="393439" y="54403"/>
                  </a:moveTo>
                  <a:cubicBezTo>
                    <a:pt x="391572" y="53937"/>
                    <a:pt x="392039" y="52537"/>
                    <a:pt x="392039" y="51604"/>
                  </a:cubicBezTo>
                  <a:cubicBezTo>
                    <a:pt x="392039" y="51604"/>
                    <a:pt x="391572" y="51138"/>
                    <a:pt x="391572" y="51138"/>
                  </a:cubicBezTo>
                  <a:cubicBezTo>
                    <a:pt x="391572" y="50205"/>
                    <a:pt x="391106" y="49738"/>
                    <a:pt x="390640" y="49272"/>
                  </a:cubicBezTo>
                  <a:cubicBezTo>
                    <a:pt x="391106" y="49738"/>
                    <a:pt x="391572" y="50205"/>
                    <a:pt x="392039" y="50671"/>
                  </a:cubicBezTo>
                  <a:cubicBezTo>
                    <a:pt x="392039" y="51138"/>
                    <a:pt x="392039" y="51138"/>
                    <a:pt x="392039" y="51604"/>
                  </a:cubicBezTo>
                  <a:cubicBezTo>
                    <a:pt x="392506" y="52071"/>
                    <a:pt x="393439" y="52537"/>
                    <a:pt x="393905" y="53470"/>
                  </a:cubicBezTo>
                  <a:cubicBezTo>
                    <a:pt x="393905" y="53470"/>
                    <a:pt x="393439" y="54403"/>
                    <a:pt x="393439" y="54403"/>
                  </a:cubicBezTo>
                  <a:close/>
                  <a:moveTo>
                    <a:pt x="443355" y="568027"/>
                  </a:moveTo>
                  <a:lnTo>
                    <a:pt x="442888" y="566628"/>
                  </a:lnTo>
                  <a:lnTo>
                    <a:pt x="443821" y="566628"/>
                  </a:lnTo>
                  <a:lnTo>
                    <a:pt x="443355" y="568027"/>
                  </a:lnTo>
                  <a:close/>
                  <a:moveTo>
                    <a:pt x="449419" y="536305"/>
                  </a:moveTo>
                  <a:lnTo>
                    <a:pt x="448486" y="535838"/>
                  </a:lnTo>
                  <a:lnTo>
                    <a:pt x="449419" y="536305"/>
                  </a:lnTo>
                  <a:lnTo>
                    <a:pt x="449886" y="537238"/>
                  </a:lnTo>
                  <a:lnTo>
                    <a:pt x="449419" y="536305"/>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 name="Freeform: Shape 18">
              <a:extLst>
                <a:ext uri="{FF2B5EF4-FFF2-40B4-BE49-F238E27FC236}">
                  <a16:creationId xmlns:a16="http://schemas.microsoft.com/office/drawing/2014/main" id="{B9E8360B-8E68-4C58-B5CD-A12C3286E7F5}"/>
                </a:ext>
              </a:extLst>
            </p:cNvPr>
            <p:cNvSpPr/>
            <p:nvPr/>
          </p:nvSpPr>
          <p:spPr>
            <a:xfrm>
              <a:off x="2314737" y="1766619"/>
              <a:ext cx="4665" cy="4665"/>
            </a:xfrm>
            <a:custGeom>
              <a:avLst/>
              <a:gdLst/>
              <a:ahLst/>
              <a:cxnLst/>
              <a:rect l="0" t="0" r="0" b="0"/>
              <a:pathLst>
                <a:path>
                  <a:moveTo>
                    <a:pt x="466" y="0"/>
                  </a:moveTo>
                  <a:cubicBezTo>
                    <a:pt x="466" y="0"/>
                    <a:pt x="0" y="0"/>
                    <a:pt x="0" y="0"/>
                  </a:cubicBezTo>
                  <a:cubicBezTo>
                    <a:pt x="0" y="0"/>
                    <a:pt x="0" y="466"/>
                    <a:pt x="0" y="466"/>
                  </a:cubicBezTo>
                  <a:cubicBezTo>
                    <a:pt x="0" y="466"/>
                    <a:pt x="466" y="466"/>
                    <a:pt x="466" y="0"/>
                  </a:cubicBezTo>
                  <a:cubicBezTo>
                    <a:pt x="466" y="0"/>
                    <a:pt x="466"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 name="Freeform: Shape 19">
              <a:extLst>
                <a:ext uri="{FF2B5EF4-FFF2-40B4-BE49-F238E27FC236}">
                  <a16:creationId xmlns:a16="http://schemas.microsoft.com/office/drawing/2014/main" id="{EFE2EBDA-27C4-49E5-B68B-2D2A0F34BCE9}"/>
                </a:ext>
              </a:extLst>
            </p:cNvPr>
            <p:cNvSpPr/>
            <p:nvPr/>
          </p:nvSpPr>
          <p:spPr>
            <a:xfrm>
              <a:off x="2746813" y="1654197"/>
              <a:ext cx="4665" cy="4665"/>
            </a:xfrm>
            <a:custGeom>
              <a:avLst/>
              <a:gdLst/>
              <a:ahLst/>
              <a:cxnLst/>
              <a:rect l="0" t="0" r="0" b="0"/>
              <a:pathLst>
                <a:path>
                  <a:moveTo>
                    <a:pt x="350" y="933"/>
                  </a:moveTo>
                  <a:cubicBezTo>
                    <a:pt x="350" y="933"/>
                    <a:pt x="350" y="933"/>
                    <a:pt x="350" y="933"/>
                  </a:cubicBezTo>
                  <a:cubicBezTo>
                    <a:pt x="816" y="466"/>
                    <a:pt x="816" y="466"/>
                    <a:pt x="816" y="0"/>
                  </a:cubicBezTo>
                  <a:cubicBezTo>
                    <a:pt x="350" y="466"/>
                    <a:pt x="350" y="466"/>
                    <a:pt x="350" y="933"/>
                  </a:cubicBezTo>
                  <a:cubicBezTo>
                    <a:pt x="-117" y="933"/>
                    <a:pt x="-117" y="933"/>
                    <a:pt x="35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97C67E37-B467-4E6A-8E42-1C2546D62568}"/>
                </a:ext>
              </a:extLst>
            </p:cNvPr>
            <p:cNvSpPr/>
            <p:nvPr/>
          </p:nvSpPr>
          <p:spPr>
            <a:xfrm>
              <a:off x="4758847" y="3440629"/>
              <a:ext cx="639077" cy="559775"/>
            </a:xfrm>
            <a:custGeom>
              <a:avLst/>
              <a:gdLst/>
              <a:ahLst/>
              <a:cxnLst/>
              <a:rect l="0" t="0" r="0" b="0"/>
              <a:pathLst>
                <a:path w="639114" h="559808">
                  <a:moveTo>
                    <a:pt x="637957" y="260027"/>
                  </a:moveTo>
                  <a:cubicBezTo>
                    <a:pt x="631892" y="265159"/>
                    <a:pt x="631892" y="265159"/>
                    <a:pt x="628627" y="259094"/>
                  </a:cubicBezTo>
                  <a:cubicBezTo>
                    <a:pt x="628161" y="258161"/>
                    <a:pt x="627227" y="256762"/>
                    <a:pt x="626294" y="255829"/>
                  </a:cubicBezTo>
                  <a:cubicBezTo>
                    <a:pt x="623028" y="250697"/>
                    <a:pt x="621629" y="243700"/>
                    <a:pt x="615098" y="240434"/>
                  </a:cubicBezTo>
                  <a:cubicBezTo>
                    <a:pt x="612766" y="232970"/>
                    <a:pt x="604835" y="227372"/>
                    <a:pt x="607168" y="217575"/>
                  </a:cubicBezTo>
                  <a:cubicBezTo>
                    <a:pt x="608100" y="213377"/>
                    <a:pt x="605768" y="211044"/>
                    <a:pt x="601569" y="209178"/>
                  </a:cubicBezTo>
                  <a:cubicBezTo>
                    <a:pt x="598304" y="207779"/>
                    <a:pt x="595038" y="205912"/>
                    <a:pt x="590840" y="204513"/>
                  </a:cubicBezTo>
                  <a:cubicBezTo>
                    <a:pt x="589907" y="204047"/>
                    <a:pt x="588974" y="202647"/>
                    <a:pt x="588974" y="201714"/>
                  </a:cubicBezTo>
                  <a:cubicBezTo>
                    <a:pt x="588974" y="195650"/>
                    <a:pt x="588040" y="190051"/>
                    <a:pt x="584775" y="184920"/>
                  </a:cubicBezTo>
                  <a:cubicBezTo>
                    <a:pt x="582443" y="180255"/>
                    <a:pt x="580110" y="176056"/>
                    <a:pt x="580110" y="170458"/>
                  </a:cubicBezTo>
                  <a:cubicBezTo>
                    <a:pt x="580110" y="169059"/>
                    <a:pt x="578710" y="166726"/>
                    <a:pt x="577311" y="165793"/>
                  </a:cubicBezTo>
                  <a:cubicBezTo>
                    <a:pt x="567981" y="160195"/>
                    <a:pt x="560983" y="151798"/>
                    <a:pt x="550720" y="147133"/>
                  </a:cubicBezTo>
                  <a:cubicBezTo>
                    <a:pt x="548388" y="146200"/>
                    <a:pt x="546522" y="143867"/>
                    <a:pt x="546055" y="141068"/>
                  </a:cubicBezTo>
                  <a:cubicBezTo>
                    <a:pt x="545122" y="135937"/>
                    <a:pt x="543723" y="130805"/>
                    <a:pt x="544189" y="126140"/>
                  </a:cubicBezTo>
                  <a:cubicBezTo>
                    <a:pt x="545122" y="118676"/>
                    <a:pt x="543723" y="112145"/>
                    <a:pt x="539524" y="106080"/>
                  </a:cubicBezTo>
                  <a:cubicBezTo>
                    <a:pt x="536258" y="100949"/>
                    <a:pt x="534859" y="95817"/>
                    <a:pt x="535326" y="89752"/>
                  </a:cubicBezTo>
                  <a:cubicBezTo>
                    <a:pt x="535792" y="85554"/>
                    <a:pt x="534392" y="80889"/>
                    <a:pt x="534859" y="76224"/>
                  </a:cubicBezTo>
                  <a:cubicBezTo>
                    <a:pt x="535326" y="69693"/>
                    <a:pt x="532526" y="65027"/>
                    <a:pt x="528328" y="60829"/>
                  </a:cubicBezTo>
                  <a:cubicBezTo>
                    <a:pt x="525062" y="58030"/>
                    <a:pt x="522263" y="56630"/>
                    <a:pt x="518065" y="57563"/>
                  </a:cubicBezTo>
                  <a:cubicBezTo>
                    <a:pt x="515265" y="58030"/>
                    <a:pt x="512933" y="56164"/>
                    <a:pt x="512467" y="53831"/>
                  </a:cubicBezTo>
                  <a:cubicBezTo>
                    <a:pt x="512000" y="51965"/>
                    <a:pt x="511533" y="50099"/>
                    <a:pt x="511533" y="48233"/>
                  </a:cubicBezTo>
                  <a:cubicBezTo>
                    <a:pt x="511533" y="41702"/>
                    <a:pt x="509668" y="35638"/>
                    <a:pt x="508268" y="29107"/>
                  </a:cubicBezTo>
                  <a:cubicBezTo>
                    <a:pt x="506402" y="20243"/>
                    <a:pt x="501270" y="12779"/>
                    <a:pt x="499404" y="3915"/>
                  </a:cubicBezTo>
                  <a:cubicBezTo>
                    <a:pt x="498938" y="2516"/>
                    <a:pt x="497072" y="1116"/>
                    <a:pt x="495206" y="183"/>
                  </a:cubicBezTo>
                  <a:cubicBezTo>
                    <a:pt x="494273" y="-284"/>
                    <a:pt x="492873" y="183"/>
                    <a:pt x="491940" y="1116"/>
                  </a:cubicBezTo>
                  <a:cubicBezTo>
                    <a:pt x="491007" y="1582"/>
                    <a:pt x="490074" y="2982"/>
                    <a:pt x="489608" y="3915"/>
                  </a:cubicBezTo>
                  <a:cubicBezTo>
                    <a:pt x="487275" y="9047"/>
                    <a:pt x="486342" y="15111"/>
                    <a:pt x="484010" y="20243"/>
                  </a:cubicBezTo>
                  <a:cubicBezTo>
                    <a:pt x="481677" y="25374"/>
                    <a:pt x="481211" y="31439"/>
                    <a:pt x="479811" y="36571"/>
                  </a:cubicBezTo>
                  <a:cubicBezTo>
                    <a:pt x="477012" y="45901"/>
                    <a:pt x="475146" y="55231"/>
                    <a:pt x="476079" y="65027"/>
                  </a:cubicBezTo>
                  <a:cubicBezTo>
                    <a:pt x="476545" y="68293"/>
                    <a:pt x="475612" y="71559"/>
                    <a:pt x="475146" y="74358"/>
                  </a:cubicBezTo>
                  <a:cubicBezTo>
                    <a:pt x="473280" y="81822"/>
                    <a:pt x="470947" y="89286"/>
                    <a:pt x="468615" y="96283"/>
                  </a:cubicBezTo>
                  <a:cubicBezTo>
                    <a:pt x="467215" y="100949"/>
                    <a:pt x="465349" y="106080"/>
                    <a:pt x="463483" y="110745"/>
                  </a:cubicBezTo>
                  <a:cubicBezTo>
                    <a:pt x="462084" y="114477"/>
                    <a:pt x="458352" y="116810"/>
                    <a:pt x="454620" y="117276"/>
                  </a:cubicBezTo>
                  <a:cubicBezTo>
                    <a:pt x="448555" y="118676"/>
                    <a:pt x="442957" y="116810"/>
                    <a:pt x="438759" y="112145"/>
                  </a:cubicBezTo>
                  <a:cubicBezTo>
                    <a:pt x="436426" y="109346"/>
                    <a:pt x="434560" y="106080"/>
                    <a:pt x="433627" y="102348"/>
                  </a:cubicBezTo>
                  <a:cubicBezTo>
                    <a:pt x="432227" y="102348"/>
                    <a:pt x="431294" y="102348"/>
                    <a:pt x="429895" y="102348"/>
                  </a:cubicBezTo>
                  <a:cubicBezTo>
                    <a:pt x="424763" y="101881"/>
                    <a:pt x="420098" y="100482"/>
                    <a:pt x="416366" y="96283"/>
                  </a:cubicBezTo>
                  <a:cubicBezTo>
                    <a:pt x="412168" y="91152"/>
                    <a:pt x="406103" y="88819"/>
                    <a:pt x="400505" y="85554"/>
                  </a:cubicBezTo>
                  <a:cubicBezTo>
                    <a:pt x="396773" y="83688"/>
                    <a:pt x="393974" y="81822"/>
                    <a:pt x="391641" y="78556"/>
                  </a:cubicBezTo>
                  <a:cubicBezTo>
                    <a:pt x="389775" y="76224"/>
                    <a:pt x="387443" y="73891"/>
                    <a:pt x="385110" y="71559"/>
                  </a:cubicBezTo>
                  <a:cubicBezTo>
                    <a:pt x="382778" y="69226"/>
                    <a:pt x="381378" y="66427"/>
                    <a:pt x="382778" y="63161"/>
                  </a:cubicBezTo>
                  <a:cubicBezTo>
                    <a:pt x="385110" y="57097"/>
                    <a:pt x="388842" y="51965"/>
                    <a:pt x="388842" y="44968"/>
                  </a:cubicBezTo>
                  <a:cubicBezTo>
                    <a:pt x="388842" y="43102"/>
                    <a:pt x="390708" y="41702"/>
                    <a:pt x="392574" y="41236"/>
                  </a:cubicBezTo>
                  <a:cubicBezTo>
                    <a:pt x="394440" y="40769"/>
                    <a:pt x="396306" y="39836"/>
                    <a:pt x="397239" y="38437"/>
                  </a:cubicBezTo>
                  <a:cubicBezTo>
                    <a:pt x="400038" y="33772"/>
                    <a:pt x="402837" y="28640"/>
                    <a:pt x="405170" y="23042"/>
                  </a:cubicBezTo>
                  <a:cubicBezTo>
                    <a:pt x="405636" y="22575"/>
                    <a:pt x="404237" y="20709"/>
                    <a:pt x="403770" y="19776"/>
                  </a:cubicBezTo>
                  <a:cubicBezTo>
                    <a:pt x="401438" y="17910"/>
                    <a:pt x="398172" y="16044"/>
                    <a:pt x="394907" y="17444"/>
                  </a:cubicBezTo>
                  <a:cubicBezTo>
                    <a:pt x="391641" y="18843"/>
                    <a:pt x="388842" y="19310"/>
                    <a:pt x="386043" y="16977"/>
                  </a:cubicBezTo>
                  <a:cubicBezTo>
                    <a:pt x="384177" y="15578"/>
                    <a:pt x="382311" y="16977"/>
                    <a:pt x="380912" y="17444"/>
                  </a:cubicBezTo>
                  <a:cubicBezTo>
                    <a:pt x="379046" y="17910"/>
                    <a:pt x="377180" y="19310"/>
                    <a:pt x="375313" y="18843"/>
                  </a:cubicBezTo>
                  <a:cubicBezTo>
                    <a:pt x="365983" y="15111"/>
                    <a:pt x="355254" y="14178"/>
                    <a:pt x="346390" y="8580"/>
                  </a:cubicBezTo>
                  <a:cubicBezTo>
                    <a:pt x="341725" y="5781"/>
                    <a:pt x="337060" y="4382"/>
                    <a:pt x="332395" y="2982"/>
                  </a:cubicBezTo>
                  <a:cubicBezTo>
                    <a:pt x="331462" y="2516"/>
                    <a:pt x="330062" y="2982"/>
                    <a:pt x="328663" y="3449"/>
                  </a:cubicBezTo>
                  <a:cubicBezTo>
                    <a:pt x="328196" y="3449"/>
                    <a:pt x="327263" y="3915"/>
                    <a:pt x="327263" y="4382"/>
                  </a:cubicBezTo>
                  <a:cubicBezTo>
                    <a:pt x="326797" y="4848"/>
                    <a:pt x="326797" y="5781"/>
                    <a:pt x="327263" y="6248"/>
                  </a:cubicBezTo>
                  <a:cubicBezTo>
                    <a:pt x="329129" y="8114"/>
                    <a:pt x="330995" y="9513"/>
                    <a:pt x="332861" y="11379"/>
                  </a:cubicBezTo>
                  <a:cubicBezTo>
                    <a:pt x="335194" y="13245"/>
                    <a:pt x="334261" y="16511"/>
                    <a:pt x="331928" y="17910"/>
                  </a:cubicBezTo>
                  <a:cubicBezTo>
                    <a:pt x="327730" y="20243"/>
                    <a:pt x="323531" y="20243"/>
                    <a:pt x="318866" y="20243"/>
                  </a:cubicBezTo>
                  <a:cubicBezTo>
                    <a:pt x="316534" y="20243"/>
                    <a:pt x="313735" y="20243"/>
                    <a:pt x="311402" y="21176"/>
                  </a:cubicBezTo>
                  <a:cubicBezTo>
                    <a:pt x="306270" y="23508"/>
                    <a:pt x="301139" y="26774"/>
                    <a:pt x="297407" y="31439"/>
                  </a:cubicBezTo>
                  <a:cubicBezTo>
                    <a:pt x="292275" y="37970"/>
                    <a:pt x="287610" y="44968"/>
                    <a:pt x="282479" y="51499"/>
                  </a:cubicBezTo>
                  <a:cubicBezTo>
                    <a:pt x="280146" y="54764"/>
                    <a:pt x="279679" y="58496"/>
                    <a:pt x="281546" y="62228"/>
                  </a:cubicBezTo>
                  <a:cubicBezTo>
                    <a:pt x="282479" y="64561"/>
                    <a:pt x="279679" y="66893"/>
                    <a:pt x="276881" y="66893"/>
                  </a:cubicBezTo>
                  <a:cubicBezTo>
                    <a:pt x="273149" y="66893"/>
                    <a:pt x="269883" y="64095"/>
                    <a:pt x="265684" y="65494"/>
                  </a:cubicBezTo>
                  <a:cubicBezTo>
                    <a:pt x="262885" y="66427"/>
                    <a:pt x="260553" y="65494"/>
                    <a:pt x="259153" y="63161"/>
                  </a:cubicBezTo>
                  <a:cubicBezTo>
                    <a:pt x="256354" y="59429"/>
                    <a:pt x="254022" y="55697"/>
                    <a:pt x="250756" y="52432"/>
                  </a:cubicBezTo>
                  <a:cubicBezTo>
                    <a:pt x="247957" y="49633"/>
                    <a:pt x="244691" y="47767"/>
                    <a:pt x="240493" y="49166"/>
                  </a:cubicBezTo>
                  <a:cubicBezTo>
                    <a:pt x="236294" y="50566"/>
                    <a:pt x="231629" y="51499"/>
                    <a:pt x="228364" y="54298"/>
                  </a:cubicBezTo>
                  <a:cubicBezTo>
                    <a:pt x="225098" y="56630"/>
                    <a:pt x="222299" y="58496"/>
                    <a:pt x="218101" y="58963"/>
                  </a:cubicBezTo>
                  <a:cubicBezTo>
                    <a:pt x="212503" y="59896"/>
                    <a:pt x="213436" y="66427"/>
                    <a:pt x="210170" y="69226"/>
                  </a:cubicBezTo>
                  <a:cubicBezTo>
                    <a:pt x="208771" y="70626"/>
                    <a:pt x="207371" y="72025"/>
                    <a:pt x="205505" y="72958"/>
                  </a:cubicBezTo>
                  <a:cubicBezTo>
                    <a:pt x="199441" y="74824"/>
                    <a:pt x="198041" y="79023"/>
                    <a:pt x="198507" y="85087"/>
                  </a:cubicBezTo>
                  <a:cubicBezTo>
                    <a:pt x="198507" y="86487"/>
                    <a:pt x="198507" y="87420"/>
                    <a:pt x="198041" y="88819"/>
                  </a:cubicBezTo>
                  <a:cubicBezTo>
                    <a:pt x="197574" y="90685"/>
                    <a:pt x="196175" y="92085"/>
                    <a:pt x="194309" y="92085"/>
                  </a:cubicBezTo>
                  <a:cubicBezTo>
                    <a:pt x="192443" y="92085"/>
                    <a:pt x="190577" y="91618"/>
                    <a:pt x="188711" y="91618"/>
                  </a:cubicBezTo>
                  <a:cubicBezTo>
                    <a:pt x="185912" y="91618"/>
                    <a:pt x="184046" y="94417"/>
                    <a:pt x="184512" y="96750"/>
                  </a:cubicBezTo>
                  <a:cubicBezTo>
                    <a:pt x="184979" y="99083"/>
                    <a:pt x="185445" y="101881"/>
                    <a:pt x="185912" y="104214"/>
                  </a:cubicBezTo>
                  <a:cubicBezTo>
                    <a:pt x="185912" y="104681"/>
                    <a:pt x="185445" y="105614"/>
                    <a:pt x="184979" y="106080"/>
                  </a:cubicBezTo>
                  <a:cubicBezTo>
                    <a:pt x="184046" y="107013"/>
                    <a:pt x="182646" y="107013"/>
                    <a:pt x="181713" y="105614"/>
                  </a:cubicBezTo>
                  <a:cubicBezTo>
                    <a:pt x="179847" y="103281"/>
                    <a:pt x="177981" y="100482"/>
                    <a:pt x="176115" y="97683"/>
                  </a:cubicBezTo>
                  <a:cubicBezTo>
                    <a:pt x="174715" y="95817"/>
                    <a:pt x="172383" y="95350"/>
                    <a:pt x="170983" y="96750"/>
                  </a:cubicBezTo>
                  <a:cubicBezTo>
                    <a:pt x="168184" y="99083"/>
                    <a:pt x="164919" y="101415"/>
                    <a:pt x="162120" y="104214"/>
                  </a:cubicBezTo>
                  <a:cubicBezTo>
                    <a:pt x="160254" y="106080"/>
                    <a:pt x="158854" y="108413"/>
                    <a:pt x="158854" y="110745"/>
                  </a:cubicBezTo>
                  <a:cubicBezTo>
                    <a:pt x="159787" y="119609"/>
                    <a:pt x="156522" y="126606"/>
                    <a:pt x="149524" y="132671"/>
                  </a:cubicBezTo>
                  <a:cubicBezTo>
                    <a:pt x="147658" y="134071"/>
                    <a:pt x="146725" y="136869"/>
                    <a:pt x="145326" y="139202"/>
                  </a:cubicBezTo>
                  <a:cubicBezTo>
                    <a:pt x="140660" y="146666"/>
                    <a:pt x="133663" y="150865"/>
                    <a:pt x="124799" y="151798"/>
                  </a:cubicBezTo>
                  <a:cubicBezTo>
                    <a:pt x="119201" y="152264"/>
                    <a:pt x="113137" y="153197"/>
                    <a:pt x="107539" y="154130"/>
                  </a:cubicBezTo>
                  <a:cubicBezTo>
                    <a:pt x="99608" y="159728"/>
                    <a:pt x="88878" y="158329"/>
                    <a:pt x="80948" y="164860"/>
                  </a:cubicBezTo>
                  <a:cubicBezTo>
                    <a:pt x="79548" y="165793"/>
                    <a:pt x="77216" y="166726"/>
                    <a:pt x="75349" y="166260"/>
                  </a:cubicBezTo>
                  <a:cubicBezTo>
                    <a:pt x="68352" y="164394"/>
                    <a:pt x="62754" y="167192"/>
                    <a:pt x="57156" y="170458"/>
                  </a:cubicBezTo>
                  <a:cubicBezTo>
                    <a:pt x="49692" y="174190"/>
                    <a:pt x="43161" y="179322"/>
                    <a:pt x="35230" y="182121"/>
                  </a:cubicBezTo>
                  <a:cubicBezTo>
                    <a:pt x="31498" y="183520"/>
                    <a:pt x="29165" y="186786"/>
                    <a:pt x="26833" y="190051"/>
                  </a:cubicBezTo>
                  <a:cubicBezTo>
                    <a:pt x="24500" y="193317"/>
                    <a:pt x="24034" y="189118"/>
                    <a:pt x="22634" y="189118"/>
                  </a:cubicBezTo>
                  <a:cubicBezTo>
                    <a:pt x="21701" y="189118"/>
                    <a:pt x="19835" y="189118"/>
                    <a:pt x="19369" y="190051"/>
                  </a:cubicBezTo>
                  <a:cubicBezTo>
                    <a:pt x="17969" y="191917"/>
                    <a:pt x="16103" y="194250"/>
                    <a:pt x="15637" y="196582"/>
                  </a:cubicBezTo>
                  <a:cubicBezTo>
                    <a:pt x="14704" y="199848"/>
                    <a:pt x="14704" y="203114"/>
                    <a:pt x="14704" y="205912"/>
                  </a:cubicBezTo>
                  <a:cubicBezTo>
                    <a:pt x="14704" y="211044"/>
                    <a:pt x="13771" y="216176"/>
                    <a:pt x="10505" y="220374"/>
                  </a:cubicBezTo>
                  <a:cubicBezTo>
                    <a:pt x="7240" y="224573"/>
                    <a:pt x="6773" y="229704"/>
                    <a:pt x="6773" y="234836"/>
                  </a:cubicBezTo>
                  <a:cubicBezTo>
                    <a:pt x="6773" y="241834"/>
                    <a:pt x="7240" y="248831"/>
                    <a:pt x="10972" y="255362"/>
                  </a:cubicBezTo>
                  <a:cubicBezTo>
                    <a:pt x="11905" y="256762"/>
                    <a:pt x="12371" y="259094"/>
                    <a:pt x="12838" y="260960"/>
                  </a:cubicBezTo>
                  <a:cubicBezTo>
                    <a:pt x="13304" y="262826"/>
                    <a:pt x="12371" y="264692"/>
                    <a:pt x="10972" y="266092"/>
                  </a:cubicBezTo>
                  <a:cubicBezTo>
                    <a:pt x="10039" y="267025"/>
                    <a:pt x="9105" y="267491"/>
                    <a:pt x="8173" y="268424"/>
                  </a:cubicBezTo>
                  <a:cubicBezTo>
                    <a:pt x="8173" y="268424"/>
                    <a:pt x="8173" y="268424"/>
                    <a:pt x="7706" y="268424"/>
                  </a:cubicBezTo>
                  <a:cubicBezTo>
                    <a:pt x="7706" y="268424"/>
                    <a:pt x="7706" y="268891"/>
                    <a:pt x="7706" y="268891"/>
                  </a:cubicBezTo>
                  <a:cubicBezTo>
                    <a:pt x="7706" y="268891"/>
                    <a:pt x="8173" y="268891"/>
                    <a:pt x="8173" y="268424"/>
                  </a:cubicBezTo>
                  <a:cubicBezTo>
                    <a:pt x="6773" y="271223"/>
                    <a:pt x="5373" y="273556"/>
                    <a:pt x="3974" y="276355"/>
                  </a:cubicBezTo>
                  <a:cubicBezTo>
                    <a:pt x="3974" y="276355"/>
                    <a:pt x="3974" y="276355"/>
                    <a:pt x="3974" y="276355"/>
                  </a:cubicBezTo>
                  <a:cubicBezTo>
                    <a:pt x="3974" y="276355"/>
                    <a:pt x="3974" y="276822"/>
                    <a:pt x="3974" y="276822"/>
                  </a:cubicBezTo>
                  <a:lnTo>
                    <a:pt x="4440" y="276355"/>
                  </a:lnTo>
                  <a:cubicBezTo>
                    <a:pt x="4440" y="278221"/>
                    <a:pt x="4440" y="280087"/>
                    <a:pt x="4907" y="281953"/>
                  </a:cubicBezTo>
                  <a:cubicBezTo>
                    <a:pt x="6773" y="286152"/>
                    <a:pt x="8173" y="290350"/>
                    <a:pt x="7706" y="295015"/>
                  </a:cubicBezTo>
                  <a:cubicBezTo>
                    <a:pt x="6773" y="302946"/>
                    <a:pt x="9105" y="310410"/>
                    <a:pt x="11905" y="317408"/>
                  </a:cubicBezTo>
                  <a:cubicBezTo>
                    <a:pt x="14704" y="325338"/>
                    <a:pt x="15637" y="333735"/>
                    <a:pt x="15170" y="342133"/>
                  </a:cubicBezTo>
                  <a:cubicBezTo>
                    <a:pt x="15170" y="351929"/>
                    <a:pt x="14704" y="361259"/>
                    <a:pt x="17969" y="370590"/>
                  </a:cubicBezTo>
                  <a:cubicBezTo>
                    <a:pt x="18902" y="372922"/>
                    <a:pt x="18436" y="375721"/>
                    <a:pt x="18436" y="378054"/>
                  </a:cubicBezTo>
                  <a:cubicBezTo>
                    <a:pt x="17503" y="383185"/>
                    <a:pt x="16103" y="388317"/>
                    <a:pt x="15170" y="392982"/>
                  </a:cubicBezTo>
                  <a:cubicBezTo>
                    <a:pt x="13771" y="399979"/>
                    <a:pt x="10505" y="406044"/>
                    <a:pt x="3974" y="410243"/>
                  </a:cubicBezTo>
                  <a:cubicBezTo>
                    <a:pt x="-1157" y="413975"/>
                    <a:pt x="-1157" y="421439"/>
                    <a:pt x="3041" y="425637"/>
                  </a:cubicBezTo>
                  <a:cubicBezTo>
                    <a:pt x="5840" y="428436"/>
                    <a:pt x="8639" y="430769"/>
                    <a:pt x="10972" y="434034"/>
                  </a:cubicBezTo>
                  <a:cubicBezTo>
                    <a:pt x="14704" y="439166"/>
                    <a:pt x="19835" y="441032"/>
                    <a:pt x="25900" y="441965"/>
                  </a:cubicBezTo>
                  <a:cubicBezTo>
                    <a:pt x="30565" y="442431"/>
                    <a:pt x="34763" y="442898"/>
                    <a:pt x="39428" y="442431"/>
                  </a:cubicBezTo>
                  <a:cubicBezTo>
                    <a:pt x="41761" y="442431"/>
                    <a:pt x="45027" y="441965"/>
                    <a:pt x="46893" y="440566"/>
                  </a:cubicBezTo>
                  <a:cubicBezTo>
                    <a:pt x="55756" y="434034"/>
                    <a:pt x="67886" y="434034"/>
                    <a:pt x="75349" y="424704"/>
                  </a:cubicBezTo>
                  <a:cubicBezTo>
                    <a:pt x="76283" y="423771"/>
                    <a:pt x="77682" y="423305"/>
                    <a:pt x="78615" y="423305"/>
                  </a:cubicBezTo>
                  <a:cubicBezTo>
                    <a:pt x="87479" y="422372"/>
                    <a:pt x="96342" y="419573"/>
                    <a:pt x="105206" y="421439"/>
                  </a:cubicBezTo>
                  <a:cubicBezTo>
                    <a:pt x="112670" y="423305"/>
                    <a:pt x="120601" y="422838"/>
                    <a:pt x="128065" y="422838"/>
                  </a:cubicBezTo>
                  <a:cubicBezTo>
                    <a:pt x="131797" y="422838"/>
                    <a:pt x="135529" y="420972"/>
                    <a:pt x="138328" y="418173"/>
                  </a:cubicBezTo>
                  <a:cubicBezTo>
                    <a:pt x="146259" y="410243"/>
                    <a:pt x="152790" y="405578"/>
                    <a:pt x="163986" y="399979"/>
                  </a:cubicBezTo>
                  <a:cubicBezTo>
                    <a:pt x="166785" y="398580"/>
                    <a:pt x="169584" y="396714"/>
                    <a:pt x="172383" y="394848"/>
                  </a:cubicBezTo>
                  <a:cubicBezTo>
                    <a:pt x="176115" y="392049"/>
                    <a:pt x="180314" y="390649"/>
                    <a:pt x="184979" y="391116"/>
                  </a:cubicBezTo>
                  <a:cubicBezTo>
                    <a:pt x="196641" y="392515"/>
                    <a:pt x="208304" y="390649"/>
                    <a:pt x="218567" y="385518"/>
                  </a:cubicBezTo>
                  <a:cubicBezTo>
                    <a:pt x="226964" y="381319"/>
                    <a:pt x="235361" y="379920"/>
                    <a:pt x="244691" y="379920"/>
                  </a:cubicBezTo>
                  <a:cubicBezTo>
                    <a:pt x="251223" y="379920"/>
                    <a:pt x="257754" y="380386"/>
                    <a:pt x="263818" y="380386"/>
                  </a:cubicBezTo>
                  <a:cubicBezTo>
                    <a:pt x="267084" y="380386"/>
                    <a:pt x="270349" y="381786"/>
                    <a:pt x="272215" y="384585"/>
                  </a:cubicBezTo>
                  <a:cubicBezTo>
                    <a:pt x="275481" y="388783"/>
                    <a:pt x="280146" y="390649"/>
                    <a:pt x="285278" y="391582"/>
                  </a:cubicBezTo>
                  <a:cubicBezTo>
                    <a:pt x="290876" y="392515"/>
                    <a:pt x="296007" y="395314"/>
                    <a:pt x="301605" y="397647"/>
                  </a:cubicBezTo>
                  <a:cubicBezTo>
                    <a:pt x="304405" y="399046"/>
                    <a:pt x="306737" y="401845"/>
                    <a:pt x="306737" y="405111"/>
                  </a:cubicBezTo>
                  <a:cubicBezTo>
                    <a:pt x="306270" y="409310"/>
                    <a:pt x="307204" y="412575"/>
                    <a:pt x="310002" y="415374"/>
                  </a:cubicBezTo>
                  <a:cubicBezTo>
                    <a:pt x="313268" y="418640"/>
                    <a:pt x="315134" y="422838"/>
                    <a:pt x="315601" y="427503"/>
                  </a:cubicBezTo>
                  <a:cubicBezTo>
                    <a:pt x="316067" y="432168"/>
                    <a:pt x="316534" y="436367"/>
                    <a:pt x="317000" y="441032"/>
                  </a:cubicBezTo>
                  <a:cubicBezTo>
                    <a:pt x="317000" y="442898"/>
                    <a:pt x="317000" y="444764"/>
                    <a:pt x="317000" y="446630"/>
                  </a:cubicBezTo>
                  <a:cubicBezTo>
                    <a:pt x="317000" y="447097"/>
                    <a:pt x="317000" y="448030"/>
                    <a:pt x="317467" y="448496"/>
                  </a:cubicBezTo>
                  <a:cubicBezTo>
                    <a:pt x="318866" y="449896"/>
                    <a:pt x="320266" y="451295"/>
                    <a:pt x="321665" y="452228"/>
                  </a:cubicBezTo>
                  <a:cubicBezTo>
                    <a:pt x="322598" y="452695"/>
                    <a:pt x="324464" y="452228"/>
                    <a:pt x="324931" y="451295"/>
                  </a:cubicBezTo>
                  <a:cubicBezTo>
                    <a:pt x="330062" y="445697"/>
                    <a:pt x="335194" y="439633"/>
                    <a:pt x="340792" y="434501"/>
                  </a:cubicBezTo>
                  <a:cubicBezTo>
                    <a:pt x="343591" y="431702"/>
                    <a:pt x="347323" y="430302"/>
                    <a:pt x="350122" y="427503"/>
                  </a:cubicBezTo>
                  <a:cubicBezTo>
                    <a:pt x="353388" y="424704"/>
                    <a:pt x="356187" y="420972"/>
                    <a:pt x="358986" y="417707"/>
                  </a:cubicBezTo>
                  <a:cubicBezTo>
                    <a:pt x="359452" y="417240"/>
                    <a:pt x="360385" y="417240"/>
                    <a:pt x="360852" y="417240"/>
                  </a:cubicBezTo>
                  <a:cubicBezTo>
                    <a:pt x="361318" y="417240"/>
                    <a:pt x="361785" y="418173"/>
                    <a:pt x="361785" y="418640"/>
                  </a:cubicBezTo>
                  <a:cubicBezTo>
                    <a:pt x="362251" y="421439"/>
                    <a:pt x="362251" y="424238"/>
                    <a:pt x="360385" y="426104"/>
                  </a:cubicBezTo>
                  <a:cubicBezTo>
                    <a:pt x="355720" y="430769"/>
                    <a:pt x="352921" y="436367"/>
                    <a:pt x="351055" y="442898"/>
                  </a:cubicBezTo>
                  <a:cubicBezTo>
                    <a:pt x="349189" y="448963"/>
                    <a:pt x="346390" y="453161"/>
                    <a:pt x="340792" y="455960"/>
                  </a:cubicBezTo>
                  <a:cubicBezTo>
                    <a:pt x="339859" y="456427"/>
                    <a:pt x="338926" y="457826"/>
                    <a:pt x="338926" y="459226"/>
                  </a:cubicBezTo>
                  <a:cubicBezTo>
                    <a:pt x="338926" y="460159"/>
                    <a:pt x="339393" y="462025"/>
                    <a:pt x="340325" y="462491"/>
                  </a:cubicBezTo>
                  <a:cubicBezTo>
                    <a:pt x="342192" y="462958"/>
                    <a:pt x="344058" y="462491"/>
                    <a:pt x="345924" y="462491"/>
                  </a:cubicBezTo>
                  <a:cubicBezTo>
                    <a:pt x="351522" y="462491"/>
                    <a:pt x="355720" y="460159"/>
                    <a:pt x="358053" y="454561"/>
                  </a:cubicBezTo>
                  <a:cubicBezTo>
                    <a:pt x="358519" y="453161"/>
                    <a:pt x="358986" y="452228"/>
                    <a:pt x="359919" y="451295"/>
                  </a:cubicBezTo>
                  <a:cubicBezTo>
                    <a:pt x="360385" y="450829"/>
                    <a:pt x="360852" y="450362"/>
                    <a:pt x="361318" y="449896"/>
                  </a:cubicBezTo>
                  <a:cubicBezTo>
                    <a:pt x="361785" y="450829"/>
                    <a:pt x="363184" y="451295"/>
                    <a:pt x="363184" y="452228"/>
                  </a:cubicBezTo>
                  <a:cubicBezTo>
                    <a:pt x="363651" y="457826"/>
                    <a:pt x="363651" y="463891"/>
                    <a:pt x="359919" y="468556"/>
                  </a:cubicBezTo>
                  <a:cubicBezTo>
                    <a:pt x="358519" y="469956"/>
                    <a:pt x="359919" y="472288"/>
                    <a:pt x="361785" y="472754"/>
                  </a:cubicBezTo>
                  <a:cubicBezTo>
                    <a:pt x="365050" y="473221"/>
                    <a:pt x="367849" y="473221"/>
                    <a:pt x="371115" y="473221"/>
                  </a:cubicBezTo>
                  <a:cubicBezTo>
                    <a:pt x="371115" y="473221"/>
                    <a:pt x="371115" y="472754"/>
                    <a:pt x="371115" y="472754"/>
                  </a:cubicBezTo>
                  <a:lnTo>
                    <a:pt x="372048" y="471821"/>
                  </a:lnTo>
                  <a:lnTo>
                    <a:pt x="371581" y="473221"/>
                  </a:lnTo>
                  <a:cubicBezTo>
                    <a:pt x="371581" y="473221"/>
                    <a:pt x="371115" y="473221"/>
                    <a:pt x="371115" y="473221"/>
                  </a:cubicBezTo>
                  <a:cubicBezTo>
                    <a:pt x="371115" y="473688"/>
                    <a:pt x="371115" y="474154"/>
                    <a:pt x="371115" y="474621"/>
                  </a:cubicBezTo>
                  <a:cubicBezTo>
                    <a:pt x="374847" y="484884"/>
                    <a:pt x="377180" y="495613"/>
                    <a:pt x="372514" y="506343"/>
                  </a:cubicBezTo>
                  <a:cubicBezTo>
                    <a:pt x="371581" y="508209"/>
                    <a:pt x="372514" y="511474"/>
                    <a:pt x="373448" y="513807"/>
                  </a:cubicBezTo>
                  <a:cubicBezTo>
                    <a:pt x="374381" y="516606"/>
                    <a:pt x="376246" y="519405"/>
                    <a:pt x="377646" y="522671"/>
                  </a:cubicBezTo>
                  <a:cubicBezTo>
                    <a:pt x="381378" y="532001"/>
                    <a:pt x="388376" y="536666"/>
                    <a:pt x="397706" y="538998"/>
                  </a:cubicBezTo>
                  <a:cubicBezTo>
                    <a:pt x="402837" y="540398"/>
                    <a:pt x="407036" y="542730"/>
                    <a:pt x="411234" y="545996"/>
                  </a:cubicBezTo>
                  <a:cubicBezTo>
                    <a:pt x="413567" y="547862"/>
                    <a:pt x="415900" y="550661"/>
                    <a:pt x="418232" y="552527"/>
                  </a:cubicBezTo>
                  <a:cubicBezTo>
                    <a:pt x="420098" y="553927"/>
                    <a:pt x="422897" y="554860"/>
                    <a:pt x="425696" y="553460"/>
                  </a:cubicBezTo>
                  <a:cubicBezTo>
                    <a:pt x="433627" y="549262"/>
                    <a:pt x="442024" y="545996"/>
                    <a:pt x="446689" y="537132"/>
                  </a:cubicBezTo>
                  <a:cubicBezTo>
                    <a:pt x="447156" y="535733"/>
                    <a:pt x="449022" y="536200"/>
                    <a:pt x="449955" y="537599"/>
                  </a:cubicBezTo>
                  <a:cubicBezTo>
                    <a:pt x="450421" y="538065"/>
                    <a:pt x="450888" y="538532"/>
                    <a:pt x="450421" y="538998"/>
                  </a:cubicBezTo>
                  <a:cubicBezTo>
                    <a:pt x="449955" y="540865"/>
                    <a:pt x="448555" y="543664"/>
                    <a:pt x="449488" y="544597"/>
                  </a:cubicBezTo>
                  <a:cubicBezTo>
                    <a:pt x="453687" y="550195"/>
                    <a:pt x="456486" y="557192"/>
                    <a:pt x="461617" y="561857"/>
                  </a:cubicBezTo>
                  <a:cubicBezTo>
                    <a:pt x="463017" y="563257"/>
                    <a:pt x="465349" y="563723"/>
                    <a:pt x="466749" y="562790"/>
                  </a:cubicBezTo>
                  <a:cubicBezTo>
                    <a:pt x="473280" y="556726"/>
                    <a:pt x="481211" y="552527"/>
                    <a:pt x="488208" y="546462"/>
                  </a:cubicBezTo>
                  <a:cubicBezTo>
                    <a:pt x="494739" y="540865"/>
                    <a:pt x="502670" y="538532"/>
                    <a:pt x="511067" y="538065"/>
                  </a:cubicBezTo>
                  <a:cubicBezTo>
                    <a:pt x="514333" y="538065"/>
                    <a:pt x="517598" y="538065"/>
                    <a:pt x="520864" y="537599"/>
                  </a:cubicBezTo>
                  <a:cubicBezTo>
                    <a:pt x="525995" y="537132"/>
                    <a:pt x="533926" y="530601"/>
                    <a:pt x="533926" y="525003"/>
                  </a:cubicBezTo>
                  <a:cubicBezTo>
                    <a:pt x="534392" y="516606"/>
                    <a:pt x="538591" y="509142"/>
                    <a:pt x="540457" y="501212"/>
                  </a:cubicBezTo>
                  <a:cubicBezTo>
                    <a:pt x="542323" y="492348"/>
                    <a:pt x="546988" y="484417"/>
                    <a:pt x="553053" y="477886"/>
                  </a:cubicBezTo>
                  <a:cubicBezTo>
                    <a:pt x="557251" y="473688"/>
                    <a:pt x="560050" y="468556"/>
                    <a:pt x="562850" y="463424"/>
                  </a:cubicBezTo>
                  <a:cubicBezTo>
                    <a:pt x="566115" y="457360"/>
                    <a:pt x="569380" y="450829"/>
                    <a:pt x="572646" y="444764"/>
                  </a:cubicBezTo>
                  <a:cubicBezTo>
                    <a:pt x="578244" y="434501"/>
                    <a:pt x="584309" y="425171"/>
                    <a:pt x="595038" y="419106"/>
                  </a:cubicBezTo>
                  <a:cubicBezTo>
                    <a:pt x="596904" y="417707"/>
                    <a:pt x="599237" y="415841"/>
                    <a:pt x="599703" y="413508"/>
                  </a:cubicBezTo>
                  <a:cubicBezTo>
                    <a:pt x="601569" y="405111"/>
                    <a:pt x="609967" y="400446"/>
                    <a:pt x="612766" y="392515"/>
                  </a:cubicBezTo>
                  <a:cubicBezTo>
                    <a:pt x="615098" y="384585"/>
                    <a:pt x="615098" y="376187"/>
                    <a:pt x="618830" y="368257"/>
                  </a:cubicBezTo>
                  <a:cubicBezTo>
                    <a:pt x="623495" y="358927"/>
                    <a:pt x="625361" y="348664"/>
                    <a:pt x="630959" y="340267"/>
                  </a:cubicBezTo>
                  <a:cubicBezTo>
                    <a:pt x="632826" y="337934"/>
                    <a:pt x="633292" y="334202"/>
                    <a:pt x="633758" y="331403"/>
                  </a:cubicBezTo>
                  <a:cubicBezTo>
                    <a:pt x="634691" y="324872"/>
                    <a:pt x="634225" y="318807"/>
                    <a:pt x="632359" y="312276"/>
                  </a:cubicBezTo>
                  <a:cubicBezTo>
                    <a:pt x="630959" y="307611"/>
                    <a:pt x="630959" y="303413"/>
                    <a:pt x="632359" y="299214"/>
                  </a:cubicBezTo>
                  <a:cubicBezTo>
                    <a:pt x="633292" y="296415"/>
                    <a:pt x="634225" y="293149"/>
                    <a:pt x="634225" y="289884"/>
                  </a:cubicBezTo>
                  <a:cubicBezTo>
                    <a:pt x="634691" y="280554"/>
                    <a:pt x="636557" y="272156"/>
                    <a:pt x="639823" y="263759"/>
                  </a:cubicBezTo>
                  <a:cubicBezTo>
                    <a:pt x="640290" y="262826"/>
                    <a:pt x="640756" y="261427"/>
                    <a:pt x="640756" y="260027"/>
                  </a:cubicBezTo>
                  <a:cubicBezTo>
                    <a:pt x="640756" y="259094"/>
                    <a:pt x="639823" y="258161"/>
                    <a:pt x="639356" y="257228"/>
                  </a:cubicBezTo>
                  <a:cubicBezTo>
                    <a:pt x="639356" y="259561"/>
                    <a:pt x="638423" y="260027"/>
                    <a:pt x="637957" y="26002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C9980AB8-F792-40B4-A910-958F55677D4B}"/>
                </a:ext>
              </a:extLst>
            </p:cNvPr>
            <p:cNvSpPr/>
            <p:nvPr/>
          </p:nvSpPr>
          <p:spPr>
            <a:xfrm>
              <a:off x="2087096" y="1430754"/>
              <a:ext cx="4665" cy="4665"/>
            </a:xfrm>
            <a:custGeom>
              <a:avLst/>
              <a:gdLst/>
              <a:ahLst/>
              <a:cxnLst/>
              <a:rect l="0" t="0" r="0" b="0"/>
              <a:pathLst>
                <a:path>
                  <a:moveTo>
                    <a:pt x="0" y="467"/>
                  </a:moveTo>
                  <a:cubicBezTo>
                    <a:pt x="0" y="467"/>
                    <a:pt x="467" y="467"/>
                    <a:pt x="467" y="0"/>
                  </a:cubicBezTo>
                  <a:cubicBezTo>
                    <a:pt x="467" y="0"/>
                    <a:pt x="0" y="0"/>
                    <a:pt x="0" y="0"/>
                  </a:cubicBezTo>
                  <a:cubicBezTo>
                    <a:pt x="0" y="467"/>
                    <a:pt x="0" y="467"/>
                    <a:pt x="0" y="467"/>
                  </a:cubicBezTo>
                  <a:cubicBezTo>
                    <a:pt x="0" y="933"/>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 name="Freeform: Shape 22">
              <a:extLst>
                <a:ext uri="{FF2B5EF4-FFF2-40B4-BE49-F238E27FC236}">
                  <a16:creationId xmlns:a16="http://schemas.microsoft.com/office/drawing/2014/main" id="{50787C85-90E3-4538-BA10-7A86998F5A62}"/>
                </a:ext>
              </a:extLst>
            </p:cNvPr>
            <p:cNvSpPr/>
            <p:nvPr/>
          </p:nvSpPr>
          <p:spPr>
            <a:xfrm>
              <a:off x="2106222" y="1372911"/>
              <a:ext cx="4665" cy="4665"/>
            </a:xfrm>
            <a:custGeom>
              <a:avLst/>
              <a:gdLst/>
              <a:ahLst/>
              <a:cxnLst/>
              <a:rect l="0" t="0" r="0" b="0"/>
              <a:pathLst>
                <a:path>
                  <a:moveTo>
                    <a:pt x="467" y="0"/>
                  </a:moveTo>
                  <a:cubicBezTo>
                    <a:pt x="467" y="0"/>
                    <a:pt x="467" y="0"/>
                    <a:pt x="467" y="0"/>
                  </a:cubicBezTo>
                  <a:cubicBezTo>
                    <a:pt x="0" y="0"/>
                    <a:pt x="0" y="0"/>
                    <a:pt x="0" y="0"/>
                  </a:cubicBezTo>
                  <a:cubicBezTo>
                    <a:pt x="0" y="0"/>
                    <a:pt x="0" y="0"/>
                    <a:pt x="0" y="466"/>
                  </a:cubicBezTo>
                  <a:cubicBezTo>
                    <a:pt x="467" y="466"/>
                    <a:pt x="467" y="466"/>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 name="Freeform: Shape 23">
              <a:extLst>
                <a:ext uri="{FF2B5EF4-FFF2-40B4-BE49-F238E27FC236}">
                  <a16:creationId xmlns:a16="http://schemas.microsoft.com/office/drawing/2014/main" id="{5B6ED002-5001-42FC-A490-CFAF2261198B}"/>
                </a:ext>
              </a:extLst>
            </p:cNvPr>
            <p:cNvSpPr/>
            <p:nvPr/>
          </p:nvSpPr>
          <p:spPr>
            <a:xfrm>
              <a:off x="1983636" y="1235779"/>
              <a:ext cx="433825" cy="331200"/>
            </a:xfrm>
            <a:custGeom>
              <a:avLst/>
              <a:gdLst/>
              <a:ahLst/>
              <a:cxnLst/>
              <a:rect l="0" t="0" r="0" b="0"/>
              <a:pathLst>
                <a:path w="433851" h="331219">
                  <a:moveTo>
                    <a:pt x="124458" y="144137"/>
                  </a:moveTo>
                  <a:cubicBezTo>
                    <a:pt x="122126" y="147869"/>
                    <a:pt x="122126" y="151135"/>
                    <a:pt x="123525" y="154867"/>
                  </a:cubicBezTo>
                  <a:cubicBezTo>
                    <a:pt x="125858" y="159532"/>
                    <a:pt x="125858" y="164663"/>
                    <a:pt x="124458" y="169795"/>
                  </a:cubicBezTo>
                  <a:cubicBezTo>
                    <a:pt x="123059" y="173993"/>
                    <a:pt x="122592" y="178658"/>
                    <a:pt x="121659" y="182857"/>
                  </a:cubicBezTo>
                  <a:cubicBezTo>
                    <a:pt x="121193" y="183790"/>
                    <a:pt x="120260" y="185190"/>
                    <a:pt x="119327" y="185656"/>
                  </a:cubicBezTo>
                  <a:cubicBezTo>
                    <a:pt x="114662" y="187522"/>
                    <a:pt x="115595" y="191254"/>
                    <a:pt x="115595" y="194986"/>
                  </a:cubicBezTo>
                  <a:cubicBezTo>
                    <a:pt x="115595" y="194986"/>
                    <a:pt x="116061" y="194986"/>
                    <a:pt x="116061" y="194986"/>
                  </a:cubicBezTo>
                  <a:cubicBezTo>
                    <a:pt x="117461" y="196386"/>
                    <a:pt x="118860" y="197785"/>
                    <a:pt x="120726" y="199651"/>
                  </a:cubicBezTo>
                  <a:cubicBezTo>
                    <a:pt x="121193" y="200118"/>
                    <a:pt x="121659" y="200584"/>
                    <a:pt x="122126" y="200584"/>
                  </a:cubicBezTo>
                  <a:cubicBezTo>
                    <a:pt x="123525" y="201051"/>
                    <a:pt x="125391" y="201984"/>
                    <a:pt x="126791" y="202450"/>
                  </a:cubicBezTo>
                  <a:cubicBezTo>
                    <a:pt x="127257" y="202450"/>
                    <a:pt x="128190" y="202450"/>
                    <a:pt x="128657" y="202450"/>
                  </a:cubicBezTo>
                  <a:cubicBezTo>
                    <a:pt x="128657" y="202917"/>
                    <a:pt x="128657" y="202917"/>
                    <a:pt x="128657" y="203383"/>
                  </a:cubicBezTo>
                  <a:cubicBezTo>
                    <a:pt x="129590" y="203850"/>
                    <a:pt x="130523" y="204316"/>
                    <a:pt x="131456" y="204783"/>
                  </a:cubicBezTo>
                  <a:cubicBezTo>
                    <a:pt x="131922" y="204783"/>
                    <a:pt x="132389" y="205716"/>
                    <a:pt x="132389" y="206182"/>
                  </a:cubicBezTo>
                  <a:cubicBezTo>
                    <a:pt x="132389" y="206649"/>
                    <a:pt x="131922" y="207115"/>
                    <a:pt x="131456" y="207582"/>
                  </a:cubicBezTo>
                  <a:cubicBezTo>
                    <a:pt x="130056" y="208515"/>
                    <a:pt x="129123" y="208048"/>
                    <a:pt x="128657" y="206649"/>
                  </a:cubicBezTo>
                  <a:cubicBezTo>
                    <a:pt x="128657" y="205716"/>
                    <a:pt x="128657" y="204783"/>
                    <a:pt x="128657" y="203850"/>
                  </a:cubicBezTo>
                  <a:cubicBezTo>
                    <a:pt x="128657" y="203850"/>
                    <a:pt x="128190" y="203850"/>
                    <a:pt x="128190" y="203850"/>
                  </a:cubicBezTo>
                  <a:cubicBezTo>
                    <a:pt x="127724" y="203850"/>
                    <a:pt x="127257" y="203383"/>
                    <a:pt x="126791" y="203383"/>
                  </a:cubicBezTo>
                  <a:cubicBezTo>
                    <a:pt x="124925" y="203383"/>
                    <a:pt x="123525" y="202450"/>
                    <a:pt x="122126" y="201517"/>
                  </a:cubicBezTo>
                  <a:cubicBezTo>
                    <a:pt x="121659" y="201051"/>
                    <a:pt x="120726" y="201051"/>
                    <a:pt x="120260" y="200584"/>
                  </a:cubicBezTo>
                  <a:cubicBezTo>
                    <a:pt x="118860" y="199185"/>
                    <a:pt x="117461" y="197785"/>
                    <a:pt x="116061" y="196386"/>
                  </a:cubicBezTo>
                  <a:cubicBezTo>
                    <a:pt x="116061" y="196386"/>
                    <a:pt x="116061" y="195919"/>
                    <a:pt x="116061" y="195919"/>
                  </a:cubicBezTo>
                  <a:cubicBezTo>
                    <a:pt x="112329" y="196386"/>
                    <a:pt x="108597" y="196386"/>
                    <a:pt x="104865" y="196852"/>
                  </a:cubicBezTo>
                  <a:cubicBezTo>
                    <a:pt x="102999" y="198252"/>
                    <a:pt x="101133" y="199185"/>
                    <a:pt x="98800" y="199185"/>
                  </a:cubicBezTo>
                  <a:cubicBezTo>
                    <a:pt x="94602" y="199651"/>
                    <a:pt x="90403" y="200118"/>
                    <a:pt x="85738" y="200584"/>
                  </a:cubicBezTo>
                  <a:cubicBezTo>
                    <a:pt x="83872" y="207582"/>
                    <a:pt x="79674" y="212713"/>
                    <a:pt x="74076" y="216445"/>
                  </a:cubicBezTo>
                  <a:cubicBezTo>
                    <a:pt x="69877" y="219245"/>
                    <a:pt x="68944" y="223443"/>
                    <a:pt x="68011" y="228108"/>
                  </a:cubicBezTo>
                  <a:cubicBezTo>
                    <a:pt x="67545" y="230441"/>
                    <a:pt x="69877" y="233240"/>
                    <a:pt x="72210" y="233706"/>
                  </a:cubicBezTo>
                  <a:cubicBezTo>
                    <a:pt x="73609" y="234173"/>
                    <a:pt x="74542" y="233706"/>
                    <a:pt x="75942" y="234173"/>
                  </a:cubicBezTo>
                  <a:cubicBezTo>
                    <a:pt x="82006" y="235106"/>
                    <a:pt x="83872" y="236972"/>
                    <a:pt x="83872" y="242570"/>
                  </a:cubicBezTo>
                  <a:cubicBezTo>
                    <a:pt x="83872" y="244902"/>
                    <a:pt x="84339" y="247701"/>
                    <a:pt x="83872" y="250034"/>
                  </a:cubicBezTo>
                  <a:cubicBezTo>
                    <a:pt x="83406" y="253299"/>
                    <a:pt x="82473" y="256099"/>
                    <a:pt x="80140" y="258431"/>
                  </a:cubicBezTo>
                  <a:cubicBezTo>
                    <a:pt x="79674" y="258898"/>
                    <a:pt x="79207" y="258898"/>
                    <a:pt x="78274" y="258898"/>
                  </a:cubicBezTo>
                  <a:cubicBezTo>
                    <a:pt x="77808" y="258898"/>
                    <a:pt x="76875" y="258431"/>
                    <a:pt x="76875" y="258431"/>
                  </a:cubicBezTo>
                  <a:cubicBezTo>
                    <a:pt x="75942" y="254233"/>
                    <a:pt x="75475" y="249567"/>
                    <a:pt x="74076" y="245369"/>
                  </a:cubicBezTo>
                  <a:cubicBezTo>
                    <a:pt x="73143" y="243036"/>
                    <a:pt x="71277" y="241170"/>
                    <a:pt x="68944" y="240237"/>
                  </a:cubicBezTo>
                  <a:cubicBezTo>
                    <a:pt x="64745" y="237905"/>
                    <a:pt x="60547" y="238371"/>
                    <a:pt x="55882" y="240237"/>
                  </a:cubicBezTo>
                  <a:cubicBezTo>
                    <a:pt x="54949" y="240704"/>
                    <a:pt x="53549" y="241637"/>
                    <a:pt x="53083" y="242570"/>
                  </a:cubicBezTo>
                  <a:cubicBezTo>
                    <a:pt x="52150" y="244436"/>
                    <a:pt x="51683" y="246302"/>
                    <a:pt x="51683" y="248168"/>
                  </a:cubicBezTo>
                  <a:cubicBezTo>
                    <a:pt x="51217" y="255632"/>
                    <a:pt x="53549" y="262630"/>
                    <a:pt x="54482" y="270094"/>
                  </a:cubicBezTo>
                  <a:cubicBezTo>
                    <a:pt x="54482" y="270094"/>
                    <a:pt x="54949" y="270094"/>
                    <a:pt x="54949" y="270094"/>
                  </a:cubicBezTo>
                  <a:lnTo>
                    <a:pt x="54482" y="270560"/>
                  </a:lnTo>
                  <a:cubicBezTo>
                    <a:pt x="54482" y="270560"/>
                    <a:pt x="54482" y="270094"/>
                    <a:pt x="54482" y="270094"/>
                  </a:cubicBezTo>
                  <a:cubicBezTo>
                    <a:pt x="52616" y="270094"/>
                    <a:pt x="50750" y="270560"/>
                    <a:pt x="49351" y="270560"/>
                  </a:cubicBezTo>
                  <a:cubicBezTo>
                    <a:pt x="37688" y="268228"/>
                    <a:pt x="27891" y="271960"/>
                    <a:pt x="18561" y="277558"/>
                  </a:cubicBezTo>
                  <a:cubicBezTo>
                    <a:pt x="18095" y="278024"/>
                    <a:pt x="17162" y="278024"/>
                    <a:pt x="16695" y="278491"/>
                  </a:cubicBezTo>
                  <a:cubicBezTo>
                    <a:pt x="15296" y="279890"/>
                    <a:pt x="13896" y="280823"/>
                    <a:pt x="12497" y="282223"/>
                  </a:cubicBezTo>
                  <a:cubicBezTo>
                    <a:pt x="10164" y="284555"/>
                    <a:pt x="9231" y="281756"/>
                    <a:pt x="7832" y="280823"/>
                  </a:cubicBezTo>
                  <a:cubicBezTo>
                    <a:pt x="5032" y="278491"/>
                    <a:pt x="2234" y="278491"/>
                    <a:pt x="1300" y="280357"/>
                  </a:cubicBezTo>
                  <a:cubicBezTo>
                    <a:pt x="-566" y="284555"/>
                    <a:pt x="-566" y="290620"/>
                    <a:pt x="2234" y="292953"/>
                  </a:cubicBezTo>
                  <a:cubicBezTo>
                    <a:pt x="8298" y="297618"/>
                    <a:pt x="14363" y="302283"/>
                    <a:pt x="21360" y="305082"/>
                  </a:cubicBezTo>
                  <a:cubicBezTo>
                    <a:pt x="29291" y="307881"/>
                    <a:pt x="36289" y="312079"/>
                    <a:pt x="43753" y="316278"/>
                  </a:cubicBezTo>
                  <a:cubicBezTo>
                    <a:pt x="45619" y="317211"/>
                    <a:pt x="47018" y="318144"/>
                    <a:pt x="48884" y="319077"/>
                  </a:cubicBezTo>
                  <a:cubicBezTo>
                    <a:pt x="51683" y="320477"/>
                    <a:pt x="55415" y="320010"/>
                    <a:pt x="57281" y="316278"/>
                  </a:cubicBezTo>
                  <a:cubicBezTo>
                    <a:pt x="57748" y="315345"/>
                    <a:pt x="58681" y="314412"/>
                    <a:pt x="59147" y="313479"/>
                  </a:cubicBezTo>
                  <a:cubicBezTo>
                    <a:pt x="59147" y="313479"/>
                    <a:pt x="59147" y="313479"/>
                    <a:pt x="59147" y="313479"/>
                  </a:cubicBezTo>
                  <a:lnTo>
                    <a:pt x="58681" y="313012"/>
                  </a:lnTo>
                  <a:lnTo>
                    <a:pt x="59614" y="313012"/>
                  </a:lnTo>
                  <a:cubicBezTo>
                    <a:pt x="59614" y="313012"/>
                    <a:pt x="59614" y="313479"/>
                    <a:pt x="59147" y="313479"/>
                  </a:cubicBezTo>
                  <a:cubicBezTo>
                    <a:pt x="61946" y="313012"/>
                    <a:pt x="65212" y="311613"/>
                    <a:pt x="68011" y="313945"/>
                  </a:cubicBezTo>
                  <a:cubicBezTo>
                    <a:pt x="74076" y="318610"/>
                    <a:pt x="81073" y="320943"/>
                    <a:pt x="89470" y="319544"/>
                  </a:cubicBezTo>
                  <a:cubicBezTo>
                    <a:pt x="90403" y="319544"/>
                    <a:pt x="91803" y="320010"/>
                    <a:pt x="93202" y="320477"/>
                  </a:cubicBezTo>
                  <a:cubicBezTo>
                    <a:pt x="96468" y="321410"/>
                    <a:pt x="97867" y="322809"/>
                    <a:pt x="98334" y="327008"/>
                  </a:cubicBezTo>
                  <a:cubicBezTo>
                    <a:pt x="98334" y="327474"/>
                    <a:pt x="97867" y="328407"/>
                    <a:pt x="98334" y="328874"/>
                  </a:cubicBezTo>
                  <a:cubicBezTo>
                    <a:pt x="98800" y="331673"/>
                    <a:pt x="101133" y="333539"/>
                    <a:pt x="103465" y="333072"/>
                  </a:cubicBezTo>
                  <a:cubicBezTo>
                    <a:pt x="107664" y="332139"/>
                    <a:pt x="111863" y="330740"/>
                    <a:pt x="116528" y="329807"/>
                  </a:cubicBezTo>
                  <a:cubicBezTo>
                    <a:pt x="119327" y="328874"/>
                    <a:pt x="122126" y="326541"/>
                    <a:pt x="125391" y="327008"/>
                  </a:cubicBezTo>
                  <a:cubicBezTo>
                    <a:pt x="132855" y="327941"/>
                    <a:pt x="136587" y="322343"/>
                    <a:pt x="141253" y="318144"/>
                  </a:cubicBezTo>
                  <a:cubicBezTo>
                    <a:pt x="141719" y="317677"/>
                    <a:pt x="141719" y="317211"/>
                    <a:pt x="142186" y="316278"/>
                  </a:cubicBezTo>
                  <a:cubicBezTo>
                    <a:pt x="144985" y="310680"/>
                    <a:pt x="144052" y="306948"/>
                    <a:pt x="137987" y="304149"/>
                  </a:cubicBezTo>
                  <a:cubicBezTo>
                    <a:pt x="136121" y="303216"/>
                    <a:pt x="134255" y="302749"/>
                    <a:pt x="134255" y="300883"/>
                  </a:cubicBezTo>
                  <a:cubicBezTo>
                    <a:pt x="133788" y="298084"/>
                    <a:pt x="134721" y="295752"/>
                    <a:pt x="136587" y="293886"/>
                  </a:cubicBezTo>
                  <a:cubicBezTo>
                    <a:pt x="137987" y="292486"/>
                    <a:pt x="139387" y="291553"/>
                    <a:pt x="141253" y="290620"/>
                  </a:cubicBezTo>
                  <a:cubicBezTo>
                    <a:pt x="144985" y="288288"/>
                    <a:pt x="149183" y="286888"/>
                    <a:pt x="153382" y="284555"/>
                  </a:cubicBezTo>
                  <a:cubicBezTo>
                    <a:pt x="158047" y="282223"/>
                    <a:pt x="161779" y="278491"/>
                    <a:pt x="163178" y="273359"/>
                  </a:cubicBezTo>
                  <a:cubicBezTo>
                    <a:pt x="163645" y="271960"/>
                    <a:pt x="164111" y="271027"/>
                    <a:pt x="164111" y="269627"/>
                  </a:cubicBezTo>
                  <a:cubicBezTo>
                    <a:pt x="164111" y="269161"/>
                    <a:pt x="164578" y="268228"/>
                    <a:pt x="165044" y="267761"/>
                  </a:cubicBezTo>
                  <a:cubicBezTo>
                    <a:pt x="166444" y="264962"/>
                    <a:pt x="168310" y="263563"/>
                    <a:pt x="171109" y="264496"/>
                  </a:cubicBezTo>
                  <a:cubicBezTo>
                    <a:pt x="177174" y="266828"/>
                    <a:pt x="183705" y="265429"/>
                    <a:pt x="189769" y="265429"/>
                  </a:cubicBezTo>
                  <a:cubicBezTo>
                    <a:pt x="192568" y="265429"/>
                    <a:pt x="194434" y="261697"/>
                    <a:pt x="193035" y="258431"/>
                  </a:cubicBezTo>
                  <a:cubicBezTo>
                    <a:pt x="192568" y="257498"/>
                    <a:pt x="192102" y="256565"/>
                    <a:pt x="192102" y="255632"/>
                  </a:cubicBezTo>
                  <a:cubicBezTo>
                    <a:pt x="192102" y="255632"/>
                    <a:pt x="191635" y="255632"/>
                    <a:pt x="191635" y="255632"/>
                  </a:cubicBezTo>
                  <a:cubicBezTo>
                    <a:pt x="191169" y="255632"/>
                    <a:pt x="191169" y="255166"/>
                    <a:pt x="190702" y="255166"/>
                  </a:cubicBezTo>
                  <a:cubicBezTo>
                    <a:pt x="189769" y="255166"/>
                    <a:pt x="189303" y="255166"/>
                    <a:pt x="188370" y="254699"/>
                  </a:cubicBezTo>
                  <a:cubicBezTo>
                    <a:pt x="189769" y="253299"/>
                    <a:pt x="190236" y="254233"/>
                    <a:pt x="190702" y="255166"/>
                  </a:cubicBezTo>
                  <a:cubicBezTo>
                    <a:pt x="191169" y="255166"/>
                    <a:pt x="191635" y="255166"/>
                    <a:pt x="192102" y="255166"/>
                  </a:cubicBezTo>
                  <a:cubicBezTo>
                    <a:pt x="192102" y="255166"/>
                    <a:pt x="192102" y="255632"/>
                    <a:pt x="192102" y="255632"/>
                  </a:cubicBezTo>
                  <a:cubicBezTo>
                    <a:pt x="197700" y="256565"/>
                    <a:pt x="202832" y="255166"/>
                    <a:pt x="206097" y="250034"/>
                  </a:cubicBezTo>
                  <a:cubicBezTo>
                    <a:pt x="207497" y="247235"/>
                    <a:pt x="209829" y="244902"/>
                    <a:pt x="211695" y="243036"/>
                  </a:cubicBezTo>
                  <a:cubicBezTo>
                    <a:pt x="214028" y="240704"/>
                    <a:pt x="215894" y="238371"/>
                    <a:pt x="217760" y="236039"/>
                  </a:cubicBezTo>
                  <a:cubicBezTo>
                    <a:pt x="220559" y="232773"/>
                    <a:pt x="220092" y="229041"/>
                    <a:pt x="217760" y="225776"/>
                  </a:cubicBezTo>
                  <a:cubicBezTo>
                    <a:pt x="215894" y="223443"/>
                    <a:pt x="214494" y="221111"/>
                    <a:pt x="214961" y="217845"/>
                  </a:cubicBezTo>
                  <a:cubicBezTo>
                    <a:pt x="214961" y="217845"/>
                    <a:pt x="214494" y="217845"/>
                    <a:pt x="214494" y="217845"/>
                  </a:cubicBezTo>
                  <a:cubicBezTo>
                    <a:pt x="214028" y="217378"/>
                    <a:pt x="213561" y="217378"/>
                    <a:pt x="213561" y="216912"/>
                  </a:cubicBezTo>
                  <a:cubicBezTo>
                    <a:pt x="214028" y="216912"/>
                    <a:pt x="214494" y="216912"/>
                    <a:pt x="214961" y="217378"/>
                  </a:cubicBezTo>
                  <a:cubicBezTo>
                    <a:pt x="214961" y="217378"/>
                    <a:pt x="214961" y="217845"/>
                    <a:pt x="214961" y="217845"/>
                  </a:cubicBezTo>
                  <a:cubicBezTo>
                    <a:pt x="217760" y="218778"/>
                    <a:pt x="220559" y="220178"/>
                    <a:pt x="223358" y="221111"/>
                  </a:cubicBezTo>
                  <a:cubicBezTo>
                    <a:pt x="226623" y="222044"/>
                    <a:pt x="229422" y="220178"/>
                    <a:pt x="229889" y="216445"/>
                  </a:cubicBezTo>
                  <a:cubicBezTo>
                    <a:pt x="230355" y="213180"/>
                    <a:pt x="229422" y="209914"/>
                    <a:pt x="226623" y="208048"/>
                  </a:cubicBezTo>
                  <a:cubicBezTo>
                    <a:pt x="224291" y="206649"/>
                    <a:pt x="221958" y="206182"/>
                    <a:pt x="219626" y="205249"/>
                  </a:cubicBezTo>
                  <a:cubicBezTo>
                    <a:pt x="219159" y="205249"/>
                    <a:pt x="218693" y="204783"/>
                    <a:pt x="217760" y="204316"/>
                  </a:cubicBezTo>
                  <a:cubicBezTo>
                    <a:pt x="218693" y="203383"/>
                    <a:pt x="219159" y="202450"/>
                    <a:pt x="220092" y="201517"/>
                  </a:cubicBezTo>
                  <a:cubicBezTo>
                    <a:pt x="221958" y="200584"/>
                    <a:pt x="223824" y="199651"/>
                    <a:pt x="225224" y="200118"/>
                  </a:cubicBezTo>
                  <a:cubicBezTo>
                    <a:pt x="230822" y="201517"/>
                    <a:pt x="236886" y="201051"/>
                    <a:pt x="242485" y="200584"/>
                  </a:cubicBezTo>
                  <a:cubicBezTo>
                    <a:pt x="246217" y="200584"/>
                    <a:pt x="248549" y="198718"/>
                    <a:pt x="249016" y="194986"/>
                  </a:cubicBezTo>
                  <a:cubicBezTo>
                    <a:pt x="249482" y="193587"/>
                    <a:pt x="249949" y="192654"/>
                    <a:pt x="249949" y="191254"/>
                  </a:cubicBezTo>
                  <a:cubicBezTo>
                    <a:pt x="250882" y="191721"/>
                    <a:pt x="251815" y="192187"/>
                    <a:pt x="252748" y="193120"/>
                  </a:cubicBezTo>
                  <a:cubicBezTo>
                    <a:pt x="253681" y="194053"/>
                    <a:pt x="254614" y="194520"/>
                    <a:pt x="256013" y="195453"/>
                  </a:cubicBezTo>
                  <a:cubicBezTo>
                    <a:pt x="264410" y="199651"/>
                    <a:pt x="270009" y="198718"/>
                    <a:pt x="276073" y="191254"/>
                  </a:cubicBezTo>
                  <a:cubicBezTo>
                    <a:pt x="282604" y="183323"/>
                    <a:pt x="289602" y="176326"/>
                    <a:pt x="298465" y="171194"/>
                  </a:cubicBezTo>
                  <a:cubicBezTo>
                    <a:pt x="303131" y="168862"/>
                    <a:pt x="307796" y="166996"/>
                    <a:pt x="310595" y="162797"/>
                  </a:cubicBezTo>
                  <a:cubicBezTo>
                    <a:pt x="312461" y="159998"/>
                    <a:pt x="315726" y="159065"/>
                    <a:pt x="318525" y="158132"/>
                  </a:cubicBezTo>
                  <a:cubicBezTo>
                    <a:pt x="328322" y="155333"/>
                    <a:pt x="336719" y="148802"/>
                    <a:pt x="346982" y="147402"/>
                  </a:cubicBezTo>
                  <a:cubicBezTo>
                    <a:pt x="355846" y="142271"/>
                    <a:pt x="364709" y="137139"/>
                    <a:pt x="373107" y="132008"/>
                  </a:cubicBezTo>
                  <a:cubicBezTo>
                    <a:pt x="374506" y="131075"/>
                    <a:pt x="374973" y="128742"/>
                    <a:pt x="375439" y="126876"/>
                  </a:cubicBezTo>
                  <a:cubicBezTo>
                    <a:pt x="375905" y="125010"/>
                    <a:pt x="374506" y="123611"/>
                    <a:pt x="370307" y="122211"/>
                  </a:cubicBezTo>
                  <a:cubicBezTo>
                    <a:pt x="367975" y="121278"/>
                    <a:pt x="365642" y="120345"/>
                    <a:pt x="363310" y="119412"/>
                  </a:cubicBezTo>
                  <a:cubicBezTo>
                    <a:pt x="363310" y="119412"/>
                    <a:pt x="363310" y="119879"/>
                    <a:pt x="363310" y="119879"/>
                  </a:cubicBezTo>
                  <a:lnTo>
                    <a:pt x="362843" y="120812"/>
                  </a:lnTo>
                  <a:lnTo>
                    <a:pt x="363310" y="119412"/>
                  </a:lnTo>
                  <a:cubicBezTo>
                    <a:pt x="363310" y="119412"/>
                    <a:pt x="363310" y="119412"/>
                    <a:pt x="363776" y="119412"/>
                  </a:cubicBezTo>
                  <a:cubicBezTo>
                    <a:pt x="364709" y="117546"/>
                    <a:pt x="365176" y="115213"/>
                    <a:pt x="368441" y="115213"/>
                  </a:cubicBezTo>
                  <a:cubicBezTo>
                    <a:pt x="377772" y="114747"/>
                    <a:pt x="387568" y="113814"/>
                    <a:pt x="396898" y="112881"/>
                  </a:cubicBezTo>
                  <a:cubicBezTo>
                    <a:pt x="405762" y="108216"/>
                    <a:pt x="415092" y="103551"/>
                    <a:pt x="423956" y="98886"/>
                  </a:cubicBezTo>
                  <a:cubicBezTo>
                    <a:pt x="424889" y="98419"/>
                    <a:pt x="426288" y="97953"/>
                    <a:pt x="427221" y="97020"/>
                  </a:cubicBezTo>
                  <a:cubicBezTo>
                    <a:pt x="429087" y="94687"/>
                    <a:pt x="431886" y="92355"/>
                    <a:pt x="432819" y="89556"/>
                  </a:cubicBezTo>
                  <a:cubicBezTo>
                    <a:pt x="434219" y="86290"/>
                    <a:pt x="434685" y="82091"/>
                    <a:pt x="434685" y="78359"/>
                  </a:cubicBezTo>
                  <a:cubicBezTo>
                    <a:pt x="434685" y="74161"/>
                    <a:pt x="432819" y="70895"/>
                    <a:pt x="428621" y="69496"/>
                  </a:cubicBezTo>
                  <a:cubicBezTo>
                    <a:pt x="425822" y="68563"/>
                    <a:pt x="424422" y="67163"/>
                    <a:pt x="424889" y="63898"/>
                  </a:cubicBezTo>
                  <a:cubicBezTo>
                    <a:pt x="425355" y="59699"/>
                    <a:pt x="425355" y="55034"/>
                    <a:pt x="425355" y="50369"/>
                  </a:cubicBezTo>
                  <a:cubicBezTo>
                    <a:pt x="425355" y="49436"/>
                    <a:pt x="424422" y="47570"/>
                    <a:pt x="423489" y="47570"/>
                  </a:cubicBezTo>
                  <a:cubicBezTo>
                    <a:pt x="419291" y="46170"/>
                    <a:pt x="415092" y="44771"/>
                    <a:pt x="410894" y="43371"/>
                  </a:cubicBezTo>
                  <a:cubicBezTo>
                    <a:pt x="406695" y="42438"/>
                    <a:pt x="403430" y="42905"/>
                    <a:pt x="400164" y="44771"/>
                  </a:cubicBezTo>
                  <a:cubicBezTo>
                    <a:pt x="398764" y="45237"/>
                    <a:pt x="397365" y="45704"/>
                    <a:pt x="395965" y="46170"/>
                  </a:cubicBezTo>
                  <a:cubicBezTo>
                    <a:pt x="395499" y="46637"/>
                    <a:pt x="395499" y="46637"/>
                    <a:pt x="395032" y="47103"/>
                  </a:cubicBezTo>
                  <a:cubicBezTo>
                    <a:pt x="394566" y="47103"/>
                    <a:pt x="394099" y="47103"/>
                    <a:pt x="394099" y="47103"/>
                  </a:cubicBezTo>
                  <a:cubicBezTo>
                    <a:pt x="393633" y="47570"/>
                    <a:pt x="393166" y="48503"/>
                    <a:pt x="392700" y="48969"/>
                  </a:cubicBezTo>
                  <a:cubicBezTo>
                    <a:pt x="392700" y="48969"/>
                    <a:pt x="391767" y="48503"/>
                    <a:pt x="391300" y="48503"/>
                  </a:cubicBezTo>
                  <a:cubicBezTo>
                    <a:pt x="391767" y="47103"/>
                    <a:pt x="393166" y="47103"/>
                    <a:pt x="394099" y="47103"/>
                  </a:cubicBezTo>
                  <a:cubicBezTo>
                    <a:pt x="394099" y="47103"/>
                    <a:pt x="394566" y="46637"/>
                    <a:pt x="394566" y="46637"/>
                  </a:cubicBezTo>
                  <a:cubicBezTo>
                    <a:pt x="395032" y="46637"/>
                    <a:pt x="395499" y="46637"/>
                    <a:pt x="395965" y="46170"/>
                  </a:cubicBezTo>
                  <a:cubicBezTo>
                    <a:pt x="397831" y="44304"/>
                    <a:pt x="399697" y="41972"/>
                    <a:pt x="401563" y="40106"/>
                  </a:cubicBezTo>
                  <a:cubicBezTo>
                    <a:pt x="404362" y="37307"/>
                    <a:pt x="404829" y="36840"/>
                    <a:pt x="401563" y="34041"/>
                  </a:cubicBezTo>
                  <a:cubicBezTo>
                    <a:pt x="400630" y="33108"/>
                    <a:pt x="399697" y="32642"/>
                    <a:pt x="398298" y="31709"/>
                  </a:cubicBezTo>
                  <a:cubicBezTo>
                    <a:pt x="397831" y="31242"/>
                    <a:pt x="397365" y="30776"/>
                    <a:pt x="396432" y="30776"/>
                  </a:cubicBezTo>
                  <a:cubicBezTo>
                    <a:pt x="391300" y="30309"/>
                    <a:pt x="387568" y="26577"/>
                    <a:pt x="382437" y="25644"/>
                  </a:cubicBezTo>
                  <a:cubicBezTo>
                    <a:pt x="378705" y="25178"/>
                    <a:pt x="376839" y="23312"/>
                    <a:pt x="375905" y="19580"/>
                  </a:cubicBezTo>
                  <a:cubicBezTo>
                    <a:pt x="374973" y="16781"/>
                    <a:pt x="373107" y="15381"/>
                    <a:pt x="370307" y="14914"/>
                  </a:cubicBezTo>
                  <a:cubicBezTo>
                    <a:pt x="365176" y="13981"/>
                    <a:pt x="360044" y="13515"/>
                    <a:pt x="355379" y="11649"/>
                  </a:cubicBezTo>
                  <a:cubicBezTo>
                    <a:pt x="349781" y="9783"/>
                    <a:pt x="345583" y="10249"/>
                    <a:pt x="340917" y="13048"/>
                  </a:cubicBezTo>
                  <a:cubicBezTo>
                    <a:pt x="337652" y="14914"/>
                    <a:pt x="335319" y="13515"/>
                    <a:pt x="335319" y="8383"/>
                  </a:cubicBezTo>
                  <a:cubicBezTo>
                    <a:pt x="335319" y="6984"/>
                    <a:pt x="335786" y="5584"/>
                    <a:pt x="334853" y="5118"/>
                  </a:cubicBezTo>
                  <a:cubicBezTo>
                    <a:pt x="327855" y="3252"/>
                    <a:pt x="321324" y="1386"/>
                    <a:pt x="314327" y="453"/>
                  </a:cubicBezTo>
                  <a:cubicBezTo>
                    <a:pt x="311994" y="-14"/>
                    <a:pt x="309195" y="453"/>
                    <a:pt x="306863" y="453"/>
                  </a:cubicBezTo>
                  <a:cubicBezTo>
                    <a:pt x="304530" y="453"/>
                    <a:pt x="302197" y="2785"/>
                    <a:pt x="301731" y="5584"/>
                  </a:cubicBezTo>
                  <a:cubicBezTo>
                    <a:pt x="301264" y="10249"/>
                    <a:pt x="300798" y="14448"/>
                    <a:pt x="300331" y="18647"/>
                  </a:cubicBezTo>
                  <a:cubicBezTo>
                    <a:pt x="300331" y="19113"/>
                    <a:pt x="299398" y="19580"/>
                    <a:pt x="298932" y="19580"/>
                  </a:cubicBezTo>
                  <a:cubicBezTo>
                    <a:pt x="297532" y="20046"/>
                    <a:pt x="296599" y="19580"/>
                    <a:pt x="296133" y="18180"/>
                  </a:cubicBezTo>
                  <a:cubicBezTo>
                    <a:pt x="295666" y="16314"/>
                    <a:pt x="295666" y="14448"/>
                    <a:pt x="295666" y="12582"/>
                  </a:cubicBezTo>
                  <a:cubicBezTo>
                    <a:pt x="295666" y="12115"/>
                    <a:pt x="295666" y="11182"/>
                    <a:pt x="295200" y="10716"/>
                  </a:cubicBezTo>
                  <a:cubicBezTo>
                    <a:pt x="294267" y="9783"/>
                    <a:pt x="293334" y="8383"/>
                    <a:pt x="292401" y="8850"/>
                  </a:cubicBezTo>
                  <a:cubicBezTo>
                    <a:pt x="286803" y="9783"/>
                    <a:pt x="284470" y="5584"/>
                    <a:pt x="281671" y="2319"/>
                  </a:cubicBezTo>
                  <a:cubicBezTo>
                    <a:pt x="279339" y="-480"/>
                    <a:pt x="276073" y="-480"/>
                    <a:pt x="272808" y="919"/>
                  </a:cubicBezTo>
                  <a:cubicBezTo>
                    <a:pt x="269542" y="2319"/>
                    <a:pt x="267676" y="5118"/>
                    <a:pt x="267676" y="8383"/>
                  </a:cubicBezTo>
                  <a:cubicBezTo>
                    <a:pt x="267676" y="10716"/>
                    <a:pt x="268609" y="13515"/>
                    <a:pt x="268609" y="15848"/>
                  </a:cubicBezTo>
                  <a:cubicBezTo>
                    <a:pt x="268609" y="16314"/>
                    <a:pt x="268143" y="17247"/>
                    <a:pt x="267209" y="17247"/>
                  </a:cubicBezTo>
                  <a:cubicBezTo>
                    <a:pt x="266743" y="17247"/>
                    <a:pt x="265810" y="17247"/>
                    <a:pt x="265343" y="16781"/>
                  </a:cubicBezTo>
                  <a:cubicBezTo>
                    <a:pt x="263477" y="13515"/>
                    <a:pt x="262078" y="9783"/>
                    <a:pt x="260212" y="6517"/>
                  </a:cubicBezTo>
                  <a:cubicBezTo>
                    <a:pt x="257879" y="2785"/>
                    <a:pt x="253214" y="3718"/>
                    <a:pt x="251348" y="7450"/>
                  </a:cubicBezTo>
                  <a:cubicBezTo>
                    <a:pt x="249016" y="11182"/>
                    <a:pt x="249016" y="11649"/>
                    <a:pt x="246217" y="10716"/>
                  </a:cubicBezTo>
                  <a:cubicBezTo>
                    <a:pt x="245750" y="10716"/>
                    <a:pt x="244817" y="10249"/>
                    <a:pt x="244351" y="9783"/>
                  </a:cubicBezTo>
                  <a:cubicBezTo>
                    <a:pt x="240618" y="8850"/>
                    <a:pt x="237353" y="10716"/>
                    <a:pt x="237820" y="13981"/>
                  </a:cubicBezTo>
                  <a:cubicBezTo>
                    <a:pt x="239219" y="19113"/>
                    <a:pt x="237353" y="21912"/>
                    <a:pt x="233621" y="24711"/>
                  </a:cubicBezTo>
                  <a:cubicBezTo>
                    <a:pt x="231755" y="26111"/>
                    <a:pt x="231288" y="29376"/>
                    <a:pt x="230355" y="31242"/>
                  </a:cubicBezTo>
                  <a:cubicBezTo>
                    <a:pt x="228956" y="33575"/>
                    <a:pt x="223358" y="33108"/>
                    <a:pt x="221958" y="30776"/>
                  </a:cubicBezTo>
                  <a:cubicBezTo>
                    <a:pt x="219626" y="25644"/>
                    <a:pt x="217293" y="20046"/>
                    <a:pt x="214494" y="15381"/>
                  </a:cubicBezTo>
                  <a:cubicBezTo>
                    <a:pt x="213561" y="13515"/>
                    <a:pt x="210296" y="13048"/>
                    <a:pt x="207497" y="12582"/>
                  </a:cubicBezTo>
                  <a:cubicBezTo>
                    <a:pt x="205630" y="12115"/>
                    <a:pt x="202832" y="13981"/>
                    <a:pt x="202365" y="17247"/>
                  </a:cubicBezTo>
                  <a:cubicBezTo>
                    <a:pt x="201898" y="20979"/>
                    <a:pt x="200499" y="23312"/>
                    <a:pt x="196767" y="23778"/>
                  </a:cubicBezTo>
                  <a:cubicBezTo>
                    <a:pt x="195367" y="23778"/>
                    <a:pt x="193968" y="24245"/>
                    <a:pt x="193035" y="24711"/>
                  </a:cubicBezTo>
                  <a:cubicBezTo>
                    <a:pt x="192102" y="25178"/>
                    <a:pt x="191169" y="27044"/>
                    <a:pt x="191169" y="27977"/>
                  </a:cubicBezTo>
                  <a:cubicBezTo>
                    <a:pt x="192568" y="32642"/>
                    <a:pt x="194901" y="37307"/>
                    <a:pt x="196767" y="41972"/>
                  </a:cubicBezTo>
                  <a:cubicBezTo>
                    <a:pt x="197233" y="41972"/>
                    <a:pt x="197233" y="41972"/>
                    <a:pt x="197233" y="41972"/>
                  </a:cubicBezTo>
                  <a:lnTo>
                    <a:pt x="197700" y="43371"/>
                  </a:lnTo>
                  <a:lnTo>
                    <a:pt x="196767" y="42438"/>
                  </a:lnTo>
                  <a:cubicBezTo>
                    <a:pt x="196767" y="42438"/>
                    <a:pt x="196767" y="41972"/>
                    <a:pt x="196767" y="41972"/>
                  </a:cubicBezTo>
                  <a:cubicBezTo>
                    <a:pt x="193501" y="41972"/>
                    <a:pt x="191169" y="41505"/>
                    <a:pt x="188836" y="38706"/>
                  </a:cubicBezTo>
                  <a:cubicBezTo>
                    <a:pt x="187437" y="36374"/>
                    <a:pt x="185104" y="34974"/>
                    <a:pt x="182305" y="35907"/>
                  </a:cubicBezTo>
                  <a:cubicBezTo>
                    <a:pt x="179973" y="36840"/>
                    <a:pt x="178573" y="35907"/>
                    <a:pt x="177174" y="34508"/>
                  </a:cubicBezTo>
                  <a:cubicBezTo>
                    <a:pt x="175774" y="33108"/>
                    <a:pt x="174841" y="31242"/>
                    <a:pt x="173908" y="29843"/>
                  </a:cubicBezTo>
                  <a:cubicBezTo>
                    <a:pt x="172042" y="27510"/>
                    <a:pt x="169710" y="27044"/>
                    <a:pt x="167377" y="28910"/>
                  </a:cubicBezTo>
                  <a:cubicBezTo>
                    <a:pt x="165511" y="30776"/>
                    <a:pt x="163645" y="32642"/>
                    <a:pt x="162245" y="34508"/>
                  </a:cubicBezTo>
                  <a:cubicBezTo>
                    <a:pt x="161312" y="35441"/>
                    <a:pt x="159913" y="35441"/>
                    <a:pt x="158980" y="34041"/>
                  </a:cubicBezTo>
                  <a:cubicBezTo>
                    <a:pt x="156647" y="31242"/>
                    <a:pt x="153382" y="30776"/>
                    <a:pt x="150116" y="31709"/>
                  </a:cubicBezTo>
                  <a:cubicBezTo>
                    <a:pt x="143119" y="33575"/>
                    <a:pt x="136587" y="35441"/>
                    <a:pt x="130523" y="39173"/>
                  </a:cubicBezTo>
                  <a:cubicBezTo>
                    <a:pt x="129123" y="40106"/>
                    <a:pt x="127724" y="41505"/>
                    <a:pt x="126324" y="42905"/>
                  </a:cubicBezTo>
                  <a:cubicBezTo>
                    <a:pt x="123992" y="45704"/>
                    <a:pt x="124458" y="50836"/>
                    <a:pt x="128190" y="52702"/>
                  </a:cubicBezTo>
                  <a:cubicBezTo>
                    <a:pt x="129123" y="53168"/>
                    <a:pt x="130056" y="53635"/>
                    <a:pt x="131456" y="53635"/>
                  </a:cubicBezTo>
                  <a:cubicBezTo>
                    <a:pt x="131456" y="53635"/>
                    <a:pt x="131456" y="53168"/>
                    <a:pt x="131456" y="53168"/>
                  </a:cubicBezTo>
                  <a:cubicBezTo>
                    <a:pt x="131922" y="53168"/>
                    <a:pt x="132389" y="53168"/>
                    <a:pt x="132389" y="53168"/>
                  </a:cubicBezTo>
                  <a:cubicBezTo>
                    <a:pt x="133322" y="52235"/>
                    <a:pt x="134255" y="50836"/>
                    <a:pt x="135188" y="49903"/>
                  </a:cubicBezTo>
                  <a:cubicBezTo>
                    <a:pt x="135654" y="49436"/>
                    <a:pt x="136587" y="49436"/>
                    <a:pt x="136587" y="49903"/>
                  </a:cubicBezTo>
                  <a:cubicBezTo>
                    <a:pt x="137987" y="50836"/>
                    <a:pt x="137521" y="51769"/>
                    <a:pt x="136121" y="52702"/>
                  </a:cubicBezTo>
                  <a:cubicBezTo>
                    <a:pt x="134721" y="53168"/>
                    <a:pt x="133322" y="53168"/>
                    <a:pt x="131922" y="53635"/>
                  </a:cubicBezTo>
                  <a:cubicBezTo>
                    <a:pt x="131922" y="54101"/>
                    <a:pt x="131456" y="54101"/>
                    <a:pt x="131456" y="54568"/>
                  </a:cubicBezTo>
                  <a:cubicBezTo>
                    <a:pt x="131456" y="54568"/>
                    <a:pt x="130989" y="54568"/>
                    <a:pt x="130989" y="54568"/>
                  </a:cubicBezTo>
                  <a:cubicBezTo>
                    <a:pt x="131456" y="56900"/>
                    <a:pt x="131456" y="59233"/>
                    <a:pt x="132389" y="61565"/>
                  </a:cubicBezTo>
                  <a:cubicBezTo>
                    <a:pt x="133788" y="66230"/>
                    <a:pt x="134255" y="66230"/>
                    <a:pt x="132389" y="67630"/>
                  </a:cubicBezTo>
                  <a:cubicBezTo>
                    <a:pt x="130989" y="69029"/>
                    <a:pt x="129590" y="70429"/>
                    <a:pt x="128657" y="71828"/>
                  </a:cubicBezTo>
                  <a:cubicBezTo>
                    <a:pt x="125858" y="75560"/>
                    <a:pt x="127257" y="79759"/>
                    <a:pt x="131922" y="82558"/>
                  </a:cubicBezTo>
                  <a:cubicBezTo>
                    <a:pt x="132855" y="83024"/>
                    <a:pt x="133788" y="83491"/>
                    <a:pt x="134721" y="83958"/>
                  </a:cubicBezTo>
                  <a:cubicBezTo>
                    <a:pt x="134255" y="84424"/>
                    <a:pt x="133788" y="84424"/>
                    <a:pt x="132855" y="84424"/>
                  </a:cubicBezTo>
                  <a:cubicBezTo>
                    <a:pt x="131456" y="84424"/>
                    <a:pt x="130523" y="84424"/>
                    <a:pt x="129123" y="84891"/>
                  </a:cubicBezTo>
                  <a:cubicBezTo>
                    <a:pt x="125391" y="85824"/>
                    <a:pt x="123992" y="88156"/>
                    <a:pt x="124458" y="91888"/>
                  </a:cubicBezTo>
                  <a:cubicBezTo>
                    <a:pt x="125391" y="97020"/>
                    <a:pt x="127257" y="101218"/>
                    <a:pt x="130989" y="104950"/>
                  </a:cubicBezTo>
                  <a:cubicBezTo>
                    <a:pt x="134255" y="108216"/>
                    <a:pt x="138453" y="109149"/>
                    <a:pt x="142652" y="108682"/>
                  </a:cubicBezTo>
                  <a:cubicBezTo>
                    <a:pt x="142652" y="108682"/>
                    <a:pt x="142652" y="108216"/>
                    <a:pt x="142652" y="108216"/>
                  </a:cubicBezTo>
                  <a:cubicBezTo>
                    <a:pt x="143119" y="108216"/>
                    <a:pt x="143585" y="107749"/>
                    <a:pt x="144052" y="107283"/>
                  </a:cubicBezTo>
                  <a:cubicBezTo>
                    <a:pt x="143585" y="107749"/>
                    <a:pt x="143585" y="107749"/>
                    <a:pt x="143119" y="108682"/>
                  </a:cubicBezTo>
                  <a:cubicBezTo>
                    <a:pt x="143119" y="108682"/>
                    <a:pt x="143119" y="108682"/>
                    <a:pt x="142652" y="108682"/>
                  </a:cubicBezTo>
                  <a:cubicBezTo>
                    <a:pt x="143585" y="111015"/>
                    <a:pt x="144052" y="113347"/>
                    <a:pt x="145451" y="114747"/>
                  </a:cubicBezTo>
                  <a:cubicBezTo>
                    <a:pt x="150116" y="119879"/>
                    <a:pt x="156647" y="122678"/>
                    <a:pt x="163645" y="123611"/>
                  </a:cubicBezTo>
                  <a:cubicBezTo>
                    <a:pt x="168776" y="124544"/>
                    <a:pt x="172975" y="122211"/>
                    <a:pt x="177640" y="119879"/>
                  </a:cubicBezTo>
                  <a:cubicBezTo>
                    <a:pt x="177640" y="119879"/>
                    <a:pt x="177640" y="119412"/>
                    <a:pt x="177640" y="119412"/>
                  </a:cubicBezTo>
                  <a:cubicBezTo>
                    <a:pt x="178107" y="118946"/>
                    <a:pt x="179040" y="118479"/>
                    <a:pt x="178107" y="119879"/>
                  </a:cubicBezTo>
                  <a:cubicBezTo>
                    <a:pt x="178107" y="119879"/>
                    <a:pt x="178107" y="119879"/>
                    <a:pt x="177640" y="119879"/>
                  </a:cubicBezTo>
                  <a:cubicBezTo>
                    <a:pt x="178107" y="122211"/>
                    <a:pt x="177640" y="124544"/>
                    <a:pt x="179973" y="125943"/>
                  </a:cubicBezTo>
                  <a:cubicBezTo>
                    <a:pt x="186970" y="131075"/>
                    <a:pt x="194901" y="132941"/>
                    <a:pt x="203298" y="131075"/>
                  </a:cubicBezTo>
                  <a:cubicBezTo>
                    <a:pt x="211695" y="129209"/>
                    <a:pt x="220559" y="127809"/>
                    <a:pt x="226157" y="119412"/>
                  </a:cubicBezTo>
                  <a:cubicBezTo>
                    <a:pt x="227556" y="117546"/>
                    <a:pt x="229422" y="116613"/>
                    <a:pt x="231755" y="116146"/>
                  </a:cubicBezTo>
                  <a:cubicBezTo>
                    <a:pt x="231755" y="116146"/>
                    <a:pt x="231755" y="115680"/>
                    <a:pt x="232221" y="115680"/>
                  </a:cubicBezTo>
                  <a:lnTo>
                    <a:pt x="232688" y="116146"/>
                  </a:lnTo>
                  <a:cubicBezTo>
                    <a:pt x="232221" y="116146"/>
                    <a:pt x="232221" y="116146"/>
                    <a:pt x="232221" y="116146"/>
                  </a:cubicBezTo>
                  <a:cubicBezTo>
                    <a:pt x="231755" y="117079"/>
                    <a:pt x="231288" y="118013"/>
                    <a:pt x="230822" y="118946"/>
                  </a:cubicBezTo>
                  <a:cubicBezTo>
                    <a:pt x="230355" y="119412"/>
                    <a:pt x="230355" y="119879"/>
                    <a:pt x="229889" y="120345"/>
                  </a:cubicBezTo>
                  <a:cubicBezTo>
                    <a:pt x="228956" y="122678"/>
                    <a:pt x="230355" y="125477"/>
                    <a:pt x="232221" y="126410"/>
                  </a:cubicBezTo>
                  <a:cubicBezTo>
                    <a:pt x="235953" y="127809"/>
                    <a:pt x="240152" y="126876"/>
                    <a:pt x="243418" y="130142"/>
                  </a:cubicBezTo>
                  <a:cubicBezTo>
                    <a:pt x="243884" y="130142"/>
                    <a:pt x="243884" y="130142"/>
                    <a:pt x="244351" y="130142"/>
                  </a:cubicBezTo>
                  <a:lnTo>
                    <a:pt x="244817" y="131075"/>
                  </a:lnTo>
                  <a:lnTo>
                    <a:pt x="243884" y="130608"/>
                  </a:lnTo>
                  <a:cubicBezTo>
                    <a:pt x="243884" y="130608"/>
                    <a:pt x="243418" y="130142"/>
                    <a:pt x="243418" y="130142"/>
                  </a:cubicBezTo>
                  <a:cubicBezTo>
                    <a:pt x="230355" y="129209"/>
                    <a:pt x="217293" y="129209"/>
                    <a:pt x="205164" y="135740"/>
                  </a:cubicBezTo>
                  <a:cubicBezTo>
                    <a:pt x="200032" y="138539"/>
                    <a:pt x="193968" y="138072"/>
                    <a:pt x="188370" y="136206"/>
                  </a:cubicBezTo>
                  <a:cubicBezTo>
                    <a:pt x="184638" y="135273"/>
                    <a:pt x="180906" y="134807"/>
                    <a:pt x="177174" y="134340"/>
                  </a:cubicBezTo>
                  <a:cubicBezTo>
                    <a:pt x="175308" y="133874"/>
                    <a:pt x="171576" y="136673"/>
                    <a:pt x="171576" y="138539"/>
                  </a:cubicBezTo>
                  <a:cubicBezTo>
                    <a:pt x="171109" y="143670"/>
                    <a:pt x="170642" y="148802"/>
                    <a:pt x="170642" y="153934"/>
                  </a:cubicBezTo>
                  <a:cubicBezTo>
                    <a:pt x="170642" y="155800"/>
                    <a:pt x="169710" y="156266"/>
                    <a:pt x="168776" y="155800"/>
                  </a:cubicBezTo>
                  <a:cubicBezTo>
                    <a:pt x="168310" y="155333"/>
                    <a:pt x="167844" y="154867"/>
                    <a:pt x="167844" y="154400"/>
                  </a:cubicBezTo>
                  <a:cubicBezTo>
                    <a:pt x="165977" y="141338"/>
                    <a:pt x="158513" y="132474"/>
                    <a:pt x="146851" y="126410"/>
                  </a:cubicBezTo>
                  <a:cubicBezTo>
                    <a:pt x="146384" y="125943"/>
                    <a:pt x="145918" y="125943"/>
                    <a:pt x="144985" y="125477"/>
                  </a:cubicBezTo>
                  <a:cubicBezTo>
                    <a:pt x="142186" y="123611"/>
                    <a:pt x="138453" y="124077"/>
                    <a:pt x="136121" y="126410"/>
                  </a:cubicBezTo>
                  <a:cubicBezTo>
                    <a:pt x="132389" y="130142"/>
                    <a:pt x="128657" y="134340"/>
                    <a:pt x="124925" y="138072"/>
                  </a:cubicBezTo>
                  <a:cubicBezTo>
                    <a:pt x="124458" y="139472"/>
                    <a:pt x="125858" y="142271"/>
                    <a:pt x="124458" y="144137"/>
                  </a:cubicBezTo>
                  <a:close/>
                  <a:moveTo>
                    <a:pt x="83872" y="264962"/>
                  </a:moveTo>
                  <a:cubicBezTo>
                    <a:pt x="83406" y="264496"/>
                    <a:pt x="83406" y="264496"/>
                    <a:pt x="82939" y="264029"/>
                  </a:cubicBezTo>
                  <a:cubicBezTo>
                    <a:pt x="83406" y="264029"/>
                    <a:pt x="83872" y="264496"/>
                    <a:pt x="83872" y="264962"/>
                  </a:cubicBezTo>
                  <a:lnTo>
                    <a:pt x="84805" y="264962"/>
                  </a:lnTo>
                  <a:lnTo>
                    <a:pt x="83872" y="264962"/>
                  </a:lnTo>
                  <a:close/>
                  <a:moveTo>
                    <a:pt x="92736" y="234173"/>
                  </a:moveTo>
                  <a:lnTo>
                    <a:pt x="91803" y="234639"/>
                  </a:lnTo>
                  <a:lnTo>
                    <a:pt x="92736" y="234173"/>
                  </a:lnTo>
                  <a:lnTo>
                    <a:pt x="93202" y="233240"/>
                  </a:lnTo>
                  <a:lnTo>
                    <a:pt x="92736" y="234173"/>
                  </a:lnTo>
                  <a:close/>
                  <a:moveTo>
                    <a:pt x="112796" y="278491"/>
                  </a:moveTo>
                  <a:cubicBezTo>
                    <a:pt x="112796" y="278491"/>
                    <a:pt x="112796" y="278957"/>
                    <a:pt x="112796" y="278491"/>
                  </a:cubicBezTo>
                  <a:cubicBezTo>
                    <a:pt x="112329" y="279424"/>
                    <a:pt x="112329" y="279890"/>
                    <a:pt x="111863" y="280357"/>
                  </a:cubicBezTo>
                  <a:cubicBezTo>
                    <a:pt x="111396" y="280823"/>
                    <a:pt x="110930" y="280823"/>
                    <a:pt x="110463" y="281290"/>
                  </a:cubicBezTo>
                  <a:cubicBezTo>
                    <a:pt x="109997" y="281756"/>
                    <a:pt x="109530" y="281756"/>
                    <a:pt x="109064" y="282223"/>
                  </a:cubicBezTo>
                  <a:cubicBezTo>
                    <a:pt x="109997" y="281756"/>
                    <a:pt x="110463" y="280823"/>
                    <a:pt x="111396" y="280357"/>
                  </a:cubicBezTo>
                  <a:cubicBezTo>
                    <a:pt x="111863" y="279424"/>
                    <a:pt x="112329" y="279424"/>
                    <a:pt x="112796" y="278491"/>
                  </a:cubicBezTo>
                  <a:cubicBezTo>
                    <a:pt x="112796" y="278491"/>
                    <a:pt x="112796" y="277558"/>
                    <a:pt x="113262" y="277091"/>
                  </a:cubicBezTo>
                  <a:cubicBezTo>
                    <a:pt x="113262" y="277558"/>
                    <a:pt x="113262" y="278024"/>
                    <a:pt x="112796" y="278491"/>
                  </a:cubicBezTo>
                  <a:close/>
                  <a:moveTo>
                    <a:pt x="350248" y="123611"/>
                  </a:moveTo>
                  <a:cubicBezTo>
                    <a:pt x="350714" y="123611"/>
                    <a:pt x="351181" y="123611"/>
                    <a:pt x="351647" y="124077"/>
                  </a:cubicBezTo>
                  <a:cubicBezTo>
                    <a:pt x="351647" y="124544"/>
                    <a:pt x="351181" y="125010"/>
                    <a:pt x="351181" y="125010"/>
                  </a:cubicBezTo>
                  <a:cubicBezTo>
                    <a:pt x="350714" y="125010"/>
                    <a:pt x="350248" y="125010"/>
                    <a:pt x="349781" y="124544"/>
                  </a:cubicBezTo>
                  <a:cubicBezTo>
                    <a:pt x="350248" y="124077"/>
                    <a:pt x="350248" y="123611"/>
                    <a:pt x="350248" y="123611"/>
                  </a:cubicBezTo>
                  <a:close/>
                  <a:moveTo>
                    <a:pt x="146851" y="103084"/>
                  </a:moveTo>
                  <a:cubicBezTo>
                    <a:pt x="146384" y="103084"/>
                    <a:pt x="145918" y="103551"/>
                    <a:pt x="145451" y="104017"/>
                  </a:cubicBezTo>
                  <a:cubicBezTo>
                    <a:pt x="145918" y="103551"/>
                    <a:pt x="145918" y="103084"/>
                    <a:pt x="146384" y="102618"/>
                  </a:cubicBezTo>
                  <a:lnTo>
                    <a:pt x="147317" y="102151"/>
                  </a:lnTo>
                  <a:lnTo>
                    <a:pt x="146851" y="103084"/>
                  </a:lnTo>
                  <a:close/>
                  <a:moveTo>
                    <a:pt x="204698" y="196852"/>
                  </a:moveTo>
                  <a:lnTo>
                    <a:pt x="204231" y="197785"/>
                  </a:lnTo>
                  <a:lnTo>
                    <a:pt x="202832" y="196852"/>
                  </a:lnTo>
                  <a:lnTo>
                    <a:pt x="204698" y="196852"/>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 name="Freeform: Shape 24">
              <a:extLst>
                <a:ext uri="{FF2B5EF4-FFF2-40B4-BE49-F238E27FC236}">
                  <a16:creationId xmlns:a16="http://schemas.microsoft.com/office/drawing/2014/main" id="{EBAF1DAF-0447-41E6-B854-BA19CA0B0715}"/>
                </a:ext>
              </a:extLst>
            </p:cNvPr>
            <p:cNvSpPr/>
            <p:nvPr/>
          </p:nvSpPr>
          <p:spPr>
            <a:xfrm>
              <a:off x="1882777" y="1638134"/>
              <a:ext cx="307877" cy="424496"/>
            </a:xfrm>
            <a:custGeom>
              <a:avLst/>
              <a:gdLst/>
              <a:ahLst/>
              <a:cxnLst/>
              <a:rect l="0" t="0" r="0" b="0"/>
              <a:pathLst>
                <a:path w="307894" h="424521">
                  <a:moveTo>
                    <a:pt x="63445" y="154616"/>
                  </a:moveTo>
                  <a:cubicBezTo>
                    <a:pt x="70909" y="155549"/>
                    <a:pt x="76974" y="162080"/>
                    <a:pt x="84904" y="160681"/>
                  </a:cubicBezTo>
                  <a:cubicBezTo>
                    <a:pt x="85371" y="160681"/>
                    <a:pt x="86304" y="161147"/>
                    <a:pt x="86770" y="161614"/>
                  </a:cubicBezTo>
                  <a:cubicBezTo>
                    <a:pt x="87703" y="162080"/>
                    <a:pt x="89103" y="163013"/>
                    <a:pt x="90036" y="163946"/>
                  </a:cubicBezTo>
                  <a:cubicBezTo>
                    <a:pt x="92835" y="166279"/>
                    <a:pt x="95634" y="169078"/>
                    <a:pt x="98899" y="170944"/>
                  </a:cubicBezTo>
                  <a:cubicBezTo>
                    <a:pt x="100299" y="171877"/>
                    <a:pt x="102632" y="172344"/>
                    <a:pt x="104498" y="171877"/>
                  </a:cubicBezTo>
                  <a:cubicBezTo>
                    <a:pt x="105897" y="171411"/>
                    <a:pt x="106830" y="170011"/>
                    <a:pt x="108230" y="168611"/>
                  </a:cubicBezTo>
                  <a:cubicBezTo>
                    <a:pt x="106830" y="167212"/>
                    <a:pt x="105431" y="165346"/>
                    <a:pt x="104498" y="163946"/>
                  </a:cubicBezTo>
                  <a:cubicBezTo>
                    <a:pt x="104498" y="163946"/>
                    <a:pt x="104498" y="163480"/>
                    <a:pt x="104031" y="163480"/>
                  </a:cubicBezTo>
                  <a:cubicBezTo>
                    <a:pt x="101232" y="163480"/>
                    <a:pt x="98899" y="163480"/>
                    <a:pt x="97500" y="160214"/>
                  </a:cubicBezTo>
                  <a:cubicBezTo>
                    <a:pt x="97033" y="160214"/>
                    <a:pt x="97033" y="160214"/>
                    <a:pt x="97033" y="160214"/>
                  </a:cubicBezTo>
                  <a:lnTo>
                    <a:pt x="96100" y="159281"/>
                  </a:lnTo>
                  <a:lnTo>
                    <a:pt x="97500" y="159748"/>
                  </a:lnTo>
                  <a:cubicBezTo>
                    <a:pt x="97500" y="159748"/>
                    <a:pt x="97500" y="160214"/>
                    <a:pt x="97966" y="160214"/>
                  </a:cubicBezTo>
                  <a:cubicBezTo>
                    <a:pt x="100766" y="160214"/>
                    <a:pt x="103098" y="160681"/>
                    <a:pt x="104498" y="163480"/>
                  </a:cubicBezTo>
                  <a:cubicBezTo>
                    <a:pt x="104498" y="163480"/>
                    <a:pt x="104964" y="163480"/>
                    <a:pt x="104964" y="163480"/>
                  </a:cubicBezTo>
                  <a:cubicBezTo>
                    <a:pt x="106364" y="164879"/>
                    <a:pt x="107297" y="166745"/>
                    <a:pt x="108696" y="168145"/>
                  </a:cubicBezTo>
                  <a:cubicBezTo>
                    <a:pt x="108696" y="168145"/>
                    <a:pt x="108230" y="168611"/>
                    <a:pt x="108230" y="168611"/>
                  </a:cubicBezTo>
                  <a:cubicBezTo>
                    <a:pt x="111029" y="168145"/>
                    <a:pt x="114294" y="167678"/>
                    <a:pt x="117093" y="166745"/>
                  </a:cubicBezTo>
                  <a:cubicBezTo>
                    <a:pt x="122225" y="165346"/>
                    <a:pt x="125024" y="161614"/>
                    <a:pt x="124557" y="156016"/>
                  </a:cubicBezTo>
                  <a:cubicBezTo>
                    <a:pt x="124557" y="153683"/>
                    <a:pt x="124091" y="151817"/>
                    <a:pt x="123624" y="149485"/>
                  </a:cubicBezTo>
                  <a:cubicBezTo>
                    <a:pt x="123624" y="149485"/>
                    <a:pt x="123158" y="149485"/>
                    <a:pt x="123158" y="149018"/>
                  </a:cubicBezTo>
                  <a:cubicBezTo>
                    <a:pt x="123158" y="148552"/>
                    <a:pt x="123158" y="148552"/>
                    <a:pt x="123158" y="148085"/>
                  </a:cubicBezTo>
                  <a:cubicBezTo>
                    <a:pt x="119892" y="144820"/>
                    <a:pt x="120359" y="144820"/>
                    <a:pt x="123624" y="141088"/>
                  </a:cubicBezTo>
                  <a:cubicBezTo>
                    <a:pt x="123624" y="141088"/>
                    <a:pt x="123624" y="140621"/>
                    <a:pt x="123624" y="140621"/>
                  </a:cubicBezTo>
                  <a:cubicBezTo>
                    <a:pt x="123624" y="139222"/>
                    <a:pt x="123624" y="139222"/>
                    <a:pt x="124557" y="140155"/>
                  </a:cubicBezTo>
                  <a:cubicBezTo>
                    <a:pt x="124557" y="140155"/>
                    <a:pt x="124091" y="140621"/>
                    <a:pt x="123624" y="141088"/>
                  </a:cubicBezTo>
                  <a:cubicBezTo>
                    <a:pt x="123624" y="141088"/>
                    <a:pt x="123624" y="141088"/>
                    <a:pt x="123624" y="141088"/>
                  </a:cubicBezTo>
                  <a:cubicBezTo>
                    <a:pt x="123624" y="143420"/>
                    <a:pt x="123158" y="145753"/>
                    <a:pt x="123158" y="148085"/>
                  </a:cubicBezTo>
                  <a:cubicBezTo>
                    <a:pt x="123158" y="148085"/>
                    <a:pt x="123158" y="148552"/>
                    <a:pt x="123624" y="148552"/>
                  </a:cubicBezTo>
                  <a:cubicBezTo>
                    <a:pt x="123624" y="148552"/>
                    <a:pt x="123624" y="149018"/>
                    <a:pt x="123624" y="149018"/>
                  </a:cubicBezTo>
                  <a:cubicBezTo>
                    <a:pt x="127356" y="150884"/>
                    <a:pt x="131555" y="152284"/>
                    <a:pt x="135287" y="154150"/>
                  </a:cubicBezTo>
                  <a:cubicBezTo>
                    <a:pt x="136220" y="154616"/>
                    <a:pt x="136686" y="156016"/>
                    <a:pt x="137153" y="157415"/>
                  </a:cubicBezTo>
                  <a:cubicBezTo>
                    <a:pt x="137153" y="157882"/>
                    <a:pt x="137153" y="158815"/>
                    <a:pt x="136686" y="159281"/>
                  </a:cubicBezTo>
                  <a:cubicBezTo>
                    <a:pt x="135754" y="162080"/>
                    <a:pt x="133887" y="165346"/>
                    <a:pt x="133887" y="168145"/>
                  </a:cubicBezTo>
                  <a:cubicBezTo>
                    <a:pt x="134354" y="170944"/>
                    <a:pt x="137620" y="173277"/>
                    <a:pt x="138086" y="176076"/>
                  </a:cubicBezTo>
                  <a:cubicBezTo>
                    <a:pt x="139486" y="182607"/>
                    <a:pt x="142285" y="187738"/>
                    <a:pt x="146950" y="192870"/>
                  </a:cubicBezTo>
                  <a:cubicBezTo>
                    <a:pt x="148349" y="194269"/>
                    <a:pt x="147416" y="196602"/>
                    <a:pt x="145550" y="197535"/>
                  </a:cubicBezTo>
                  <a:cubicBezTo>
                    <a:pt x="143684" y="198468"/>
                    <a:pt x="141818" y="198468"/>
                    <a:pt x="140419" y="199401"/>
                  </a:cubicBezTo>
                  <a:cubicBezTo>
                    <a:pt x="139019" y="200334"/>
                    <a:pt x="138086" y="202200"/>
                    <a:pt x="137620" y="204066"/>
                  </a:cubicBezTo>
                  <a:cubicBezTo>
                    <a:pt x="137620" y="204999"/>
                    <a:pt x="138552" y="206865"/>
                    <a:pt x="139486" y="206865"/>
                  </a:cubicBezTo>
                  <a:cubicBezTo>
                    <a:pt x="144617" y="208265"/>
                    <a:pt x="149282" y="204066"/>
                    <a:pt x="154414" y="206865"/>
                  </a:cubicBezTo>
                  <a:cubicBezTo>
                    <a:pt x="154880" y="207332"/>
                    <a:pt x="155347" y="207798"/>
                    <a:pt x="155813" y="208265"/>
                  </a:cubicBezTo>
                  <a:cubicBezTo>
                    <a:pt x="156746" y="209664"/>
                    <a:pt x="156280" y="210597"/>
                    <a:pt x="154880" y="211530"/>
                  </a:cubicBezTo>
                  <a:cubicBezTo>
                    <a:pt x="153014" y="212463"/>
                    <a:pt x="151615" y="212930"/>
                    <a:pt x="149749" y="213863"/>
                  </a:cubicBezTo>
                  <a:cubicBezTo>
                    <a:pt x="148349" y="214796"/>
                    <a:pt x="147883" y="218061"/>
                    <a:pt x="149282" y="218994"/>
                  </a:cubicBezTo>
                  <a:cubicBezTo>
                    <a:pt x="150215" y="219927"/>
                    <a:pt x="151615" y="220394"/>
                    <a:pt x="152548" y="220860"/>
                  </a:cubicBezTo>
                  <a:cubicBezTo>
                    <a:pt x="153947" y="220860"/>
                    <a:pt x="154880" y="220394"/>
                    <a:pt x="156280" y="219927"/>
                  </a:cubicBezTo>
                  <a:cubicBezTo>
                    <a:pt x="161411" y="218528"/>
                    <a:pt x="165143" y="219461"/>
                    <a:pt x="166543" y="225525"/>
                  </a:cubicBezTo>
                  <a:cubicBezTo>
                    <a:pt x="167009" y="226458"/>
                    <a:pt x="167476" y="228324"/>
                    <a:pt x="168409" y="228791"/>
                  </a:cubicBezTo>
                  <a:cubicBezTo>
                    <a:pt x="174474" y="231123"/>
                    <a:pt x="174474" y="235789"/>
                    <a:pt x="174007" y="241387"/>
                  </a:cubicBezTo>
                  <a:cubicBezTo>
                    <a:pt x="173074" y="247918"/>
                    <a:pt x="173074" y="253982"/>
                    <a:pt x="172608" y="260513"/>
                  </a:cubicBezTo>
                  <a:cubicBezTo>
                    <a:pt x="172141" y="262846"/>
                    <a:pt x="171208" y="265645"/>
                    <a:pt x="168409" y="266111"/>
                  </a:cubicBezTo>
                  <a:cubicBezTo>
                    <a:pt x="164677" y="267044"/>
                    <a:pt x="160945" y="268910"/>
                    <a:pt x="159079" y="272176"/>
                  </a:cubicBezTo>
                  <a:cubicBezTo>
                    <a:pt x="155347" y="277774"/>
                    <a:pt x="149749" y="281040"/>
                    <a:pt x="144617" y="284772"/>
                  </a:cubicBezTo>
                  <a:cubicBezTo>
                    <a:pt x="134354" y="292236"/>
                    <a:pt x="130622" y="293169"/>
                    <a:pt x="137153" y="308097"/>
                  </a:cubicBezTo>
                  <a:cubicBezTo>
                    <a:pt x="137620" y="309030"/>
                    <a:pt x="136220" y="311363"/>
                    <a:pt x="135754" y="311363"/>
                  </a:cubicBezTo>
                  <a:cubicBezTo>
                    <a:pt x="129222" y="311363"/>
                    <a:pt x="123158" y="313229"/>
                    <a:pt x="117093" y="315561"/>
                  </a:cubicBezTo>
                  <a:cubicBezTo>
                    <a:pt x="110562" y="317894"/>
                    <a:pt x="104498" y="317427"/>
                    <a:pt x="98433" y="313695"/>
                  </a:cubicBezTo>
                  <a:cubicBezTo>
                    <a:pt x="95167" y="311829"/>
                    <a:pt x="91902" y="309963"/>
                    <a:pt x="88170" y="308564"/>
                  </a:cubicBezTo>
                  <a:cubicBezTo>
                    <a:pt x="87237" y="308097"/>
                    <a:pt x="85371" y="308564"/>
                    <a:pt x="84904" y="309497"/>
                  </a:cubicBezTo>
                  <a:cubicBezTo>
                    <a:pt x="81639" y="313695"/>
                    <a:pt x="77907" y="316961"/>
                    <a:pt x="74175" y="320226"/>
                  </a:cubicBezTo>
                  <a:cubicBezTo>
                    <a:pt x="72309" y="321626"/>
                    <a:pt x="70909" y="324425"/>
                    <a:pt x="69976" y="326291"/>
                  </a:cubicBezTo>
                  <a:cubicBezTo>
                    <a:pt x="68110" y="329556"/>
                    <a:pt x="69043" y="334688"/>
                    <a:pt x="71376" y="337020"/>
                  </a:cubicBezTo>
                  <a:cubicBezTo>
                    <a:pt x="77440" y="343552"/>
                    <a:pt x="84438" y="347284"/>
                    <a:pt x="93301" y="342619"/>
                  </a:cubicBezTo>
                  <a:cubicBezTo>
                    <a:pt x="95634" y="341686"/>
                    <a:pt x="97966" y="340753"/>
                    <a:pt x="100766" y="340286"/>
                  </a:cubicBezTo>
                  <a:cubicBezTo>
                    <a:pt x="101698" y="339819"/>
                    <a:pt x="103564" y="339819"/>
                    <a:pt x="104498" y="340286"/>
                  </a:cubicBezTo>
                  <a:cubicBezTo>
                    <a:pt x="111029" y="344018"/>
                    <a:pt x="118026" y="341686"/>
                    <a:pt x="125024" y="343085"/>
                  </a:cubicBezTo>
                  <a:cubicBezTo>
                    <a:pt x="128756" y="343552"/>
                    <a:pt x="131088" y="345418"/>
                    <a:pt x="132488" y="348217"/>
                  </a:cubicBezTo>
                  <a:cubicBezTo>
                    <a:pt x="135754" y="353815"/>
                    <a:pt x="137620" y="359879"/>
                    <a:pt x="141352" y="365011"/>
                  </a:cubicBezTo>
                  <a:cubicBezTo>
                    <a:pt x="143684" y="368276"/>
                    <a:pt x="145550" y="371076"/>
                    <a:pt x="143218" y="375274"/>
                  </a:cubicBezTo>
                  <a:cubicBezTo>
                    <a:pt x="141818" y="377607"/>
                    <a:pt x="142751" y="380406"/>
                    <a:pt x="144151" y="382738"/>
                  </a:cubicBezTo>
                  <a:cubicBezTo>
                    <a:pt x="147883" y="387870"/>
                    <a:pt x="152081" y="392535"/>
                    <a:pt x="157679" y="395334"/>
                  </a:cubicBezTo>
                  <a:cubicBezTo>
                    <a:pt x="157679" y="395334"/>
                    <a:pt x="157679" y="395334"/>
                    <a:pt x="157679" y="395334"/>
                  </a:cubicBezTo>
                  <a:cubicBezTo>
                    <a:pt x="157679" y="395334"/>
                    <a:pt x="158146" y="395334"/>
                    <a:pt x="158146" y="395334"/>
                  </a:cubicBezTo>
                  <a:lnTo>
                    <a:pt x="157679" y="394867"/>
                  </a:lnTo>
                  <a:cubicBezTo>
                    <a:pt x="161878" y="396267"/>
                    <a:pt x="165143" y="399532"/>
                    <a:pt x="167942" y="402798"/>
                  </a:cubicBezTo>
                  <a:cubicBezTo>
                    <a:pt x="173074" y="408396"/>
                    <a:pt x="178672" y="413528"/>
                    <a:pt x="186603" y="415394"/>
                  </a:cubicBezTo>
                  <a:cubicBezTo>
                    <a:pt x="190335" y="416327"/>
                    <a:pt x="193134" y="419592"/>
                    <a:pt x="196399" y="420992"/>
                  </a:cubicBezTo>
                  <a:cubicBezTo>
                    <a:pt x="199665" y="422391"/>
                    <a:pt x="203397" y="423791"/>
                    <a:pt x="207129" y="424724"/>
                  </a:cubicBezTo>
                  <a:cubicBezTo>
                    <a:pt x="208062" y="424724"/>
                    <a:pt x="209462" y="423791"/>
                    <a:pt x="209928" y="422858"/>
                  </a:cubicBezTo>
                  <a:cubicBezTo>
                    <a:pt x="211794" y="419592"/>
                    <a:pt x="212261" y="415860"/>
                    <a:pt x="210395" y="412128"/>
                  </a:cubicBezTo>
                  <a:cubicBezTo>
                    <a:pt x="205263" y="402331"/>
                    <a:pt x="200598" y="393001"/>
                    <a:pt x="192201" y="385537"/>
                  </a:cubicBezTo>
                  <a:cubicBezTo>
                    <a:pt x="189402" y="383205"/>
                    <a:pt x="188935" y="379473"/>
                    <a:pt x="188935" y="375741"/>
                  </a:cubicBezTo>
                  <a:cubicBezTo>
                    <a:pt x="188935" y="375741"/>
                    <a:pt x="188469" y="375741"/>
                    <a:pt x="188469" y="375741"/>
                  </a:cubicBezTo>
                  <a:cubicBezTo>
                    <a:pt x="188469" y="375274"/>
                    <a:pt x="188469" y="375274"/>
                    <a:pt x="188002" y="374807"/>
                  </a:cubicBezTo>
                  <a:cubicBezTo>
                    <a:pt x="187536" y="374341"/>
                    <a:pt x="187069" y="374341"/>
                    <a:pt x="187069" y="373874"/>
                  </a:cubicBezTo>
                  <a:cubicBezTo>
                    <a:pt x="187536" y="373874"/>
                    <a:pt x="188002" y="373874"/>
                    <a:pt x="188002" y="374341"/>
                  </a:cubicBezTo>
                  <a:cubicBezTo>
                    <a:pt x="188002" y="374341"/>
                    <a:pt x="188002" y="374807"/>
                    <a:pt x="188002" y="374807"/>
                  </a:cubicBezTo>
                  <a:cubicBezTo>
                    <a:pt x="188469" y="374807"/>
                    <a:pt x="188469" y="375274"/>
                    <a:pt x="188935" y="375274"/>
                  </a:cubicBezTo>
                  <a:cubicBezTo>
                    <a:pt x="188935" y="375274"/>
                    <a:pt x="188935" y="375741"/>
                    <a:pt x="188935" y="375741"/>
                  </a:cubicBezTo>
                  <a:cubicBezTo>
                    <a:pt x="195000" y="378073"/>
                    <a:pt x="200131" y="380872"/>
                    <a:pt x="204330" y="386004"/>
                  </a:cubicBezTo>
                  <a:cubicBezTo>
                    <a:pt x="207596" y="390202"/>
                    <a:pt x="211328" y="393001"/>
                    <a:pt x="216459" y="395334"/>
                  </a:cubicBezTo>
                  <a:cubicBezTo>
                    <a:pt x="220191" y="396733"/>
                    <a:pt x="222524" y="399999"/>
                    <a:pt x="224390" y="403264"/>
                  </a:cubicBezTo>
                  <a:cubicBezTo>
                    <a:pt x="226256" y="406530"/>
                    <a:pt x="228122" y="410262"/>
                    <a:pt x="229988" y="413061"/>
                  </a:cubicBezTo>
                  <a:cubicBezTo>
                    <a:pt x="230454" y="413994"/>
                    <a:pt x="232320" y="414927"/>
                    <a:pt x="233253" y="414461"/>
                  </a:cubicBezTo>
                  <a:cubicBezTo>
                    <a:pt x="234653" y="413994"/>
                    <a:pt x="235119" y="412595"/>
                    <a:pt x="234653" y="411195"/>
                  </a:cubicBezTo>
                  <a:cubicBezTo>
                    <a:pt x="231854" y="406064"/>
                    <a:pt x="232320" y="401865"/>
                    <a:pt x="235586" y="396733"/>
                  </a:cubicBezTo>
                  <a:cubicBezTo>
                    <a:pt x="237452" y="393468"/>
                    <a:pt x="239785" y="390669"/>
                    <a:pt x="243050" y="388336"/>
                  </a:cubicBezTo>
                  <a:cubicBezTo>
                    <a:pt x="245849" y="386470"/>
                    <a:pt x="246316" y="383205"/>
                    <a:pt x="245383" y="379473"/>
                  </a:cubicBezTo>
                  <a:cubicBezTo>
                    <a:pt x="244916" y="377607"/>
                    <a:pt x="244916" y="375741"/>
                    <a:pt x="243983" y="373874"/>
                  </a:cubicBezTo>
                  <a:cubicBezTo>
                    <a:pt x="241184" y="367343"/>
                    <a:pt x="239785" y="360346"/>
                    <a:pt x="240251" y="353348"/>
                  </a:cubicBezTo>
                  <a:cubicBezTo>
                    <a:pt x="240718" y="349150"/>
                    <a:pt x="238385" y="346351"/>
                    <a:pt x="235119" y="344018"/>
                  </a:cubicBezTo>
                  <a:cubicBezTo>
                    <a:pt x="231387" y="341219"/>
                    <a:pt x="228122" y="338420"/>
                    <a:pt x="224856" y="335154"/>
                  </a:cubicBezTo>
                  <a:cubicBezTo>
                    <a:pt x="222990" y="333288"/>
                    <a:pt x="222057" y="330956"/>
                    <a:pt x="222057" y="328157"/>
                  </a:cubicBezTo>
                  <a:cubicBezTo>
                    <a:pt x="222057" y="322559"/>
                    <a:pt x="221124" y="316961"/>
                    <a:pt x="217392" y="312296"/>
                  </a:cubicBezTo>
                  <a:cubicBezTo>
                    <a:pt x="216926" y="311363"/>
                    <a:pt x="216926" y="309963"/>
                    <a:pt x="216459" y="309030"/>
                  </a:cubicBezTo>
                  <a:cubicBezTo>
                    <a:pt x="216459" y="309030"/>
                    <a:pt x="215993" y="309030"/>
                    <a:pt x="215993" y="309030"/>
                  </a:cubicBezTo>
                  <a:lnTo>
                    <a:pt x="215526" y="308097"/>
                  </a:lnTo>
                  <a:lnTo>
                    <a:pt x="216459" y="308564"/>
                  </a:lnTo>
                  <a:cubicBezTo>
                    <a:pt x="216459" y="308564"/>
                    <a:pt x="216459" y="309030"/>
                    <a:pt x="216459" y="309030"/>
                  </a:cubicBezTo>
                  <a:cubicBezTo>
                    <a:pt x="217392" y="309030"/>
                    <a:pt x="218792" y="309497"/>
                    <a:pt x="219725" y="309497"/>
                  </a:cubicBezTo>
                  <a:cubicBezTo>
                    <a:pt x="225323" y="309497"/>
                    <a:pt x="225789" y="309030"/>
                    <a:pt x="227655" y="303432"/>
                  </a:cubicBezTo>
                  <a:cubicBezTo>
                    <a:pt x="228122" y="301566"/>
                    <a:pt x="229055" y="299700"/>
                    <a:pt x="229521" y="298300"/>
                  </a:cubicBezTo>
                  <a:cubicBezTo>
                    <a:pt x="230454" y="296901"/>
                    <a:pt x="233253" y="296434"/>
                    <a:pt x="234186" y="297834"/>
                  </a:cubicBezTo>
                  <a:cubicBezTo>
                    <a:pt x="236985" y="301566"/>
                    <a:pt x="239318" y="305298"/>
                    <a:pt x="242117" y="308564"/>
                  </a:cubicBezTo>
                  <a:cubicBezTo>
                    <a:pt x="245849" y="313229"/>
                    <a:pt x="248182" y="318360"/>
                    <a:pt x="249115" y="323958"/>
                  </a:cubicBezTo>
                  <a:cubicBezTo>
                    <a:pt x="249581" y="326291"/>
                    <a:pt x="250048" y="329090"/>
                    <a:pt x="250514" y="331422"/>
                  </a:cubicBezTo>
                  <a:cubicBezTo>
                    <a:pt x="250981" y="332822"/>
                    <a:pt x="251447" y="333755"/>
                    <a:pt x="252380" y="334688"/>
                  </a:cubicBezTo>
                  <a:cubicBezTo>
                    <a:pt x="256112" y="337953"/>
                    <a:pt x="260311" y="341219"/>
                    <a:pt x="264976" y="342619"/>
                  </a:cubicBezTo>
                  <a:cubicBezTo>
                    <a:pt x="265909" y="343085"/>
                    <a:pt x="267775" y="341686"/>
                    <a:pt x="268241" y="341219"/>
                  </a:cubicBezTo>
                  <a:cubicBezTo>
                    <a:pt x="269641" y="337487"/>
                    <a:pt x="270574" y="333755"/>
                    <a:pt x="271041" y="330489"/>
                  </a:cubicBezTo>
                  <a:cubicBezTo>
                    <a:pt x="271507" y="327690"/>
                    <a:pt x="272907" y="325824"/>
                    <a:pt x="275706" y="325358"/>
                  </a:cubicBezTo>
                  <a:cubicBezTo>
                    <a:pt x="277572" y="324891"/>
                    <a:pt x="279438" y="324425"/>
                    <a:pt x="281304" y="323958"/>
                  </a:cubicBezTo>
                  <a:cubicBezTo>
                    <a:pt x="290167" y="320693"/>
                    <a:pt x="293433" y="311363"/>
                    <a:pt x="301830" y="307164"/>
                  </a:cubicBezTo>
                  <a:cubicBezTo>
                    <a:pt x="304162" y="305765"/>
                    <a:pt x="306029" y="302499"/>
                    <a:pt x="307428" y="299700"/>
                  </a:cubicBezTo>
                  <a:cubicBezTo>
                    <a:pt x="308361" y="298300"/>
                    <a:pt x="308361" y="295968"/>
                    <a:pt x="307895" y="294102"/>
                  </a:cubicBezTo>
                  <a:cubicBezTo>
                    <a:pt x="306495" y="289903"/>
                    <a:pt x="304162" y="285705"/>
                    <a:pt x="299031" y="284772"/>
                  </a:cubicBezTo>
                  <a:cubicBezTo>
                    <a:pt x="296698" y="284305"/>
                    <a:pt x="293899" y="283839"/>
                    <a:pt x="292500" y="281506"/>
                  </a:cubicBezTo>
                  <a:lnTo>
                    <a:pt x="292966" y="281973"/>
                  </a:lnTo>
                  <a:cubicBezTo>
                    <a:pt x="292966" y="281506"/>
                    <a:pt x="292966" y="281506"/>
                    <a:pt x="292966" y="281040"/>
                  </a:cubicBezTo>
                  <a:cubicBezTo>
                    <a:pt x="292966" y="281040"/>
                    <a:pt x="292500" y="281506"/>
                    <a:pt x="292500" y="281506"/>
                  </a:cubicBezTo>
                  <a:cubicBezTo>
                    <a:pt x="291100" y="280107"/>
                    <a:pt x="291100" y="279174"/>
                    <a:pt x="292500" y="277774"/>
                  </a:cubicBezTo>
                  <a:cubicBezTo>
                    <a:pt x="292500" y="277774"/>
                    <a:pt x="292966" y="278241"/>
                    <a:pt x="292966" y="278241"/>
                  </a:cubicBezTo>
                  <a:cubicBezTo>
                    <a:pt x="292966" y="277774"/>
                    <a:pt x="292966" y="277774"/>
                    <a:pt x="292966" y="277308"/>
                  </a:cubicBezTo>
                  <a:lnTo>
                    <a:pt x="292500" y="277774"/>
                  </a:lnTo>
                  <a:cubicBezTo>
                    <a:pt x="291567" y="276841"/>
                    <a:pt x="291100" y="275908"/>
                    <a:pt x="289701" y="274975"/>
                  </a:cubicBezTo>
                  <a:cubicBezTo>
                    <a:pt x="288768" y="274509"/>
                    <a:pt x="287368" y="274509"/>
                    <a:pt x="285969" y="274509"/>
                  </a:cubicBezTo>
                  <a:cubicBezTo>
                    <a:pt x="284569" y="274509"/>
                    <a:pt x="283636" y="274509"/>
                    <a:pt x="282237" y="274509"/>
                  </a:cubicBezTo>
                  <a:cubicBezTo>
                    <a:pt x="279904" y="274042"/>
                    <a:pt x="278505" y="270777"/>
                    <a:pt x="278971" y="268444"/>
                  </a:cubicBezTo>
                  <a:cubicBezTo>
                    <a:pt x="280837" y="262846"/>
                    <a:pt x="281304" y="261913"/>
                    <a:pt x="277572" y="260047"/>
                  </a:cubicBezTo>
                  <a:cubicBezTo>
                    <a:pt x="274306" y="258181"/>
                    <a:pt x="271041" y="256315"/>
                    <a:pt x="271507" y="251650"/>
                  </a:cubicBezTo>
                  <a:cubicBezTo>
                    <a:pt x="267775" y="250250"/>
                    <a:pt x="264509" y="249317"/>
                    <a:pt x="260777" y="247918"/>
                  </a:cubicBezTo>
                  <a:cubicBezTo>
                    <a:pt x="257512" y="246518"/>
                    <a:pt x="255646" y="243719"/>
                    <a:pt x="254713" y="240920"/>
                  </a:cubicBezTo>
                  <a:cubicBezTo>
                    <a:pt x="252847" y="234855"/>
                    <a:pt x="249115" y="231123"/>
                    <a:pt x="243050" y="229724"/>
                  </a:cubicBezTo>
                  <a:cubicBezTo>
                    <a:pt x="240718" y="229257"/>
                    <a:pt x="240251" y="226925"/>
                    <a:pt x="241651" y="225059"/>
                  </a:cubicBezTo>
                  <a:cubicBezTo>
                    <a:pt x="245383" y="220860"/>
                    <a:pt x="249581" y="216662"/>
                    <a:pt x="248182" y="210131"/>
                  </a:cubicBezTo>
                  <a:cubicBezTo>
                    <a:pt x="247715" y="208731"/>
                    <a:pt x="249115" y="208265"/>
                    <a:pt x="250514" y="208731"/>
                  </a:cubicBezTo>
                  <a:cubicBezTo>
                    <a:pt x="253780" y="209664"/>
                    <a:pt x="256579" y="211064"/>
                    <a:pt x="259844" y="211064"/>
                  </a:cubicBezTo>
                  <a:cubicBezTo>
                    <a:pt x="261244" y="211064"/>
                    <a:pt x="264043" y="210131"/>
                    <a:pt x="264509" y="209198"/>
                  </a:cubicBezTo>
                  <a:cubicBezTo>
                    <a:pt x="265442" y="207798"/>
                    <a:pt x="264509" y="205466"/>
                    <a:pt x="264509" y="203599"/>
                  </a:cubicBezTo>
                  <a:cubicBezTo>
                    <a:pt x="264509" y="203133"/>
                    <a:pt x="264043" y="202200"/>
                    <a:pt x="263576" y="202200"/>
                  </a:cubicBezTo>
                  <a:cubicBezTo>
                    <a:pt x="260311" y="199401"/>
                    <a:pt x="258911" y="196135"/>
                    <a:pt x="262643" y="192403"/>
                  </a:cubicBezTo>
                  <a:cubicBezTo>
                    <a:pt x="265442" y="189138"/>
                    <a:pt x="265909" y="185872"/>
                    <a:pt x="264509" y="181674"/>
                  </a:cubicBezTo>
                  <a:cubicBezTo>
                    <a:pt x="262643" y="176542"/>
                    <a:pt x="259844" y="171411"/>
                    <a:pt x="258445" y="165812"/>
                  </a:cubicBezTo>
                  <a:cubicBezTo>
                    <a:pt x="256579" y="156949"/>
                    <a:pt x="251447" y="151351"/>
                    <a:pt x="242584" y="149018"/>
                  </a:cubicBezTo>
                  <a:cubicBezTo>
                    <a:pt x="238851" y="148085"/>
                    <a:pt x="235586" y="146219"/>
                    <a:pt x="234653" y="141554"/>
                  </a:cubicBezTo>
                  <a:cubicBezTo>
                    <a:pt x="234186" y="140155"/>
                    <a:pt x="232320" y="139222"/>
                    <a:pt x="230921" y="138289"/>
                  </a:cubicBezTo>
                  <a:cubicBezTo>
                    <a:pt x="230921" y="138289"/>
                    <a:pt x="230921" y="138289"/>
                    <a:pt x="230921" y="138289"/>
                  </a:cubicBezTo>
                  <a:lnTo>
                    <a:pt x="229988" y="139222"/>
                  </a:lnTo>
                  <a:lnTo>
                    <a:pt x="230921" y="138289"/>
                  </a:lnTo>
                  <a:cubicBezTo>
                    <a:pt x="230921" y="138289"/>
                    <a:pt x="230921" y="138289"/>
                    <a:pt x="231387" y="138289"/>
                  </a:cubicBezTo>
                  <a:cubicBezTo>
                    <a:pt x="232787" y="134090"/>
                    <a:pt x="233253" y="129425"/>
                    <a:pt x="230921" y="125226"/>
                  </a:cubicBezTo>
                  <a:cubicBezTo>
                    <a:pt x="229521" y="122427"/>
                    <a:pt x="227655" y="119628"/>
                    <a:pt x="225323" y="117296"/>
                  </a:cubicBezTo>
                  <a:cubicBezTo>
                    <a:pt x="222524" y="114030"/>
                    <a:pt x="219725" y="113097"/>
                    <a:pt x="215060" y="115430"/>
                  </a:cubicBezTo>
                  <a:cubicBezTo>
                    <a:pt x="211328" y="117296"/>
                    <a:pt x="209928" y="117296"/>
                    <a:pt x="208995" y="114497"/>
                  </a:cubicBezTo>
                  <a:cubicBezTo>
                    <a:pt x="207129" y="109365"/>
                    <a:pt x="203397" y="110298"/>
                    <a:pt x="199665" y="110765"/>
                  </a:cubicBezTo>
                  <a:cubicBezTo>
                    <a:pt x="199198" y="110765"/>
                    <a:pt x="198265" y="110765"/>
                    <a:pt x="197799" y="110298"/>
                  </a:cubicBezTo>
                  <a:cubicBezTo>
                    <a:pt x="196399" y="109365"/>
                    <a:pt x="196866" y="108432"/>
                    <a:pt x="198265" y="107499"/>
                  </a:cubicBezTo>
                  <a:cubicBezTo>
                    <a:pt x="200131" y="105633"/>
                    <a:pt x="201531" y="103767"/>
                    <a:pt x="202931" y="101435"/>
                  </a:cubicBezTo>
                  <a:cubicBezTo>
                    <a:pt x="203397" y="100501"/>
                    <a:pt x="203397" y="98635"/>
                    <a:pt x="202464" y="97702"/>
                  </a:cubicBezTo>
                  <a:cubicBezTo>
                    <a:pt x="201531" y="96303"/>
                    <a:pt x="199198" y="95370"/>
                    <a:pt x="198265" y="93970"/>
                  </a:cubicBezTo>
                  <a:cubicBezTo>
                    <a:pt x="196866" y="91638"/>
                    <a:pt x="199198" y="89305"/>
                    <a:pt x="199198" y="86973"/>
                  </a:cubicBezTo>
                  <a:cubicBezTo>
                    <a:pt x="199198" y="83241"/>
                    <a:pt x="197799" y="80442"/>
                    <a:pt x="195466" y="78576"/>
                  </a:cubicBezTo>
                  <a:cubicBezTo>
                    <a:pt x="189402" y="73911"/>
                    <a:pt x="183337" y="69712"/>
                    <a:pt x="177273" y="65047"/>
                  </a:cubicBezTo>
                  <a:cubicBezTo>
                    <a:pt x="177273" y="65047"/>
                    <a:pt x="177273" y="65047"/>
                    <a:pt x="177273" y="65047"/>
                  </a:cubicBezTo>
                  <a:cubicBezTo>
                    <a:pt x="177273" y="65047"/>
                    <a:pt x="177273" y="65047"/>
                    <a:pt x="177273" y="65047"/>
                  </a:cubicBezTo>
                  <a:lnTo>
                    <a:pt x="177739" y="65513"/>
                  </a:lnTo>
                  <a:cubicBezTo>
                    <a:pt x="171674" y="64580"/>
                    <a:pt x="166543" y="67379"/>
                    <a:pt x="161411" y="70179"/>
                  </a:cubicBezTo>
                  <a:cubicBezTo>
                    <a:pt x="156746" y="73444"/>
                    <a:pt x="151148" y="73444"/>
                    <a:pt x="146950" y="70645"/>
                  </a:cubicBezTo>
                  <a:cubicBezTo>
                    <a:pt x="142285" y="67846"/>
                    <a:pt x="139019" y="69712"/>
                    <a:pt x="135754" y="72045"/>
                  </a:cubicBezTo>
                  <a:cubicBezTo>
                    <a:pt x="135754" y="72511"/>
                    <a:pt x="135754" y="72511"/>
                    <a:pt x="135754" y="72978"/>
                  </a:cubicBezTo>
                  <a:cubicBezTo>
                    <a:pt x="134820" y="73444"/>
                    <a:pt x="134354" y="73911"/>
                    <a:pt x="133421" y="74377"/>
                  </a:cubicBezTo>
                  <a:cubicBezTo>
                    <a:pt x="133887" y="73911"/>
                    <a:pt x="134354" y="72978"/>
                    <a:pt x="135287" y="72511"/>
                  </a:cubicBezTo>
                  <a:cubicBezTo>
                    <a:pt x="135287" y="72511"/>
                    <a:pt x="135754" y="72045"/>
                    <a:pt x="135754" y="72045"/>
                  </a:cubicBezTo>
                  <a:cubicBezTo>
                    <a:pt x="136686" y="68779"/>
                    <a:pt x="137153" y="65513"/>
                    <a:pt x="138086" y="62248"/>
                  </a:cubicBezTo>
                  <a:cubicBezTo>
                    <a:pt x="140419" y="53851"/>
                    <a:pt x="143684" y="45920"/>
                    <a:pt x="143684" y="37057"/>
                  </a:cubicBezTo>
                  <a:cubicBezTo>
                    <a:pt x="143684" y="34724"/>
                    <a:pt x="144617" y="32858"/>
                    <a:pt x="146483" y="30992"/>
                  </a:cubicBezTo>
                  <a:cubicBezTo>
                    <a:pt x="146483" y="29592"/>
                    <a:pt x="146483" y="28659"/>
                    <a:pt x="146483" y="27260"/>
                  </a:cubicBezTo>
                  <a:cubicBezTo>
                    <a:pt x="146483" y="19796"/>
                    <a:pt x="143684" y="18396"/>
                    <a:pt x="137620" y="16997"/>
                  </a:cubicBezTo>
                  <a:cubicBezTo>
                    <a:pt x="134354" y="16064"/>
                    <a:pt x="131555" y="16530"/>
                    <a:pt x="128289" y="16997"/>
                  </a:cubicBezTo>
                  <a:cubicBezTo>
                    <a:pt x="120825" y="18396"/>
                    <a:pt x="113828" y="23061"/>
                    <a:pt x="105897" y="23061"/>
                  </a:cubicBezTo>
                  <a:cubicBezTo>
                    <a:pt x="98899" y="23061"/>
                    <a:pt x="93768" y="25860"/>
                    <a:pt x="89103" y="30992"/>
                  </a:cubicBezTo>
                  <a:cubicBezTo>
                    <a:pt x="87237" y="33324"/>
                    <a:pt x="83971" y="34724"/>
                    <a:pt x="81639" y="37057"/>
                  </a:cubicBezTo>
                  <a:cubicBezTo>
                    <a:pt x="75574" y="43588"/>
                    <a:pt x="73708" y="51518"/>
                    <a:pt x="76507" y="59915"/>
                  </a:cubicBezTo>
                  <a:cubicBezTo>
                    <a:pt x="76974" y="61781"/>
                    <a:pt x="77907" y="63647"/>
                    <a:pt x="75108" y="64114"/>
                  </a:cubicBezTo>
                  <a:cubicBezTo>
                    <a:pt x="71842" y="64580"/>
                    <a:pt x="69510" y="67379"/>
                    <a:pt x="66710" y="68779"/>
                  </a:cubicBezTo>
                  <a:cubicBezTo>
                    <a:pt x="63445" y="70645"/>
                    <a:pt x="62512" y="73444"/>
                    <a:pt x="63445" y="76710"/>
                  </a:cubicBezTo>
                  <a:cubicBezTo>
                    <a:pt x="64378" y="80442"/>
                    <a:pt x="65778" y="84174"/>
                    <a:pt x="66710" y="87906"/>
                  </a:cubicBezTo>
                  <a:cubicBezTo>
                    <a:pt x="67177" y="89305"/>
                    <a:pt x="67177" y="90238"/>
                    <a:pt x="67177" y="91638"/>
                  </a:cubicBezTo>
                  <a:cubicBezTo>
                    <a:pt x="67177" y="92104"/>
                    <a:pt x="66710" y="93037"/>
                    <a:pt x="66244" y="93037"/>
                  </a:cubicBezTo>
                  <a:cubicBezTo>
                    <a:pt x="65311" y="93504"/>
                    <a:pt x="63445" y="93970"/>
                    <a:pt x="62978" y="93504"/>
                  </a:cubicBezTo>
                  <a:cubicBezTo>
                    <a:pt x="57380" y="88372"/>
                    <a:pt x="54581" y="76710"/>
                    <a:pt x="56914" y="70645"/>
                  </a:cubicBezTo>
                  <a:cubicBezTo>
                    <a:pt x="57380" y="70179"/>
                    <a:pt x="57380" y="69246"/>
                    <a:pt x="57847" y="68779"/>
                  </a:cubicBezTo>
                  <a:cubicBezTo>
                    <a:pt x="58780" y="66446"/>
                    <a:pt x="59713" y="64114"/>
                    <a:pt x="61112" y="61781"/>
                  </a:cubicBezTo>
                  <a:cubicBezTo>
                    <a:pt x="64844" y="57583"/>
                    <a:pt x="65311" y="52918"/>
                    <a:pt x="64844" y="47320"/>
                  </a:cubicBezTo>
                  <a:cubicBezTo>
                    <a:pt x="64378" y="44054"/>
                    <a:pt x="66244" y="41255"/>
                    <a:pt x="68576" y="38923"/>
                  </a:cubicBezTo>
                  <a:cubicBezTo>
                    <a:pt x="70443" y="37057"/>
                    <a:pt x="72775" y="35657"/>
                    <a:pt x="74175" y="33791"/>
                  </a:cubicBezTo>
                  <a:cubicBezTo>
                    <a:pt x="81172" y="25394"/>
                    <a:pt x="89569" y="18396"/>
                    <a:pt x="99832" y="14198"/>
                  </a:cubicBezTo>
                  <a:cubicBezTo>
                    <a:pt x="100766" y="13731"/>
                    <a:pt x="101698" y="12798"/>
                    <a:pt x="102632" y="11399"/>
                  </a:cubicBezTo>
                  <a:cubicBezTo>
                    <a:pt x="103098" y="10466"/>
                    <a:pt x="103098" y="8600"/>
                    <a:pt x="102632" y="8133"/>
                  </a:cubicBezTo>
                  <a:cubicBezTo>
                    <a:pt x="101232" y="6267"/>
                    <a:pt x="99366" y="4401"/>
                    <a:pt x="97033" y="3002"/>
                  </a:cubicBezTo>
                  <a:cubicBezTo>
                    <a:pt x="83971" y="-2597"/>
                    <a:pt x="71842" y="202"/>
                    <a:pt x="60179" y="6734"/>
                  </a:cubicBezTo>
                  <a:cubicBezTo>
                    <a:pt x="54581" y="9999"/>
                    <a:pt x="49916" y="14664"/>
                    <a:pt x="44785" y="18396"/>
                  </a:cubicBezTo>
                  <a:cubicBezTo>
                    <a:pt x="37321" y="24461"/>
                    <a:pt x="33588" y="34258"/>
                    <a:pt x="25191" y="39389"/>
                  </a:cubicBezTo>
                  <a:cubicBezTo>
                    <a:pt x="24258" y="39856"/>
                    <a:pt x="23325" y="41255"/>
                    <a:pt x="22859" y="42188"/>
                  </a:cubicBezTo>
                  <a:cubicBezTo>
                    <a:pt x="21459" y="44521"/>
                    <a:pt x="20060" y="46387"/>
                    <a:pt x="19127" y="48719"/>
                  </a:cubicBezTo>
                  <a:cubicBezTo>
                    <a:pt x="17727" y="51052"/>
                    <a:pt x="17261" y="53851"/>
                    <a:pt x="15861" y="55717"/>
                  </a:cubicBezTo>
                  <a:cubicBezTo>
                    <a:pt x="8397" y="62248"/>
                    <a:pt x="6065" y="72045"/>
                    <a:pt x="1866" y="80442"/>
                  </a:cubicBezTo>
                  <a:cubicBezTo>
                    <a:pt x="-467" y="84640"/>
                    <a:pt x="1866" y="89305"/>
                    <a:pt x="6531" y="91171"/>
                  </a:cubicBezTo>
                  <a:cubicBezTo>
                    <a:pt x="11196" y="93037"/>
                    <a:pt x="16328" y="94903"/>
                    <a:pt x="20526" y="97236"/>
                  </a:cubicBezTo>
                  <a:cubicBezTo>
                    <a:pt x="21926" y="98169"/>
                    <a:pt x="23325" y="99568"/>
                    <a:pt x="24258" y="100968"/>
                  </a:cubicBezTo>
                  <a:cubicBezTo>
                    <a:pt x="24725" y="101901"/>
                    <a:pt x="24725" y="103767"/>
                    <a:pt x="24258" y="104234"/>
                  </a:cubicBezTo>
                  <a:cubicBezTo>
                    <a:pt x="23792" y="105167"/>
                    <a:pt x="21926" y="105633"/>
                    <a:pt x="20993" y="105167"/>
                  </a:cubicBezTo>
                  <a:cubicBezTo>
                    <a:pt x="17727" y="103301"/>
                    <a:pt x="14462" y="101435"/>
                    <a:pt x="11196" y="99568"/>
                  </a:cubicBezTo>
                  <a:cubicBezTo>
                    <a:pt x="6531" y="97236"/>
                    <a:pt x="467" y="100501"/>
                    <a:pt x="0" y="106100"/>
                  </a:cubicBezTo>
                  <a:cubicBezTo>
                    <a:pt x="0" y="109365"/>
                    <a:pt x="0" y="112631"/>
                    <a:pt x="467" y="115896"/>
                  </a:cubicBezTo>
                  <a:cubicBezTo>
                    <a:pt x="933" y="120561"/>
                    <a:pt x="4199" y="123827"/>
                    <a:pt x="6998" y="127559"/>
                  </a:cubicBezTo>
                  <a:cubicBezTo>
                    <a:pt x="9330" y="130358"/>
                    <a:pt x="12596" y="130358"/>
                    <a:pt x="15861" y="130824"/>
                  </a:cubicBezTo>
                  <a:cubicBezTo>
                    <a:pt x="17727" y="131291"/>
                    <a:pt x="19593" y="131291"/>
                    <a:pt x="21459" y="131757"/>
                  </a:cubicBezTo>
                  <a:cubicBezTo>
                    <a:pt x="25191" y="132690"/>
                    <a:pt x="26591" y="135023"/>
                    <a:pt x="27524" y="138289"/>
                  </a:cubicBezTo>
                  <a:cubicBezTo>
                    <a:pt x="30789" y="142021"/>
                    <a:pt x="34055" y="144820"/>
                    <a:pt x="39653" y="143887"/>
                  </a:cubicBezTo>
                  <a:cubicBezTo>
                    <a:pt x="43852" y="142954"/>
                    <a:pt x="46184" y="145753"/>
                    <a:pt x="46651" y="149485"/>
                  </a:cubicBezTo>
                  <a:cubicBezTo>
                    <a:pt x="50383" y="150418"/>
                    <a:pt x="55048" y="150418"/>
                    <a:pt x="58313" y="153217"/>
                  </a:cubicBezTo>
                  <a:cubicBezTo>
                    <a:pt x="59713" y="155083"/>
                    <a:pt x="61579" y="154616"/>
                    <a:pt x="63445" y="154616"/>
                  </a:cubicBezTo>
                  <a:close/>
                  <a:moveTo>
                    <a:pt x="161878" y="339819"/>
                  </a:moveTo>
                  <a:cubicBezTo>
                    <a:pt x="160945" y="339819"/>
                    <a:pt x="159545" y="339353"/>
                    <a:pt x="158612" y="338886"/>
                  </a:cubicBezTo>
                  <a:cubicBezTo>
                    <a:pt x="158146" y="338886"/>
                    <a:pt x="158146" y="337953"/>
                    <a:pt x="158612" y="337487"/>
                  </a:cubicBezTo>
                  <a:cubicBezTo>
                    <a:pt x="160478" y="334221"/>
                    <a:pt x="162344" y="330956"/>
                    <a:pt x="163744" y="327224"/>
                  </a:cubicBezTo>
                  <a:cubicBezTo>
                    <a:pt x="164677" y="325824"/>
                    <a:pt x="165143" y="325358"/>
                    <a:pt x="166543" y="325824"/>
                  </a:cubicBezTo>
                  <a:cubicBezTo>
                    <a:pt x="167009" y="326291"/>
                    <a:pt x="167476" y="326757"/>
                    <a:pt x="167942" y="327224"/>
                  </a:cubicBezTo>
                  <a:cubicBezTo>
                    <a:pt x="168875" y="329090"/>
                    <a:pt x="169342" y="330489"/>
                    <a:pt x="169808" y="331889"/>
                  </a:cubicBezTo>
                  <a:cubicBezTo>
                    <a:pt x="168875" y="336554"/>
                    <a:pt x="166543" y="339353"/>
                    <a:pt x="161878" y="339819"/>
                  </a:cubicBezTo>
                  <a:close/>
                  <a:moveTo>
                    <a:pt x="251447" y="172344"/>
                  </a:moveTo>
                  <a:cubicBezTo>
                    <a:pt x="252847" y="171877"/>
                    <a:pt x="253780" y="172810"/>
                    <a:pt x="253780" y="174210"/>
                  </a:cubicBezTo>
                  <a:cubicBezTo>
                    <a:pt x="253780" y="176076"/>
                    <a:pt x="252847" y="177475"/>
                    <a:pt x="250981" y="177942"/>
                  </a:cubicBezTo>
                  <a:cubicBezTo>
                    <a:pt x="250981" y="177942"/>
                    <a:pt x="250981" y="178408"/>
                    <a:pt x="250981" y="178408"/>
                  </a:cubicBezTo>
                  <a:lnTo>
                    <a:pt x="250048" y="179341"/>
                  </a:lnTo>
                  <a:lnTo>
                    <a:pt x="250514" y="177942"/>
                  </a:lnTo>
                  <a:cubicBezTo>
                    <a:pt x="250514" y="177942"/>
                    <a:pt x="250514" y="177942"/>
                    <a:pt x="250981" y="177942"/>
                  </a:cubicBezTo>
                  <a:cubicBezTo>
                    <a:pt x="250514" y="176542"/>
                    <a:pt x="250048" y="174676"/>
                    <a:pt x="250048" y="173277"/>
                  </a:cubicBezTo>
                  <a:cubicBezTo>
                    <a:pt x="250048" y="173277"/>
                    <a:pt x="250514" y="172810"/>
                    <a:pt x="251447" y="172344"/>
                  </a:cubicBezTo>
                  <a:close/>
                  <a:moveTo>
                    <a:pt x="131555" y="78109"/>
                  </a:moveTo>
                  <a:cubicBezTo>
                    <a:pt x="132021" y="77643"/>
                    <a:pt x="132488" y="76710"/>
                    <a:pt x="133421" y="76243"/>
                  </a:cubicBezTo>
                  <a:cubicBezTo>
                    <a:pt x="132954" y="76710"/>
                    <a:pt x="132488" y="77643"/>
                    <a:pt x="132488" y="78576"/>
                  </a:cubicBezTo>
                  <a:cubicBezTo>
                    <a:pt x="132021" y="78576"/>
                    <a:pt x="130155" y="79975"/>
                    <a:pt x="131555" y="78109"/>
                  </a:cubicBezTo>
                  <a:close/>
                  <a:moveTo>
                    <a:pt x="61112" y="103301"/>
                  </a:moveTo>
                  <a:lnTo>
                    <a:pt x="62512" y="103767"/>
                  </a:lnTo>
                  <a:lnTo>
                    <a:pt x="61112" y="104234"/>
                  </a:lnTo>
                  <a:lnTo>
                    <a:pt x="61112" y="103301"/>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 name="Freeform: Shape 25">
              <a:extLst>
                <a:ext uri="{FF2B5EF4-FFF2-40B4-BE49-F238E27FC236}">
                  <a16:creationId xmlns:a16="http://schemas.microsoft.com/office/drawing/2014/main" id="{ABC2602E-D581-4811-90A5-CDCD4F534B5B}"/>
                </a:ext>
              </a:extLst>
            </p:cNvPr>
            <p:cNvSpPr/>
            <p:nvPr/>
          </p:nvSpPr>
          <p:spPr>
            <a:xfrm>
              <a:off x="1612686" y="1577228"/>
              <a:ext cx="4665" cy="4665"/>
            </a:xfrm>
            <a:custGeom>
              <a:avLst/>
              <a:gdLst/>
              <a:ahLst/>
              <a:cxnLst/>
              <a:rect l="0" t="0" r="0" b="0"/>
              <a:pathLst>
                <a:path>
                  <a:moveTo>
                    <a:pt x="0" y="466"/>
                  </a:moveTo>
                  <a:cubicBezTo>
                    <a:pt x="0" y="466"/>
                    <a:pt x="467" y="466"/>
                    <a:pt x="467" y="0"/>
                  </a:cubicBezTo>
                  <a:cubicBezTo>
                    <a:pt x="467" y="466"/>
                    <a:pt x="467" y="466"/>
                    <a:pt x="0" y="466"/>
                  </a:cubicBezTo>
                  <a:cubicBezTo>
                    <a:pt x="0" y="466"/>
                    <a:pt x="0" y="466"/>
                    <a:pt x="0" y="466"/>
                  </a:cubicBezTo>
                  <a:cubicBezTo>
                    <a:pt x="0" y="933"/>
                    <a:pt x="0" y="933"/>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Freeform: Shape 26">
              <a:extLst>
                <a:ext uri="{FF2B5EF4-FFF2-40B4-BE49-F238E27FC236}">
                  <a16:creationId xmlns:a16="http://schemas.microsoft.com/office/drawing/2014/main" id="{0BEABA6A-28FE-401E-B184-9509B915EF62}"/>
                </a:ext>
              </a:extLst>
            </p:cNvPr>
            <p:cNvSpPr/>
            <p:nvPr/>
          </p:nvSpPr>
          <p:spPr>
            <a:xfrm>
              <a:off x="1518680" y="1575363"/>
              <a:ext cx="233239" cy="205251"/>
            </a:xfrm>
            <a:custGeom>
              <a:avLst/>
              <a:gdLst/>
              <a:ahLst/>
              <a:cxnLst/>
              <a:rect l="0" t="0" r="0" b="0"/>
              <a:pathLst>
                <a:path w="233253" h="205263">
                  <a:moveTo>
                    <a:pt x="94012" y="2333"/>
                  </a:moveTo>
                  <a:cubicBezTo>
                    <a:pt x="91679" y="4199"/>
                    <a:pt x="88880" y="5132"/>
                    <a:pt x="85615" y="5132"/>
                  </a:cubicBezTo>
                  <a:cubicBezTo>
                    <a:pt x="81883" y="5598"/>
                    <a:pt x="78150" y="5598"/>
                    <a:pt x="74418" y="6065"/>
                  </a:cubicBezTo>
                  <a:cubicBezTo>
                    <a:pt x="73952" y="6998"/>
                    <a:pt x="73485" y="7931"/>
                    <a:pt x="72552" y="8397"/>
                  </a:cubicBezTo>
                  <a:cubicBezTo>
                    <a:pt x="64155" y="13529"/>
                    <a:pt x="55292" y="16328"/>
                    <a:pt x="46428" y="20060"/>
                  </a:cubicBezTo>
                  <a:cubicBezTo>
                    <a:pt x="42229" y="21926"/>
                    <a:pt x="38497" y="23792"/>
                    <a:pt x="37564" y="29390"/>
                  </a:cubicBezTo>
                  <a:cubicBezTo>
                    <a:pt x="37564" y="31722"/>
                    <a:pt x="35232" y="32189"/>
                    <a:pt x="33832" y="33589"/>
                  </a:cubicBezTo>
                  <a:cubicBezTo>
                    <a:pt x="31033" y="35455"/>
                    <a:pt x="28234" y="36388"/>
                    <a:pt x="25435" y="38254"/>
                  </a:cubicBezTo>
                  <a:cubicBezTo>
                    <a:pt x="22170" y="41053"/>
                    <a:pt x="17971" y="43852"/>
                    <a:pt x="17505" y="48517"/>
                  </a:cubicBezTo>
                  <a:cubicBezTo>
                    <a:pt x="17505" y="51316"/>
                    <a:pt x="19371" y="54581"/>
                    <a:pt x="20304" y="57380"/>
                  </a:cubicBezTo>
                  <a:cubicBezTo>
                    <a:pt x="20304" y="57847"/>
                    <a:pt x="20770" y="58780"/>
                    <a:pt x="20770" y="59246"/>
                  </a:cubicBezTo>
                  <a:cubicBezTo>
                    <a:pt x="21703" y="62045"/>
                    <a:pt x="23569" y="63445"/>
                    <a:pt x="26368" y="63911"/>
                  </a:cubicBezTo>
                  <a:cubicBezTo>
                    <a:pt x="31966" y="64844"/>
                    <a:pt x="37564" y="64844"/>
                    <a:pt x="43629" y="65777"/>
                  </a:cubicBezTo>
                  <a:cubicBezTo>
                    <a:pt x="44095" y="65777"/>
                    <a:pt x="44562" y="66711"/>
                    <a:pt x="44562" y="67177"/>
                  </a:cubicBezTo>
                  <a:cubicBezTo>
                    <a:pt x="44562" y="68577"/>
                    <a:pt x="44095" y="69510"/>
                    <a:pt x="42696" y="69510"/>
                  </a:cubicBezTo>
                  <a:cubicBezTo>
                    <a:pt x="36165" y="69976"/>
                    <a:pt x="30100" y="70443"/>
                    <a:pt x="23569" y="70909"/>
                  </a:cubicBezTo>
                  <a:cubicBezTo>
                    <a:pt x="19837" y="71376"/>
                    <a:pt x="15638" y="72309"/>
                    <a:pt x="12839" y="74641"/>
                  </a:cubicBezTo>
                  <a:cubicBezTo>
                    <a:pt x="11440" y="76041"/>
                    <a:pt x="10040" y="77907"/>
                    <a:pt x="10040" y="79306"/>
                  </a:cubicBezTo>
                  <a:cubicBezTo>
                    <a:pt x="9574" y="81639"/>
                    <a:pt x="10507" y="84438"/>
                    <a:pt x="10507" y="86770"/>
                  </a:cubicBezTo>
                  <a:cubicBezTo>
                    <a:pt x="10973" y="93768"/>
                    <a:pt x="11906" y="95634"/>
                    <a:pt x="20770" y="97966"/>
                  </a:cubicBezTo>
                  <a:cubicBezTo>
                    <a:pt x="31500" y="100299"/>
                    <a:pt x="41763" y="103565"/>
                    <a:pt x="52959" y="103098"/>
                  </a:cubicBezTo>
                  <a:cubicBezTo>
                    <a:pt x="54825" y="103098"/>
                    <a:pt x="57158" y="103565"/>
                    <a:pt x="58557" y="104498"/>
                  </a:cubicBezTo>
                  <a:cubicBezTo>
                    <a:pt x="66021" y="109629"/>
                    <a:pt x="73019" y="114761"/>
                    <a:pt x="77217" y="123158"/>
                  </a:cubicBezTo>
                  <a:cubicBezTo>
                    <a:pt x="78150" y="124557"/>
                    <a:pt x="78150" y="125490"/>
                    <a:pt x="77217" y="126423"/>
                  </a:cubicBezTo>
                  <a:cubicBezTo>
                    <a:pt x="76751" y="126890"/>
                    <a:pt x="76284" y="126890"/>
                    <a:pt x="75351" y="126890"/>
                  </a:cubicBezTo>
                  <a:cubicBezTo>
                    <a:pt x="65555" y="125957"/>
                    <a:pt x="56691" y="122225"/>
                    <a:pt x="48294" y="118493"/>
                  </a:cubicBezTo>
                  <a:cubicBezTo>
                    <a:pt x="45028" y="117093"/>
                    <a:pt x="41296" y="114761"/>
                    <a:pt x="37564" y="114294"/>
                  </a:cubicBezTo>
                  <a:cubicBezTo>
                    <a:pt x="28701" y="113361"/>
                    <a:pt x="19837" y="113361"/>
                    <a:pt x="10507" y="113828"/>
                  </a:cubicBezTo>
                  <a:cubicBezTo>
                    <a:pt x="6308" y="113828"/>
                    <a:pt x="3509" y="117093"/>
                    <a:pt x="2110" y="120825"/>
                  </a:cubicBezTo>
                  <a:cubicBezTo>
                    <a:pt x="-223" y="125490"/>
                    <a:pt x="-223" y="130622"/>
                    <a:pt x="244" y="135753"/>
                  </a:cubicBezTo>
                  <a:cubicBezTo>
                    <a:pt x="710" y="145084"/>
                    <a:pt x="5375" y="151148"/>
                    <a:pt x="14705" y="154414"/>
                  </a:cubicBezTo>
                  <a:cubicBezTo>
                    <a:pt x="18904" y="155813"/>
                    <a:pt x="23569" y="156746"/>
                    <a:pt x="27301" y="158612"/>
                  </a:cubicBezTo>
                  <a:cubicBezTo>
                    <a:pt x="28701" y="159079"/>
                    <a:pt x="30100" y="161878"/>
                    <a:pt x="29634" y="163277"/>
                  </a:cubicBezTo>
                  <a:cubicBezTo>
                    <a:pt x="28701" y="166076"/>
                    <a:pt x="26835" y="168876"/>
                    <a:pt x="25435" y="172141"/>
                  </a:cubicBezTo>
                  <a:cubicBezTo>
                    <a:pt x="24502" y="174007"/>
                    <a:pt x="24036" y="175873"/>
                    <a:pt x="24036" y="177739"/>
                  </a:cubicBezTo>
                  <a:cubicBezTo>
                    <a:pt x="24502" y="181471"/>
                    <a:pt x="25435" y="185203"/>
                    <a:pt x="26835" y="188935"/>
                  </a:cubicBezTo>
                  <a:cubicBezTo>
                    <a:pt x="27301" y="189868"/>
                    <a:pt x="28701" y="190801"/>
                    <a:pt x="29634" y="191268"/>
                  </a:cubicBezTo>
                  <a:cubicBezTo>
                    <a:pt x="31500" y="191734"/>
                    <a:pt x="33366" y="191734"/>
                    <a:pt x="35232" y="191734"/>
                  </a:cubicBezTo>
                  <a:cubicBezTo>
                    <a:pt x="44095" y="192667"/>
                    <a:pt x="53426" y="191268"/>
                    <a:pt x="61823" y="194067"/>
                  </a:cubicBezTo>
                  <a:cubicBezTo>
                    <a:pt x="67421" y="195933"/>
                    <a:pt x="72086" y="195000"/>
                    <a:pt x="76751" y="192667"/>
                  </a:cubicBezTo>
                  <a:cubicBezTo>
                    <a:pt x="79550" y="191268"/>
                    <a:pt x="82349" y="189868"/>
                    <a:pt x="85148" y="188469"/>
                  </a:cubicBezTo>
                  <a:cubicBezTo>
                    <a:pt x="89347" y="186136"/>
                    <a:pt x="93545" y="185203"/>
                    <a:pt x="98210" y="186136"/>
                  </a:cubicBezTo>
                  <a:cubicBezTo>
                    <a:pt x="103808" y="187069"/>
                    <a:pt x="108473" y="185670"/>
                    <a:pt x="112672" y="182404"/>
                  </a:cubicBezTo>
                  <a:cubicBezTo>
                    <a:pt x="114538" y="181005"/>
                    <a:pt x="116871" y="179605"/>
                    <a:pt x="119203" y="178672"/>
                  </a:cubicBezTo>
                  <a:cubicBezTo>
                    <a:pt x="120603" y="177739"/>
                    <a:pt x="121536" y="178672"/>
                    <a:pt x="122469" y="179605"/>
                  </a:cubicBezTo>
                  <a:cubicBezTo>
                    <a:pt x="122935" y="180072"/>
                    <a:pt x="123402" y="180538"/>
                    <a:pt x="123402" y="181471"/>
                  </a:cubicBezTo>
                  <a:cubicBezTo>
                    <a:pt x="124335" y="185203"/>
                    <a:pt x="127134" y="186603"/>
                    <a:pt x="129933" y="188002"/>
                  </a:cubicBezTo>
                  <a:cubicBezTo>
                    <a:pt x="134131" y="190335"/>
                    <a:pt x="132265" y="195000"/>
                    <a:pt x="135064" y="197799"/>
                  </a:cubicBezTo>
                  <a:cubicBezTo>
                    <a:pt x="135531" y="198265"/>
                    <a:pt x="135997" y="198732"/>
                    <a:pt x="136464" y="199198"/>
                  </a:cubicBezTo>
                  <a:cubicBezTo>
                    <a:pt x="142528" y="201064"/>
                    <a:pt x="148593" y="203397"/>
                    <a:pt x="154658" y="204797"/>
                  </a:cubicBezTo>
                  <a:cubicBezTo>
                    <a:pt x="160722" y="206196"/>
                    <a:pt x="167253" y="206663"/>
                    <a:pt x="173784" y="204330"/>
                  </a:cubicBezTo>
                  <a:cubicBezTo>
                    <a:pt x="177050" y="203397"/>
                    <a:pt x="179849" y="201531"/>
                    <a:pt x="180782" y="198265"/>
                  </a:cubicBezTo>
                  <a:cubicBezTo>
                    <a:pt x="182648" y="192201"/>
                    <a:pt x="183114" y="186136"/>
                    <a:pt x="178449" y="181005"/>
                  </a:cubicBezTo>
                  <a:cubicBezTo>
                    <a:pt x="177983" y="181005"/>
                    <a:pt x="177983" y="181005"/>
                    <a:pt x="177516" y="181005"/>
                  </a:cubicBezTo>
                  <a:cubicBezTo>
                    <a:pt x="176583" y="182404"/>
                    <a:pt x="175650" y="183337"/>
                    <a:pt x="173784" y="183804"/>
                  </a:cubicBezTo>
                  <a:cubicBezTo>
                    <a:pt x="173318" y="183804"/>
                    <a:pt x="172385" y="183804"/>
                    <a:pt x="171918" y="183804"/>
                  </a:cubicBezTo>
                  <a:cubicBezTo>
                    <a:pt x="170519" y="182871"/>
                    <a:pt x="170985" y="181938"/>
                    <a:pt x="172851" y="181471"/>
                  </a:cubicBezTo>
                  <a:cubicBezTo>
                    <a:pt x="174251" y="181471"/>
                    <a:pt x="176117" y="181471"/>
                    <a:pt x="177516" y="181005"/>
                  </a:cubicBezTo>
                  <a:cubicBezTo>
                    <a:pt x="177516" y="181005"/>
                    <a:pt x="177983" y="180538"/>
                    <a:pt x="177983" y="180538"/>
                  </a:cubicBezTo>
                  <a:cubicBezTo>
                    <a:pt x="177983" y="180538"/>
                    <a:pt x="177983" y="181005"/>
                    <a:pt x="178449" y="181005"/>
                  </a:cubicBezTo>
                  <a:cubicBezTo>
                    <a:pt x="178449" y="181005"/>
                    <a:pt x="178449" y="181005"/>
                    <a:pt x="178449" y="181005"/>
                  </a:cubicBezTo>
                  <a:cubicBezTo>
                    <a:pt x="179382" y="179605"/>
                    <a:pt x="180315" y="177739"/>
                    <a:pt x="181715" y="176340"/>
                  </a:cubicBezTo>
                  <a:cubicBezTo>
                    <a:pt x="183114" y="174940"/>
                    <a:pt x="185447" y="174474"/>
                    <a:pt x="186847" y="175873"/>
                  </a:cubicBezTo>
                  <a:cubicBezTo>
                    <a:pt x="189646" y="179139"/>
                    <a:pt x="194311" y="179605"/>
                    <a:pt x="196643" y="183804"/>
                  </a:cubicBezTo>
                  <a:cubicBezTo>
                    <a:pt x="202241" y="182871"/>
                    <a:pt x="205973" y="180072"/>
                    <a:pt x="207839" y="174474"/>
                  </a:cubicBezTo>
                  <a:cubicBezTo>
                    <a:pt x="209239" y="170742"/>
                    <a:pt x="209239" y="167009"/>
                    <a:pt x="206906" y="163277"/>
                  </a:cubicBezTo>
                  <a:cubicBezTo>
                    <a:pt x="205507" y="160945"/>
                    <a:pt x="204107" y="159079"/>
                    <a:pt x="202241" y="157213"/>
                  </a:cubicBezTo>
                  <a:cubicBezTo>
                    <a:pt x="199442" y="154414"/>
                    <a:pt x="197576" y="151148"/>
                    <a:pt x="197110" y="146950"/>
                  </a:cubicBezTo>
                  <a:cubicBezTo>
                    <a:pt x="196643" y="142285"/>
                    <a:pt x="194311" y="139019"/>
                    <a:pt x="190579" y="136220"/>
                  </a:cubicBezTo>
                  <a:cubicBezTo>
                    <a:pt x="186380" y="132954"/>
                    <a:pt x="185913" y="127356"/>
                    <a:pt x="184047" y="122691"/>
                  </a:cubicBezTo>
                  <a:cubicBezTo>
                    <a:pt x="182648" y="119426"/>
                    <a:pt x="183114" y="116160"/>
                    <a:pt x="185447" y="113828"/>
                  </a:cubicBezTo>
                  <a:cubicBezTo>
                    <a:pt x="191512" y="108230"/>
                    <a:pt x="193844" y="101232"/>
                    <a:pt x="193378" y="92835"/>
                  </a:cubicBezTo>
                  <a:cubicBezTo>
                    <a:pt x="193378" y="89569"/>
                    <a:pt x="193844" y="86304"/>
                    <a:pt x="195244" y="83505"/>
                  </a:cubicBezTo>
                  <a:cubicBezTo>
                    <a:pt x="198509" y="74641"/>
                    <a:pt x="202241" y="65777"/>
                    <a:pt x="205507" y="56447"/>
                  </a:cubicBezTo>
                  <a:cubicBezTo>
                    <a:pt x="206906" y="53182"/>
                    <a:pt x="208772" y="50849"/>
                    <a:pt x="211571" y="49450"/>
                  </a:cubicBezTo>
                  <a:cubicBezTo>
                    <a:pt x="219502" y="44785"/>
                    <a:pt x="226500" y="39187"/>
                    <a:pt x="233031" y="33122"/>
                  </a:cubicBezTo>
                  <a:cubicBezTo>
                    <a:pt x="234897" y="31256"/>
                    <a:pt x="235830" y="28923"/>
                    <a:pt x="235830" y="26124"/>
                  </a:cubicBezTo>
                  <a:cubicBezTo>
                    <a:pt x="236296" y="19127"/>
                    <a:pt x="233964" y="15395"/>
                    <a:pt x="226966" y="13529"/>
                  </a:cubicBezTo>
                  <a:cubicBezTo>
                    <a:pt x="223234" y="12596"/>
                    <a:pt x="219502" y="11196"/>
                    <a:pt x="215770" y="10730"/>
                  </a:cubicBezTo>
                  <a:cubicBezTo>
                    <a:pt x="210638" y="9797"/>
                    <a:pt x="207373" y="12596"/>
                    <a:pt x="203641" y="15861"/>
                  </a:cubicBezTo>
                  <a:cubicBezTo>
                    <a:pt x="200842" y="18194"/>
                    <a:pt x="201775" y="21459"/>
                    <a:pt x="202708" y="24725"/>
                  </a:cubicBezTo>
                  <a:cubicBezTo>
                    <a:pt x="203641" y="28457"/>
                    <a:pt x="203641" y="32655"/>
                    <a:pt x="204107" y="36854"/>
                  </a:cubicBezTo>
                  <a:cubicBezTo>
                    <a:pt x="204107" y="37321"/>
                    <a:pt x="204574" y="37321"/>
                    <a:pt x="204574" y="37787"/>
                  </a:cubicBezTo>
                  <a:lnTo>
                    <a:pt x="205040" y="38720"/>
                  </a:lnTo>
                  <a:lnTo>
                    <a:pt x="204107" y="38254"/>
                  </a:lnTo>
                  <a:cubicBezTo>
                    <a:pt x="204107" y="37787"/>
                    <a:pt x="204107" y="37787"/>
                    <a:pt x="204107" y="37321"/>
                  </a:cubicBezTo>
                  <a:cubicBezTo>
                    <a:pt x="203641" y="36388"/>
                    <a:pt x="203174" y="35455"/>
                    <a:pt x="202708" y="34522"/>
                  </a:cubicBezTo>
                  <a:cubicBezTo>
                    <a:pt x="201308" y="31256"/>
                    <a:pt x="199442" y="28923"/>
                    <a:pt x="196177" y="27990"/>
                  </a:cubicBezTo>
                  <a:cubicBezTo>
                    <a:pt x="194311" y="27524"/>
                    <a:pt x="192445" y="27057"/>
                    <a:pt x="190579" y="26124"/>
                  </a:cubicBezTo>
                  <a:cubicBezTo>
                    <a:pt x="184980" y="22859"/>
                    <a:pt x="181715" y="25658"/>
                    <a:pt x="179382" y="29390"/>
                  </a:cubicBezTo>
                  <a:cubicBezTo>
                    <a:pt x="177516" y="32189"/>
                    <a:pt x="176117" y="34988"/>
                    <a:pt x="174717" y="37787"/>
                  </a:cubicBezTo>
                  <a:cubicBezTo>
                    <a:pt x="171918" y="45718"/>
                    <a:pt x="170052" y="54115"/>
                    <a:pt x="165854" y="61112"/>
                  </a:cubicBezTo>
                  <a:cubicBezTo>
                    <a:pt x="161655" y="68577"/>
                    <a:pt x="161189" y="76974"/>
                    <a:pt x="158390" y="84904"/>
                  </a:cubicBezTo>
                  <a:cubicBezTo>
                    <a:pt x="157923" y="85371"/>
                    <a:pt x="157923" y="86304"/>
                    <a:pt x="157457" y="86770"/>
                  </a:cubicBezTo>
                  <a:cubicBezTo>
                    <a:pt x="156990" y="87237"/>
                    <a:pt x="156990" y="87703"/>
                    <a:pt x="156524" y="88636"/>
                  </a:cubicBezTo>
                  <a:cubicBezTo>
                    <a:pt x="155591" y="90502"/>
                    <a:pt x="153258" y="91435"/>
                    <a:pt x="151859" y="90969"/>
                  </a:cubicBezTo>
                  <a:cubicBezTo>
                    <a:pt x="150459" y="90502"/>
                    <a:pt x="148593" y="87703"/>
                    <a:pt x="148593" y="86770"/>
                  </a:cubicBezTo>
                  <a:cubicBezTo>
                    <a:pt x="150459" y="80239"/>
                    <a:pt x="152325" y="73242"/>
                    <a:pt x="154658" y="66711"/>
                  </a:cubicBezTo>
                  <a:cubicBezTo>
                    <a:pt x="158390" y="57380"/>
                    <a:pt x="158856" y="48050"/>
                    <a:pt x="156057" y="38720"/>
                  </a:cubicBezTo>
                  <a:cubicBezTo>
                    <a:pt x="155591" y="36854"/>
                    <a:pt x="154191" y="35455"/>
                    <a:pt x="152792" y="34055"/>
                  </a:cubicBezTo>
                  <a:cubicBezTo>
                    <a:pt x="151392" y="32189"/>
                    <a:pt x="146727" y="33122"/>
                    <a:pt x="146260" y="35455"/>
                  </a:cubicBezTo>
                  <a:cubicBezTo>
                    <a:pt x="145327" y="39653"/>
                    <a:pt x="144394" y="44318"/>
                    <a:pt x="143928" y="48517"/>
                  </a:cubicBezTo>
                  <a:cubicBezTo>
                    <a:pt x="143461" y="50849"/>
                    <a:pt x="142062" y="52249"/>
                    <a:pt x="140196" y="51782"/>
                  </a:cubicBezTo>
                  <a:cubicBezTo>
                    <a:pt x="134598" y="49916"/>
                    <a:pt x="129000" y="50383"/>
                    <a:pt x="122935" y="49916"/>
                  </a:cubicBezTo>
                  <a:cubicBezTo>
                    <a:pt x="121069" y="49916"/>
                    <a:pt x="120136" y="49450"/>
                    <a:pt x="121069" y="48517"/>
                  </a:cubicBezTo>
                  <a:cubicBezTo>
                    <a:pt x="121536" y="48050"/>
                    <a:pt x="122002" y="48050"/>
                    <a:pt x="122935" y="47584"/>
                  </a:cubicBezTo>
                  <a:cubicBezTo>
                    <a:pt x="125734" y="46184"/>
                    <a:pt x="128533" y="44785"/>
                    <a:pt x="131332" y="42919"/>
                  </a:cubicBezTo>
                  <a:cubicBezTo>
                    <a:pt x="133198" y="41519"/>
                    <a:pt x="133665" y="38254"/>
                    <a:pt x="132732" y="35921"/>
                  </a:cubicBezTo>
                  <a:cubicBezTo>
                    <a:pt x="130866" y="30789"/>
                    <a:pt x="126667" y="27524"/>
                    <a:pt x="122935" y="24258"/>
                  </a:cubicBezTo>
                  <a:cubicBezTo>
                    <a:pt x="118737" y="20526"/>
                    <a:pt x="115471" y="20060"/>
                    <a:pt x="110806" y="23325"/>
                  </a:cubicBezTo>
                  <a:cubicBezTo>
                    <a:pt x="108940" y="24725"/>
                    <a:pt x="107074" y="26591"/>
                    <a:pt x="105208" y="28457"/>
                  </a:cubicBezTo>
                  <a:cubicBezTo>
                    <a:pt x="103808" y="29856"/>
                    <a:pt x="101942" y="30323"/>
                    <a:pt x="100076" y="29856"/>
                  </a:cubicBezTo>
                  <a:cubicBezTo>
                    <a:pt x="98210" y="29390"/>
                    <a:pt x="98210" y="28923"/>
                    <a:pt x="100543" y="25191"/>
                  </a:cubicBezTo>
                  <a:cubicBezTo>
                    <a:pt x="103342" y="20993"/>
                    <a:pt x="106607" y="16794"/>
                    <a:pt x="108940" y="12596"/>
                  </a:cubicBezTo>
                  <a:cubicBezTo>
                    <a:pt x="110806" y="9797"/>
                    <a:pt x="109406" y="5132"/>
                    <a:pt x="106141" y="2333"/>
                  </a:cubicBezTo>
                  <a:cubicBezTo>
                    <a:pt x="105208" y="1400"/>
                    <a:pt x="103808" y="933"/>
                    <a:pt x="102875" y="466"/>
                  </a:cubicBezTo>
                  <a:lnTo>
                    <a:pt x="103342" y="0"/>
                  </a:lnTo>
                  <a:cubicBezTo>
                    <a:pt x="103342" y="0"/>
                    <a:pt x="102875" y="0"/>
                    <a:pt x="102875" y="0"/>
                  </a:cubicBezTo>
                  <a:cubicBezTo>
                    <a:pt x="102875" y="0"/>
                    <a:pt x="102875" y="466"/>
                    <a:pt x="102875" y="466"/>
                  </a:cubicBezTo>
                  <a:cubicBezTo>
                    <a:pt x="102409" y="1866"/>
                    <a:pt x="98210" y="1400"/>
                    <a:pt x="94012"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 name="Freeform: Shape 27">
              <a:extLst>
                <a:ext uri="{FF2B5EF4-FFF2-40B4-BE49-F238E27FC236}">
                  <a16:creationId xmlns:a16="http://schemas.microsoft.com/office/drawing/2014/main" id="{32416010-9147-4D82-B4FE-8EED0F611364}"/>
                </a:ext>
              </a:extLst>
            </p:cNvPr>
            <p:cNvSpPr/>
            <p:nvPr/>
          </p:nvSpPr>
          <p:spPr>
            <a:xfrm>
              <a:off x="5073030" y="3266284"/>
              <a:ext cx="307877" cy="167932"/>
            </a:xfrm>
            <a:custGeom>
              <a:avLst/>
              <a:gdLst/>
              <a:ahLst/>
              <a:cxnLst/>
              <a:rect l="0" t="0" r="0" b="0"/>
              <a:pathLst>
                <a:path w="307894" h="167942">
                  <a:moveTo>
                    <a:pt x="292500" y="146548"/>
                  </a:moveTo>
                  <a:cubicBezTo>
                    <a:pt x="292033" y="146081"/>
                    <a:pt x="292033" y="145148"/>
                    <a:pt x="291567" y="145148"/>
                  </a:cubicBezTo>
                  <a:cubicBezTo>
                    <a:pt x="288768" y="142816"/>
                    <a:pt x="285036" y="140950"/>
                    <a:pt x="282703" y="138151"/>
                  </a:cubicBezTo>
                  <a:cubicBezTo>
                    <a:pt x="279904" y="135352"/>
                    <a:pt x="278504" y="131619"/>
                    <a:pt x="276172" y="128821"/>
                  </a:cubicBezTo>
                  <a:cubicBezTo>
                    <a:pt x="274306" y="126488"/>
                    <a:pt x="271507" y="124622"/>
                    <a:pt x="269174" y="122289"/>
                  </a:cubicBezTo>
                  <a:cubicBezTo>
                    <a:pt x="266842" y="119490"/>
                    <a:pt x="264509" y="116225"/>
                    <a:pt x="262177" y="113426"/>
                  </a:cubicBezTo>
                  <a:cubicBezTo>
                    <a:pt x="260311" y="111093"/>
                    <a:pt x="261244" y="108294"/>
                    <a:pt x="263576" y="106895"/>
                  </a:cubicBezTo>
                  <a:cubicBezTo>
                    <a:pt x="264976" y="105962"/>
                    <a:pt x="266842" y="105029"/>
                    <a:pt x="268241" y="104096"/>
                  </a:cubicBezTo>
                  <a:cubicBezTo>
                    <a:pt x="271040" y="101763"/>
                    <a:pt x="270574" y="96165"/>
                    <a:pt x="267309" y="93833"/>
                  </a:cubicBezTo>
                  <a:cubicBezTo>
                    <a:pt x="265443" y="92899"/>
                    <a:pt x="264043" y="91966"/>
                    <a:pt x="262177" y="91033"/>
                  </a:cubicBezTo>
                  <a:cubicBezTo>
                    <a:pt x="257979" y="89167"/>
                    <a:pt x="253780" y="87301"/>
                    <a:pt x="249581" y="86368"/>
                  </a:cubicBezTo>
                  <a:cubicBezTo>
                    <a:pt x="243516" y="84502"/>
                    <a:pt x="239785" y="81237"/>
                    <a:pt x="238852" y="74706"/>
                  </a:cubicBezTo>
                  <a:cubicBezTo>
                    <a:pt x="238852" y="72373"/>
                    <a:pt x="236519" y="70041"/>
                    <a:pt x="234653" y="68641"/>
                  </a:cubicBezTo>
                  <a:cubicBezTo>
                    <a:pt x="222990" y="59311"/>
                    <a:pt x="208529" y="51847"/>
                    <a:pt x="194067" y="47648"/>
                  </a:cubicBezTo>
                  <a:cubicBezTo>
                    <a:pt x="187069" y="45782"/>
                    <a:pt x="180538" y="43450"/>
                    <a:pt x="174007" y="40651"/>
                  </a:cubicBezTo>
                  <a:cubicBezTo>
                    <a:pt x="167009" y="37852"/>
                    <a:pt x="160012" y="34120"/>
                    <a:pt x="152548" y="32254"/>
                  </a:cubicBezTo>
                  <a:cubicBezTo>
                    <a:pt x="141818" y="29921"/>
                    <a:pt x="131555" y="26189"/>
                    <a:pt x="121758" y="21990"/>
                  </a:cubicBezTo>
                  <a:cubicBezTo>
                    <a:pt x="112428" y="17792"/>
                    <a:pt x="104964" y="15926"/>
                    <a:pt x="98900" y="26189"/>
                  </a:cubicBezTo>
                  <a:cubicBezTo>
                    <a:pt x="98433" y="26655"/>
                    <a:pt x="97966" y="27122"/>
                    <a:pt x="97500" y="27589"/>
                  </a:cubicBezTo>
                  <a:cubicBezTo>
                    <a:pt x="88636" y="31787"/>
                    <a:pt x="81639" y="38318"/>
                    <a:pt x="76041" y="45782"/>
                  </a:cubicBezTo>
                  <a:cubicBezTo>
                    <a:pt x="74641" y="47648"/>
                    <a:pt x="70442" y="47648"/>
                    <a:pt x="69043" y="46249"/>
                  </a:cubicBezTo>
                  <a:cubicBezTo>
                    <a:pt x="65311" y="42517"/>
                    <a:pt x="61579" y="39251"/>
                    <a:pt x="57847" y="35519"/>
                  </a:cubicBezTo>
                  <a:cubicBezTo>
                    <a:pt x="55981" y="33653"/>
                    <a:pt x="55048" y="31320"/>
                    <a:pt x="55048" y="28522"/>
                  </a:cubicBezTo>
                  <a:cubicBezTo>
                    <a:pt x="55048" y="26189"/>
                    <a:pt x="55514" y="23390"/>
                    <a:pt x="55981" y="21057"/>
                  </a:cubicBezTo>
                  <a:cubicBezTo>
                    <a:pt x="56914" y="16392"/>
                    <a:pt x="55048" y="12194"/>
                    <a:pt x="52715" y="8462"/>
                  </a:cubicBezTo>
                  <a:cubicBezTo>
                    <a:pt x="51316" y="5196"/>
                    <a:pt x="47117" y="5663"/>
                    <a:pt x="44318" y="4730"/>
                  </a:cubicBezTo>
                  <a:cubicBezTo>
                    <a:pt x="40586" y="3797"/>
                    <a:pt x="37321" y="1931"/>
                    <a:pt x="33589" y="998"/>
                  </a:cubicBezTo>
                  <a:cubicBezTo>
                    <a:pt x="29857" y="-402"/>
                    <a:pt x="26124" y="-402"/>
                    <a:pt x="22392" y="1464"/>
                  </a:cubicBezTo>
                  <a:cubicBezTo>
                    <a:pt x="15395" y="4730"/>
                    <a:pt x="9330" y="9395"/>
                    <a:pt x="1399" y="11261"/>
                  </a:cubicBezTo>
                  <a:cubicBezTo>
                    <a:pt x="466" y="11261"/>
                    <a:pt x="0" y="13127"/>
                    <a:pt x="0" y="14526"/>
                  </a:cubicBezTo>
                  <a:cubicBezTo>
                    <a:pt x="0" y="15459"/>
                    <a:pt x="933" y="17325"/>
                    <a:pt x="1866" y="17792"/>
                  </a:cubicBezTo>
                  <a:cubicBezTo>
                    <a:pt x="4199" y="19191"/>
                    <a:pt x="6531" y="20124"/>
                    <a:pt x="8864" y="20591"/>
                  </a:cubicBezTo>
                  <a:cubicBezTo>
                    <a:pt x="12129" y="21524"/>
                    <a:pt x="14928" y="22457"/>
                    <a:pt x="16794" y="25723"/>
                  </a:cubicBezTo>
                  <a:cubicBezTo>
                    <a:pt x="19593" y="31787"/>
                    <a:pt x="24725" y="33653"/>
                    <a:pt x="30789" y="33653"/>
                  </a:cubicBezTo>
                  <a:cubicBezTo>
                    <a:pt x="34522" y="33653"/>
                    <a:pt x="38254" y="33187"/>
                    <a:pt x="42452" y="33187"/>
                  </a:cubicBezTo>
                  <a:cubicBezTo>
                    <a:pt x="43385" y="33187"/>
                    <a:pt x="44318" y="34120"/>
                    <a:pt x="44785" y="35053"/>
                  </a:cubicBezTo>
                  <a:cubicBezTo>
                    <a:pt x="44318" y="35519"/>
                    <a:pt x="43852" y="36452"/>
                    <a:pt x="43385" y="36452"/>
                  </a:cubicBezTo>
                  <a:cubicBezTo>
                    <a:pt x="36387" y="35986"/>
                    <a:pt x="30323" y="41117"/>
                    <a:pt x="22859" y="41117"/>
                  </a:cubicBezTo>
                  <a:cubicBezTo>
                    <a:pt x="21459" y="41117"/>
                    <a:pt x="20526" y="42983"/>
                    <a:pt x="21459" y="43916"/>
                  </a:cubicBezTo>
                  <a:cubicBezTo>
                    <a:pt x="25658" y="48581"/>
                    <a:pt x="28923" y="54179"/>
                    <a:pt x="30323" y="60711"/>
                  </a:cubicBezTo>
                  <a:cubicBezTo>
                    <a:pt x="31256" y="63976"/>
                    <a:pt x="35921" y="64909"/>
                    <a:pt x="38254" y="62577"/>
                  </a:cubicBezTo>
                  <a:cubicBezTo>
                    <a:pt x="39653" y="61177"/>
                    <a:pt x="40586" y="59777"/>
                    <a:pt x="41986" y="58378"/>
                  </a:cubicBezTo>
                  <a:cubicBezTo>
                    <a:pt x="43385" y="56978"/>
                    <a:pt x="44785" y="55579"/>
                    <a:pt x="46651" y="56512"/>
                  </a:cubicBezTo>
                  <a:cubicBezTo>
                    <a:pt x="51782" y="59311"/>
                    <a:pt x="56914" y="61643"/>
                    <a:pt x="61579" y="64909"/>
                  </a:cubicBezTo>
                  <a:cubicBezTo>
                    <a:pt x="64845" y="67242"/>
                    <a:pt x="68110" y="69108"/>
                    <a:pt x="71842" y="70041"/>
                  </a:cubicBezTo>
                  <a:cubicBezTo>
                    <a:pt x="77907" y="71440"/>
                    <a:pt x="83971" y="73773"/>
                    <a:pt x="90036" y="75639"/>
                  </a:cubicBezTo>
                  <a:cubicBezTo>
                    <a:pt x="93768" y="76572"/>
                    <a:pt x="97500" y="77971"/>
                    <a:pt x="100765" y="79837"/>
                  </a:cubicBezTo>
                  <a:cubicBezTo>
                    <a:pt x="107763" y="83569"/>
                    <a:pt x="113828" y="87301"/>
                    <a:pt x="116160" y="95699"/>
                  </a:cubicBezTo>
                  <a:cubicBezTo>
                    <a:pt x="116627" y="98964"/>
                    <a:pt x="118959" y="101297"/>
                    <a:pt x="120359" y="104096"/>
                  </a:cubicBezTo>
                  <a:cubicBezTo>
                    <a:pt x="121292" y="106428"/>
                    <a:pt x="122691" y="108761"/>
                    <a:pt x="123624" y="111093"/>
                  </a:cubicBezTo>
                  <a:cubicBezTo>
                    <a:pt x="124557" y="113426"/>
                    <a:pt x="124091" y="115292"/>
                    <a:pt x="122225" y="115758"/>
                  </a:cubicBezTo>
                  <a:cubicBezTo>
                    <a:pt x="115694" y="116691"/>
                    <a:pt x="112428" y="121356"/>
                    <a:pt x="109629" y="126488"/>
                  </a:cubicBezTo>
                  <a:cubicBezTo>
                    <a:pt x="107763" y="130220"/>
                    <a:pt x="109163" y="133019"/>
                    <a:pt x="112895" y="133486"/>
                  </a:cubicBezTo>
                  <a:cubicBezTo>
                    <a:pt x="118959" y="133952"/>
                    <a:pt x="124091" y="132553"/>
                    <a:pt x="129689" y="131153"/>
                  </a:cubicBezTo>
                  <a:cubicBezTo>
                    <a:pt x="136220" y="129753"/>
                    <a:pt x="142285" y="130687"/>
                    <a:pt x="146483" y="136751"/>
                  </a:cubicBezTo>
                  <a:cubicBezTo>
                    <a:pt x="147416" y="138151"/>
                    <a:pt x="148816" y="140017"/>
                    <a:pt x="150215" y="141416"/>
                  </a:cubicBezTo>
                  <a:cubicBezTo>
                    <a:pt x="153014" y="144682"/>
                    <a:pt x="156280" y="146081"/>
                    <a:pt x="160478" y="146081"/>
                  </a:cubicBezTo>
                  <a:cubicBezTo>
                    <a:pt x="167942" y="146548"/>
                    <a:pt x="175873" y="146548"/>
                    <a:pt x="183337" y="149347"/>
                  </a:cubicBezTo>
                  <a:cubicBezTo>
                    <a:pt x="186136" y="150280"/>
                    <a:pt x="189402" y="148880"/>
                    <a:pt x="192667" y="147481"/>
                  </a:cubicBezTo>
                  <a:cubicBezTo>
                    <a:pt x="196866" y="145615"/>
                    <a:pt x="197332" y="143749"/>
                    <a:pt x="196399" y="138151"/>
                  </a:cubicBezTo>
                  <a:cubicBezTo>
                    <a:pt x="196399" y="137218"/>
                    <a:pt x="195467" y="135352"/>
                    <a:pt x="195933" y="134885"/>
                  </a:cubicBezTo>
                  <a:cubicBezTo>
                    <a:pt x="200132" y="131153"/>
                    <a:pt x="204797" y="127421"/>
                    <a:pt x="209462" y="124155"/>
                  </a:cubicBezTo>
                  <a:cubicBezTo>
                    <a:pt x="213194" y="121823"/>
                    <a:pt x="217859" y="121356"/>
                    <a:pt x="222524" y="122756"/>
                  </a:cubicBezTo>
                  <a:cubicBezTo>
                    <a:pt x="226722" y="124622"/>
                    <a:pt x="230455" y="126954"/>
                    <a:pt x="234653" y="128354"/>
                  </a:cubicBezTo>
                  <a:cubicBezTo>
                    <a:pt x="238385" y="129753"/>
                    <a:pt x="241184" y="132086"/>
                    <a:pt x="243516" y="135352"/>
                  </a:cubicBezTo>
                  <a:cubicBezTo>
                    <a:pt x="248648" y="142816"/>
                    <a:pt x="254713" y="149347"/>
                    <a:pt x="260311" y="156344"/>
                  </a:cubicBezTo>
                  <a:cubicBezTo>
                    <a:pt x="264043" y="161476"/>
                    <a:pt x="269174" y="163809"/>
                    <a:pt x="275239" y="163809"/>
                  </a:cubicBezTo>
                  <a:cubicBezTo>
                    <a:pt x="285502" y="163809"/>
                    <a:pt x="295766" y="165675"/>
                    <a:pt x="304629" y="170806"/>
                  </a:cubicBezTo>
                  <a:cubicBezTo>
                    <a:pt x="305096" y="171273"/>
                    <a:pt x="306028" y="171273"/>
                    <a:pt x="306495" y="171273"/>
                  </a:cubicBezTo>
                  <a:cubicBezTo>
                    <a:pt x="307895" y="170806"/>
                    <a:pt x="309294" y="170806"/>
                    <a:pt x="309761" y="169873"/>
                  </a:cubicBezTo>
                  <a:cubicBezTo>
                    <a:pt x="310694" y="168940"/>
                    <a:pt x="311160" y="167541"/>
                    <a:pt x="310694" y="166607"/>
                  </a:cubicBezTo>
                  <a:cubicBezTo>
                    <a:pt x="310694" y="163809"/>
                    <a:pt x="309294" y="161476"/>
                    <a:pt x="306495" y="160543"/>
                  </a:cubicBezTo>
                  <a:cubicBezTo>
                    <a:pt x="301363" y="159144"/>
                    <a:pt x="302297" y="155411"/>
                    <a:pt x="302763" y="151679"/>
                  </a:cubicBezTo>
                  <a:cubicBezTo>
                    <a:pt x="299497" y="151213"/>
                    <a:pt x="294832" y="151679"/>
                    <a:pt x="292500" y="14654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EAC676EB-BA68-4ED3-99C9-7E0EAE4407EE}"/>
                </a:ext>
              </a:extLst>
            </p:cNvPr>
            <p:cNvSpPr/>
            <p:nvPr/>
          </p:nvSpPr>
          <p:spPr>
            <a:xfrm>
              <a:off x="4723683" y="3145881"/>
              <a:ext cx="158602" cy="181927"/>
            </a:xfrm>
            <a:custGeom>
              <a:avLst/>
              <a:gdLst/>
              <a:ahLst/>
              <a:cxnLst/>
              <a:rect l="0" t="0" r="0" b="0"/>
              <a:pathLst>
                <a:path w="158612" h="181937">
                  <a:moveTo>
                    <a:pt x="886" y="108813"/>
                  </a:moveTo>
                  <a:cubicBezTo>
                    <a:pt x="3686" y="115344"/>
                    <a:pt x="5085" y="122341"/>
                    <a:pt x="6485" y="128873"/>
                  </a:cubicBezTo>
                  <a:cubicBezTo>
                    <a:pt x="7418" y="133071"/>
                    <a:pt x="9283" y="137736"/>
                    <a:pt x="14415" y="138669"/>
                  </a:cubicBezTo>
                  <a:cubicBezTo>
                    <a:pt x="15348" y="138669"/>
                    <a:pt x="16281" y="140535"/>
                    <a:pt x="16281" y="141468"/>
                  </a:cubicBezTo>
                  <a:cubicBezTo>
                    <a:pt x="15815" y="146600"/>
                    <a:pt x="18614" y="151265"/>
                    <a:pt x="19547" y="156396"/>
                  </a:cubicBezTo>
                  <a:cubicBezTo>
                    <a:pt x="20480" y="161528"/>
                    <a:pt x="23279" y="164327"/>
                    <a:pt x="28410" y="164794"/>
                  </a:cubicBezTo>
                  <a:cubicBezTo>
                    <a:pt x="31676" y="165260"/>
                    <a:pt x="34941" y="165260"/>
                    <a:pt x="37741" y="165260"/>
                  </a:cubicBezTo>
                  <a:cubicBezTo>
                    <a:pt x="41473" y="164794"/>
                    <a:pt x="43805" y="166660"/>
                    <a:pt x="45205" y="169925"/>
                  </a:cubicBezTo>
                  <a:cubicBezTo>
                    <a:pt x="47071" y="173191"/>
                    <a:pt x="49403" y="174124"/>
                    <a:pt x="53135" y="172724"/>
                  </a:cubicBezTo>
                  <a:cubicBezTo>
                    <a:pt x="56867" y="171325"/>
                    <a:pt x="60599" y="170392"/>
                    <a:pt x="64332" y="169459"/>
                  </a:cubicBezTo>
                  <a:cubicBezTo>
                    <a:pt x="65731" y="168992"/>
                    <a:pt x="67130" y="168526"/>
                    <a:pt x="68064" y="168992"/>
                  </a:cubicBezTo>
                  <a:cubicBezTo>
                    <a:pt x="73662" y="170858"/>
                    <a:pt x="78793" y="172724"/>
                    <a:pt x="83925" y="175057"/>
                  </a:cubicBezTo>
                  <a:cubicBezTo>
                    <a:pt x="85324" y="175523"/>
                    <a:pt x="85791" y="178322"/>
                    <a:pt x="87190" y="179722"/>
                  </a:cubicBezTo>
                  <a:cubicBezTo>
                    <a:pt x="89056" y="181588"/>
                    <a:pt x="90922" y="183454"/>
                    <a:pt x="93721" y="182521"/>
                  </a:cubicBezTo>
                  <a:cubicBezTo>
                    <a:pt x="97453" y="181121"/>
                    <a:pt x="101185" y="179722"/>
                    <a:pt x="104917" y="179255"/>
                  </a:cubicBezTo>
                  <a:cubicBezTo>
                    <a:pt x="106317" y="178789"/>
                    <a:pt x="108650" y="179722"/>
                    <a:pt x="110049" y="180188"/>
                  </a:cubicBezTo>
                  <a:cubicBezTo>
                    <a:pt x="112848" y="180655"/>
                    <a:pt x="115181" y="178789"/>
                    <a:pt x="115647" y="176456"/>
                  </a:cubicBezTo>
                  <a:cubicBezTo>
                    <a:pt x="115647" y="175990"/>
                    <a:pt x="116114" y="175057"/>
                    <a:pt x="115647" y="174590"/>
                  </a:cubicBezTo>
                  <a:cubicBezTo>
                    <a:pt x="113781" y="170392"/>
                    <a:pt x="113781" y="166193"/>
                    <a:pt x="116580" y="161995"/>
                  </a:cubicBezTo>
                  <a:cubicBezTo>
                    <a:pt x="117980" y="159662"/>
                    <a:pt x="118913" y="155930"/>
                    <a:pt x="118446" y="152664"/>
                  </a:cubicBezTo>
                  <a:cubicBezTo>
                    <a:pt x="117513" y="147066"/>
                    <a:pt x="119379" y="142401"/>
                    <a:pt x="123111" y="138669"/>
                  </a:cubicBezTo>
                  <a:cubicBezTo>
                    <a:pt x="128709" y="132605"/>
                    <a:pt x="131042" y="125607"/>
                    <a:pt x="134308" y="118609"/>
                  </a:cubicBezTo>
                  <a:cubicBezTo>
                    <a:pt x="135707" y="114877"/>
                    <a:pt x="137107" y="111612"/>
                    <a:pt x="138506" y="107880"/>
                  </a:cubicBezTo>
                  <a:cubicBezTo>
                    <a:pt x="139439" y="105081"/>
                    <a:pt x="141772" y="104148"/>
                    <a:pt x="144571" y="103681"/>
                  </a:cubicBezTo>
                  <a:cubicBezTo>
                    <a:pt x="146437" y="103215"/>
                    <a:pt x="148303" y="103681"/>
                    <a:pt x="150169" y="103215"/>
                  </a:cubicBezTo>
                  <a:cubicBezTo>
                    <a:pt x="151568" y="103215"/>
                    <a:pt x="152501" y="102282"/>
                    <a:pt x="153901" y="101815"/>
                  </a:cubicBezTo>
                  <a:cubicBezTo>
                    <a:pt x="155300" y="101349"/>
                    <a:pt x="155767" y="98550"/>
                    <a:pt x="155300" y="96684"/>
                  </a:cubicBezTo>
                  <a:cubicBezTo>
                    <a:pt x="152968" y="92018"/>
                    <a:pt x="147370" y="90152"/>
                    <a:pt x="144104" y="85954"/>
                  </a:cubicBezTo>
                  <a:cubicBezTo>
                    <a:pt x="142238" y="83621"/>
                    <a:pt x="141772" y="81755"/>
                    <a:pt x="142705" y="78956"/>
                  </a:cubicBezTo>
                  <a:cubicBezTo>
                    <a:pt x="143638" y="76624"/>
                    <a:pt x="143638" y="73825"/>
                    <a:pt x="141772" y="71959"/>
                  </a:cubicBezTo>
                  <a:cubicBezTo>
                    <a:pt x="135240" y="65428"/>
                    <a:pt x="136640" y="57964"/>
                    <a:pt x="139905" y="50499"/>
                  </a:cubicBezTo>
                  <a:cubicBezTo>
                    <a:pt x="140839" y="48167"/>
                    <a:pt x="142705" y="46301"/>
                    <a:pt x="145037" y="44901"/>
                  </a:cubicBezTo>
                  <a:cubicBezTo>
                    <a:pt x="147370" y="43502"/>
                    <a:pt x="148769" y="41169"/>
                    <a:pt x="148769" y="38837"/>
                  </a:cubicBezTo>
                  <a:cubicBezTo>
                    <a:pt x="149236" y="36038"/>
                    <a:pt x="150635" y="34172"/>
                    <a:pt x="153434" y="33705"/>
                  </a:cubicBezTo>
                  <a:cubicBezTo>
                    <a:pt x="155767" y="33239"/>
                    <a:pt x="158566" y="32772"/>
                    <a:pt x="159965" y="30440"/>
                  </a:cubicBezTo>
                  <a:cubicBezTo>
                    <a:pt x="160432" y="29973"/>
                    <a:pt x="160432" y="29040"/>
                    <a:pt x="160432" y="28574"/>
                  </a:cubicBezTo>
                  <a:cubicBezTo>
                    <a:pt x="160432" y="28107"/>
                    <a:pt x="160432" y="27174"/>
                    <a:pt x="159965" y="27174"/>
                  </a:cubicBezTo>
                  <a:cubicBezTo>
                    <a:pt x="155767" y="24842"/>
                    <a:pt x="151102" y="22042"/>
                    <a:pt x="146437" y="19710"/>
                  </a:cubicBezTo>
                  <a:cubicBezTo>
                    <a:pt x="141772" y="17377"/>
                    <a:pt x="137107" y="15511"/>
                    <a:pt x="136640" y="8980"/>
                  </a:cubicBezTo>
                  <a:cubicBezTo>
                    <a:pt x="133841" y="6181"/>
                    <a:pt x="131508" y="2916"/>
                    <a:pt x="128709" y="583"/>
                  </a:cubicBezTo>
                  <a:cubicBezTo>
                    <a:pt x="127776" y="-350"/>
                    <a:pt x="124977" y="117"/>
                    <a:pt x="123578" y="117"/>
                  </a:cubicBezTo>
                  <a:cubicBezTo>
                    <a:pt x="120312" y="1050"/>
                    <a:pt x="117513" y="2449"/>
                    <a:pt x="116114" y="5715"/>
                  </a:cubicBezTo>
                  <a:cubicBezTo>
                    <a:pt x="114248" y="8980"/>
                    <a:pt x="112848" y="12712"/>
                    <a:pt x="110982" y="15978"/>
                  </a:cubicBezTo>
                  <a:cubicBezTo>
                    <a:pt x="109582" y="18310"/>
                    <a:pt x="108183" y="20643"/>
                    <a:pt x="106317" y="22042"/>
                  </a:cubicBezTo>
                  <a:cubicBezTo>
                    <a:pt x="101652" y="25308"/>
                    <a:pt x="97453" y="29507"/>
                    <a:pt x="92322" y="31373"/>
                  </a:cubicBezTo>
                  <a:cubicBezTo>
                    <a:pt x="84858" y="34638"/>
                    <a:pt x="79260" y="39303"/>
                    <a:pt x="75528" y="46301"/>
                  </a:cubicBezTo>
                  <a:cubicBezTo>
                    <a:pt x="73662" y="49566"/>
                    <a:pt x="70862" y="52365"/>
                    <a:pt x="68530" y="55631"/>
                  </a:cubicBezTo>
                  <a:cubicBezTo>
                    <a:pt x="64332" y="61696"/>
                    <a:pt x="59200" y="65894"/>
                    <a:pt x="51736" y="67294"/>
                  </a:cubicBezTo>
                  <a:cubicBezTo>
                    <a:pt x="44738" y="68693"/>
                    <a:pt x="40540" y="73358"/>
                    <a:pt x="38207" y="79423"/>
                  </a:cubicBezTo>
                  <a:cubicBezTo>
                    <a:pt x="37274" y="81755"/>
                    <a:pt x="36341" y="84088"/>
                    <a:pt x="35408" y="86420"/>
                  </a:cubicBezTo>
                  <a:cubicBezTo>
                    <a:pt x="34475" y="88753"/>
                    <a:pt x="31209" y="89686"/>
                    <a:pt x="28877" y="89219"/>
                  </a:cubicBezTo>
                  <a:cubicBezTo>
                    <a:pt x="24678" y="87820"/>
                    <a:pt x="20480" y="86420"/>
                    <a:pt x="16281" y="84554"/>
                  </a:cubicBezTo>
                  <a:cubicBezTo>
                    <a:pt x="12083" y="83155"/>
                    <a:pt x="9283" y="83621"/>
                    <a:pt x="6485" y="87820"/>
                  </a:cubicBezTo>
                  <a:cubicBezTo>
                    <a:pt x="5551" y="89219"/>
                    <a:pt x="4152" y="91085"/>
                    <a:pt x="3219" y="92485"/>
                  </a:cubicBezTo>
                  <a:cubicBezTo>
                    <a:pt x="1353" y="97617"/>
                    <a:pt x="-1446" y="103215"/>
                    <a:pt x="886" y="10881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F013CF1E-6A68-42EA-BD05-EB502FF5F1B1}"/>
                </a:ext>
              </a:extLst>
            </p:cNvPr>
            <p:cNvSpPr/>
            <p:nvPr/>
          </p:nvSpPr>
          <p:spPr>
            <a:xfrm>
              <a:off x="3655451" y="3451824"/>
              <a:ext cx="121285" cy="219245"/>
            </a:xfrm>
            <a:custGeom>
              <a:avLst/>
              <a:gdLst/>
              <a:ahLst/>
              <a:cxnLst/>
              <a:rect l="0" t="0" r="0" b="0"/>
              <a:pathLst>
                <a:path w="121291" h="219258">
                  <a:moveTo>
                    <a:pt x="109111" y="650"/>
                  </a:moveTo>
                  <a:cubicBezTo>
                    <a:pt x="108178" y="-283"/>
                    <a:pt x="106778" y="-283"/>
                    <a:pt x="105845" y="1117"/>
                  </a:cubicBezTo>
                  <a:cubicBezTo>
                    <a:pt x="103046" y="3916"/>
                    <a:pt x="101180" y="7181"/>
                    <a:pt x="100714" y="10914"/>
                  </a:cubicBezTo>
                  <a:cubicBezTo>
                    <a:pt x="100247" y="14645"/>
                    <a:pt x="98381" y="17911"/>
                    <a:pt x="94649" y="19777"/>
                  </a:cubicBezTo>
                  <a:cubicBezTo>
                    <a:pt x="94182" y="20710"/>
                    <a:pt x="93716" y="22576"/>
                    <a:pt x="92783" y="23043"/>
                  </a:cubicBezTo>
                  <a:cubicBezTo>
                    <a:pt x="89517" y="25375"/>
                    <a:pt x="85319" y="26775"/>
                    <a:pt x="84386" y="32373"/>
                  </a:cubicBezTo>
                  <a:cubicBezTo>
                    <a:pt x="83919" y="37971"/>
                    <a:pt x="79721" y="42169"/>
                    <a:pt x="74123" y="45435"/>
                  </a:cubicBezTo>
                  <a:cubicBezTo>
                    <a:pt x="68991" y="48234"/>
                    <a:pt x="65259" y="53366"/>
                    <a:pt x="60128" y="55698"/>
                  </a:cubicBezTo>
                  <a:cubicBezTo>
                    <a:pt x="54996" y="58497"/>
                    <a:pt x="49398" y="59430"/>
                    <a:pt x="43800" y="60830"/>
                  </a:cubicBezTo>
                  <a:cubicBezTo>
                    <a:pt x="43333" y="60830"/>
                    <a:pt x="42400" y="61296"/>
                    <a:pt x="41934" y="61296"/>
                  </a:cubicBezTo>
                  <a:cubicBezTo>
                    <a:pt x="36802" y="63629"/>
                    <a:pt x="31204" y="65495"/>
                    <a:pt x="26073" y="67827"/>
                  </a:cubicBezTo>
                  <a:cubicBezTo>
                    <a:pt x="24206" y="72026"/>
                    <a:pt x="22341" y="76224"/>
                    <a:pt x="20008" y="79956"/>
                  </a:cubicBezTo>
                  <a:cubicBezTo>
                    <a:pt x="15343" y="87887"/>
                    <a:pt x="15343" y="95818"/>
                    <a:pt x="18142" y="103748"/>
                  </a:cubicBezTo>
                  <a:cubicBezTo>
                    <a:pt x="19075" y="106081"/>
                    <a:pt x="20008" y="108413"/>
                    <a:pt x="20941" y="110746"/>
                  </a:cubicBezTo>
                  <a:cubicBezTo>
                    <a:pt x="24206" y="117744"/>
                    <a:pt x="23273" y="124741"/>
                    <a:pt x="18608" y="130806"/>
                  </a:cubicBezTo>
                  <a:cubicBezTo>
                    <a:pt x="13943" y="136870"/>
                    <a:pt x="11144" y="143868"/>
                    <a:pt x="6013" y="150399"/>
                  </a:cubicBezTo>
                  <a:cubicBezTo>
                    <a:pt x="415" y="157863"/>
                    <a:pt x="-1918" y="166727"/>
                    <a:pt x="1814" y="175590"/>
                  </a:cubicBezTo>
                  <a:cubicBezTo>
                    <a:pt x="3680" y="179789"/>
                    <a:pt x="4147" y="184454"/>
                    <a:pt x="4147" y="188653"/>
                  </a:cubicBezTo>
                  <a:cubicBezTo>
                    <a:pt x="4147" y="192385"/>
                    <a:pt x="4147" y="196583"/>
                    <a:pt x="4613" y="200315"/>
                  </a:cubicBezTo>
                  <a:cubicBezTo>
                    <a:pt x="5080" y="202648"/>
                    <a:pt x="6013" y="205447"/>
                    <a:pt x="7412" y="207313"/>
                  </a:cubicBezTo>
                  <a:cubicBezTo>
                    <a:pt x="12077" y="214777"/>
                    <a:pt x="19541" y="218975"/>
                    <a:pt x="27006" y="221775"/>
                  </a:cubicBezTo>
                  <a:cubicBezTo>
                    <a:pt x="31671" y="223641"/>
                    <a:pt x="35403" y="219909"/>
                    <a:pt x="39601" y="218042"/>
                  </a:cubicBezTo>
                  <a:cubicBezTo>
                    <a:pt x="42400" y="216643"/>
                    <a:pt x="45666" y="216643"/>
                    <a:pt x="48931" y="216177"/>
                  </a:cubicBezTo>
                  <a:cubicBezTo>
                    <a:pt x="55929" y="215710"/>
                    <a:pt x="61061" y="211978"/>
                    <a:pt x="63860" y="205447"/>
                  </a:cubicBezTo>
                  <a:cubicBezTo>
                    <a:pt x="66192" y="200782"/>
                    <a:pt x="68058" y="196117"/>
                    <a:pt x="69924" y="191452"/>
                  </a:cubicBezTo>
                  <a:cubicBezTo>
                    <a:pt x="74123" y="180255"/>
                    <a:pt x="77388" y="168126"/>
                    <a:pt x="82520" y="157397"/>
                  </a:cubicBezTo>
                  <a:cubicBezTo>
                    <a:pt x="89984" y="141069"/>
                    <a:pt x="94649" y="123342"/>
                    <a:pt x="102113" y="107014"/>
                  </a:cubicBezTo>
                  <a:cubicBezTo>
                    <a:pt x="103979" y="102349"/>
                    <a:pt x="105379" y="97217"/>
                    <a:pt x="106312" y="92086"/>
                  </a:cubicBezTo>
                  <a:cubicBezTo>
                    <a:pt x="107711" y="86021"/>
                    <a:pt x="109111" y="79490"/>
                    <a:pt x="111443" y="73892"/>
                  </a:cubicBezTo>
                  <a:cubicBezTo>
                    <a:pt x="113309" y="68760"/>
                    <a:pt x="112843" y="62229"/>
                    <a:pt x="119840" y="59897"/>
                  </a:cubicBezTo>
                  <a:cubicBezTo>
                    <a:pt x="121706" y="57098"/>
                    <a:pt x="122640" y="54299"/>
                    <a:pt x="122640" y="51033"/>
                  </a:cubicBezTo>
                  <a:cubicBezTo>
                    <a:pt x="122173" y="45435"/>
                    <a:pt x="120773" y="39370"/>
                    <a:pt x="120773" y="33772"/>
                  </a:cubicBezTo>
                  <a:cubicBezTo>
                    <a:pt x="121706" y="21643"/>
                    <a:pt x="117041" y="10447"/>
                    <a:pt x="109111" y="6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6F366377-CF52-426F-9D0B-B59BC8CB98F5}"/>
                </a:ext>
              </a:extLst>
            </p:cNvPr>
            <p:cNvSpPr/>
            <p:nvPr/>
          </p:nvSpPr>
          <p:spPr>
            <a:xfrm>
              <a:off x="3595076" y="1561706"/>
              <a:ext cx="139944" cy="265893"/>
            </a:xfrm>
            <a:custGeom>
              <a:avLst/>
              <a:gdLst/>
              <a:ahLst/>
              <a:cxnLst/>
              <a:rect l="0" t="0" r="0" b="0"/>
              <a:pathLst>
                <a:path w="139952" h="265908">
                  <a:moveTo>
                    <a:pt x="13209" y="170871"/>
                  </a:moveTo>
                  <a:cubicBezTo>
                    <a:pt x="8077" y="176469"/>
                    <a:pt x="9010" y="184399"/>
                    <a:pt x="5278" y="189997"/>
                  </a:cubicBezTo>
                  <a:cubicBezTo>
                    <a:pt x="3412" y="193263"/>
                    <a:pt x="4345" y="196062"/>
                    <a:pt x="7144" y="198395"/>
                  </a:cubicBezTo>
                  <a:cubicBezTo>
                    <a:pt x="8544" y="199794"/>
                    <a:pt x="9477" y="201194"/>
                    <a:pt x="10410" y="203060"/>
                  </a:cubicBezTo>
                  <a:cubicBezTo>
                    <a:pt x="12742" y="206792"/>
                    <a:pt x="11342" y="212390"/>
                    <a:pt x="7144" y="214722"/>
                  </a:cubicBezTo>
                  <a:cubicBezTo>
                    <a:pt x="4345" y="216122"/>
                    <a:pt x="1080" y="217055"/>
                    <a:pt x="613" y="220787"/>
                  </a:cubicBezTo>
                  <a:cubicBezTo>
                    <a:pt x="-320" y="224519"/>
                    <a:pt x="-320" y="228251"/>
                    <a:pt x="1546" y="231983"/>
                  </a:cubicBezTo>
                  <a:cubicBezTo>
                    <a:pt x="2945" y="235715"/>
                    <a:pt x="5745" y="238514"/>
                    <a:pt x="9010" y="240380"/>
                  </a:cubicBezTo>
                  <a:cubicBezTo>
                    <a:pt x="10410" y="241313"/>
                    <a:pt x="12742" y="242246"/>
                    <a:pt x="14142" y="241780"/>
                  </a:cubicBezTo>
                  <a:cubicBezTo>
                    <a:pt x="16474" y="241780"/>
                    <a:pt x="19273" y="240380"/>
                    <a:pt x="21606" y="239914"/>
                  </a:cubicBezTo>
                  <a:cubicBezTo>
                    <a:pt x="25804" y="238981"/>
                    <a:pt x="29070" y="241313"/>
                    <a:pt x="31869" y="244112"/>
                  </a:cubicBezTo>
                  <a:cubicBezTo>
                    <a:pt x="33268" y="245978"/>
                    <a:pt x="34668" y="248777"/>
                    <a:pt x="35135" y="251110"/>
                  </a:cubicBezTo>
                  <a:cubicBezTo>
                    <a:pt x="35601" y="257174"/>
                    <a:pt x="39800" y="259974"/>
                    <a:pt x="44931" y="261373"/>
                  </a:cubicBezTo>
                  <a:cubicBezTo>
                    <a:pt x="48197" y="262306"/>
                    <a:pt x="50996" y="262773"/>
                    <a:pt x="53795" y="264172"/>
                  </a:cubicBezTo>
                  <a:cubicBezTo>
                    <a:pt x="56594" y="265572"/>
                    <a:pt x="59393" y="266505"/>
                    <a:pt x="63125" y="266038"/>
                  </a:cubicBezTo>
                  <a:cubicBezTo>
                    <a:pt x="65457" y="265572"/>
                    <a:pt x="68256" y="266038"/>
                    <a:pt x="70589" y="266038"/>
                  </a:cubicBezTo>
                  <a:cubicBezTo>
                    <a:pt x="70589" y="266038"/>
                    <a:pt x="70589" y="266505"/>
                    <a:pt x="70589" y="266505"/>
                  </a:cubicBezTo>
                  <a:cubicBezTo>
                    <a:pt x="74321" y="266505"/>
                    <a:pt x="78520" y="266505"/>
                    <a:pt x="82252" y="266505"/>
                  </a:cubicBezTo>
                  <a:cubicBezTo>
                    <a:pt x="83185" y="266505"/>
                    <a:pt x="84584" y="265105"/>
                    <a:pt x="85051" y="264172"/>
                  </a:cubicBezTo>
                  <a:cubicBezTo>
                    <a:pt x="85984" y="262306"/>
                    <a:pt x="85984" y="260440"/>
                    <a:pt x="86450" y="258574"/>
                  </a:cubicBezTo>
                  <a:cubicBezTo>
                    <a:pt x="87383" y="255775"/>
                    <a:pt x="86450" y="253442"/>
                    <a:pt x="84118" y="252043"/>
                  </a:cubicBezTo>
                  <a:cubicBezTo>
                    <a:pt x="80386" y="249710"/>
                    <a:pt x="76187" y="247378"/>
                    <a:pt x="72455" y="245045"/>
                  </a:cubicBezTo>
                  <a:cubicBezTo>
                    <a:pt x="62192" y="238048"/>
                    <a:pt x="55194" y="228251"/>
                    <a:pt x="51462" y="216122"/>
                  </a:cubicBezTo>
                  <a:cubicBezTo>
                    <a:pt x="49596" y="210524"/>
                    <a:pt x="48663" y="204926"/>
                    <a:pt x="47264" y="199328"/>
                  </a:cubicBezTo>
                  <a:cubicBezTo>
                    <a:pt x="45398" y="190930"/>
                    <a:pt x="47730" y="182533"/>
                    <a:pt x="47730" y="174603"/>
                  </a:cubicBezTo>
                  <a:cubicBezTo>
                    <a:pt x="47730" y="170404"/>
                    <a:pt x="50063" y="167605"/>
                    <a:pt x="52395" y="164340"/>
                  </a:cubicBezTo>
                  <a:cubicBezTo>
                    <a:pt x="53795" y="162007"/>
                    <a:pt x="54728" y="159675"/>
                    <a:pt x="54728" y="157342"/>
                  </a:cubicBezTo>
                  <a:cubicBezTo>
                    <a:pt x="56594" y="146612"/>
                    <a:pt x="57993" y="135883"/>
                    <a:pt x="59393" y="125153"/>
                  </a:cubicBezTo>
                  <a:cubicBezTo>
                    <a:pt x="59859" y="120488"/>
                    <a:pt x="61259" y="115823"/>
                    <a:pt x="65457" y="113490"/>
                  </a:cubicBezTo>
                  <a:cubicBezTo>
                    <a:pt x="71522" y="109758"/>
                    <a:pt x="74788" y="105093"/>
                    <a:pt x="77120" y="99029"/>
                  </a:cubicBezTo>
                  <a:cubicBezTo>
                    <a:pt x="79919" y="91098"/>
                    <a:pt x="85517" y="84567"/>
                    <a:pt x="89716" y="77569"/>
                  </a:cubicBezTo>
                  <a:cubicBezTo>
                    <a:pt x="93914" y="71038"/>
                    <a:pt x="98579" y="64974"/>
                    <a:pt x="104644" y="59842"/>
                  </a:cubicBezTo>
                  <a:cubicBezTo>
                    <a:pt x="111641" y="53777"/>
                    <a:pt x="117706" y="47713"/>
                    <a:pt x="126103" y="43514"/>
                  </a:cubicBezTo>
                  <a:cubicBezTo>
                    <a:pt x="129369" y="41648"/>
                    <a:pt x="132168" y="38849"/>
                    <a:pt x="135434" y="36517"/>
                  </a:cubicBezTo>
                  <a:cubicBezTo>
                    <a:pt x="142431" y="31852"/>
                    <a:pt x="144297" y="26254"/>
                    <a:pt x="141498" y="18323"/>
                  </a:cubicBezTo>
                  <a:cubicBezTo>
                    <a:pt x="141032" y="16457"/>
                    <a:pt x="140565" y="14591"/>
                    <a:pt x="140099" y="12725"/>
                  </a:cubicBezTo>
                  <a:cubicBezTo>
                    <a:pt x="139632" y="9926"/>
                    <a:pt x="138232" y="8060"/>
                    <a:pt x="135900" y="6660"/>
                  </a:cubicBezTo>
                  <a:cubicBezTo>
                    <a:pt x="134500" y="5727"/>
                    <a:pt x="132634" y="4328"/>
                    <a:pt x="131235" y="2928"/>
                  </a:cubicBezTo>
                  <a:cubicBezTo>
                    <a:pt x="126570" y="-804"/>
                    <a:pt x="121438" y="-804"/>
                    <a:pt x="116773" y="1995"/>
                  </a:cubicBezTo>
                  <a:cubicBezTo>
                    <a:pt x="109776" y="5727"/>
                    <a:pt x="103711" y="10392"/>
                    <a:pt x="102778" y="19256"/>
                  </a:cubicBezTo>
                  <a:cubicBezTo>
                    <a:pt x="102311" y="24854"/>
                    <a:pt x="98113" y="28586"/>
                    <a:pt x="93914" y="31385"/>
                  </a:cubicBezTo>
                  <a:cubicBezTo>
                    <a:pt x="87850" y="34651"/>
                    <a:pt x="81785" y="39316"/>
                    <a:pt x="74788" y="39316"/>
                  </a:cubicBezTo>
                  <a:cubicBezTo>
                    <a:pt x="63125" y="39316"/>
                    <a:pt x="56127" y="46313"/>
                    <a:pt x="50063" y="54710"/>
                  </a:cubicBezTo>
                  <a:cubicBezTo>
                    <a:pt x="49596" y="55177"/>
                    <a:pt x="49130" y="55643"/>
                    <a:pt x="49130" y="56110"/>
                  </a:cubicBezTo>
                  <a:cubicBezTo>
                    <a:pt x="47730" y="59376"/>
                    <a:pt x="44931" y="60775"/>
                    <a:pt x="41665" y="61708"/>
                  </a:cubicBezTo>
                  <a:cubicBezTo>
                    <a:pt x="39333" y="62641"/>
                    <a:pt x="37467" y="64041"/>
                    <a:pt x="37000" y="66840"/>
                  </a:cubicBezTo>
                  <a:cubicBezTo>
                    <a:pt x="36068" y="70105"/>
                    <a:pt x="35601" y="72904"/>
                    <a:pt x="33735" y="75703"/>
                  </a:cubicBezTo>
                  <a:cubicBezTo>
                    <a:pt x="31869" y="78502"/>
                    <a:pt x="31403" y="81301"/>
                    <a:pt x="32335" y="84567"/>
                  </a:cubicBezTo>
                  <a:cubicBezTo>
                    <a:pt x="32335" y="85500"/>
                    <a:pt x="31869" y="86899"/>
                    <a:pt x="30936" y="87832"/>
                  </a:cubicBezTo>
                  <a:cubicBezTo>
                    <a:pt x="30469" y="88299"/>
                    <a:pt x="30003" y="88765"/>
                    <a:pt x="29070" y="88765"/>
                  </a:cubicBezTo>
                  <a:cubicBezTo>
                    <a:pt x="25804" y="89698"/>
                    <a:pt x="23938" y="92498"/>
                    <a:pt x="22072" y="95297"/>
                  </a:cubicBezTo>
                  <a:cubicBezTo>
                    <a:pt x="20673" y="97629"/>
                    <a:pt x="17874" y="98096"/>
                    <a:pt x="15541" y="98096"/>
                  </a:cubicBezTo>
                  <a:cubicBezTo>
                    <a:pt x="13675" y="98096"/>
                    <a:pt x="12742" y="101361"/>
                    <a:pt x="13209" y="102294"/>
                  </a:cubicBezTo>
                  <a:cubicBezTo>
                    <a:pt x="15541" y="106026"/>
                    <a:pt x="19273" y="109758"/>
                    <a:pt x="19740" y="113957"/>
                  </a:cubicBezTo>
                  <a:cubicBezTo>
                    <a:pt x="20673" y="118622"/>
                    <a:pt x="18807" y="124220"/>
                    <a:pt x="18807" y="128885"/>
                  </a:cubicBezTo>
                  <a:cubicBezTo>
                    <a:pt x="18807" y="132151"/>
                    <a:pt x="17874" y="134950"/>
                    <a:pt x="16474" y="137749"/>
                  </a:cubicBezTo>
                  <a:cubicBezTo>
                    <a:pt x="14142" y="141481"/>
                    <a:pt x="12276" y="145679"/>
                    <a:pt x="9943" y="149411"/>
                  </a:cubicBezTo>
                  <a:cubicBezTo>
                    <a:pt x="8544" y="152210"/>
                    <a:pt x="9010" y="155009"/>
                    <a:pt x="11809" y="157808"/>
                  </a:cubicBezTo>
                  <a:cubicBezTo>
                    <a:pt x="15541" y="164806"/>
                    <a:pt x="16474" y="167139"/>
                    <a:pt x="13209" y="17087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 name="Freeform: Shape 31">
              <a:extLst>
                <a:ext uri="{FF2B5EF4-FFF2-40B4-BE49-F238E27FC236}">
                  <a16:creationId xmlns:a16="http://schemas.microsoft.com/office/drawing/2014/main" id="{223CD831-4D55-4F7A-B942-C736EEFACA22}"/>
                </a:ext>
              </a:extLst>
            </p:cNvPr>
            <p:cNvSpPr/>
            <p:nvPr/>
          </p:nvSpPr>
          <p:spPr>
            <a:xfrm>
              <a:off x="4995943" y="2459552"/>
              <a:ext cx="158602" cy="237905"/>
            </a:xfrm>
            <a:custGeom>
              <a:avLst/>
              <a:gdLst/>
              <a:ahLst/>
              <a:cxnLst/>
              <a:rect l="0" t="0" r="0" b="0"/>
              <a:pathLst>
                <a:path w="158612" h="237918">
                  <a:moveTo>
                    <a:pt x="26708" y="241439"/>
                  </a:moveTo>
                  <a:cubicBezTo>
                    <a:pt x="27174" y="240972"/>
                    <a:pt x="28107" y="240972"/>
                    <a:pt x="28107" y="240506"/>
                  </a:cubicBezTo>
                  <a:cubicBezTo>
                    <a:pt x="29973" y="237707"/>
                    <a:pt x="32306" y="235374"/>
                    <a:pt x="32772" y="232109"/>
                  </a:cubicBezTo>
                  <a:cubicBezTo>
                    <a:pt x="34172" y="221846"/>
                    <a:pt x="34638" y="212049"/>
                    <a:pt x="36038" y="201786"/>
                  </a:cubicBezTo>
                  <a:cubicBezTo>
                    <a:pt x="32772" y="195255"/>
                    <a:pt x="32306" y="186391"/>
                    <a:pt x="22509" y="184992"/>
                  </a:cubicBezTo>
                  <a:cubicBezTo>
                    <a:pt x="22509" y="184992"/>
                    <a:pt x="22042" y="184059"/>
                    <a:pt x="22042" y="183592"/>
                  </a:cubicBezTo>
                  <a:cubicBezTo>
                    <a:pt x="22042" y="183126"/>
                    <a:pt x="22509" y="182193"/>
                    <a:pt x="22976" y="182193"/>
                  </a:cubicBezTo>
                  <a:cubicBezTo>
                    <a:pt x="23908" y="181726"/>
                    <a:pt x="25308" y="180793"/>
                    <a:pt x="26241" y="180793"/>
                  </a:cubicBezTo>
                  <a:cubicBezTo>
                    <a:pt x="30440" y="180793"/>
                    <a:pt x="33705" y="180793"/>
                    <a:pt x="36038" y="176594"/>
                  </a:cubicBezTo>
                  <a:cubicBezTo>
                    <a:pt x="36504" y="175195"/>
                    <a:pt x="38837" y="173795"/>
                    <a:pt x="40703" y="173329"/>
                  </a:cubicBezTo>
                  <a:cubicBezTo>
                    <a:pt x="46301" y="171929"/>
                    <a:pt x="51899" y="170996"/>
                    <a:pt x="57497" y="172396"/>
                  </a:cubicBezTo>
                  <a:cubicBezTo>
                    <a:pt x="57497" y="172396"/>
                    <a:pt x="57497" y="171929"/>
                    <a:pt x="57964" y="171929"/>
                  </a:cubicBezTo>
                  <a:lnTo>
                    <a:pt x="58430" y="170996"/>
                  </a:lnTo>
                  <a:lnTo>
                    <a:pt x="57964" y="172396"/>
                  </a:lnTo>
                  <a:cubicBezTo>
                    <a:pt x="57964" y="172396"/>
                    <a:pt x="57497" y="172396"/>
                    <a:pt x="57497" y="172396"/>
                  </a:cubicBezTo>
                  <a:cubicBezTo>
                    <a:pt x="55164" y="175661"/>
                    <a:pt x="53298" y="178460"/>
                    <a:pt x="48633" y="178460"/>
                  </a:cubicBezTo>
                  <a:cubicBezTo>
                    <a:pt x="47234" y="178460"/>
                    <a:pt x="45834" y="178460"/>
                    <a:pt x="44901" y="178927"/>
                  </a:cubicBezTo>
                  <a:cubicBezTo>
                    <a:pt x="41169" y="179860"/>
                    <a:pt x="37437" y="185925"/>
                    <a:pt x="38837" y="189657"/>
                  </a:cubicBezTo>
                  <a:cubicBezTo>
                    <a:pt x="39770" y="192456"/>
                    <a:pt x="41169" y="195721"/>
                    <a:pt x="42569" y="198520"/>
                  </a:cubicBezTo>
                  <a:cubicBezTo>
                    <a:pt x="43035" y="198987"/>
                    <a:pt x="43502" y="199453"/>
                    <a:pt x="43968" y="199920"/>
                  </a:cubicBezTo>
                  <a:cubicBezTo>
                    <a:pt x="46767" y="203185"/>
                    <a:pt x="51899" y="202719"/>
                    <a:pt x="52832" y="198520"/>
                  </a:cubicBezTo>
                  <a:cubicBezTo>
                    <a:pt x="53765" y="195255"/>
                    <a:pt x="54231" y="192456"/>
                    <a:pt x="57030" y="190123"/>
                  </a:cubicBezTo>
                  <a:cubicBezTo>
                    <a:pt x="59829" y="187791"/>
                    <a:pt x="63095" y="189190"/>
                    <a:pt x="66361" y="189657"/>
                  </a:cubicBezTo>
                  <a:cubicBezTo>
                    <a:pt x="66827" y="189657"/>
                    <a:pt x="67760" y="189657"/>
                    <a:pt x="68226" y="189657"/>
                  </a:cubicBezTo>
                  <a:cubicBezTo>
                    <a:pt x="72425" y="188257"/>
                    <a:pt x="75224" y="180326"/>
                    <a:pt x="72892" y="176594"/>
                  </a:cubicBezTo>
                  <a:cubicBezTo>
                    <a:pt x="71026" y="173795"/>
                    <a:pt x="68693" y="171929"/>
                    <a:pt x="66827" y="169130"/>
                  </a:cubicBezTo>
                  <a:cubicBezTo>
                    <a:pt x="65894" y="167264"/>
                    <a:pt x="66827" y="165398"/>
                    <a:pt x="68226" y="163999"/>
                  </a:cubicBezTo>
                  <a:cubicBezTo>
                    <a:pt x="69626" y="163066"/>
                    <a:pt x="71492" y="162133"/>
                    <a:pt x="73358" y="161666"/>
                  </a:cubicBezTo>
                  <a:cubicBezTo>
                    <a:pt x="73825" y="161666"/>
                    <a:pt x="74758" y="161666"/>
                    <a:pt x="75224" y="161666"/>
                  </a:cubicBezTo>
                  <a:cubicBezTo>
                    <a:pt x="76624" y="162133"/>
                    <a:pt x="76157" y="163066"/>
                    <a:pt x="75691" y="164932"/>
                  </a:cubicBezTo>
                  <a:cubicBezTo>
                    <a:pt x="74758" y="166331"/>
                    <a:pt x="73825" y="168664"/>
                    <a:pt x="74291" y="170063"/>
                  </a:cubicBezTo>
                  <a:cubicBezTo>
                    <a:pt x="75691" y="173795"/>
                    <a:pt x="77557" y="177061"/>
                    <a:pt x="79889" y="180326"/>
                  </a:cubicBezTo>
                  <a:cubicBezTo>
                    <a:pt x="81755" y="182659"/>
                    <a:pt x="84554" y="184525"/>
                    <a:pt x="87353" y="186391"/>
                  </a:cubicBezTo>
                  <a:cubicBezTo>
                    <a:pt x="89219" y="187791"/>
                    <a:pt x="92952" y="186858"/>
                    <a:pt x="94351" y="184525"/>
                  </a:cubicBezTo>
                  <a:cubicBezTo>
                    <a:pt x="98083" y="177994"/>
                    <a:pt x="102282" y="171463"/>
                    <a:pt x="106014" y="164465"/>
                  </a:cubicBezTo>
                  <a:cubicBezTo>
                    <a:pt x="106947" y="162599"/>
                    <a:pt x="108346" y="161666"/>
                    <a:pt x="110212" y="161200"/>
                  </a:cubicBezTo>
                  <a:cubicBezTo>
                    <a:pt x="113478" y="160733"/>
                    <a:pt x="116743" y="160267"/>
                    <a:pt x="120009" y="160267"/>
                  </a:cubicBezTo>
                  <a:cubicBezTo>
                    <a:pt x="124207" y="160267"/>
                    <a:pt x="126540" y="157001"/>
                    <a:pt x="129805" y="155135"/>
                  </a:cubicBezTo>
                  <a:cubicBezTo>
                    <a:pt x="130272" y="154669"/>
                    <a:pt x="132138" y="156068"/>
                    <a:pt x="133071" y="156535"/>
                  </a:cubicBezTo>
                  <a:cubicBezTo>
                    <a:pt x="135404" y="157001"/>
                    <a:pt x="137736" y="156535"/>
                    <a:pt x="138203" y="154669"/>
                  </a:cubicBezTo>
                  <a:cubicBezTo>
                    <a:pt x="139602" y="150470"/>
                    <a:pt x="139602" y="145805"/>
                    <a:pt x="143801" y="142540"/>
                  </a:cubicBezTo>
                  <a:cubicBezTo>
                    <a:pt x="144267" y="142073"/>
                    <a:pt x="144734" y="141606"/>
                    <a:pt x="145200" y="141140"/>
                  </a:cubicBezTo>
                  <a:cubicBezTo>
                    <a:pt x="145667" y="141606"/>
                    <a:pt x="146133" y="142073"/>
                    <a:pt x="146133" y="142540"/>
                  </a:cubicBezTo>
                  <a:cubicBezTo>
                    <a:pt x="146600" y="144406"/>
                    <a:pt x="147066" y="146272"/>
                    <a:pt x="147533" y="148138"/>
                  </a:cubicBezTo>
                  <a:cubicBezTo>
                    <a:pt x="147999" y="150004"/>
                    <a:pt x="150332" y="150937"/>
                    <a:pt x="152198" y="150004"/>
                  </a:cubicBezTo>
                  <a:cubicBezTo>
                    <a:pt x="160128" y="145805"/>
                    <a:pt x="164327" y="136475"/>
                    <a:pt x="160595" y="129477"/>
                  </a:cubicBezTo>
                  <a:cubicBezTo>
                    <a:pt x="157329" y="123413"/>
                    <a:pt x="155463" y="117815"/>
                    <a:pt x="156396" y="111284"/>
                  </a:cubicBezTo>
                  <a:cubicBezTo>
                    <a:pt x="157329" y="101487"/>
                    <a:pt x="155930" y="92157"/>
                    <a:pt x="152198" y="82827"/>
                  </a:cubicBezTo>
                  <a:cubicBezTo>
                    <a:pt x="150798" y="79561"/>
                    <a:pt x="152198" y="76296"/>
                    <a:pt x="154997" y="74430"/>
                  </a:cubicBezTo>
                  <a:cubicBezTo>
                    <a:pt x="157796" y="72097"/>
                    <a:pt x="159195" y="69764"/>
                    <a:pt x="158729" y="66499"/>
                  </a:cubicBezTo>
                  <a:cubicBezTo>
                    <a:pt x="158263" y="63233"/>
                    <a:pt x="158263" y="59968"/>
                    <a:pt x="158263" y="57169"/>
                  </a:cubicBezTo>
                  <a:cubicBezTo>
                    <a:pt x="158729" y="47372"/>
                    <a:pt x="156396" y="38508"/>
                    <a:pt x="151265" y="29645"/>
                  </a:cubicBezTo>
                  <a:cubicBezTo>
                    <a:pt x="145667" y="20315"/>
                    <a:pt x="137736" y="12384"/>
                    <a:pt x="134471" y="1654"/>
                  </a:cubicBezTo>
                  <a:cubicBezTo>
                    <a:pt x="134004" y="-212"/>
                    <a:pt x="129339" y="-678"/>
                    <a:pt x="127473" y="1188"/>
                  </a:cubicBezTo>
                  <a:cubicBezTo>
                    <a:pt x="119542" y="8652"/>
                    <a:pt x="114877" y="17516"/>
                    <a:pt x="119076" y="28712"/>
                  </a:cubicBezTo>
                  <a:cubicBezTo>
                    <a:pt x="118609" y="33843"/>
                    <a:pt x="116277" y="38975"/>
                    <a:pt x="122341" y="42241"/>
                  </a:cubicBezTo>
                  <a:cubicBezTo>
                    <a:pt x="123275" y="42707"/>
                    <a:pt x="123741" y="44573"/>
                    <a:pt x="123741" y="45973"/>
                  </a:cubicBezTo>
                  <a:cubicBezTo>
                    <a:pt x="124207" y="59968"/>
                    <a:pt x="126073" y="73963"/>
                    <a:pt x="118143" y="87025"/>
                  </a:cubicBezTo>
                  <a:cubicBezTo>
                    <a:pt x="116743" y="88891"/>
                    <a:pt x="116743" y="91690"/>
                    <a:pt x="115810" y="94489"/>
                  </a:cubicBezTo>
                  <a:cubicBezTo>
                    <a:pt x="113944" y="102886"/>
                    <a:pt x="107413" y="107085"/>
                    <a:pt x="99949" y="109418"/>
                  </a:cubicBezTo>
                  <a:cubicBezTo>
                    <a:pt x="98549" y="109884"/>
                    <a:pt x="95751" y="108484"/>
                    <a:pt x="95284" y="106618"/>
                  </a:cubicBezTo>
                  <a:cubicBezTo>
                    <a:pt x="94817" y="105219"/>
                    <a:pt x="94817" y="104286"/>
                    <a:pt x="94817" y="102886"/>
                  </a:cubicBezTo>
                  <a:cubicBezTo>
                    <a:pt x="94351" y="100087"/>
                    <a:pt x="92952" y="98221"/>
                    <a:pt x="91552" y="99154"/>
                  </a:cubicBezTo>
                  <a:cubicBezTo>
                    <a:pt x="90152" y="100087"/>
                    <a:pt x="88287" y="101020"/>
                    <a:pt x="87353" y="102420"/>
                  </a:cubicBezTo>
                  <a:cubicBezTo>
                    <a:pt x="85954" y="104752"/>
                    <a:pt x="86887" y="107552"/>
                    <a:pt x="87353" y="109884"/>
                  </a:cubicBezTo>
                  <a:cubicBezTo>
                    <a:pt x="87820" y="112217"/>
                    <a:pt x="87820" y="115482"/>
                    <a:pt x="86887" y="117348"/>
                  </a:cubicBezTo>
                  <a:cubicBezTo>
                    <a:pt x="83621" y="123879"/>
                    <a:pt x="82222" y="130410"/>
                    <a:pt x="80822" y="137408"/>
                  </a:cubicBezTo>
                  <a:cubicBezTo>
                    <a:pt x="80356" y="138807"/>
                    <a:pt x="79423" y="139740"/>
                    <a:pt x="78023" y="139274"/>
                  </a:cubicBezTo>
                  <a:cubicBezTo>
                    <a:pt x="72892" y="138807"/>
                    <a:pt x="67760" y="138341"/>
                    <a:pt x="62629" y="140207"/>
                  </a:cubicBezTo>
                  <a:cubicBezTo>
                    <a:pt x="56564" y="142540"/>
                    <a:pt x="50499" y="143939"/>
                    <a:pt x="43968" y="144406"/>
                  </a:cubicBezTo>
                  <a:cubicBezTo>
                    <a:pt x="40703" y="144872"/>
                    <a:pt x="37904" y="146738"/>
                    <a:pt x="36038" y="149071"/>
                  </a:cubicBezTo>
                  <a:cubicBezTo>
                    <a:pt x="29973" y="157468"/>
                    <a:pt x="22976" y="164932"/>
                    <a:pt x="15511" y="171929"/>
                  </a:cubicBezTo>
                  <a:cubicBezTo>
                    <a:pt x="14578" y="172863"/>
                    <a:pt x="14112" y="175195"/>
                    <a:pt x="14112" y="177061"/>
                  </a:cubicBezTo>
                  <a:cubicBezTo>
                    <a:pt x="14112" y="178927"/>
                    <a:pt x="13645" y="180793"/>
                    <a:pt x="12246" y="182193"/>
                  </a:cubicBezTo>
                  <a:cubicBezTo>
                    <a:pt x="8980" y="185458"/>
                    <a:pt x="6181" y="188724"/>
                    <a:pt x="2916" y="191989"/>
                  </a:cubicBezTo>
                  <a:cubicBezTo>
                    <a:pt x="583" y="194322"/>
                    <a:pt x="-350" y="197587"/>
                    <a:pt x="117" y="200853"/>
                  </a:cubicBezTo>
                  <a:cubicBezTo>
                    <a:pt x="117" y="204585"/>
                    <a:pt x="1983" y="206917"/>
                    <a:pt x="4782" y="208783"/>
                  </a:cubicBezTo>
                  <a:lnTo>
                    <a:pt x="4315" y="209250"/>
                  </a:lnTo>
                  <a:cubicBezTo>
                    <a:pt x="4782" y="209250"/>
                    <a:pt x="4782" y="209717"/>
                    <a:pt x="5248" y="209717"/>
                  </a:cubicBezTo>
                  <a:cubicBezTo>
                    <a:pt x="5248" y="209250"/>
                    <a:pt x="5248" y="209250"/>
                    <a:pt x="5248" y="208783"/>
                  </a:cubicBezTo>
                  <a:cubicBezTo>
                    <a:pt x="5715" y="208317"/>
                    <a:pt x="5715" y="208317"/>
                    <a:pt x="6181" y="208317"/>
                  </a:cubicBezTo>
                  <a:cubicBezTo>
                    <a:pt x="9447" y="207384"/>
                    <a:pt x="11313" y="208317"/>
                    <a:pt x="11313" y="211116"/>
                  </a:cubicBezTo>
                  <a:cubicBezTo>
                    <a:pt x="11313" y="213449"/>
                    <a:pt x="10380" y="215315"/>
                    <a:pt x="8980" y="217181"/>
                  </a:cubicBezTo>
                  <a:cubicBezTo>
                    <a:pt x="8980" y="217181"/>
                    <a:pt x="8514" y="216714"/>
                    <a:pt x="8514" y="216714"/>
                  </a:cubicBezTo>
                  <a:cubicBezTo>
                    <a:pt x="8514" y="217181"/>
                    <a:pt x="8514" y="217181"/>
                    <a:pt x="8514" y="217647"/>
                  </a:cubicBezTo>
                  <a:lnTo>
                    <a:pt x="8980" y="217181"/>
                  </a:lnTo>
                  <a:cubicBezTo>
                    <a:pt x="11313" y="223712"/>
                    <a:pt x="13645" y="230709"/>
                    <a:pt x="15978" y="237240"/>
                  </a:cubicBezTo>
                  <a:cubicBezTo>
                    <a:pt x="15978" y="240506"/>
                    <a:pt x="23908" y="242839"/>
                    <a:pt x="26708" y="241439"/>
                  </a:cubicBezTo>
                  <a:close/>
                  <a:moveTo>
                    <a:pt x="127007" y="9119"/>
                  </a:moveTo>
                  <a:lnTo>
                    <a:pt x="127940" y="8652"/>
                  </a:lnTo>
                  <a:lnTo>
                    <a:pt x="127473" y="9585"/>
                  </a:lnTo>
                  <a:lnTo>
                    <a:pt x="126540" y="10051"/>
                  </a:lnTo>
                  <a:lnTo>
                    <a:pt x="127007" y="9119"/>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Freeform: Shape 32">
              <a:extLst>
                <a:ext uri="{FF2B5EF4-FFF2-40B4-BE49-F238E27FC236}">
                  <a16:creationId xmlns:a16="http://schemas.microsoft.com/office/drawing/2014/main" id="{FF809B15-9805-47E6-B225-DD6A0AE42834}"/>
                </a:ext>
              </a:extLst>
            </p:cNvPr>
            <p:cNvSpPr/>
            <p:nvPr/>
          </p:nvSpPr>
          <p:spPr>
            <a:xfrm>
              <a:off x="2001264" y="1283503"/>
              <a:ext cx="102626" cy="172598"/>
            </a:xfrm>
            <a:custGeom>
              <a:avLst/>
              <a:gdLst/>
              <a:ahLst/>
              <a:cxnLst/>
              <a:rect l="0" t="0" r="0" b="0"/>
              <a:pathLst>
                <a:path w="102631" h="172607">
                  <a:moveTo>
                    <a:pt x="11196" y="167320"/>
                  </a:moveTo>
                  <a:cubicBezTo>
                    <a:pt x="13062" y="168720"/>
                    <a:pt x="16328" y="170120"/>
                    <a:pt x="18194" y="169653"/>
                  </a:cubicBezTo>
                  <a:cubicBezTo>
                    <a:pt x="22859" y="168720"/>
                    <a:pt x="27057" y="170120"/>
                    <a:pt x="31256" y="171986"/>
                  </a:cubicBezTo>
                  <a:cubicBezTo>
                    <a:pt x="34055" y="173385"/>
                    <a:pt x="35921" y="172919"/>
                    <a:pt x="38254" y="171053"/>
                  </a:cubicBezTo>
                  <a:cubicBezTo>
                    <a:pt x="40120" y="169186"/>
                    <a:pt x="41986" y="167787"/>
                    <a:pt x="44318" y="166387"/>
                  </a:cubicBezTo>
                  <a:lnTo>
                    <a:pt x="43852" y="166854"/>
                  </a:lnTo>
                  <a:cubicBezTo>
                    <a:pt x="43852" y="166854"/>
                    <a:pt x="44318" y="167320"/>
                    <a:pt x="44318" y="167320"/>
                  </a:cubicBezTo>
                  <a:cubicBezTo>
                    <a:pt x="44318" y="166854"/>
                    <a:pt x="44318" y="166854"/>
                    <a:pt x="44318" y="166387"/>
                  </a:cubicBezTo>
                  <a:cubicBezTo>
                    <a:pt x="48517" y="164055"/>
                    <a:pt x="53182" y="162189"/>
                    <a:pt x="56447" y="157990"/>
                  </a:cubicBezTo>
                  <a:cubicBezTo>
                    <a:pt x="59246" y="154725"/>
                    <a:pt x="63445" y="153325"/>
                    <a:pt x="67177" y="150993"/>
                  </a:cubicBezTo>
                  <a:cubicBezTo>
                    <a:pt x="68110" y="149127"/>
                    <a:pt x="69043" y="147261"/>
                    <a:pt x="69976" y="145395"/>
                  </a:cubicBezTo>
                  <a:cubicBezTo>
                    <a:pt x="71842" y="141663"/>
                    <a:pt x="75108" y="140730"/>
                    <a:pt x="78840" y="140263"/>
                  </a:cubicBezTo>
                  <a:cubicBezTo>
                    <a:pt x="78840" y="140263"/>
                    <a:pt x="78840" y="140263"/>
                    <a:pt x="78840" y="140263"/>
                  </a:cubicBezTo>
                  <a:cubicBezTo>
                    <a:pt x="78840" y="140263"/>
                    <a:pt x="78840" y="140263"/>
                    <a:pt x="78840" y="139797"/>
                  </a:cubicBezTo>
                  <a:cubicBezTo>
                    <a:pt x="78373" y="138397"/>
                    <a:pt x="78840" y="137931"/>
                    <a:pt x="79773" y="139330"/>
                  </a:cubicBezTo>
                  <a:cubicBezTo>
                    <a:pt x="79306" y="139797"/>
                    <a:pt x="78840" y="139797"/>
                    <a:pt x="78840" y="140263"/>
                  </a:cubicBezTo>
                  <a:cubicBezTo>
                    <a:pt x="78840" y="145395"/>
                    <a:pt x="78840" y="145861"/>
                    <a:pt x="83505" y="146794"/>
                  </a:cubicBezTo>
                  <a:cubicBezTo>
                    <a:pt x="84438" y="146794"/>
                    <a:pt x="85371" y="147261"/>
                    <a:pt x="86304" y="147261"/>
                  </a:cubicBezTo>
                  <a:cubicBezTo>
                    <a:pt x="89569" y="143529"/>
                    <a:pt x="90036" y="138397"/>
                    <a:pt x="94234" y="135131"/>
                  </a:cubicBezTo>
                  <a:cubicBezTo>
                    <a:pt x="97500" y="132332"/>
                    <a:pt x="102165" y="130466"/>
                    <a:pt x="102165" y="125335"/>
                  </a:cubicBezTo>
                  <a:cubicBezTo>
                    <a:pt x="102632" y="118804"/>
                    <a:pt x="102632" y="112739"/>
                    <a:pt x="97966" y="107141"/>
                  </a:cubicBezTo>
                  <a:cubicBezTo>
                    <a:pt x="97033" y="106208"/>
                    <a:pt x="96567" y="105275"/>
                    <a:pt x="96100" y="103876"/>
                  </a:cubicBezTo>
                  <a:cubicBezTo>
                    <a:pt x="95167" y="102010"/>
                    <a:pt x="95167" y="100143"/>
                    <a:pt x="96567" y="98744"/>
                  </a:cubicBezTo>
                  <a:cubicBezTo>
                    <a:pt x="99366" y="95478"/>
                    <a:pt x="101232" y="91746"/>
                    <a:pt x="104964" y="89414"/>
                  </a:cubicBezTo>
                  <a:cubicBezTo>
                    <a:pt x="104964" y="85215"/>
                    <a:pt x="103098" y="81017"/>
                    <a:pt x="104964" y="76352"/>
                  </a:cubicBezTo>
                  <a:cubicBezTo>
                    <a:pt x="106364" y="73553"/>
                    <a:pt x="106830" y="70287"/>
                    <a:pt x="106830" y="67021"/>
                  </a:cubicBezTo>
                  <a:cubicBezTo>
                    <a:pt x="106830" y="62356"/>
                    <a:pt x="101232" y="62356"/>
                    <a:pt x="98900" y="59557"/>
                  </a:cubicBezTo>
                  <a:cubicBezTo>
                    <a:pt x="96567" y="56292"/>
                    <a:pt x="92368" y="55359"/>
                    <a:pt x="89569" y="53026"/>
                  </a:cubicBezTo>
                  <a:cubicBezTo>
                    <a:pt x="88170" y="52093"/>
                    <a:pt x="87237" y="49761"/>
                    <a:pt x="86770" y="48361"/>
                  </a:cubicBezTo>
                  <a:cubicBezTo>
                    <a:pt x="86770" y="43230"/>
                    <a:pt x="86770" y="38098"/>
                    <a:pt x="87237" y="32966"/>
                  </a:cubicBezTo>
                  <a:cubicBezTo>
                    <a:pt x="87703" y="28301"/>
                    <a:pt x="88636" y="24103"/>
                    <a:pt x="89569" y="19904"/>
                  </a:cubicBezTo>
                  <a:cubicBezTo>
                    <a:pt x="90502" y="12907"/>
                    <a:pt x="86304" y="7775"/>
                    <a:pt x="81639" y="3110"/>
                  </a:cubicBezTo>
                  <a:cubicBezTo>
                    <a:pt x="77907" y="-622"/>
                    <a:pt x="73708" y="-156"/>
                    <a:pt x="69043" y="311"/>
                  </a:cubicBezTo>
                  <a:cubicBezTo>
                    <a:pt x="66710" y="311"/>
                    <a:pt x="64844" y="2644"/>
                    <a:pt x="63912" y="5443"/>
                  </a:cubicBezTo>
                  <a:cubicBezTo>
                    <a:pt x="63445" y="7309"/>
                    <a:pt x="64844" y="8708"/>
                    <a:pt x="67177" y="9641"/>
                  </a:cubicBezTo>
                  <a:cubicBezTo>
                    <a:pt x="69510" y="10574"/>
                    <a:pt x="71842" y="11507"/>
                    <a:pt x="74175" y="12440"/>
                  </a:cubicBezTo>
                  <a:cubicBezTo>
                    <a:pt x="75574" y="13373"/>
                    <a:pt x="75574" y="14773"/>
                    <a:pt x="74641" y="15706"/>
                  </a:cubicBezTo>
                  <a:cubicBezTo>
                    <a:pt x="74175" y="16172"/>
                    <a:pt x="73708" y="17105"/>
                    <a:pt x="73242" y="17105"/>
                  </a:cubicBezTo>
                  <a:cubicBezTo>
                    <a:pt x="69976" y="17572"/>
                    <a:pt x="66710" y="17105"/>
                    <a:pt x="63912" y="17572"/>
                  </a:cubicBezTo>
                  <a:cubicBezTo>
                    <a:pt x="60646" y="18038"/>
                    <a:pt x="57847" y="18971"/>
                    <a:pt x="54581" y="19904"/>
                  </a:cubicBezTo>
                  <a:cubicBezTo>
                    <a:pt x="51316" y="20837"/>
                    <a:pt x="48517" y="25502"/>
                    <a:pt x="48983" y="29234"/>
                  </a:cubicBezTo>
                  <a:cubicBezTo>
                    <a:pt x="49450" y="31567"/>
                    <a:pt x="50849" y="33899"/>
                    <a:pt x="51782" y="36232"/>
                  </a:cubicBezTo>
                  <a:cubicBezTo>
                    <a:pt x="51782" y="37165"/>
                    <a:pt x="51316" y="38565"/>
                    <a:pt x="50383" y="39498"/>
                  </a:cubicBezTo>
                  <a:cubicBezTo>
                    <a:pt x="50383" y="39964"/>
                    <a:pt x="48983" y="39964"/>
                    <a:pt x="48517" y="39498"/>
                  </a:cubicBezTo>
                  <a:cubicBezTo>
                    <a:pt x="45718" y="37632"/>
                    <a:pt x="42919" y="35766"/>
                    <a:pt x="39653" y="38565"/>
                  </a:cubicBezTo>
                  <a:cubicBezTo>
                    <a:pt x="36387" y="41364"/>
                    <a:pt x="33122" y="42297"/>
                    <a:pt x="28923" y="41830"/>
                  </a:cubicBezTo>
                  <a:cubicBezTo>
                    <a:pt x="24725" y="41364"/>
                    <a:pt x="23792" y="45096"/>
                    <a:pt x="24725" y="48361"/>
                  </a:cubicBezTo>
                  <a:cubicBezTo>
                    <a:pt x="25658" y="51627"/>
                    <a:pt x="27057" y="53959"/>
                    <a:pt x="29390" y="56758"/>
                  </a:cubicBezTo>
                  <a:cubicBezTo>
                    <a:pt x="31722" y="59557"/>
                    <a:pt x="34055" y="62356"/>
                    <a:pt x="34055" y="66555"/>
                  </a:cubicBezTo>
                  <a:cubicBezTo>
                    <a:pt x="34055" y="66555"/>
                    <a:pt x="34521" y="66555"/>
                    <a:pt x="34521" y="66555"/>
                  </a:cubicBezTo>
                  <a:cubicBezTo>
                    <a:pt x="34988" y="66555"/>
                    <a:pt x="35455" y="67021"/>
                    <a:pt x="35921" y="67488"/>
                  </a:cubicBezTo>
                  <a:cubicBezTo>
                    <a:pt x="36854" y="67488"/>
                    <a:pt x="37787" y="67955"/>
                    <a:pt x="38720" y="67955"/>
                  </a:cubicBezTo>
                  <a:cubicBezTo>
                    <a:pt x="37321" y="68888"/>
                    <a:pt x="36854" y="67955"/>
                    <a:pt x="35921" y="67488"/>
                  </a:cubicBezTo>
                  <a:cubicBezTo>
                    <a:pt x="35455" y="67488"/>
                    <a:pt x="34988" y="67488"/>
                    <a:pt x="34055" y="67021"/>
                  </a:cubicBezTo>
                  <a:cubicBezTo>
                    <a:pt x="34055" y="67021"/>
                    <a:pt x="34055" y="66555"/>
                    <a:pt x="34055" y="66555"/>
                  </a:cubicBezTo>
                  <a:cubicBezTo>
                    <a:pt x="30323" y="66088"/>
                    <a:pt x="27057" y="64222"/>
                    <a:pt x="24258" y="62356"/>
                  </a:cubicBezTo>
                  <a:cubicBezTo>
                    <a:pt x="22392" y="61423"/>
                    <a:pt x="20060" y="61890"/>
                    <a:pt x="19127" y="63289"/>
                  </a:cubicBezTo>
                  <a:cubicBezTo>
                    <a:pt x="13529" y="73553"/>
                    <a:pt x="11663" y="84749"/>
                    <a:pt x="6065" y="95012"/>
                  </a:cubicBezTo>
                  <a:cubicBezTo>
                    <a:pt x="4199" y="98744"/>
                    <a:pt x="6065" y="102476"/>
                    <a:pt x="9330" y="105275"/>
                  </a:cubicBezTo>
                  <a:cubicBezTo>
                    <a:pt x="12596" y="107608"/>
                    <a:pt x="15861" y="109007"/>
                    <a:pt x="19593" y="109474"/>
                  </a:cubicBezTo>
                  <a:cubicBezTo>
                    <a:pt x="21459" y="109474"/>
                    <a:pt x="23325" y="110873"/>
                    <a:pt x="24725" y="111806"/>
                  </a:cubicBezTo>
                  <a:cubicBezTo>
                    <a:pt x="25658" y="112273"/>
                    <a:pt x="25658" y="114139"/>
                    <a:pt x="25658" y="115072"/>
                  </a:cubicBezTo>
                  <a:cubicBezTo>
                    <a:pt x="25658" y="116005"/>
                    <a:pt x="24725" y="117404"/>
                    <a:pt x="23792" y="117871"/>
                  </a:cubicBezTo>
                  <a:cubicBezTo>
                    <a:pt x="22859" y="118337"/>
                    <a:pt x="21459" y="117871"/>
                    <a:pt x="20060" y="117871"/>
                  </a:cubicBezTo>
                  <a:cubicBezTo>
                    <a:pt x="11196" y="116471"/>
                    <a:pt x="6065" y="119270"/>
                    <a:pt x="3732" y="126734"/>
                  </a:cubicBezTo>
                  <a:cubicBezTo>
                    <a:pt x="1399" y="132799"/>
                    <a:pt x="467" y="138864"/>
                    <a:pt x="0" y="145395"/>
                  </a:cubicBezTo>
                  <a:cubicBezTo>
                    <a:pt x="0" y="155658"/>
                    <a:pt x="3732" y="162189"/>
                    <a:pt x="11196" y="16732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 name="Freeform: Shape 33">
              <a:extLst>
                <a:ext uri="{FF2B5EF4-FFF2-40B4-BE49-F238E27FC236}">
                  <a16:creationId xmlns:a16="http://schemas.microsoft.com/office/drawing/2014/main" id="{577BE37B-808C-45F3-88F5-6B38EBF444F0}"/>
                </a:ext>
              </a:extLst>
            </p:cNvPr>
            <p:cNvSpPr/>
            <p:nvPr/>
          </p:nvSpPr>
          <p:spPr>
            <a:xfrm>
              <a:off x="2067504" y="1434746"/>
              <a:ext cx="4665" cy="4665"/>
            </a:xfrm>
            <a:custGeom>
              <a:avLst/>
              <a:gdLst/>
              <a:ahLst/>
              <a:cxnLst/>
              <a:rect l="0" t="0" r="0" b="0"/>
              <a:pathLst>
                <a:path>
                  <a:moveTo>
                    <a:pt x="466" y="207"/>
                  </a:moveTo>
                  <a:cubicBezTo>
                    <a:pt x="466" y="207"/>
                    <a:pt x="466" y="674"/>
                    <a:pt x="0" y="674"/>
                  </a:cubicBezTo>
                  <a:cubicBezTo>
                    <a:pt x="0" y="674"/>
                    <a:pt x="466" y="674"/>
                    <a:pt x="466" y="674"/>
                  </a:cubicBezTo>
                  <a:cubicBezTo>
                    <a:pt x="466" y="207"/>
                    <a:pt x="933" y="207"/>
                    <a:pt x="466" y="207"/>
                  </a:cubicBezTo>
                  <a:cubicBezTo>
                    <a:pt x="933" y="-259"/>
                    <a:pt x="466" y="207"/>
                    <a:pt x="466" y="20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 name="Freeform: Shape 34">
              <a:extLst>
                <a:ext uri="{FF2B5EF4-FFF2-40B4-BE49-F238E27FC236}">
                  <a16:creationId xmlns:a16="http://schemas.microsoft.com/office/drawing/2014/main" id="{7ED6172B-0092-499B-A89E-BDF9DD2B6E7A}"/>
                </a:ext>
              </a:extLst>
            </p:cNvPr>
            <p:cNvSpPr/>
            <p:nvPr/>
          </p:nvSpPr>
          <p:spPr>
            <a:xfrm>
              <a:off x="4504958" y="3167272"/>
              <a:ext cx="181927" cy="186592"/>
            </a:xfrm>
            <a:custGeom>
              <a:avLst/>
              <a:gdLst/>
              <a:ahLst/>
              <a:cxnLst/>
              <a:rect l="0" t="0" r="0" b="0"/>
              <a:pathLst>
                <a:path w="181937" h="186602">
                  <a:moveTo>
                    <a:pt x="171574" y="166260"/>
                  </a:moveTo>
                  <a:cubicBezTo>
                    <a:pt x="171108" y="158329"/>
                    <a:pt x="174840" y="150865"/>
                    <a:pt x="175306" y="142934"/>
                  </a:cubicBezTo>
                  <a:cubicBezTo>
                    <a:pt x="175306" y="142934"/>
                    <a:pt x="174840" y="142934"/>
                    <a:pt x="174840" y="142934"/>
                  </a:cubicBezTo>
                  <a:cubicBezTo>
                    <a:pt x="173440" y="141535"/>
                    <a:pt x="171574" y="140135"/>
                    <a:pt x="170175" y="138736"/>
                  </a:cubicBezTo>
                  <a:cubicBezTo>
                    <a:pt x="170175" y="138269"/>
                    <a:pt x="170175" y="137803"/>
                    <a:pt x="169708" y="137336"/>
                  </a:cubicBezTo>
                  <a:cubicBezTo>
                    <a:pt x="169242" y="136870"/>
                    <a:pt x="168775" y="135937"/>
                    <a:pt x="168309" y="135470"/>
                  </a:cubicBezTo>
                  <a:cubicBezTo>
                    <a:pt x="168775" y="135470"/>
                    <a:pt x="168775" y="135470"/>
                    <a:pt x="169242" y="135003"/>
                  </a:cubicBezTo>
                  <a:cubicBezTo>
                    <a:pt x="169242" y="135937"/>
                    <a:pt x="169708" y="136403"/>
                    <a:pt x="169708" y="137336"/>
                  </a:cubicBezTo>
                  <a:cubicBezTo>
                    <a:pt x="170175" y="137803"/>
                    <a:pt x="170175" y="137803"/>
                    <a:pt x="170641" y="138269"/>
                  </a:cubicBezTo>
                  <a:cubicBezTo>
                    <a:pt x="172041" y="139669"/>
                    <a:pt x="173440" y="141068"/>
                    <a:pt x="175306" y="142468"/>
                  </a:cubicBezTo>
                  <a:cubicBezTo>
                    <a:pt x="175306" y="142468"/>
                    <a:pt x="175306" y="142934"/>
                    <a:pt x="175306" y="142934"/>
                  </a:cubicBezTo>
                  <a:cubicBezTo>
                    <a:pt x="177172" y="143401"/>
                    <a:pt x="179038" y="143867"/>
                    <a:pt x="180438" y="143867"/>
                  </a:cubicBezTo>
                  <a:cubicBezTo>
                    <a:pt x="180904" y="143867"/>
                    <a:pt x="181837" y="143867"/>
                    <a:pt x="182304" y="143401"/>
                  </a:cubicBezTo>
                  <a:cubicBezTo>
                    <a:pt x="183703" y="142934"/>
                    <a:pt x="185103" y="140135"/>
                    <a:pt x="184636" y="138736"/>
                  </a:cubicBezTo>
                  <a:cubicBezTo>
                    <a:pt x="180904" y="132671"/>
                    <a:pt x="177172" y="127073"/>
                    <a:pt x="173440" y="121475"/>
                  </a:cubicBezTo>
                  <a:cubicBezTo>
                    <a:pt x="172974" y="120542"/>
                    <a:pt x="171108" y="120542"/>
                    <a:pt x="170175" y="120542"/>
                  </a:cubicBezTo>
                  <a:cubicBezTo>
                    <a:pt x="167842" y="121008"/>
                    <a:pt x="165043" y="121941"/>
                    <a:pt x="163643" y="124274"/>
                  </a:cubicBezTo>
                  <a:cubicBezTo>
                    <a:pt x="162710" y="125207"/>
                    <a:pt x="162244" y="126606"/>
                    <a:pt x="161778" y="127539"/>
                  </a:cubicBezTo>
                  <a:cubicBezTo>
                    <a:pt x="160378" y="129872"/>
                    <a:pt x="156646" y="129405"/>
                    <a:pt x="155713" y="127073"/>
                  </a:cubicBezTo>
                  <a:cubicBezTo>
                    <a:pt x="154313" y="123807"/>
                    <a:pt x="152914" y="120075"/>
                    <a:pt x="151514" y="116343"/>
                  </a:cubicBezTo>
                  <a:cubicBezTo>
                    <a:pt x="150581" y="113544"/>
                    <a:pt x="148715" y="112145"/>
                    <a:pt x="146383" y="111212"/>
                  </a:cubicBezTo>
                  <a:cubicBezTo>
                    <a:pt x="144050" y="110279"/>
                    <a:pt x="141251" y="110279"/>
                    <a:pt x="138919" y="109346"/>
                  </a:cubicBezTo>
                  <a:cubicBezTo>
                    <a:pt x="137986" y="108879"/>
                    <a:pt x="136586" y="107013"/>
                    <a:pt x="137053" y="106547"/>
                  </a:cubicBezTo>
                  <a:cubicBezTo>
                    <a:pt x="139385" y="103281"/>
                    <a:pt x="135653" y="99549"/>
                    <a:pt x="137986" y="96283"/>
                  </a:cubicBezTo>
                  <a:cubicBezTo>
                    <a:pt x="139385" y="94417"/>
                    <a:pt x="139385" y="92551"/>
                    <a:pt x="138452" y="91152"/>
                  </a:cubicBezTo>
                  <a:cubicBezTo>
                    <a:pt x="135187" y="86487"/>
                    <a:pt x="129122" y="84154"/>
                    <a:pt x="127722" y="78090"/>
                  </a:cubicBezTo>
                  <a:cubicBezTo>
                    <a:pt x="127256" y="76690"/>
                    <a:pt x="125390" y="75291"/>
                    <a:pt x="123524" y="74358"/>
                  </a:cubicBezTo>
                  <a:cubicBezTo>
                    <a:pt x="120258" y="72492"/>
                    <a:pt x="116526" y="71092"/>
                    <a:pt x="113261" y="69693"/>
                  </a:cubicBezTo>
                  <a:cubicBezTo>
                    <a:pt x="111395" y="68760"/>
                    <a:pt x="109062" y="68293"/>
                    <a:pt x="108596" y="66894"/>
                  </a:cubicBezTo>
                  <a:cubicBezTo>
                    <a:pt x="106730" y="62229"/>
                    <a:pt x="101598" y="61295"/>
                    <a:pt x="98333" y="58496"/>
                  </a:cubicBezTo>
                  <a:cubicBezTo>
                    <a:pt x="94601" y="54764"/>
                    <a:pt x="90402" y="52432"/>
                    <a:pt x="85270" y="50566"/>
                  </a:cubicBezTo>
                  <a:cubicBezTo>
                    <a:pt x="82005" y="49633"/>
                    <a:pt x="79672" y="47300"/>
                    <a:pt x="78273" y="44501"/>
                  </a:cubicBezTo>
                  <a:cubicBezTo>
                    <a:pt x="75940" y="40303"/>
                    <a:pt x="72675" y="37504"/>
                    <a:pt x="68476" y="35171"/>
                  </a:cubicBezTo>
                  <a:cubicBezTo>
                    <a:pt x="57746" y="29107"/>
                    <a:pt x="48416" y="21642"/>
                    <a:pt x="41885" y="10913"/>
                  </a:cubicBezTo>
                  <a:cubicBezTo>
                    <a:pt x="39553" y="7647"/>
                    <a:pt x="36287" y="5781"/>
                    <a:pt x="32088" y="5315"/>
                  </a:cubicBezTo>
                  <a:cubicBezTo>
                    <a:pt x="23691" y="4382"/>
                    <a:pt x="15761" y="3449"/>
                    <a:pt x="7830" y="183"/>
                  </a:cubicBezTo>
                  <a:cubicBezTo>
                    <a:pt x="6431" y="-284"/>
                    <a:pt x="4098" y="183"/>
                    <a:pt x="2232" y="1116"/>
                  </a:cubicBezTo>
                  <a:cubicBezTo>
                    <a:pt x="366" y="1583"/>
                    <a:pt x="-567" y="5315"/>
                    <a:pt x="366" y="8114"/>
                  </a:cubicBezTo>
                  <a:cubicBezTo>
                    <a:pt x="1766" y="10913"/>
                    <a:pt x="2699" y="14178"/>
                    <a:pt x="4565" y="16511"/>
                  </a:cubicBezTo>
                  <a:cubicBezTo>
                    <a:pt x="9696" y="22575"/>
                    <a:pt x="15294" y="27707"/>
                    <a:pt x="22292" y="31439"/>
                  </a:cubicBezTo>
                  <a:cubicBezTo>
                    <a:pt x="26491" y="33772"/>
                    <a:pt x="29756" y="36571"/>
                    <a:pt x="32088" y="40303"/>
                  </a:cubicBezTo>
                  <a:cubicBezTo>
                    <a:pt x="34421" y="43568"/>
                    <a:pt x="37687" y="45901"/>
                    <a:pt x="39086" y="49166"/>
                  </a:cubicBezTo>
                  <a:cubicBezTo>
                    <a:pt x="42818" y="56164"/>
                    <a:pt x="47950" y="61295"/>
                    <a:pt x="54014" y="66427"/>
                  </a:cubicBezTo>
                  <a:cubicBezTo>
                    <a:pt x="55880" y="67827"/>
                    <a:pt x="57280" y="70626"/>
                    <a:pt x="58213" y="72492"/>
                  </a:cubicBezTo>
                  <a:cubicBezTo>
                    <a:pt x="60079" y="76690"/>
                    <a:pt x="61012" y="80889"/>
                    <a:pt x="62878" y="85087"/>
                  </a:cubicBezTo>
                  <a:cubicBezTo>
                    <a:pt x="63811" y="87420"/>
                    <a:pt x="65211" y="89752"/>
                    <a:pt x="67076" y="91152"/>
                  </a:cubicBezTo>
                  <a:cubicBezTo>
                    <a:pt x="74541" y="97683"/>
                    <a:pt x="79206" y="105614"/>
                    <a:pt x="82005" y="114944"/>
                  </a:cubicBezTo>
                  <a:cubicBezTo>
                    <a:pt x="83404" y="119142"/>
                    <a:pt x="85270" y="123341"/>
                    <a:pt x="86670" y="127539"/>
                  </a:cubicBezTo>
                  <a:cubicBezTo>
                    <a:pt x="88069" y="131738"/>
                    <a:pt x="90869" y="135470"/>
                    <a:pt x="93667" y="138736"/>
                  </a:cubicBezTo>
                  <a:cubicBezTo>
                    <a:pt x="98799" y="145267"/>
                    <a:pt x="105797" y="149932"/>
                    <a:pt x="110928" y="156463"/>
                  </a:cubicBezTo>
                  <a:cubicBezTo>
                    <a:pt x="116060" y="162994"/>
                    <a:pt x="122591" y="168592"/>
                    <a:pt x="129122" y="173724"/>
                  </a:cubicBezTo>
                  <a:cubicBezTo>
                    <a:pt x="134254" y="177922"/>
                    <a:pt x="139385" y="181188"/>
                    <a:pt x="143584" y="186319"/>
                  </a:cubicBezTo>
                  <a:cubicBezTo>
                    <a:pt x="145450" y="188652"/>
                    <a:pt x="147782" y="188652"/>
                    <a:pt x="150581" y="188652"/>
                  </a:cubicBezTo>
                  <a:cubicBezTo>
                    <a:pt x="157113" y="188652"/>
                    <a:pt x="164110" y="187252"/>
                    <a:pt x="170641" y="188652"/>
                  </a:cubicBezTo>
                  <a:cubicBezTo>
                    <a:pt x="170641" y="180721"/>
                    <a:pt x="171574" y="173724"/>
                    <a:pt x="171574" y="1662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 name="Freeform: Shape 35">
              <a:extLst>
                <a:ext uri="{FF2B5EF4-FFF2-40B4-BE49-F238E27FC236}">
                  <a16:creationId xmlns:a16="http://schemas.microsoft.com/office/drawing/2014/main" id="{38C78D11-D1DF-47C3-8801-559D90D35E45}"/>
                </a:ext>
              </a:extLst>
            </p:cNvPr>
            <p:cNvSpPr/>
            <p:nvPr/>
          </p:nvSpPr>
          <p:spPr>
            <a:xfrm>
              <a:off x="4675589" y="3355447"/>
              <a:ext cx="4665" cy="4665"/>
            </a:xfrm>
            <a:custGeom>
              <a:avLst/>
              <a:gdLst/>
              <a:ahLst/>
              <a:cxnLst/>
              <a:rect l="0" t="0" r="0" b="0"/>
              <a:pathLst>
                <a:path>
                  <a:moveTo>
                    <a:pt x="0" y="0"/>
                  </a:moveTo>
                  <a:cubicBezTo>
                    <a:pt x="0" y="0"/>
                    <a:pt x="0" y="466"/>
                    <a:pt x="0" y="466"/>
                  </a:cubicBezTo>
                  <a:cubicBezTo>
                    <a:pt x="0" y="466"/>
                    <a:pt x="467" y="466"/>
                    <a:pt x="467" y="466"/>
                  </a:cubicBezTo>
                  <a:cubicBezTo>
                    <a:pt x="467" y="466"/>
                    <a:pt x="467" y="0"/>
                    <a:pt x="467" y="0"/>
                  </a:cubicBezTo>
                  <a:cubicBezTo>
                    <a:pt x="0"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 name="Freeform: Shape 36">
              <a:extLst>
                <a:ext uri="{FF2B5EF4-FFF2-40B4-BE49-F238E27FC236}">
                  <a16:creationId xmlns:a16="http://schemas.microsoft.com/office/drawing/2014/main" id="{285715BD-64A7-4584-A62C-B9A7C1A4E3C3}"/>
                </a:ext>
              </a:extLst>
            </p:cNvPr>
            <p:cNvSpPr/>
            <p:nvPr/>
          </p:nvSpPr>
          <p:spPr>
            <a:xfrm>
              <a:off x="1470101" y="1509155"/>
              <a:ext cx="153938" cy="121285"/>
            </a:xfrm>
            <a:custGeom>
              <a:avLst/>
              <a:gdLst/>
              <a:ahLst/>
              <a:cxnLst/>
              <a:rect l="0" t="0" r="0" b="0"/>
              <a:pathLst>
                <a:path w="153947" h="121291">
                  <a:moveTo>
                    <a:pt x="7306" y="102598"/>
                  </a:moveTo>
                  <a:cubicBezTo>
                    <a:pt x="7306" y="107730"/>
                    <a:pt x="7306" y="112861"/>
                    <a:pt x="6840" y="117993"/>
                  </a:cubicBezTo>
                  <a:cubicBezTo>
                    <a:pt x="6840" y="119392"/>
                    <a:pt x="9172" y="121725"/>
                    <a:pt x="10572" y="121725"/>
                  </a:cubicBezTo>
                  <a:cubicBezTo>
                    <a:pt x="18036" y="121725"/>
                    <a:pt x="24101" y="118926"/>
                    <a:pt x="30632" y="115660"/>
                  </a:cubicBezTo>
                  <a:cubicBezTo>
                    <a:pt x="30632" y="115660"/>
                    <a:pt x="30632" y="115660"/>
                    <a:pt x="30165" y="115194"/>
                  </a:cubicBezTo>
                  <a:lnTo>
                    <a:pt x="31098" y="114727"/>
                  </a:lnTo>
                  <a:lnTo>
                    <a:pt x="30632" y="115660"/>
                  </a:lnTo>
                  <a:cubicBezTo>
                    <a:pt x="30632" y="115660"/>
                    <a:pt x="30632" y="115660"/>
                    <a:pt x="30632" y="115660"/>
                  </a:cubicBezTo>
                  <a:cubicBezTo>
                    <a:pt x="32498" y="117993"/>
                    <a:pt x="34830" y="120325"/>
                    <a:pt x="38096" y="119859"/>
                  </a:cubicBezTo>
                  <a:cubicBezTo>
                    <a:pt x="41361" y="119859"/>
                    <a:pt x="44627" y="119392"/>
                    <a:pt x="46959" y="117060"/>
                  </a:cubicBezTo>
                  <a:cubicBezTo>
                    <a:pt x="48826" y="115194"/>
                    <a:pt x="50692" y="113794"/>
                    <a:pt x="52091" y="111462"/>
                  </a:cubicBezTo>
                  <a:cubicBezTo>
                    <a:pt x="54424" y="108663"/>
                    <a:pt x="56290" y="104931"/>
                    <a:pt x="58622" y="102132"/>
                  </a:cubicBezTo>
                  <a:cubicBezTo>
                    <a:pt x="62354" y="97933"/>
                    <a:pt x="66086" y="93734"/>
                    <a:pt x="72617" y="93734"/>
                  </a:cubicBezTo>
                  <a:cubicBezTo>
                    <a:pt x="75416" y="93734"/>
                    <a:pt x="78215" y="91402"/>
                    <a:pt x="81014" y="89536"/>
                  </a:cubicBezTo>
                  <a:cubicBezTo>
                    <a:pt x="83814" y="87203"/>
                    <a:pt x="86146" y="83938"/>
                    <a:pt x="88945" y="81605"/>
                  </a:cubicBezTo>
                  <a:cubicBezTo>
                    <a:pt x="90811" y="80206"/>
                    <a:pt x="93144" y="78340"/>
                    <a:pt x="95476" y="78340"/>
                  </a:cubicBezTo>
                  <a:cubicBezTo>
                    <a:pt x="102474" y="77407"/>
                    <a:pt x="109005" y="75541"/>
                    <a:pt x="115536" y="73675"/>
                  </a:cubicBezTo>
                  <a:cubicBezTo>
                    <a:pt x="117868" y="73208"/>
                    <a:pt x="120668" y="72742"/>
                    <a:pt x="123000" y="72742"/>
                  </a:cubicBezTo>
                  <a:lnTo>
                    <a:pt x="122534" y="73208"/>
                  </a:lnTo>
                  <a:cubicBezTo>
                    <a:pt x="122534" y="73208"/>
                    <a:pt x="122534" y="73208"/>
                    <a:pt x="123000" y="73208"/>
                  </a:cubicBezTo>
                  <a:cubicBezTo>
                    <a:pt x="123000" y="73208"/>
                    <a:pt x="123000" y="73208"/>
                    <a:pt x="123000" y="72742"/>
                  </a:cubicBezTo>
                  <a:cubicBezTo>
                    <a:pt x="126266" y="69943"/>
                    <a:pt x="129998" y="69009"/>
                    <a:pt x="133730" y="69009"/>
                  </a:cubicBezTo>
                  <a:cubicBezTo>
                    <a:pt x="136529" y="69009"/>
                    <a:pt x="139328" y="69009"/>
                    <a:pt x="142127" y="69009"/>
                  </a:cubicBezTo>
                  <a:cubicBezTo>
                    <a:pt x="145392" y="65744"/>
                    <a:pt x="149591" y="65277"/>
                    <a:pt x="153790" y="65277"/>
                  </a:cubicBezTo>
                  <a:cubicBezTo>
                    <a:pt x="155189" y="55014"/>
                    <a:pt x="153790" y="45218"/>
                    <a:pt x="153323" y="34955"/>
                  </a:cubicBezTo>
                  <a:cubicBezTo>
                    <a:pt x="152856" y="29356"/>
                    <a:pt x="149591" y="25624"/>
                    <a:pt x="146325" y="21892"/>
                  </a:cubicBezTo>
                  <a:cubicBezTo>
                    <a:pt x="143993" y="19560"/>
                    <a:pt x="140727" y="19093"/>
                    <a:pt x="137462" y="19093"/>
                  </a:cubicBezTo>
                  <a:cubicBezTo>
                    <a:pt x="131864" y="19093"/>
                    <a:pt x="127665" y="17227"/>
                    <a:pt x="123467" y="13962"/>
                  </a:cubicBezTo>
                  <a:cubicBezTo>
                    <a:pt x="121134" y="11629"/>
                    <a:pt x="117868" y="10230"/>
                    <a:pt x="116469" y="7897"/>
                  </a:cubicBezTo>
                  <a:cubicBezTo>
                    <a:pt x="112270" y="899"/>
                    <a:pt x="106206" y="-967"/>
                    <a:pt x="98275" y="433"/>
                  </a:cubicBezTo>
                  <a:cubicBezTo>
                    <a:pt x="92677" y="1366"/>
                    <a:pt x="86613" y="433"/>
                    <a:pt x="81014" y="899"/>
                  </a:cubicBezTo>
                  <a:cubicBezTo>
                    <a:pt x="77749" y="899"/>
                    <a:pt x="74483" y="1366"/>
                    <a:pt x="71684" y="2299"/>
                  </a:cubicBezTo>
                  <a:cubicBezTo>
                    <a:pt x="68885" y="2766"/>
                    <a:pt x="67019" y="5098"/>
                    <a:pt x="66553" y="7431"/>
                  </a:cubicBezTo>
                  <a:cubicBezTo>
                    <a:pt x="65620" y="11163"/>
                    <a:pt x="65153" y="14895"/>
                    <a:pt x="64687" y="18627"/>
                  </a:cubicBezTo>
                  <a:cubicBezTo>
                    <a:pt x="64220" y="22825"/>
                    <a:pt x="62821" y="25624"/>
                    <a:pt x="59555" y="28423"/>
                  </a:cubicBezTo>
                  <a:cubicBezTo>
                    <a:pt x="53491" y="33088"/>
                    <a:pt x="47892" y="38220"/>
                    <a:pt x="41828" y="43352"/>
                  </a:cubicBezTo>
                  <a:cubicBezTo>
                    <a:pt x="38562" y="45684"/>
                    <a:pt x="36230" y="48483"/>
                    <a:pt x="36230" y="52682"/>
                  </a:cubicBezTo>
                  <a:cubicBezTo>
                    <a:pt x="36230" y="53615"/>
                    <a:pt x="35297" y="55014"/>
                    <a:pt x="34364" y="55947"/>
                  </a:cubicBezTo>
                  <a:cubicBezTo>
                    <a:pt x="23634" y="62012"/>
                    <a:pt x="15237" y="70876"/>
                    <a:pt x="5907" y="78340"/>
                  </a:cubicBezTo>
                  <a:cubicBezTo>
                    <a:pt x="4041" y="79739"/>
                    <a:pt x="1242" y="81139"/>
                    <a:pt x="309" y="83471"/>
                  </a:cubicBezTo>
                  <a:cubicBezTo>
                    <a:pt x="-1091" y="86737"/>
                    <a:pt x="2641" y="88603"/>
                    <a:pt x="4041" y="91402"/>
                  </a:cubicBezTo>
                  <a:cubicBezTo>
                    <a:pt x="6373" y="93734"/>
                    <a:pt x="7773" y="97933"/>
                    <a:pt x="7306" y="102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 name="Freeform: Shape 37">
              <a:extLst>
                <a:ext uri="{FF2B5EF4-FFF2-40B4-BE49-F238E27FC236}">
                  <a16:creationId xmlns:a16="http://schemas.microsoft.com/office/drawing/2014/main" id="{04B847FA-66E1-4729-864A-39517D70E410}"/>
                </a:ext>
              </a:extLst>
            </p:cNvPr>
            <p:cNvSpPr/>
            <p:nvPr/>
          </p:nvSpPr>
          <p:spPr>
            <a:xfrm>
              <a:off x="2891251" y="2196713"/>
              <a:ext cx="111956" cy="186592"/>
            </a:xfrm>
            <a:custGeom>
              <a:avLst/>
              <a:gdLst/>
              <a:ahLst/>
              <a:cxnLst/>
              <a:rect l="0" t="0" r="0" b="0"/>
              <a:pathLst>
                <a:path w="111961" h="186602">
                  <a:moveTo>
                    <a:pt x="1921" y="28457"/>
                  </a:moveTo>
                  <a:cubicBezTo>
                    <a:pt x="6587" y="33122"/>
                    <a:pt x="7519" y="38254"/>
                    <a:pt x="5653" y="43852"/>
                  </a:cubicBezTo>
                  <a:cubicBezTo>
                    <a:pt x="5187" y="45718"/>
                    <a:pt x="6120" y="47584"/>
                    <a:pt x="7986" y="48983"/>
                  </a:cubicBezTo>
                  <a:cubicBezTo>
                    <a:pt x="10785" y="50849"/>
                    <a:pt x="10319" y="53182"/>
                    <a:pt x="8919" y="55514"/>
                  </a:cubicBezTo>
                  <a:cubicBezTo>
                    <a:pt x="7986" y="56914"/>
                    <a:pt x="7053" y="58780"/>
                    <a:pt x="6120" y="60646"/>
                  </a:cubicBezTo>
                  <a:cubicBezTo>
                    <a:pt x="7053" y="61579"/>
                    <a:pt x="7986" y="62045"/>
                    <a:pt x="8453" y="62978"/>
                  </a:cubicBezTo>
                  <a:cubicBezTo>
                    <a:pt x="9385" y="63911"/>
                    <a:pt x="9385" y="65311"/>
                    <a:pt x="9852" y="66244"/>
                  </a:cubicBezTo>
                  <a:cubicBezTo>
                    <a:pt x="12185" y="70909"/>
                    <a:pt x="13118" y="70909"/>
                    <a:pt x="17783" y="66711"/>
                  </a:cubicBezTo>
                  <a:cubicBezTo>
                    <a:pt x="18249" y="66244"/>
                    <a:pt x="18716" y="65777"/>
                    <a:pt x="19182" y="65311"/>
                  </a:cubicBezTo>
                  <a:cubicBezTo>
                    <a:pt x="19649" y="66711"/>
                    <a:pt x="20115" y="67644"/>
                    <a:pt x="20115" y="69043"/>
                  </a:cubicBezTo>
                  <a:cubicBezTo>
                    <a:pt x="19649" y="72309"/>
                    <a:pt x="19182" y="75574"/>
                    <a:pt x="18716" y="78373"/>
                  </a:cubicBezTo>
                  <a:cubicBezTo>
                    <a:pt x="18249" y="81639"/>
                    <a:pt x="20115" y="84438"/>
                    <a:pt x="23847" y="84904"/>
                  </a:cubicBezTo>
                  <a:cubicBezTo>
                    <a:pt x="24314" y="84904"/>
                    <a:pt x="25247" y="85371"/>
                    <a:pt x="25713" y="85371"/>
                  </a:cubicBezTo>
                  <a:cubicBezTo>
                    <a:pt x="28979" y="85371"/>
                    <a:pt x="32244" y="84438"/>
                    <a:pt x="35043" y="85371"/>
                  </a:cubicBezTo>
                  <a:cubicBezTo>
                    <a:pt x="38775" y="86304"/>
                    <a:pt x="36909" y="90969"/>
                    <a:pt x="38775" y="93768"/>
                  </a:cubicBezTo>
                  <a:cubicBezTo>
                    <a:pt x="39708" y="95167"/>
                    <a:pt x="40641" y="97033"/>
                    <a:pt x="42041" y="98433"/>
                  </a:cubicBezTo>
                  <a:cubicBezTo>
                    <a:pt x="44840" y="100765"/>
                    <a:pt x="45773" y="103098"/>
                    <a:pt x="44840" y="106830"/>
                  </a:cubicBezTo>
                  <a:cubicBezTo>
                    <a:pt x="42974" y="116627"/>
                    <a:pt x="41108" y="118026"/>
                    <a:pt x="30378" y="116627"/>
                  </a:cubicBezTo>
                  <a:cubicBezTo>
                    <a:pt x="29912" y="116627"/>
                    <a:pt x="28979" y="116160"/>
                    <a:pt x="28512" y="116160"/>
                  </a:cubicBezTo>
                  <a:cubicBezTo>
                    <a:pt x="27113" y="116160"/>
                    <a:pt x="26180" y="117093"/>
                    <a:pt x="26180" y="118026"/>
                  </a:cubicBezTo>
                  <a:cubicBezTo>
                    <a:pt x="26646" y="123158"/>
                    <a:pt x="25247" y="128289"/>
                    <a:pt x="29912" y="132488"/>
                  </a:cubicBezTo>
                  <a:cubicBezTo>
                    <a:pt x="31778" y="133887"/>
                    <a:pt x="30845" y="138086"/>
                    <a:pt x="28979" y="139486"/>
                  </a:cubicBezTo>
                  <a:cubicBezTo>
                    <a:pt x="27113" y="141352"/>
                    <a:pt x="24780" y="142751"/>
                    <a:pt x="22914" y="144151"/>
                  </a:cubicBezTo>
                  <a:cubicBezTo>
                    <a:pt x="21515" y="145084"/>
                    <a:pt x="19649" y="146483"/>
                    <a:pt x="18716" y="147883"/>
                  </a:cubicBezTo>
                  <a:cubicBezTo>
                    <a:pt x="18249" y="148816"/>
                    <a:pt x="17783" y="150215"/>
                    <a:pt x="17783" y="151148"/>
                  </a:cubicBezTo>
                  <a:cubicBezTo>
                    <a:pt x="18249" y="152081"/>
                    <a:pt x="19182" y="153481"/>
                    <a:pt x="20115" y="153947"/>
                  </a:cubicBezTo>
                  <a:cubicBezTo>
                    <a:pt x="27579" y="155347"/>
                    <a:pt x="35043" y="157679"/>
                    <a:pt x="41575" y="161878"/>
                  </a:cubicBezTo>
                  <a:cubicBezTo>
                    <a:pt x="42041" y="162344"/>
                    <a:pt x="42508" y="162811"/>
                    <a:pt x="42974" y="163277"/>
                  </a:cubicBezTo>
                  <a:cubicBezTo>
                    <a:pt x="42041" y="163744"/>
                    <a:pt x="41108" y="164210"/>
                    <a:pt x="40175" y="164210"/>
                  </a:cubicBezTo>
                  <a:cubicBezTo>
                    <a:pt x="33644" y="163277"/>
                    <a:pt x="28512" y="166076"/>
                    <a:pt x="25247" y="171208"/>
                  </a:cubicBezTo>
                  <a:cubicBezTo>
                    <a:pt x="21515" y="177273"/>
                    <a:pt x="15917" y="181471"/>
                    <a:pt x="11252" y="187069"/>
                  </a:cubicBezTo>
                  <a:cubicBezTo>
                    <a:pt x="10785" y="187536"/>
                    <a:pt x="11252" y="188469"/>
                    <a:pt x="11718" y="188935"/>
                  </a:cubicBezTo>
                  <a:cubicBezTo>
                    <a:pt x="12185" y="189402"/>
                    <a:pt x="12651" y="190335"/>
                    <a:pt x="13118" y="190335"/>
                  </a:cubicBezTo>
                  <a:cubicBezTo>
                    <a:pt x="14984" y="190335"/>
                    <a:pt x="16850" y="190335"/>
                    <a:pt x="18716" y="189402"/>
                  </a:cubicBezTo>
                  <a:cubicBezTo>
                    <a:pt x="21981" y="187536"/>
                    <a:pt x="25713" y="185203"/>
                    <a:pt x="29445" y="186136"/>
                  </a:cubicBezTo>
                  <a:cubicBezTo>
                    <a:pt x="35976" y="187536"/>
                    <a:pt x="40641" y="185670"/>
                    <a:pt x="44373" y="180538"/>
                  </a:cubicBezTo>
                  <a:cubicBezTo>
                    <a:pt x="45307" y="179139"/>
                    <a:pt x="49039" y="178206"/>
                    <a:pt x="51371" y="178206"/>
                  </a:cubicBezTo>
                  <a:cubicBezTo>
                    <a:pt x="57902" y="178672"/>
                    <a:pt x="64433" y="178672"/>
                    <a:pt x="70498" y="177273"/>
                  </a:cubicBezTo>
                  <a:cubicBezTo>
                    <a:pt x="77962" y="175407"/>
                    <a:pt x="85426" y="174474"/>
                    <a:pt x="93357" y="174007"/>
                  </a:cubicBezTo>
                  <a:cubicBezTo>
                    <a:pt x="100821" y="173541"/>
                    <a:pt x="106886" y="170275"/>
                    <a:pt x="111551" y="164677"/>
                  </a:cubicBezTo>
                  <a:cubicBezTo>
                    <a:pt x="112484" y="163277"/>
                    <a:pt x="112484" y="160478"/>
                    <a:pt x="111084" y="159545"/>
                  </a:cubicBezTo>
                  <a:cubicBezTo>
                    <a:pt x="110151" y="158612"/>
                    <a:pt x="108751" y="158612"/>
                    <a:pt x="107819" y="157679"/>
                  </a:cubicBezTo>
                  <a:cubicBezTo>
                    <a:pt x="105486" y="156280"/>
                    <a:pt x="105019" y="154880"/>
                    <a:pt x="106419" y="153014"/>
                  </a:cubicBezTo>
                  <a:cubicBezTo>
                    <a:pt x="108751" y="149282"/>
                    <a:pt x="112017" y="146017"/>
                    <a:pt x="113883" y="141818"/>
                  </a:cubicBezTo>
                  <a:cubicBezTo>
                    <a:pt x="118082" y="133421"/>
                    <a:pt x="113416" y="124557"/>
                    <a:pt x="104086" y="123158"/>
                  </a:cubicBezTo>
                  <a:cubicBezTo>
                    <a:pt x="100821" y="122691"/>
                    <a:pt x="98022" y="122691"/>
                    <a:pt x="94756" y="122691"/>
                  </a:cubicBezTo>
                  <a:cubicBezTo>
                    <a:pt x="94756" y="122691"/>
                    <a:pt x="94756" y="123158"/>
                    <a:pt x="94756" y="123158"/>
                  </a:cubicBezTo>
                  <a:lnTo>
                    <a:pt x="94290" y="124091"/>
                  </a:lnTo>
                  <a:lnTo>
                    <a:pt x="94756" y="122691"/>
                  </a:lnTo>
                  <a:cubicBezTo>
                    <a:pt x="94756" y="122691"/>
                    <a:pt x="94756" y="122691"/>
                    <a:pt x="94756" y="122691"/>
                  </a:cubicBezTo>
                  <a:cubicBezTo>
                    <a:pt x="94756" y="120825"/>
                    <a:pt x="94756" y="118959"/>
                    <a:pt x="93823" y="117560"/>
                  </a:cubicBezTo>
                  <a:cubicBezTo>
                    <a:pt x="90558" y="111962"/>
                    <a:pt x="87759" y="106364"/>
                    <a:pt x="85893" y="99832"/>
                  </a:cubicBezTo>
                  <a:cubicBezTo>
                    <a:pt x="84493" y="96100"/>
                    <a:pt x="82161" y="92835"/>
                    <a:pt x="78895" y="90969"/>
                  </a:cubicBezTo>
                  <a:cubicBezTo>
                    <a:pt x="72364" y="87703"/>
                    <a:pt x="69565" y="82572"/>
                    <a:pt x="67699" y="76041"/>
                  </a:cubicBezTo>
                  <a:cubicBezTo>
                    <a:pt x="64900" y="66711"/>
                    <a:pt x="59302" y="60179"/>
                    <a:pt x="50438" y="56914"/>
                  </a:cubicBezTo>
                  <a:cubicBezTo>
                    <a:pt x="49039" y="56447"/>
                    <a:pt x="48572" y="55514"/>
                    <a:pt x="49039" y="54115"/>
                  </a:cubicBezTo>
                  <a:cubicBezTo>
                    <a:pt x="50438" y="51316"/>
                    <a:pt x="50905" y="48050"/>
                    <a:pt x="52771" y="45251"/>
                  </a:cubicBezTo>
                  <a:cubicBezTo>
                    <a:pt x="56503" y="39653"/>
                    <a:pt x="58369" y="33588"/>
                    <a:pt x="60235" y="27524"/>
                  </a:cubicBezTo>
                  <a:cubicBezTo>
                    <a:pt x="61168" y="24725"/>
                    <a:pt x="58369" y="20993"/>
                    <a:pt x="55570" y="20526"/>
                  </a:cubicBezTo>
                  <a:cubicBezTo>
                    <a:pt x="54170" y="20526"/>
                    <a:pt x="53237" y="20060"/>
                    <a:pt x="51838" y="20060"/>
                  </a:cubicBezTo>
                  <a:cubicBezTo>
                    <a:pt x="47173" y="20060"/>
                    <a:pt x="42974" y="20060"/>
                    <a:pt x="38309" y="20060"/>
                  </a:cubicBezTo>
                  <a:cubicBezTo>
                    <a:pt x="37376" y="20060"/>
                    <a:pt x="36443" y="18660"/>
                    <a:pt x="35976" y="18194"/>
                  </a:cubicBezTo>
                  <a:cubicBezTo>
                    <a:pt x="35976" y="17727"/>
                    <a:pt x="35976" y="16794"/>
                    <a:pt x="36443" y="16328"/>
                  </a:cubicBezTo>
                  <a:cubicBezTo>
                    <a:pt x="38775" y="13062"/>
                    <a:pt x="41108" y="10263"/>
                    <a:pt x="43440" y="6998"/>
                  </a:cubicBezTo>
                  <a:cubicBezTo>
                    <a:pt x="43907" y="6065"/>
                    <a:pt x="43907" y="4665"/>
                    <a:pt x="43907" y="3266"/>
                  </a:cubicBezTo>
                  <a:cubicBezTo>
                    <a:pt x="43907" y="1866"/>
                    <a:pt x="41575" y="0"/>
                    <a:pt x="39708" y="0"/>
                  </a:cubicBezTo>
                  <a:cubicBezTo>
                    <a:pt x="34577" y="466"/>
                    <a:pt x="29445" y="466"/>
                    <a:pt x="24314" y="933"/>
                  </a:cubicBezTo>
                  <a:cubicBezTo>
                    <a:pt x="21515" y="1400"/>
                    <a:pt x="19649" y="2799"/>
                    <a:pt x="18249" y="5132"/>
                  </a:cubicBezTo>
                  <a:cubicBezTo>
                    <a:pt x="14984" y="10730"/>
                    <a:pt x="12185" y="16328"/>
                    <a:pt x="9385" y="21926"/>
                  </a:cubicBezTo>
                  <a:cubicBezTo>
                    <a:pt x="8453" y="23325"/>
                    <a:pt x="7519" y="22859"/>
                    <a:pt x="6120" y="22859"/>
                  </a:cubicBezTo>
                  <a:cubicBezTo>
                    <a:pt x="55" y="21926"/>
                    <a:pt x="-1811" y="24725"/>
                    <a:pt x="1921" y="2845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 name="Freeform: Shape 38">
              <a:extLst>
                <a:ext uri="{FF2B5EF4-FFF2-40B4-BE49-F238E27FC236}">
                  <a16:creationId xmlns:a16="http://schemas.microsoft.com/office/drawing/2014/main" id="{F758105B-A6A5-43F2-A1D9-DB67D330A168}"/>
                </a:ext>
              </a:extLst>
            </p:cNvPr>
            <p:cNvSpPr/>
            <p:nvPr/>
          </p:nvSpPr>
          <p:spPr>
            <a:xfrm>
              <a:off x="3084220" y="1498319"/>
              <a:ext cx="149273" cy="153938"/>
            </a:xfrm>
            <a:custGeom>
              <a:avLst/>
              <a:gdLst/>
              <a:ahLst/>
              <a:cxnLst/>
              <a:rect l="0" t="0" r="0" b="0"/>
              <a:pathLst>
                <a:path w="149282" h="153947">
                  <a:moveTo>
                    <a:pt x="8604" y="48124"/>
                  </a:moveTo>
                  <a:cubicBezTo>
                    <a:pt x="8138" y="53722"/>
                    <a:pt x="11403" y="57921"/>
                    <a:pt x="14203" y="62119"/>
                  </a:cubicBezTo>
                  <a:cubicBezTo>
                    <a:pt x="17002" y="65851"/>
                    <a:pt x="20267" y="68650"/>
                    <a:pt x="21667" y="73315"/>
                  </a:cubicBezTo>
                  <a:cubicBezTo>
                    <a:pt x="26332" y="77981"/>
                    <a:pt x="30064" y="84512"/>
                    <a:pt x="36595" y="87311"/>
                  </a:cubicBezTo>
                  <a:cubicBezTo>
                    <a:pt x="36595" y="87311"/>
                    <a:pt x="36595" y="87311"/>
                    <a:pt x="36595" y="86844"/>
                  </a:cubicBezTo>
                  <a:cubicBezTo>
                    <a:pt x="37061" y="86844"/>
                    <a:pt x="37061" y="86844"/>
                    <a:pt x="37528" y="86844"/>
                  </a:cubicBezTo>
                  <a:cubicBezTo>
                    <a:pt x="39860" y="84045"/>
                    <a:pt x="42193" y="81246"/>
                    <a:pt x="44526" y="78447"/>
                  </a:cubicBezTo>
                  <a:cubicBezTo>
                    <a:pt x="46858" y="75648"/>
                    <a:pt x="46858" y="72849"/>
                    <a:pt x="46391" y="69583"/>
                  </a:cubicBezTo>
                  <a:cubicBezTo>
                    <a:pt x="46391" y="68650"/>
                    <a:pt x="47324" y="67251"/>
                    <a:pt x="48258" y="66784"/>
                  </a:cubicBezTo>
                  <a:cubicBezTo>
                    <a:pt x="49191" y="65851"/>
                    <a:pt x="50590" y="66784"/>
                    <a:pt x="51056" y="68184"/>
                  </a:cubicBezTo>
                  <a:cubicBezTo>
                    <a:pt x="52923" y="72849"/>
                    <a:pt x="56655" y="72382"/>
                    <a:pt x="60387" y="71449"/>
                  </a:cubicBezTo>
                  <a:cubicBezTo>
                    <a:pt x="60853" y="71449"/>
                    <a:pt x="61786" y="71916"/>
                    <a:pt x="61786" y="72382"/>
                  </a:cubicBezTo>
                  <a:cubicBezTo>
                    <a:pt x="62253" y="72849"/>
                    <a:pt x="62253" y="73782"/>
                    <a:pt x="61786" y="73782"/>
                  </a:cubicBezTo>
                  <a:cubicBezTo>
                    <a:pt x="57121" y="76115"/>
                    <a:pt x="53856" y="79847"/>
                    <a:pt x="50124" y="83112"/>
                  </a:cubicBezTo>
                  <a:cubicBezTo>
                    <a:pt x="46391" y="86844"/>
                    <a:pt x="41726" y="87777"/>
                    <a:pt x="37061" y="86844"/>
                  </a:cubicBezTo>
                  <a:cubicBezTo>
                    <a:pt x="37061" y="86844"/>
                    <a:pt x="37061" y="87311"/>
                    <a:pt x="36595" y="87311"/>
                  </a:cubicBezTo>
                  <a:cubicBezTo>
                    <a:pt x="36595" y="87311"/>
                    <a:pt x="36128" y="87311"/>
                    <a:pt x="36128" y="86844"/>
                  </a:cubicBezTo>
                  <a:cubicBezTo>
                    <a:pt x="36128" y="90576"/>
                    <a:pt x="36128" y="93842"/>
                    <a:pt x="36128" y="97574"/>
                  </a:cubicBezTo>
                  <a:cubicBezTo>
                    <a:pt x="36128" y="99906"/>
                    <a:pt x="37528" y="102239"/>
                    <a:pt x="40327" y="102705"/>
                  </a:cubicBezTo>
                  <a:cubicBezTo>
                    <a:pt x="43126" y="103172"/>
                    <a:pt x="46391" y="103172"/>
                    <a:pt x="47324" y="106437"/>
                  </a:cubicBezTo>
                  <a:cubicBezTo>
                    <a:pt x="47324" y="106437"/>
                    <a:pt x="47791" y="106437"/>
                    <a:pt x="47791" y="106437"/>
                  </a:cubicBezTo>
                  <a:cubicBezTo>
                    <a:pt x="47791" y="106437"/>
                    <a:pt x="48258" y="106904"/>
                    <a:pt x="48258" y="106904"/>
                  </a:cubicBezTo>
                  <a:cubicBezTo>
                    <a:pt x="49657" y="106904"/>
                    <a:pt x="51523" y="106904"/>
                    <a:pt x="52923" y="106904"/>
                  </a:cubicBezTo>
                  <a:cubicBezTo>
                    <a:pt x="54789" y="106904"/>
                    <a:pt x="55255" y="107837"/>
                    <a:pt x="54322" y="108770"/>
                  </a:cubicBezTo>
                  <a:cubicBezTo>
                    <a:pt x="53856" y="109236"/>
                    <a:pt x="52923" y="108770"/>
                    <a:pt x="52456" y="108770"/>
                  </a:cubicBezTo>
                  <a:cubicBezTo>
                    <a:pt x="50590" y="108770"/>
                    <a:pt x="49657" y="107837"/>
                    <a:pt x="48258" y="106437"/>
                  </a:cubicBezTo>
                  <a:cubicBezTo>
                    <a:pt x="47791" y="106437"/>
                    <a:pt x="47791" y="106437"/>
                    <a:pt x="47324" y="106437"/>
                  </a:cubicBezTo>
                  <a:cubicBezTo>
                    <a:pt x="47324" y="106437"/>
                    <a:pt x="47324" y="106437"/>
                    <a:pt x="47324" y="105971"/>
                  </a:cubicBezTo>
                  <a:cubicBezTo>
                    <a:pt x="44992" y="106904"/>
                    <a:pt x="42659" y="106904"/>
                    <a:pt x="41260" y="109236"/>
                  </a:cubicBezTo>
                  <a:cubicBezTo>
                    <a:pt x="39394" y="112036"/>
                    <a:pt x="39860" y="115301"/>
                    <a:pt x="41260" y="118100"/>
                  </a:cubicBezTo>
                  <a:cubicBezTo>
                    <a:pt x="46391" y="126964"/>
                    <a:pt x="53389" y="134428"/>
                    <a:pt x="63652" y="137693"/>
                  </a:cubicBezTo>
                  <a:cubicBezTo>
                    <a:pt x="63652" y="137693"/>
                    <a:pt x="63652" y="137227"/>
                    <a:pt x="63652" y="137227"/>
                  </a:cubicBezTo>
                  <a:lnTo>
                    <a:pt x="64119" y="136294"/>
                  </a:lnTo>
                  <a:lnTo>
                    <a:pt x="63652" y="137693"/>
                  </a:lnTo>
                  <a:cubicBezTo>
                    <a:pt x="63652" y="137693"/>
                    <a:pt x="63652" y="137693"/>
                    <a:pt x="63652" y="137693"/>
                  </a:cubicBezTo>
                  <a:cubicBezTo>
                    <a:pt x="63186" y="138626"/>
                    <a:pt x="63186" y="140026"/>
                    <a:pt x="63186" y="140959"/>
                  </a:cubicBezTo>
                  <a:cubicBezTo>
                    <a:pt x="64585" y="146091"/>
                    <a:pt x="67851" y="149823"/>
                    <a:pt x="71583" y="153555"/>
                  </a:cubicBezTo>
                  <a:cubicBezTo>
                    <a:pt x="72982" y="154954"/>
                    <a:pt x="77181" y="154021"/>
                    <a:pt x="78581" y="152155"/>
                  </a:cubicBezTo>
                  <a:cubicBezTo>
                    <a:pt x="79047" y="151222"/>
                    <a:pt x="80447" y="149823"/>
                    <a:pt x="79980" y="148890"/>
                  </a:cubicBezTo>
                  <a:cubicBezTo>
                    <a:pt x="79514" y="140492"/>
                    <a:pt x="82779" y="132562"/>
                    <a:pt x="82779" y="124165"/>
                  </a:cubicBezTo>
                  <a:cubicBezTo>
                    <a:pt x="82779" y="119500"/>
                    <a:pt x="84645" y="115301"/>
                    <a:pt x="86978" y="111569"/>
                  </a:cubicBezTo>
                  <a:cubicBezTo>
                    <a:pt x="88377" y="109703"/>
                    <a:pt x="89777" y="106904"/>
                    <a:pt x="89777" y="104571"/>
                  </a:cubicBezTo>
                  <a:cubicBezTo>
                    <a:pt x="89310" y="94308"/>
                    <a:pt x="95375" y="84978"/>
                    <a:pt x="94442" y="74248"/>
                  </a:cubicBezTo>
                  <a:cubicBezTo>
                    <a:pt x="94442" y="72849"/>
                    <a:pt x="94442" y="71449"/>
                    <a:pt x="94908" y="70516"/>
                  </a:cubicBezTo>
                  <a:cubicBezTo>
                    <a:pt x="96308" y="66318"/>
                    <a:pt x="98640" y="62586"/>
                    <a:pt x="103305" y="60720"/>
                  </a:cubicBezTo>
                  <a:cubicBezTo>
                    <a:pt x="104705" y="60253"/>
                    <a:pt x="106105" y="60720"/>
                    <a:pt x="106571" y="62119"/>
                  </a:cubicBezTo>
                  <a:cubicBezTo>
                    <a:pt x="107037" y="64452"/>
                    <a:pt x="105171" y="67717"/>
                    <a:pt x="106571" y="69583"/>
                  </a:cubicBezTo>
                  <a:cubicBezTo>
                    <a:pt x="111236" y="76115"/>
                    <a:pt x="111702" y="84045"/>
                    <a:pt x="115435" y="90576"/>
                  </a:cubicBezTo>
                  <a:cubicBezTo>
                    <a:pt x="116834" y="93375"/>
                    <a:pt x="117767" y="96641"/>
                    <a:pt x="116834" y="99906"/>
                  </a:cubicBezTo>
                  <a:cubicBezTo>
                    <a:pt x="115901" y="103172"/>
                    <a:pt x="115435" y="105971"/>
                    <a:pt x="114502" y="109236"/>
                  </a:cubicBezTo>
                  <a:cubicBezTo>
                    <a:pt x="114035" y="111569"/>
                    <a:pt x="116834" y="114835"/>
                    <a:pt x="119167" y="113902"/>
                  </a:cubicBezTo>
                  <a:cubicBezTo>
                    <a:pt x="121966" y="112969"/>
                    <a:pt x="125231" y="111569"/>
                    <a:pt x="128030" y="110169"/>
                  </a:cubicBezTo>
                  <a:cubicBezTo>
                    <a:pt x="131296" y="108770"/>
                    <a:pt x="131296" y="108770"/>
                    <a:pt x="132695" y="113435"/>
                  </a:cubicBezTo>
                  <a:cubicBezTo>
                    <a:pt x="132695" y="113902"/>
                    <a:pt x="132695" y="114835"/>
                    <a:pt x="133162" y="115301"/>
                  </a:cubicBezTo>
                  <a:cubicBezTo>
                    <a:pt x="134095" y="118567"/>
                    <a:pt x="136427" y="119033"/>
                    <a:pt x="138760" y="117167"/>
                  </a:cubicBezTo>
                  <a:cubicBezTo>
                    <a:pt x="146224" y="111103"/>
                    <a:pt x="149956" y="103638"/>
                    <a:pt x="151822" y="94308"/>
                  </a:cubicBezTo>
                  <a:cubicBezTo>
                    <a:pt x="151822" y="93375"/>
                    <a:pt x="150889" y="91976"/>
                    <a:pt x="149956" y="91509"/>
                  </a:cubicBezTo>
                  <a:cubicBezTo>
                    <a:pt x="149023" y="90576"/>
                    <a:pt x="147623" y="90110"/>
                    <a:pt x="146690" y="90110"/>
                  </a:cubicBezTo>
                  <a:cubicBezTo>
                    <a:pt x="140159" y="90110"/>
                    <a:pt x="137827" y="87311"/>
                    <a:pt x="137360" y="80780"/>
                  </a:cubicBezTo>
                  <a:cubicBezTo>
                    <a:pt x="136894" y="74715"/>
                    <a:pt x="135028" y="74248"/>
                    <a:pt x="128030" y="76115"/>
                  </a:cubicBezTo>
                  <a:cubicBezTo>
                    <a:pt x="124298" y="77048"/>
                    <a:pt x="124298" y="77048"/>
                    <a:pt x="125231" y="73315"/>
                  </a:cubicBezTo>
                  <a:cubicBezTo>
                    <a:pt x="125698" y="71449"/>
                    <a:pt x="126164" y="69583"/>
                    <a:pt x="126631" y="67717"/>
                  </a:cubicBezTo>
                  <a:cubicBezTo>
                    <a:pt x="127564" y="63985"/>
                    <a:pt x="126164" y="61186"/>
                    <a:pt x="122899" y="60253"/>
                  </a:cubicBezTo>
                  <a:cubicBezTo>
                    <a:pt x="119167" y="58854"/>
                    <a:pt x="115901" y="58387"/>
                    <a:pt x="113569" y="54655"/>
                  </a:cubicBezTo>
                  <a:cubicBezTo>
                    <a:pt x="111236" y="50457"/>
                    <a:pt x="106105" y="48124"/>
                    <a:pt x="105171" y="42526"/>
                  </a:cubicBezTo>
                  <a:cubicBezTo>
                    <a:pt x="105171" y="41593"/>
                    <a:pt x="103305" y="40660"/>
                    <a:pt x="102372" y="40193"/>
                  </a:cubicBezTo>
                  <a:cubicBezTo>
                    <a:pt x="100040" y="39727"/>
                    <a:pt x="97241" y="39727"/>
                    <a:pt x="94908" y="38794"/>
                  </a:cubicBezTo>
                  <a:cubicBezTo>
                    <a:pt x="90243" y="36928"/>
                    <a:pt x="85578" y="34129"/>
                    <a:pt x="84179" y="28531"/>
                  </a:cubicBezTo>
                  <a:cubicBezTo>
                    <a:pt x="82779" y="23399"/>
                    <a:pt x="80913" y="18734"/>
                    <a:pt x="75782" y="15935"/>
                  </a:cubicBezTo>
                  <a:cubicBezTo>
                    <a:pt x="74382" y="15002"/>
                    <a:pt x="72982" y="13136"/>
                    <a:pt x="72049" y="11737"/>
                  </a:cubicBezTo>
                  <a:cubicBezTo>
                    <a:pt x="70183" y="8004"/>
                    <a:pt x="67851" y="5672"/>
                    <a:pt x="63652" y="4272"/>
                  </a:cubicBezTo>
                  <a:cubicBezTo>
                    <a:pt x="61320" y="3339"/>
                    <a:pt x="58987" y="1940"/>
                    <a:pt x="57121" y="540"/>
                  </a:cubicBezTo>
                  <a:cubicBezTo>
                    <a:pt x="54789" y="-859"/>
                    <a:pt x="51990" y="540"/>
                    <a:pt x="51523" y="3806"/>
                  </a:cubicBezTo>
                  <a:cubicBezTo>
                    <a:pt x="50590" y="8004"/>
                    <a:pt x="49657" y="12203"/>
                    <a:pt x="48724" y="16402"/>
                  </a:cubicBezTo>
                  <a:cubicBezTo>
                    <a:pt x="48724" y="16402"/>
                    <a:pt x="49191" y="16402"/>
                    <a:pt x="49191" y="16402"/>
                  </a:cubicBezTo>
                  <a:cubicBezTo>
                    <a:pt x="49191" y="16868"/>
                    <a:pt x="49191" y="16868"/>
                    <a:pt x="49191" y="17335"/>
                  </a:cubicBezTo>
                  <a:cubicBezTo>
                    <a:pt x="51056" y="19667"/>
                    <a:pt x="51523" y="22466"/>
                    <a:pt x="51523" y="25265"/>
                  </a:cubicBezTo>
                  <a:cubicBezTo>
                    <a:pt x="51523" y="25732"/>
                    <a:pt x="51523" y="26665"/>
                    <a:pt x="51056" y="27131"/>
                  </a:cubicBezTo>
                  <a:cubicBezTo>
                    <a:pt x="50124" y="28064"/>
                    <a:pt x="49657" y="27598"/>
                    <a:pt x="49191" y="25732"/>
                  </a:cubicBezTo>
                  <a:cubicBezTo>
                    <a:pt x="49191" y="22933"/>
                    <a:pt x="49191" y="20134"/>
                    <a:pt x="49191" y="17801"/>
                  </a:cubicBezTo>
                  <a:cubicBezTo>
                    <a:pt x="49191" y="17801"/>
                    <a:pt x="48724" y="17335"/>
                    <a:pt x="48724" y="17335"/>
                  </a:cubicBezTo>
                  <a:cubicBezTo>
                    <a:pt x="48724" y="17335"/>
                    <a:pt x="48724" y="16868"/>
                    <a:pt x="48724" y="16868"/>
                  </a:cubicBezTo>
                  <a:cubicBezTo>
                    <a:pt x="47791" y="16868"/>
                    <a:pt x="46391" y="17335"/>
                    <a:pt x="45925" y="16868"/>
                  </a:cubicBezTo>
                  <a:cubicBezTo>
                    <a:pt x="41726" y="14069"/>
                    <a:pt x="37528" y="15002"/>
                    <a:pt x="33329" y="16868"/>
                  </a:cubicBezTo>
                  <a:cubicBezTo>
                    <a:pt x="33329" y="17335"/>
                    <a:pt x="33329" y="17335"/>
                    <a:pt x="33329" y="17801"/>
                  </a:cubicBezTo>
                  <a:cubicBezTo>
                    <a:pt x="33329" y="17801"/>
                    <a:pt x="32863" y="17801"/>
                    <a:pt x="32863" y="17801"/>
                  </a:cubicBezTo>
                  <a:cubicBezTo>
                    <a:pt x="32863" y="18734"/>
                    <a:pt x="32863" y="19667"/>
                    <a:pt x="32863" y="20600"/>
                  </a:cubicBezTo>
                  <a:cubicBezTo>
                    <a:pt x="32396" y="22000"/>
                    <a:pt x="31463" y="22466"/>
                    <a:pt x="30064" y="22000"/>
                  </a:cubicBezTo>
                  <a:cubicBezTo>
                    <a:pt x="29597" y="22000"/>
                    <a:pt x="29131" y="21533"/>
                    <a:pt x="28664" y="21067"/>
                  </a:cubicBezTo>
                  <a:cubicBezTo>
                    <a:pt x="27731" y="19667"/>
                    <a:pt x="28198" y="18734"/>
                    <a:pt x="29597" y="18268"/>
                  </a:cubicBezTo>
                  <a:cubicBezTo>
                    <a:pt x="30530" y="18268"/>
                    <a:pt x="31463" y="17801"/>
                    <a:pt x="32396" y="17335"/>
                  </a:cubicBezTo>
                  <a:cubicBezTo>
                    <a:pt x="32396" y="17335"/>
                    <a:pt x="32396" y="16868"/>
                    <a:pt x="32396" y="16868"/>
                  </a:cubicBezTo>
                  <a:cubicBezTo>
                    <a:pt x="32396" y="16868"/>
                    <a:pt x="32863" y="16868"/>
                    <a:pt x="32863" y="16868"/>
                  </a:cubicBezTo>
                  <a:cubicBezTo>
                    <a:pt x="32863" y="16402"/>
                    <a:pt x="32863" y="15935"/>
                    <a:pt x="32863" y="15469"/>
                  </a:cubicBezTo>
                  <a:cubicBezTo>
                    <a:pt x="31463" y="10337"/>
                    <a:pt x="28664" y="8471"/>
                    <a:pt x="24932" y="9871"/>
                  </a:cubicBezTo>
                  <a:cubicBezTo>
                    <a:pt x="20267" y="11737"/>
                    <a:pt x="15136" y="12670"/>
                    <a:pt x="10004" y="13136"/>
                  </a:cubicBezTo>
                  <a:cubicBezTo>
                    <a:pt x="6272" y="13603"/>
                    <a:pt x="4406" y="15469"/>
                    <a:pt x="3473" y="18734"/>
                  </a:cubicBezTo>
                  <a:cubicBezTo>
                    <a:pt x="3006" y="20600"/>
                    <a:pt x="2073" y="22466"/>
                    <a:pt x="1607" y="24332"/>
                  </a:cubicBezTo>
                  <a:cubicBezTo>
                    <a:pt x="-1659" y="31796"/>
                    <a:pt x="207" y="37861"/>
                    <a:pt x="5806" y="43459"/>
                  </a:cubicBezTo>
                  <a:cubicBezTo>
                    <a:pt x="7205" y="44859"/>
                    <a:pt x="9071" y="46258"/>
                    <a:pt x="8604" y="48124"/>
                  </a:cubicBezTo>
                  <a:close/>
                  <a:moveTo>
                    <a:pt x="56188" y="101306"/>
                  </a:moveTo>
                  <a:lnTo>
                    <a:pt x="54789" y="100373"/>
                  </a:lnTo>
                  <a:lnTo>
                    <a:pt x="56655" y="99906"/>
                  </a:lnTo>
                  <a:lnTo>
                    <a:pt x="56188" y="101306"/>
                  </a:lnTo>
                  <a:close/>
                  <a:moveTo>
                    <a:pt x="51990" y="41126"/>
                  </a:moveTo>
                  <a:lnTo>
                    <a:pt x="52923" y="41593"/>
                  </a:lnTo>
                  <a:lnTo>
                    <a:pt x="51990" y="41126"/>
                  </a:lnTo>
                  <a:lnTo>
                    <a:pt x="51056" y="40193"/>
                  </a:lnTo>
                  <a:lnTo>
                    <a:pt x="51990" y="41126"/>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 name="Freeform: Shape 39">
              <a:extLst>
                <a:ext uri="{FF2B5EF4-FFF2-40B4-BE49-F238E27FC236}">
                  <a16:creationId xmlns:a16="http://schemas.microsoft.com/office/drawing/2014/main" id="{821A8333-44BC-40F2-B817-367104A56DDE}"/>
                </a:ext>
              </a:extLst>
            </p:cNvPr>
            <p:cNvSpPr/>
            <p:nvPr/>
          </p:nvSpPr>
          <p:spPr>
            <a:xfrm>
              <a:off x="1918453" y="1482637"/>
              <a:ext cx="153938" cy="144608"/>
            </a:xfrm>
            <a:custGeom>
              <a:avLst/>
              <a:gdLst/>
              <a:ahLst/>
              <a:cxnLst/>
              <a:rect l="0" t="0" r="0" b="0"/>
              <a:pathLst>
                <a:path w="153947" h="144617">
                  <a:moveTo>
                    <a:pt x="151857" y="102528"/>
                  </a:moveTo>
                  <a:cubicBezTo>
                    <a:pt x="149525" y="100662"/>
                    <a:pt x="148125" y="99262"/>
                    <a:pt x="147192" y="96930"/>
                  </a:cubicBezTo>
                  <a:cubicBezTo>
                    <a:pt x="145326" y="93198"/>
                    <a:pt x="142061" y="91332"/>
                    <a:pt x="137862" y="91332"/>
                  </a:cubicBezTo>
                  <a:cubicBezTo>
                    <a:pt x="132264" y="91798"/>
                    <a:pt x="126200" y="91798"/>
                    <a:pt x="121068" y="88532"/>
                  </a:cubicBezTo>
                  <a:cubicBezTo>
                    <a:pt x="119668" y="87599"/>
                    <a:pt x="117336" y="88066"/>
                    <a:pt x="115470" y="88066"/>
                  </a:cubicBezTo>
                  <a:cubicBezTo>
                    <a:pt x="107073" y="88999"/>
                    <a:pt x="98676" y="89466"/>
                    <a:pt x="90745" y="90865"/>
                  </a:cubicBezTo>
                  <a:cubicBezTo>
                    <a:pt x="85614" y="91798"/>
                    <a:pt x="80948" y="93664"/>
                    <a:pt x="77683" y="87599"/>
                  </a:cubicBezTo>
                  <a:cubicBezTo>
                    <a:pt x="76283" y="85267"/>
                    <a:pt x="73484" y="85267"/>
                    <a:pt x="71152" y="84334"/>
                  </a:cubicBezTo>
                  <a:cubicBezTo>
                    <a:pt x="63688" y="81535"/>
                    <a:pt x="57157" y="77803"/>
                    <a:pt x="55291" y="69406"/>
                  </a:cubicBezTo>
                  <a:cubicBezTo>
                    <a:pt x="54358" y="65674"/>
                    <a:pt x="51558" y="64274"/>
                    <a:pt x="48760" y="63808"/>
                  </a:cubicBezTo>
                  <a:cubicBezTo>
                    <a:pt x="46427" y="63341"/>
                    <a:pt x="46893" y="62875"/>
                    <a:pt x="48760" y="61942"/>
                  </a:cubicBezTo>
                  <a:cubicBezTo>
                    <a:pt x="50626" y="60542"/>
                    <a:pt x="52492" y="59143"/>
                    <a:pt x="54358" y="57277"/>
                  </a:cubicBezTo>
                  <a:cubicBezTo>
                    <a:pt x="54358" y="57277"/>
                    <a:pt x="54358" y="57277"/>
                    <a:pt x="54358" y="57277"/>
                  </a:cubicBezTo>
                  <a:lnTo>
                    <a:pt x="53891" y="56810"/>
                  </a:lnTo>
                  <a:lnTo>
                    <a:pt x="54824" y="56810"/>
                  </a:lnTo>
                  <a:cubicBezTo>
                    <a:pt x="54824" y="56810"/>
                    <a:pt x="54358" y="56810"/>
                    <a:pt x="54358" y="57277"/>
                  </a:cubicBezTo>
                  <a:cubicBezTo>
                    <a:pt x="58090" y="57743"/>
                    <a:pt x="61822" y="58676"/>
                    <a:pt x="65554" y="57743"/>
                  </a:cubicBezTo>
                  <a:cubicBezTo>
                    <a:pt x="66953" y="57277"/>
                    <a:pt x="68353" y="54011"/>
                    <a:pt x="67420" y="53078"/>
                  </a:cubicBezTo>
                  <a:cubicBezTo>
                    <a:pt x="66953" y="52145"/>
                    <a:pt x="66487" y="50745"/>
                    <a:pt x="65554" y="49812"/>
                  </a:cubicBezTo>
                  <a:cubicBezTo>
                    <a:pt x="61355" y="46547"/>
                    <a:pt x="60422" y="43281"/>
                    <a:pt x="61355" y="38150"/>
                  </a:cubicBezTo>
                  <a:cubicBezTo>
                    <a:pt x="61822" y="34884"/>
                    <a:pt x="57623" y="30686"/>
                    <a:pt x="54358" y="30219"/>
                  </a:cubicBezTo>
                  <a:cubicBezTo>
                    <a:pt x="51092" y="29753"/>
                    <a:pt x="47826" y="30219"/>
                    <a:pt x="44561" y="29753"/>
                  </a:cubicBezTo>
                  <a:cubicBezTo>
                    <a:pt x="41762" y="29286"/>
                    <a:pt x="39429" y="28353"/>
                    <a:pt x="38496" y="25554"/>
                  </a:cubicBezTo>
                  <a:cubicBezTo>
                    <a:pt x="37563" y="23222"/>
                    <a:pt x="37097" y="20422"/>
                    <a:pt x="36164" y="18090"/>
                  </a:cubicBezTo>
                  <a:cubicBezTo>
                    <a:pt x="35697" y="16224"/>
                    <a:pt x="35231" y="13891"/>
                    <a:pt x="33831" y="12958"/>
                  </a:cubicBezTo>
                  <a:cubicBezTo>
                    <a:pt x="28700" y="9226"/>
                    <a:pt x="24968" y="3628"/>
                    <a:pt x="18437" y="1296"/>
                  </a:cubicBezTo>
                  <a:cubicBezTo>
                    <a:pt x="13305" y="-1037"/>
                    <a:pt x="8173" y="-104"/>
                    <a:pt x="3975" y="3162"/>
                  </a:cubicBezTo>
                  <a:cubicBezTo>
                    <a:pt x="1176" y="5028"/>
                    <a:pt x="-690" y="8760"/>
                    <a:pt x="243" y="11559"/>
                  </a:cubicBezTo>
                  <a:cubicBezTo>
                    <a:pt x="2575" y="19023"/>
                    <a:pt x="3975" y="26487"/>
                    <a:pt x="4908" y="33951"/>
                  </a:cubicBezTo>
                  <a:cubicBezTo>
                    <a:pt x="4908" y="34884"/>
                    <a:pt x="6307" y="36284"/>
                    <a:pt x="7240" y="36750"/>
                  </a:cubicBezTo>
                  <a:cubicBezTo>
                    <a:pt x="12372" y="39083"/>
                    <a:pt x="17970" y="40949"/>
                    <a:pt x="23102" y="42815"/>
                  </a:cubicBezTo>
                  <a:cubicBezTo>
                    <a:pt x="28233" y="44681"/>
                    <a:pt x="28233" y="45147"/>
                    <a:pt x="28233" y="49346"/>
                  </a:cubicBezTo>
                  <a:cubicBezTo>
                    <a:pt x="28233" y="53078"/>
                    <a:pt x="27767" y="56810"/>
                    <a:pt x="28233" y="61009"/>
                  </a:cubicBezTo>
                  <a:cubicBezTo>
                    <a:pt x="28700" y="66140"/>
                    <a:pt x="26834" y="69872"/>
                    <a:pt x="22635" y="72671"/>
                  </a:cubicBezTo>
                  <a:cubicBezTo>
                    <a:pt x="19369" y="75004"/>
                    <a:pt x="17037" y="78269"/>
                    <a:pt x="15171" y="81068"/>
                  </a:cubicBezTo>
                  <a:cubicBezTo>
                    <a:pt x="9573" y="88999"/>
                    <a:pt x="9106" y="97863"/>
                    <a:pt x="9573" y="106726"/>
                  </a:cubicBezTo>
                  <a:cubicBezTo>
                    <a:pt x="10039" y="112791"/>
                    <a:pt x="17503" y="112324"/>
                    <a:pt x="20303" y="116523"/>
                  </a:cubicBezTo>
                  <a:cubicBezTo>
                    <a:pt x="20769" y="116989"/>
                    <a:pt x="21235" y="117456"/>
                    <a:pt x="21702" y="117922"/>
                  </a:cubicBezTo>
                  <a:cubicBezTo>
                    <a:pt x="25901" y="121654"/>
                    <a:pt x="31032" y="122121"/>
                    <a:pt x="35697" y="119322"/>
                  </a:cubicBezTo>
                  <a:cubicBezTo>
                    <a:pt x="36630" y="118855"/>
                    <a:pt x="38030" y="117922"/>
                    <a:pt x="38963" y="117922"/>
                  </a:cubicBezTo>
                  <a:cubicBezTo>
                    <a:pt x="40362" y="117456"/>
                    <a:pt x="41295" y="118389"/>
                    <a:pt x="40829" y="120255"/>
                  </a:cubicBezTo>
                  <a:cubicBezTo>
                    <a:pt x="40362" y="122121"/>
                    <a:pt x="39429" y="123987"/>
                    <a:pt x="39896" y="125853"/>
                  </a:cubicBezTo>
                  <a:cubicBezTo>
                    <a:pt x="40362" y="128652"/>
                    <a:pt x="42695" y="130052"/>
                    <a:pt x="45494" y="130518"/>
                  </a:cubicBezTo>
                  <a:cubicBezTo>
                    <a:pt x="51558" y="131918"/>
                    <a:pt x="58090" y="134250"/>
                    <a:pt x="64154" y="134250"/>
                  </a:cubicBezTo>
                  <a:cubicBezTo>
                    <a:pt x="76283" y="134250"/>
                    <a:pt x="87480" y="140781"/>
                    <a:pt x="100075" y="140315"/>
                  </a:cubicBezTo>
                  <a:cubicBezTo>
                    <a:pt x="102408" y="140315"/>
                    <a:pt x="104740" y="142181"/>
                    <a:pt x="107073" y="143580"/>
                  </a:cubicBezTo>
                  <a:cubicBezTo>
                    <a:pt x="111738" y="146379"/>
                    <a:pt x="116403" y="147779"/>
                    <a:pt x="122001" y="146846"/>
                  </a:cubicBezTo>
                  <a:cubicBezTo>
                    <a:pt x="125733" y="146379"/>
                    <a:pt x="129465" y="146846"/>
                    <a:pt x="133664" y="146379"/>
                  </a:cubicBezTo>
                  <a:cubicBezTo>
                    <a:pt x="135530" y="146379"/>
                    <a:pt x="137396" y="145446"/>
                    <a:pt x="138795" y="144047"/>
                  </a:cubicBezTo>
                  <a:cubicBezTo>
                    <a:pt x="142061" y="140781"/>
                    <a:pt x="145793" y="138449"/>
                    <a:pt x="149991" y="136583"/>
                  </a:cubicBezTo>
                  <a:cubicBezTo>
                    <a:pt x="152790" y="135183"/>
                    <a:pt x="153257" y="132851"/>
                    <a:pt x="152790" y="130052"/>
                  </a:cubicBezTo>
                  <a:cubicBezTo>
                    <a:pt x="152324" y="127253"/>
                    <a:pt x="153724" y="125387"/>
                    <a:pt x="155123" y="123054"/>
                  </a:cubicBezTo>
                  <a:cubicBezTo>
                    <a:pt x="160255" y="114190"/>
                    <a:pt x="158855" y="107659"/>
                    <a:pt x="151857" y="10252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 name="Freeform: Shape 40">
              <a:extLst>
                <a:ext uri="{FF2B5EF4-FFF2-40B4-BE49-F238E27FC236}">
                  <a16:creationId xmlns:a16="http://schemas.microsoft.com/office/drawing/2014/main" id="{DEEF4CFC-2079-45B2-AD42-882E2085A1E2}"/>
                </a:ext>
              </a:extLst>
            </p:cNvPr>
            <p:cNvSpPr/>
            <p:nvPr/>
          </p:nvSpPr>
          <p:spPr>
            <a:xfrm>
              <a:off x="1644790" y="1441885"/>
              <a:ext cx="153938" cy="97960"/>
            </a:xfrm>
            <a:custGeom>
              <a:avLst/>
              <a:gdLst/>
              <a:ahLst/>
              <a:cxnLst/>
              <a:rect l="0" t="0" r="0" b="0"/>
              <a:pathLst>
                <a:path w="153947" h="97966">
                  <a:moveTo>
                    <a:pt x="82188" y="53247"/>
                  </a:moveTo>
                  <a:cubicBezTo>
                    <a:pt x="85453" y="47648"/>
                    <a:pt x="81721" y="42050"/>
                    <a:pt x="83121" y="36919"/>
                  </a:cubicBezTo>
                  <a:cubicBezTo>
                    <a:pt x="82654" y="31787"/>
                    <a:pt x="82654" y="27589"/>
                    <a:pt x="82188" y="22924"/>
                  </a:cubicBezTo>
                  <a:cubicBezTo>
                    <a:pt x="81721" y="18725"/>
                    <a:pt x="78456" y="16393"/>
                    <a:pt x="74257" y="15459"/>
                  </a:cubicBezTo>
                  <a:cubicBezTo>
                    <a:pt x="70525" y="14526"/>
                    <a:pt x="70525" y="14060"/>
                    <a:pt x="70525" y="10328"/>
                  </a:cubicBezTo>
                  <a:cubicBezTo>
                    <a:pt x="70525" y="4263"/>
                    <a:pt x="68193" y="1464"/>
                    <a:pt x="63527" y="531"/>
                  </a:cubicBezTo>
                  <a:cubicBezTo>
                    <a:pt x="59795" y="65"/>
                    <a:pt x="55130" y="-868"/>
                    <a:pt x="52331" y="1931"/>
                  </a:cubicBezTo>
                  <a:cubicBezTo>
                    <a:pt x="47666" y="6596"/>
                    <a:pt x="40669" y="7529"/>
                    <a:pt x="35537" y="11261"/>
                  </a:cubicBezTo>
                  <a:cubicBezTo>
                    <a:pt x="33671" y="12660"/>
                    <a:pt x="32272" y="14993"/>
                    <a:pt x="30406" y="16859"/>
                  </a:cubicBezTo>
                  <a:cubicBezTo>
                    <a:pt x="31339" y="21524"/>
                    <a:pt x="28073" y="22924"/>
                    <a:pt x="24341" y="24790"/>
                  </a:cubicBezTo>
                  <a:cubicBezTo>
                    <a:pt x="21542" y="26189"/>
                    <a:pt x="19676" y="28988"/>
                    <a:pt x="17343" y="30854"/>
                  </a:cubicBezTo>
                  <a:cubicBezTo>
                    <a:pt x="16410" y="31787"/>
                    <a:pt x="16410" y="33653"/>
                    <a:pt x="17343" y="34120"/>
                  </a:cubicBezTo>
                  <a:cubicBezTo>
                    <a:pt x="19209" y="35519"/>
                    <a:pt x="21542" y="36919"/>
                    <a:pt x="23874" y="38318"/>
                  </a:cubicBezTo>
                  <a:cubicBezTo>
                    <a:pt x="25274" y="39251"/>
                    <a:pt x="25740" y="40184"/>
                    <a:pt x="24807" y="41117"/>
                  </a:cubicBezTo>
                  <a:cubicBezTo>
                    <a:pt x="24341" y="41584"/>
                    <a:pt x="23408" y="41584"/>
                    <a:pt x="22941" y="41584"/>
                  </a:cubicBezTo>
                  <a:cubicBezTo>
                    <a:pt x="18743" y="41117"/>
                    <a:pt x="14078" y="40184"/>
                    <a:pt x="9879" y="39718"/>
                  </a:cubicBezTo>
                  <a:cubicBezTo>
                    <a:pt x="5681" y="39718"/>
                    <a:pt x="2415" y="43450"/>
                    <a:pt x="549" y="48115"/>
                  </a:cubicBezTo>
                  <a:cubicBezTo>
                    <a:pt x="-850" y="51847"/>
                    <a:pt x="549" y="54180"/>
                    <a:pt x="3348" y="56512"/>
                  </a:cubicBezTo>
                  <a:cubicBezTo>
                    <a:pt x="5681" y="58378"/>
                    <a:pt x="8480" y="60711"/>
                    <a:pt x="10812" y="62577"/>
                  </a:cubicBezTo>
                  <a:cubicBezTo>
                    <a:pt x="16877" y="67242"/>
                    <a:pt x="23408" y="71907"/>
                    <a:pt x="31805" y="67708"/>
                  </a:cubicBezTo>
                  <a:cubicBezTo>
                    <a:pt x="32738" y="67242"/>
                    <a:pt x="34604" y="67242"/>
                    <a:pt x="35537" y="67708"/>
                  </a:cubicBezTo>
                  <a:cubicBezTo>
                    <a:pt x="40202" y="70507"/>
                    <a:pt x="45334" y="70507"/>
                    <a:pt x="50465" y="70974"/>
                  </a:cubicBezTo>
                  <a:cubicBezTo>
                    <a:pt x="50932" y="70974"/>
                    <a:pt x="51398" y="71440"/>
                    <a:pt x="51865" y="71907"/>
                  </a:cubicBezTo>
                  <a:cubicBezTo>
                    <a:pt x="51398" y="72373"/>
                    <a:pt x="50932" y="72373"/>
                    <a:pt x="49999" y="72840"/>
                  </a:cubicBezTo>
                  <a:cubicBezTo>
                    <a:pt x="41602" y="74239"/>
                    <a:pt x="33671" y="75639"/>
                    <a:pt x="25274" y="77038"/>
                  </a:cubicBezTo>
                  <a:cubicBezTo>
                    <a:pt x="22941" y="77505"/>
                    <a:pt x="21075" y="79837"/>
                    <a:pt x="20609" y="82636"/>
                  </a:cubicBezTo>
                  <a:cubicBezTo>
                    <a:pt x="20142" y="88701"/>
                    <a:pt x="22008" y="92900"/>
                    <a:pt x="26673" y="95232"/>
                  </a:cubicBezTo>
                  <a:cubicBezTo>
                    <a:pt x="29006" y="96165"/>
                    <a:pt x="31339" y="97098"/>
                    <a:pt x="33671" y="97565"/>
                  </a:cubicBezTo>
                  <a:cubicBezTo>
                    <a:pt x="37403" y="98031"/>
                    <a:pt x="41602" y="97565"/>
                    <a:pt x="45334" y="98031"/>
                  </a:cubicBezTo>
                  <a:cubicBezTo>
                    <a:pt x="52798" y="98964"/>
                    <a:pt x="59329" y="97565"/>
                    <a:pt x="65394" y="93366"/>
                  </a:cubicBezTo>
                  <a:cubicBezTo>
                    <a:pt x="67726" y="91967"/>
                    <a:pt x="70059" y="90567"/>
                    <a:pt x="72391" y="90567"/>
                  </a:cubicBezTo>
                  <a:cubicBezTo>
                    <a:pt x="77989" y="90101"/>
                    <a:pt x="84054" y="90101"/>
                    <a:pt x="89652" y="88235"/>
                  </a:cubicBezTo>
                  <a:cubicBezTo>
                    <a:pt x="90585" y="87768"/>
                    <a:pt x="91984" y="88235"/>
                    <a:pt x="93384" y="88701"/>
                  </a:cubicBezTo>
                  <a:cubicBezTo>
                    <a:pt x="97583" y="90101"/>
                    <a:pt x="101781" y="91500"/>
                    <a:pt x="105980" y="93366"/>
                  </a:cubicBezTo>
                  <a:cubicBezTo>
                    <a:pt x="109245" y="94766"/>
                    <a:pt x="112044" y="95232"/>
                    <a:pt x="115310" y="94766"/>
                  </a:cubicBezTo>
                  <a:cubicBezTo>
                    <a:pt x="117642" y="94299"/>
                    <a:pt x="120441" y="93833"/>
                    <a:pt x="122774" y="93366"/>
                  </a:cubicBezTo>
                  <a:cubicBezTo>
                    <a:pt x="126972" y="92900"/>
                    <a:pt x="129771" y="91034"/>
                    <a:pt x="133037" y="88235"/>
                  </a:cubicBezTo>
                  <a:cubicBezTo>
                    <a:pt x="139102" y="82636"/>
                    <a:pt x="144233" y="76105"/>
                    <a:pt x="150298" y="70507"/>
                  </a:cubicBezTo>
                  <a:cubicBezTo>
                    <a:pt x="152164" y="69108"/>
                    <a:pt x="153097" y="66309"/>
                    <a:pt x="154496" y="63976"/>
                  </a:cubicBezTo>
                  <a:cubicBezTo>
                    <a:pt x="157295" y="58845"/>
                    <a:pt x="154963" y="52314"/>
                    <a:pt x="149831" y="49048"/>
                  </a:cubicBezTo>
                  <a:cubicBezTo>
                    <a:pt x="148898" y="48581"/>
                    <a:pt x="147499" y="48581"/>
                    <a:pt x="146099" y="48581"/>
                  </a:cubicBezTo>
                  <a:cubicBezTo>
                    <a:pt x="143300" y="49048"/>
                    <a:pt x="141434" y="50914"/>
                    <a:pt x="140035" y="53247"/>
                  </a:cubicBezTo>
                  <a:cubicBezTo>
                    <a:pt x="139102" y="54646"/>
                    <a:pt x="138169" y="55579"/>
                    <a:pt x="137236" y="54180"/>
                  </a:cubicBezTo>
                  <a:cubicBezTo>
                    <a:pt x="134903" y="51381"/>
                    <a:pt x="129771" y="50448"/>
                    <a:pt x="131637" y="45316"/>
                  </a:cubicBezTo>
                  <a:cubicBezTo>
                    <a:pt x="129771" y="42517"/>
                    <a:pt x="127905" y="40184"/>
                    <a:pt x="130705" y="36919"/>
                  </a:cubicBezTo>
                  <a:cubicBezTo>
                    <a:pt x="132571" y="35053"/>
                    <a:pt x="133504" y="32720"/>
                    <a:pt x="133504" y="29921"/>
                  </a:cubicBezTo>
                  <a:cubicBezTo>
                    <a:pt x="133037" y="23857"/>
                    <a:pt x="134437" y="18725"/>
                    <a:pt x="136769" y="13127"/>
                  </a:cubicBezTo>
                  <a:cubicBezTo>
                    <a:pt x="137702" y="11261"/>
                    <a:pt x="136769" y="9395"/>
                    <a:pt x="135370" y="7995"/>
                  </a:cubicBezTo>
                  <a:cubicBezTo>
                    <a:pt x="133504" y="6129"/>
                    <a:pt x="130705" y="6129"/>
                    <a:pt x="128372" y="7529"/>
                  </a:cubicBezTo>
                  <a:cubicBezTo>
                    <a:pt x="123240" y="11261"/>
                    <a:pt x="118109" y="14993"/>
                    <a:pt x="112977" y="18725"/>
                  </a:cubicBezTo>
                  <a:cubicBezTo>
                    <a:pt x="110178" y="21058"/>
                    <a:pt x="109245" y="23857"/>
                    <a:pt x="109712" y="27122"/>
                  </a:cubicBezTo>
                  <a:cubicBezTo>
                    <a:pt x="109712" y="28988"/>
                    <a:pt x="110178" y="30854"/>
                    <a:pt x="111111" y="32720"/>
                  </a:cubicBezTo>
                  <a:cubicBezTo>
                    <a:pt x="112044" y="36452"/>
                    <a:pt x="110178" y="38785"/>
                    <a:pt x="107379" y="40651"/>
                  </a:cubicBezTo>
                  <a:cubicBezTo>
                    <a:pt x="106913" y="41117"/>
                    <a:pt x="106446" y="41584"/>
                    <a:pt x="105980" y="41584"/>
                  </a:cubicBezTo>
                  <a:cubicBezTo>
                    <a:pt x="102714" y="43450"/>
                    <a:pt x="102248" y="46715"/>
                    <a:pt x="103647" y="49981"/>
                  </a:cubicBezTo>
                  <a:cubicBezTo>
                    <a:pt x="104114" y="51381"/>
                    <a:pt x="104580" y="52314"/>
                    <a:pt x="105047" y="53713"/>
                  </a:cubicBezTo>
                  <a:cubicBezTo>
                    <a:pt x="105513" y="56512"/>
                    <a:pt x="103181" y="59311"/>
                    <a:pt x="100848" y="58845"/>
                  </a:cubicBezTo>
                  <a:cubicBezTo>
                    <a:pt x="95250" y="57912"/>
                    <a:pt x="89652" y="56512"/>
                    <a:pt x="84054" y="55113"/>
                  </a:cubicBezTo>
                  <a:cubicBezTo>
                    <a:pt x="83587" y="55579"/>
                    <a:pt x="82188" y="53713"/>
                    <a:pt x="82188" y="5324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 name="Freeform: Shape 41">
              <a:extLst>
                <a:ext uri="{FF2B5EF4-FFF2-40B4-BE49-F238E27FC236}">
                  <a16:creationId xmlns:a16="http://schemas.microsoft.com/office/drawing/2014/main" id="{32D98874-B02E-40C4-899F-AFAEB066A6E7}"/>
                </a:ext>
              </a:extLst>
            </p:cNvPr>
            <p:cNvSpPr/>
            <p:nvPr/>
          </p:nvSpPr>
          <p:spPr>
            <a:xfrm>
              <a:off x="5478857" y="4086537"/>
              <a:ext cx="153938" cy="153938"/>
            </a:xfrm>
            <a:custGeom>
              <a:avLst/>
              <a:gdLst/>
              <a:ahLst/>
              <a:cxnLst/>
              <a:rect l="0" t="0" r="0" b="0"/>
              <a:pathLst>
                <a:path w="153947" h="153947">
                  <a:moveTo>
                    <a:pt x="155356" y="11077"/>
                  </a:moveTo>
                  <a:cubicBezTo>
                    <a:pt x="153024" y="11544"/>
                    <a:pt x="150224" y="12943"/>
                    <a:pt x="147892" y="12476"/>
                  </a:cubicBezTo>
                  <a:cubicBezTo>
                    <a:pt x="143694" y="12010"/>
                    <a:pt x="145559" y="6878"/>
                    <a:pt x="143694" y="5012"/>
                  </a:cubicBezTo>
                  <a:cubicBezTo>
                    <a:pt x="142760" y="4079"/>
                    <a:pt x="142294" y="2680"/>
                    <a:pt x="141361" y="1747"/>
                  </a:cubicBezTo>
                  <a:cubicBezTo>
                    <a:pt x="139961" y="-119"/>
                    <a:pt x="136696" y="-586"/>
                    <a:pt x="134364" y="814"/>
                  </a:cubicBezTo>
                  <a:cubicBezTo>
                    <a:pt x="132964" y="1747"/>
                    <a:pt x="130631" y="3146"/>
                    <a:pt x="130165" y="4546"/>
                  </a:cubicBezTo>
                  <a:cubicBezTo>
                    <a:pt x="126433" y="14342"/>
                    <a:pt x="120835" y="22740"/>
                    <a:pt x="111038" y="27871"/>
                  </a:cubicBezTo>
                  <a:cubicBezTo>
                    <a:pt x="109172" y="29271"/>
                    <a:pt x="107772" y="31603"/>
                    <a:pt x="106373" y="33936"/>
                  </a:cubicBezTo>
                  <a:cubicBezTo>
                    <a:pt x="104507" y="36735"/>
                    <a:pt x="103107" y="39534"/>
                    <a:pt x="102175" y="42333"/>
                  </a:cubicBezTo>
                  <a:cubicBezTo>
                    <a:pt x="99376" y="49330"/>
                    <a:pt x="94711" y="53996"/>
                    <a:pt x="88179" y="57261"/>
                  </a:cubicBezTo>
                  <a:cubicBezTo>
                    <a:pt x="80715" y="60993"/>
                    <a:pt x="73718" y="65658"/>
                    <a:pt x="66720" y="69857"/>
                  </a:cubicBezTo>
                  <a:cubicBezTo>
                    <a:pt x="60655" y="73122"/>
                    <a:pt x="56457" y="79653"/>
                    <a:pt x="48526" y="79653"/>
                  </a:cubicBezTo>
                  <a:cubicBezTo>
                    <a:pt x="46660" y="79653"/>
                    <a:pt x="45260" y="81520"/>
                    <a:pt x="43395" y="82452"/>
                  </a:cubicBezTo>
                  <a:cubicBezTo>
                    <a:pt x="34065" y="89917"/>
                    <a:pt x="24734" y="98314"/>
                    <a:pt x="16337" y="106711"/>
                  </a:cubicBezTo>
                  <a:cubicBezTo>
                    <a:pt x="9340" y="113708"/>
                    <a:pt x="5141" y="122105"/>
                    <a:pt x="476" y="130503"/>
                  </a:cubicBezTo>
                  <a:cubicBezTo>
                    <a:pt x="-923" y="132835"/>
                    <a:pt x="942" y="137500"/>
                    <a:pt x="3742" y="138900"/>
                  </a:cubicBezTo>
                  <a:cubicBezTo>
                    <a:pt x="9806" y="141232"/>
                    <a:pt x="15871" y="143565"/>
                    <a:pt x="19602" y="149163"/>
                  </a:cubicBezTo>
                  <a:cubicBezTo>
                    <a:pt x="20536" y="150096"/>
                    <a:pt x="21002" y="151029"/>
                    <a:pt x="21935" y="151962"/>
                  </a:cubicBezTo>
                  <a:cubicBezTo>
                    <a:pt x="26134" y="156161"/>
                    <a:pt x="32198" y="157093"/>
                    <a:pt x="37796" y="154295"/>
                  </a:cubicBezTo>
                  <a:cubicBezTo>
                    <a:pt x="47126" y="150096"/>
                    <a:pt x="53658" y="141232"/>
                    <a:pt x="62988" y="136567"/>
                  </a:cubicBezTo>
                  <a:cubicBezTo>
                    <a:pt x="65787" y="132369"/>
                    <a:pt x="68119" y="127704"/>
                    <a:pt x="70918" y="123505"/>
                  </a:cubicBezTo>
                  <a:cubicBezTo>
                    <a:pt x="72784" y="120706"/>
                    <a:pt x="74651" y="117907"/>
                    <a:pt x="76517" y="116041"/>
                  </a:cubicBezTo>
                  <a:cubicBezTo>
                    <a:pt x="79782" y="112775"/>
                    <a:pt x="82115" y="109043"/>
                    <a:pt x="83981" y="104845"/>
                  </a:cubicBezTo>
                  <a:cubicBezTo>
                    <a:pt x="91445" y="90383"/>
                    <a:pt x="89579" y="94115"/>
                    <a:pt x="102641" y="87117"/>
                  </a:cubicBezTo>
                  <a:cubicBezTo>
                    <a:pt x="106373" y="85252"/>
                    <a:pt x="110105" y="85252"/>
                    <a:pt x="113837" y="85252"/>
                  </a:cubicBezTo>
                  <a:cubicBezTo>
                    <a:pt x="118036" y="85252"/>
                    <a:pt x="120835" y="82919"/>
                    <a:pt x="119901" y="79653"/>
                  </a:cubicBezTo>
                  <a:cubicBezTo>
                    <a:pt x="118502" y="73122"/>
                    <a:pt x="119901" y="68457"/>
                    <a:pt x="125966" y="65192"/>
                  </a:cubicBezTo>
                  <a:cubicBezTo>
                    <a:pt x="128299" y="64259"/>
                    <a:pt x="130165" y="62393"/>
                    <a:pt x="131564" y="60060"/>
                  </a:cubicBezTo>
                  <a:cubicBezTo>
                    <a:pt x="138095" y="51197"/>
                    <a:pt x="146026" y="43732"/>
                    <a:pt x="153024" y="35802"/>
                  </a:cubicBezTo>
                  <a:cubicBezTo>
                    <a:pt x="154889" y="33936"/>
                    <a:pt x="155823" y="31603"/>
                    <a:pt x="155823" y="28804"/>
                  </a:cubicBezTo>
                  <a:cubicBezTo>
                    <a:pt x="155823" y="26472"/>
                    <a:pt x="156289" y="23673"/>
                    <a:pt x="156289" y="22740"/>
                  </a:cubicBezTo>
                  <a:cubicBezTo>
                    <a:pt x="156756" y="20874"/>
                    <a:pt x="156756" y="19941"/>
                    <a:pt x="157222" y="19474"/>
                  </a:cubicBezTo>
                  <a:cubicBezTo>
                    <a:pt x="157689" y="18074"/>
                    <a:pt x="157689" y="17141"/>
                    <a:pt x="158155" y="15742"/>
                  </a:cubicBezTo>
                  <a:cubicBezTo>
                    <a:pt x="158155" y="15276"/>
                    <a:pt x="158155" y="14342"/>
                    <a:pt x="158155" y="13876"/>
                  </a:cubicBezTo>
                  <a:cubicBezTo>
                    <a:pt x="159088" y="12943"/>
                    <a:pt x="156756" y="11077"/>
                    <a:pt x="155356" y="1107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3" name="Freeform: Shape 42">
              <a:extLst>
                <a:ext uri="{FF2B5EF4-FFF2-40B4-BE49-F238E27FC236}">
                  <a16:creationId xmlns:a16="http://schemas.microsoft.com/office/drawing/2014/main" id="{CF1A2C9D-3044-4E30-9FA1-51F44239FAA7}"/>
                </a:ext>
              </a:extLst>
            </p:cNvPr>
            <p:cNvSpPr/>
            <p:nvPr/>
          </p:nvSpPr>
          <p:spPr>
            <a:xfrm>
              <a:off x="2668609" y="1983406"/>
              <a:ext cx="130614" cy="83966"/>
            </a:xfrm>
            <a:custGeom>
              <a:avLst/>
              <a:gdLst/>
              <a:ahLst/>
              <a:cxnLst/>
              <a:rect l="0" t="0" r="0" b="0"/>
              <a:pathLst>
                <a:path w="130621" h="83971">
                  <a:moveTo>
                    <a:pt x="68295" y="83631"/>
                  </a:moveTo>
                  <a:cubicBezTo>
                    <a:pt x="77626" y="79899"/>
                    <a:pt x="86489" y="74301"/>
                    <a:pt x="96286" y="71502"/>
                  </a:cubicBezTo>
                  <a:cubicBezTo>
                    <a:pt x="98152" y="71035"/>
                    <a:pt x="99551" y="69636"/>
                    <a:pt x="100951" y="68236"/>
                  </a:cubicBezTo>
                  <a:cubicBezTo>
                    <a:pt x="105616" y="63571"/>
                    <a:pt x="111214" y="60772"/>
                    <a:pt x="117745" y="59373"/>
                  </a:cubicBezTo>
                  <a:cubicBezTo>
                    <a:pt x="120544" y="58906"/>
                    <a:pt x="121944" y="57040"/>
                    <a:pt x="123810" y="55174"/>
                  </a:cubicBezTo>
                  <a:cubicBezTo>
                    <a:pt x="125676" y="52842"/>
                    <a:pt x="128008" y="50509"/>
                    <a:pt x="130341" y="48177"/>
                  </a:cubicBezTo>
                  <a:cubicBezTo>
                    <a:pt x="131274" y="47244"/>
                    <a:pt x="131740" y="45378"/>
                    <a:pt x="131274" y="44911"/>
                  </a:cubicBezTo>
                  <a:cubicBezTo>
                    <a:pt x="128475" y="39313"/>
                    <a:pt x="130807" y="35114"/>
                    <a:pt x="134073" y="30449"/>
                  </a:cubicBezTo>
                  <a:cubicBezTo>
                    <a:pt x="134539" y="29983"/>
                    <a:pt x="134539" y="29050"/>
                    <a:pt x="134539" y="28583"/>
                  </a:cubicBezTo>
                  <a:cubicBezTo>
                    <a:pt x="134539" y="28117"/>
                    <a:pt x="134073" y="27184"/>
                    <a:pt x="133606" y="27184"/>
                  </a:cubicBezTo>
                  <a:cubicBezTo>
                    <a:pt x="131274" y="25784"/>
                    <a:pt x="129408" y="24385"/>
                    <a:pt x="127075" y="22985"/>
                  </a:cubicBezTo>
                  <a:cubicBezTo>
                    <a:pt x="123810" y="20653"/>
                    <a:pt x="125676" y="16921"/>
                    <a:pt x="124743" y="14122"/>
                  </a:cubicBezTo>
                  <a:cubicBezTo>
                    <a:pt x="123810" y="11322"/>
                    <a:pt x="121944" y="8523"/>
                    <a:pt x="120544" y="5724"/>
                  </a:cubicBezTo>
                  <a:cubicBezTo>
                    <a:pt x="120078" y="4325"/>
                    <a:pt x="118678" y="4325"/>
                    <a:pt x="117279" y="4791"/>
                  </a:cubicBezTo>
                  <a:cubicBezTo>
                    <a:pt x="114480" y="5724"/>
                    <a:pt x="112147" y="5258"/>
                    <a:pt x="110281" y="3392"/>
                  </a:cubicBezTo>
                  <a:cubicBezTo>
                    <a:pt x="107015" y="-340"/>
                    <a:pt x="103750" y="126"/>
                    <a:pt x="100484" y="3392"/>
                  </a:cubicBezTo>
                  <a:cubicBezTo>
                    <a:pt x="94886" y="8523"/>
                    <a:pt x="88822" y="10856"/>
                    <a:pt x="81358" y="8057"/>
                  </a:cubicBezTo>
                  <a:cubicBezTo>
                    <a:pt x="79025" y="7124"/>
                    <a:pt x="76226" y="8990"/>
                    <a:pt x="73893" y="8057"/>
                  </a:cubicBezTo>
                  <a:cubicBezTo>
                    <a:pt x="67362" y="5724"/>
                    <a:pt x="64097" y="8523"/>
                    <a:pt x="61764" y="13655"/>
                  </a:cubicBezTo>
                  <a:cubicBezTo>
                    <a:pt x="61298" y="14122"/>
                    <a:pt x="59432" y="14122"/>
                    <a:pt x="58499" y="13655"/>
                  </a:cubicBezTo>
                  <a:cubicBezTo>
                    <a:pt x="57099" y="12255"/>
                    <a:pt x="56166" y="10856"/>
                    <a:pt x="55233" y="8990"/>
                  </a:cubicBezTo>
                  <a:cubicBezTo>
                    <a:pt x="54300" y="7590"/>
                    <a:pt x="51035" y="8057"/>
                    <a:pt x="50101" y="9923"/>
                  </a:cubicBezTo>
                  <a:cubicBezTo>
                    <a:pt x="48702" y="12255"/>
                    <a:pt x="48702" y="14588"/>
                    <a:pt x="49169" y="17387"/>
                  </a:cubicBezTo>
                  <a:cubicBezTo>
                    <a:pt x="50101" y="21586"/>
                    <a:pt x="47769" y="23452"/>
                    <a:pt x="44504" y="24851"/>
                  </a:cubicBezTo>
                  <a:cubicBezTo>
                    <a:pt x="43570" y="25318"/>
                    <a:pt x="42171" y="25784"/>
                    <a:pt x="41238" y="26251"/>
                  </a:cubicBezTo>
                  <a:cubicBezTo>
                    <a:pt x="41238" y="26251"/>
                    <a:pt x="41704" y="26717"/>
                    <a:pt x="41704" y="26717"/>
                  </a:cubicBezTo>
                  <a:cubicBezTo>
                    <a:pt x="41238" y="26717"/>
                    <a:pt x="40771" y="27184"/>
                    <a:pt x="40305" y="27184"/>
                  </a:cubicBezTo>
                  <a:cubicBezTo>
                    <a:pt x="40771" y="26717"/>
                    <a:pt x="40771" y="26251"/>
                    <a:pt x="41238" y="26251"/>
                  </a:cubicBezTo>
                  <a:cubicBezTo>
                    <a:pt x="41238" y="26251"/>
                    <a:pt x="41238" y="26251"/>
                    <a:pt x="41238" y="26251"/>
                  </a:cubicBezTo>
                  <a:cubicBezTo>
                    <a:pt x="38905" y="23452"/>
                    <a:pt x="38439" y="20186"/>
                    <a:pt x="38905" y="16454"/>
                  </a:cubicBezTo>
                  <a:cubicBezTo>
                    <a:pt x="39372" y="12722"/>
                    <a:pt x="37972" y="8990"/>
                    <a:pt x="34707" y="6657"/>
                  </a:cubicBezTo>
                  <a:cubicBezTo>
                    <a:pt x="33307" y="5724"/>
                    <a:pt x="31908" y="4325"/>
                    <a:pt x="30508" y="2925"/>
                  </a:cubicBezTo>
                  <a:cubicBezTo>
                    <a:pt x="26310" y="-1273"/>
                    <a:pt x="24444" y="-807"/>
                    <a:pt x="18379" y="3392"/>
                  </a:cubicBezTo>
                  <a:lnTo>
                    <a:pt x="18846" y="4325"/>
                  </a:lnTo>
                  <a:lnTo>
                    <a:pt x="17913" y="3858"/>
                  </a:lnTo>
                  <a:cubicBezTo>
                    <a:pt x="17913" y="3858"/>
                    <a:pt x="18379" y="3858"/>
                    <a:pt x="18379" y="3392"/>
                  </a:cubicBezTo>
                  <a:lnTo>
                    <a:pt x="18379" y="3392"/>
                  </a:lnTo>
                  <a:cubicBezTo>
                    <a:pt x="15113" y="4325"/>
                    <a:pt x="11848" y="4791"/>
                    <a:pt x="9982" y="7124"/>
                  </a:cubicBezTo>
                  <a:cubicBezTo>
                    <a:pt x="6716" y="11789"/>
                    <a:pt x="3451" y="16454"/>
                    <a:pt x="185" y="21119"/>
                  </a:cubicBezTo>
                  <a:cubicBezTo>
                    <a:pt x="-748" y="22519"/>
                    <a:pt x="2051" y="26717"/>
                    <a:pt x="3917" y="26717"/>
                  </a:cubicBezTo>
                  <a:cubicBezTo>
                    <a:pt x="5783" y="26717"/>
                    <a:pt x="7649" y="26717"/>
                    <a:pt x="9515" y="25784"/>
                  </a:cubicBezTo>
                  <a:cubicBezTo>
                    <a:pt x="14181" y="23452"/>
                    <a:pt x="18379" y="25318"/>
                    <a:pt x="22111" y="27184"/>
                  </a:cubicBezTo>
                  <a:cubicBezTo>
                    <a:pt x="23511" y="27650"/>
                    <a:pt x="23977" y="29050"/>
                    <a:pt x="23044" y="30449"/>
                  </a:cubicBezTo>
                  <a:cubicBezTo>
                    <a:pt x="21178" y="32782"/>
                    <a:pt x="20712" y="36047"/>
                    <a:pt x="16513" y="36514"/>
                  </a:cubicBezTo>
                  <a:cubicBezTo>
                    <a:pt x="11848" y="36980"/>
                    <a:pt x="7649" y="37913"/>
                    <a:pt x="3451" y="38846"/>
                  </a:cubicBezTo>
                  <a:cubicBezTo>
                    <a:pt x="2984" y="38846"/>
                    <a:pt x="2051" y="40712"/>
                    <a:pt x="2051" y="41645"/>
                  </a:cubicBezTo>
                  <a:cubicBezTo>
                    <a:pt x="2051" y="42578"/>
                    <a:pt x="2984" y="44445"/>
                    <a:pt x="3917" y="44911"/>
                  </a:cubicBezTo>
                  <a:cubicBezTo>
                    <a:pt x="6716" y="45844"/>
                    <a:pt x="9982" y="46311"/>
                    <a:pt x="13247" y="47244"/>
                  </a:cubicBezTo>
                  <a:cubicBezTo>
                    <a:pt x="15113" y="47710"/>
                    <a:pt x="16980" y="48643"/>
                    <a:pt x="18379" y="49576"/>
                  </a:cubicBezTo>
                  <a:cubicBezTo>
                    <a:pt x="20245" y="51909"/>
                    <a:pt x="21645" y="54708"/>
                    <a:pt x="23044" y="57973"/>
                  </a:cubicBezTo>
                  <a:cubicBezTo>
                    <a:pt x="23511" y="58906"/>
                    <a:pt x="22578" y="60306"/>
                    <a:pt x="22111" y="61239"/>
                  </a:cubicBezTo>
                  <a:cubicBezTo>
                    <a:pt x="21178" y="62172"/>
                    <a:pt x="20245" y="62638"/>
                    <a:pt x="18846" y="63105"/>
                  </a:cubicBezTo>
                  <a:cubicBezTo>
                    <a:pt x="15580" y="63571"/>
                    <a:pt x="14181" y="64971"/>
                    <a:pt x="14647" y="68236"/>
                  </a:cubicBezTo>
                  <a:cubicBezTo>
                    <a:pt x="14647" y="71968"/>
                    <a:pt x="16980" y="73834"/>
                    <a:pt x="20712" y="74301"/>
                  </a:cubicBezTo>
                  <a:cubicBezTo>
                    <a:pt x="22578" y="74301"/>
                    <a:pt x="24444" y="74767"/>
                    <a:pt x="26310" y="74767"/>
                  </a:cubicBezTo>
                  <a:cubicBezTo>
                    <a:pt x="32841" y="74301"/>
                    <a:pt x="39372" y="74301"/>
                    <a:pt x="44037" y="79433"/>
                  </a:cubicBezTo>
                  <a:cubicBezTo>
                    <a:pt x="50101" y="81299"/>
                    <a:pt x="56166" y="83631"/>
                    <a:pt x="62231" y="85031"/>
                  </a:cubicBezTo>
                  <a:cubicBezTo>
                    <a:pt x="63164" y="85031"/>
                    <a:pt x="65963" y="84564"/>
                    <a:pt x="68295" y="836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4" name="Freeform: Shape 43">
              <a:extLst>
                <a:ext uri="{FF2B5EF4-FFF2-40B4-BE49-F238E27FC236}">
                  <a16:creationId xmlns:a16="http://schemas.microsoft.com/office/drawing/2014/main" id="{4BCC35E9-6BBB-4571-9244-63063D3EB079}"/>
                </a:ext>
              </a:extLst>
            </p:cNvPr>
            <p:cNvSpPr/>
            <p:nvPr/>
          </p:nvSpPr>
          <p:spPr>
            <a:xfrm>
              <a:off x="3876178" y="1290979"/>
              <a:ext cx="125949" cy="111955"/>
            </a:xfrm>
            <a:custGeom>
              <a:avLst/>
              <a:gdLst/>
              <a:ahLst/>
              <a:cxnLst/>
              <a:rect l="0" t="0" r="0" b="0"/>
              <a:pathLst>
                <a:path w="125956" h="111961">
                  <a:moveTo>
                    <a:pt x="3131" y="58610"/>
                  </a:moveTo>
                  <a:cubicBezTo>
                    <a:pt x="2665" y="60476"/>
                    <a:pt x="4064" y="61876"/>
                    <a:pt x="6397" y="62342"/>
                  </a:cubicBezTo>
                  <a:cubicBezTo>
                    <a:pt x="8263" y="62809"/>
                    <a:pt x="10596" y="62342"/>
                    <a:pt x="11995" y="63275"/>
                  </a:cubicBezTo>
                  <a:cubicBezTo>
                    <a:pt x="15727" y="66074"/>
                    <a:pt x="19926" y="67474"/>
                    <a:pt x="24591" y="67940"/>
                  </a:cubicBezTo>
                  <a:cubicBezTo>
                    <a:pt x="25057" y="67940"/>
                    <a:pt x="25990" y="68407"/>
                    <a:pt x="26457" y="68873"/>
                  </a:cubicBezTo>
                  <a:cubicBezTo>
                    <a:pt x="27390" y="69807"/>
                    <a:pt x="26457" y="70273"/>
                    <a:pt x="25057" y="70740"/>
                  </a:cubicBezTo>
                  <a:cubicBezTo>
                    <a:pt x="22725" y="71206"/>
                    <a:pt x="19926" y="71673"/>
                    <a:pt x="17593" y="72139"/>
                  </a:cubicBezTo>
                  <a:cubicBezTo>
                    <a:pt x="14794" y="72606"/>
                    <a:pt x="12928" y="73539"/>
                    <a:pt x="11062" y="75871"/>
                  </a:cubicBezTo>
                  <a:cubicBezTo>
                    <a:pt x="10129" y="77271"/>
                    <a:pt x="11062" y="79603"/>
                    <a:pt x="13861" y="82402"/>
                  </a:cubicBezTo>
                  <a:cubicBezTo>
                    <a:pt x="17593" y="85668"/>
                    <a:pt x="21325" y="89400"/>
                    <a:pt x="25057" y="92665"/>
                  </a:cubicBezTo>
                  <a:cubicBezTo>
                    <a:pt x="25990" y="93598"/>
                    <a:pt x="27390" y="94065"/>
                    <a:pt x="28323" y="93598"/>
                  </a:cubicBezTo>
                  <a:cubicBezTo>
                    <a:pt x="36254" y="92199"/>
                    <a:pt x="41385" y="84268"/>
                    <a:pt x="39052" y="76338"/>
                  </a:cubicBezTo>
                  <a:cubicBezTo>
                    <a:pt x="38586" y="74472"/>
                    <a:pt x="37187" y="73072"/>
                    <a:pt x="38119" y="71206"/>
                  </a:cubicBezTo>
                  <a:cubicBezTo>
                    <a:pt x="38586" y="70740"/>
                    <a:pt x="39052" y="70273"/>
                    <a:pt x="39519" y="69807"/>
                  </a:cubicBezTo>
                  <a:cubicBezTo>
                    <a:pt x="39986" y="69807"/>
                    <a:pt x="40919" y="69340"/>
                    <a:pt x="41385" y="69807"/>
                  </a:cubicBezTo>
                  <a:cubicBezTo>
                    <a:pt x="44184" y="73539"/>
                    <a:pt x="46983" y="76804"/>
                    <a:pt x="46050" y="81936"/>
                  </a:cubicBezTo>
                  <a:cubicBezTo>
                    <a:pt x="45584" y="84268"/>
                    <a:pt x="45584" y="87067"/>
                    <a:pt x="45117" y="89400"/>
                  </a:cubicBezTo>
                  <a:cubicBezTo>
                    <a:pt x="44184" y="95931"/>
                    <a:pt x="44184" y="96397"/>
                    <a:pt x="49782" y="96397"/>
                  </a:cubicBezTo>
                  <a:cubicBezTo>
                    <a:pt x="54447" y="96397"/>
                    <a:pt x="58646" y="97797"/>
                    <a:pt x="60978" y="101995"/>
                  </a:cubicBezTo>
                  <a:cubicBezTo>
                    <a:pt x="64710" y="108060"/>
                    <a:pt x="70308" y="110393"/>
                    <a:pt x="77306" y="110393"/>
                  </a:cubicBezTo>
                  <a:cubicBezTo>
                    <a:pt x="88036" y="110393"/>
                    <a:pt x="98765" y="110859"/>
                    <a:pt x="109495" y="114125"/>
                  </a:cubicBezTo>
                  <a:cubicBezTo>
                    <a:pt x="111361" y="114591"/>
                    <a:pt x="113694" y="114591"/>
                    <a:pt x="115093" y="114125"/>
                  </a:cubicBezTo>
                  <a:cubicBezTo>
                    <a:pt x="119758" y="112259"/>
                    <a:pt x="123957" y="109460"/>
                    <a:pt x="127689" y="105261"/>
                  </a:cubicBezTo>
                  <a:cubicBezTo>
                    <a:pt x="129088" y="103862"/>
                    <a:pt x="129088" y="99663"/>
                    <a:pt x="128155" y="97797"/>
                  </a:cubicBezTo>
                  <a:cubicBezTo>
                    <a:pt x="127222" y="96864"/>
                    <a:pt x="126756" y="95464"/>
                    <a:pt x="125823" y="94998"/>
                  </a:cubicBezTo>
                  <a:cubicBezTo>
                    <a:pt x="123957" y="93132"/>
                    <a:pt x="122091" y="91732"/>
                    <a:pt x="119758" y="90333"/>
                  </a:cubicBezTo>
                  <a:cubicBezTo>
                    <a:pt x="116959" y="88933"/>
                    <a:pt x="116493" y="86601"/>
                    <a:pt x="116959" y="83802"/>
                  </a:cubicBezTo>
                  <a:cubicBezTo>
                    <a:pt x="117892" y="78204"/>
                    <a:pt x="112294" y="74938"/>
                    <a:pt x="111361" y="69807"/>
                  </a:cubicBezTo>
                  <a:cubicBezTo>
                    <a:pt x="109495" y="60010"/>
                    <a:pt x="102498" y="54878"/>
                    <a:pt x="94567" y="49747"/>
                  </a:cubicBezTo>
                  <a:cubicBezTo>
                    <a:pt x="90835" y="47414"/>
                    <a:pt x="87103" y="46948"/>
                    <a:pt x="83837" y="49280"/>
                  </a:cubicBezTo>
                  <a:cubicBezTo>
                    <a:pt x="80572" y="51613"/>
                    <a:pt x="78239" y="50680"/>
                    <a:pt x="75440" y="48814"/>
                  </a:cubicBezTo>
                  <a:cubicBezTo>
                    <a:pt x="71242" y="46015"/>
                    <a:pt x="67043" y="46481"/>
                    <a:pt x="62844" y="49280"/>
                  </a:cubicBezTo>
                  <a:cubicBezTo>
                    <a:pt x="61911" y="49747"/>
                    <a:pt x="60978" y="50213"/>
                    <a:pt x="60045" y="50680"/>
                  </a:cubicBezTo>
                  <a:cubicBezTo>
                    <a:pt x="60045" y="51146"/>
                    <a:pt x="60045" y="51146"/>
                    <a:pt x="60045" y="51613"/>
                  </a:cubicBezTo>
                  <a:cubicBezTo>
                    <a:pt x="59579" y="51613"/>
                    <a:pt x="59579" y="51613"/>
                    <a:pt x="59112" y="51613"/>
                  </a:cubicBezTo>
                  <a:cubicBezTo>
                    <a:pt x="56313" y="54412"/>
                    <a:pt x="53514" y="57211"/>
                    <a:pt x="50715" y="60010"/>
                  </a:cubicBezTo>
                  <a:cubicBezTo>
                    <a:pt x="49782" y="60943"/>
                    <a:pt x="48383" y="60943"/>
                    <a:pt x="47916" y="59543"/>
                  </a:cubicBezTo>
                  <a:cubicBezTo>
                    <a:pt x="47916" y="59077"/>
                    <a:pt x="47916" y="58144"/>
                    <a:pt x="47916" y="57677"/>
                  </a:cubicBezTo>
                  <a:cubicBezTo>
                    <a:pt x="50715" y="53945"/>
                    <a:pt x="53981" y="51146"/>
                    <a:pt x="59112" y="51146"/>
                  </a:cubicBezTo>
                  <a:cubicBezTo>
                    <a:pt x="59112" y="51146"/>
                    <a:pt x="59579" y="50680"/>
                    <a:pt x="59579" y="50680"/>
                  </a:cubicBezTo>
                  <a:cubicBezTo>
                    <a:pt x="59579" y="50680"/>
                    <a:pt x="60045" y="50680"/>
                    <a:pt x="60045" y="50213"/>
                  </a:cubicBezTo>
                  <a:cubicBezTo>
                    <a:pt x="60512" y="44615"/>
                    <a:pt x="60045" y="39484"/>
                    <a:pt x="54447" y="35751"/>
                  </a:cubicBezTo>
                  <a:cubicBezTo>
                    <a:pt x="50249" y="32486"/>
                    <a:pt x="48849" y="27821"/>
                    <a:pt x="48383" y="22223"/>
                  </a:cubicBezTo>
                  <a:cubicBezTo>
                    <a:pt x="48383" y="19424"/>
                    <a:pt x="46050" y="17091"/>
                    <a:pt x="43251" y="17091"/>
                  </a:cubicBezTo>
                  <a:cubicBezTo>
                    <a:pt x="34854" y="16158"/>
                    <a:pt x="29256" y="11493"/>
                    <a:pt x="24124" y="5429"/>
                  </a:cubicBezTo>
                  <a:cubicBezTo>
                    <a:pt x="22258" y="3096"/>
                    <a:pt x="18993" y="1696"/>
                    <a:pt x="16194" y="297"/>
                  </a:cubicBezTo>
                  <a:cubicBezTo>
                    <a:pt x="14328" y="-636"/>
                    <a:pt x="10129" y="763"/>
                    <a:pt x="9663" y="2630"/>
                  </a:cubicBezTo>
                  <a:cubicBezTo>
                    <a:pt x="8263" y="7761"/>
                    <a:pt x="6864" y="12426"/>
                    <a:pt x="4064" y="16625"/>
                  </a:cubicBezTo>
                  <a:cubicBezTo>
                    <a:pt x="-601" y="23622"/>
                    <a:pt x="-1067" y="31553"/>
                    <a:pt x="1732" y="38551"/>
                  </a:cubicBezTo>
                  <a:cubicBezTo>
                    <a:pt x="3598" y="46015"/>
                    <a:pt x="4531" y="52079"/>
                    <a:pt x="3131" y="5861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5" name="Freeform: Shape 44">
              <a:extLst>
                <a:ext uri="{FF2B5EF4-FFF2-40B4-BE49-F238E27FC236}">
                  <a16:creationId xmlns:a16="http://schemas.microsoft.com/office/drawing/2014/main" id="{DBC7B326-0ABF-428D-888F-91322E87FCF6}"/>
                </a:ext>
              </a:extLst>
            </p:cNvPr>
            <p:cNvSpPr/>
            <p:nvPr/>
          </p:nvSpPr>
          <p:spPr>
            <a:xfrm>
              <a:off x="5644197" y="3928516"/>
              <a:ext cx="83966" cy="181927"/>
            </a:xfrm>
            <a:custGeom>
              <a:avLst/>
              <a:gdLst/>
              <a:ahLst/>
              <a:cxnLst/>
              <a:rect l="0" t="0" r="0" b="0"/>
              <a:pathLst>
                <a:path w="83971" h="181937">
                  <a:moveTo>
                    <a:pt x="83774" y="88403"/>
                  </a:moveTo>
                  <a:cubicBezTo>
                    <a:pt x="81908" y="87470"/>
                    <a:pt x="80042" y="87470"/>
                    <a:pt x="78176" y="88403"/>
                  </a:cubicBezTo>
                  <a:cubicBezTo>
                    <a:pt x="77243" y="88869"/>
                    <a:pt x="75844" y="89803"/>
                    <a:pt x="74911" y="90736"/>
                  </a:cubicBezTo>
                  <a:cubicBezTo>
                    <a:pt x="67447" y="95401"/>
                    <a:pt x="65581" y="95401"/>
                    <a:pt x="59516" y="90269"/>
                  </a:cubicBezTo>
                  <a:cubicBezTo>
                    <a:pt x="56717" y="87937"/>
                    <a:pt x="54384" y="85137"/>
                    <a:pt x="53918" y="80472"/>
                  </a:cubicBezTo>
                  <a:cubicBezTo>
                    <a:pt x="53452" y="75807"/>
                    <a:pt x="52518" y="71609"/>
                    <a:pt x="52052" y="67410"/>
                  </a:cubicBezTo>
                  <a:cubicBezTo>
                    <a:pt x="51585" y="65544"/>
                    <a:pt x="51119" y="63678"/>
                    <a:pt x="50186" y="62279"/>
                  </a:cubicBezTo>
                  <a:cubicBezTo>
                    <a:pt x="49719" y="61346"/>
                    <a:pt x="48320" y="60879"/>
                    <a:pt x="47387" y="60879"/>
                  </a:cubicBezTo>
                  <a:cubicBezTo>
                    <a:pt x="46920" y="60879"/>
                    <a:pt x="46454" y="61346"/>
                    <a:pt x="45988" y="62279"/>
                  </a:cubicBezTo>
                  <a:cubicBezTo>
                    <a:pt x="45521" y="63678"/>
                    <a:pt x="45054" y="64611"/>
                    <a:pt x="44588" y="66011"/>
                  </a:cubicBezTo>
                  <a:cubicBezTo>
                    <a:pt x="44121" y="66944"/>
                    <a:pt x="43188" y="67877"/>
                    <a:pt x="42255" y="68343"/>
                  </a:cubicBezTo>
                  <a:cubicBezTo>
                    <a:pt x="41322" y="68810"/>
                    <a:pt x="38523" y="66011"/>
                    <a:pt x="38523" y="64611"/>
                  </a:cubicBezTo>
                  <a:cubicBezTo>
                    <a:pt x="39923" y="55748"/>
                    <a:pt x="39456" y="46884"/>
                    <a:pt x="41322" y="38020"/>
                  </a:cubicBezTo>
                  <a:cubicBezTo>
                    <a:pt x="42722" y="32889"/>
                    <a:pt x="42255" y="28224"/>
                    <a:pt x="38523" y="23558"/>
                  </a:cubicBezTo>
                  <a:cubicBezTo>
                    <a:pt x="34325" y="18427"/>
                    <a:pt x="31059" y="11429"/>
                    <a:pt x="25461" y="7231"/>
                  </a:cubicBezTo>
                  <a:cubicBezTo>
                    <a:pt x="24061" y="6298"/>
                    <a:pt x="23595" y="3965"/>
                    <a:pt x="22662" y="2099"/>
                  </a:cubicBezTo>
                  <a:cubicBezTo>
                    <a:pt x="22195" y="1633"/>
                    <a:pt x="22195" y="1166"/>
                    <a:pt x="21729" y="700"/>
                  </a:cubicBezTo>
                  <a:cubicBezTo>
                    <a:pt x="20796" y="-233"/>
                    <a:pt x="19396" y="-233"/>
                    <a:pt x="18464" y="700"/>
                  </a:cubicBezTo>
                  <a:cubicBezTo>
                    <a:pt x="17997" y="1166"/>
                    <a:pt x="17530" y="1633"/>
                    <a:pt x="17530" y="2099"/>
                  </a:cubicBezTo>
                  <a:cubicBezTo>
                    <a:pt x="17530" y="7231"/>
                    <a:pt x="22195" y="11429"/>
                    <a:pt x="19863" y="17028"/>
                  </a:cubicBezTo>
                  <a:cubicBezTo>
                    <a:pt x="17997" y="20760"/>
                    <a:pt x="18930" y="24492"/>
                    <a:pt x="20330" y="28224"/>
                  </a:cubicBezTo>
                  <a:cubicBezTo>
                    <a:pt x="22195" y="33822"/>
                    <a:pt x="23595" y="39420"/>
                    <a:pt x="24995" y="45018"/>
                  </a:cubicBezTo>
                  <a:cubicBezTo>
                    <a:pt x="25928" y="50616"/>
                    <a:pt x="29193" y="55748"/>
                    <a:pt x="26860" y="61812"/>
                  </a:cubicBezTo>
                  <a:cubicBezTo>
                    <a:pt x="26394" y="63212"/>
                    <a:pt x="27327" y="65544"/>
                    <a:pt x="28260" y="67410"/>
                  </a:cubicBezTo>
                  <a:cubicBezTo>
                    <a:pt x="29193" y="69743"/>
                    <a:pt x="30126" y="72075"/>
                    <a:pt x="30593" y="74408"/>
                  </a:cubicBezTo>
                  <a:cubicBezTo>
                    <a:pt x="29660" y="80472"/>
                    <a:pt x="29193" y="86537"/>
                    <a:pt x="26860" y="91669"/>
                  </a:cubicBezTo>
                  <a:cubicBezTo>
                    <a:pt x="24528" y="97733"/>
                    <a:pt x="22195" y="103331"/>
                    <a:pt x="19863" y="109396"/>
                  </a:cubicBezTo>
                  <a:cubicBezTo>
                    <a:pt x="18464" y="112661"/>
                    <a:pt x="16597" y="114527"/>
                    <a:pt x="13332" y="115927"/>
                  </a:cubicBezTo>
                  <a:cubicBezTo>
                    <a:pt x="10533" y="116860"/>
                    <a:pt x="7267" y="118260"/>
                    <a:pt x="4468" y="119659"/>
                  </a:cubicBezTo>
                  <a:cubicBezTo>
                    <a:pt x="-197" y="122458"/>
                    <a:pt x="-1596" y="129456"/>
                    <a:pt x="2136" y="133188"/>
                  </a:cubicBezTo>
                  <a:cubicBezTo>
                    <a:pt x="5401" y="136453"/>
                    <a:pt x="8667" y="139719"/>
                    <a:pt x="11466" y="142518"/>
                  </a:cubicBezTo>
                  <a:cubicBezTo>
                    <a:pt x="14731" y="145317"/>
                    <a:pt x="15198" y="149049"/>
                    <a:pt x="14731" y="153248"/>
                  </a:cubicBezTo>
                  <a:cubicBezTo>
                    <a:pt x="14731" y="156513"/>
                    <a:pt x="13332" y="159312"/>
                    <a:pt x="11466" y="162111"/>
                  </a:cubicBezTo>
                  <a:cubicBezTo>
                    <a:pt x="7734" y="166776"/>
                    <a:pt x="4002" y="170975"/>
                    <a:pt x="736" y="175640"/>
                  </a:cubicBezTo>
                  <a:cubicBezTo>
                    <a:pt x="270" y="176573"/>
                    <a:pt x="270" y="178439"/>
                    <a:pt x="736" y="179372"/>
                  </a:cubicBezTo>
                  <a:cubicBezTo>
                    <a:pt x="2602" y="181704"/>
                    <a:pt x="4935" y="184037"/>
                    <a:pt x="7267" y="185903"/>
                  </a:cubicBezTo>
                  <a:cubicBezTo>
                    <a:pt x="8200" y="186369"/>
                    <a:pt x="9600" y="186836"/>
                    <a:pt x="11000" y="186369"/>
                  </a:cubicBezTo>
                  <a:cubicBezTo>
                    <a:pt x="16131" y="184503"/>
                    <a:pt x="19863" y="181238"/>
                    <a:pt x="23595" y="177506"/>
                  </a:cubicBezTo>
                  <a:cubicBezTo>
                    <a:pt x="30126" y="170975"/>
                    <a:pt x="36190" y="164910"/>
                    <a:pt x="42255" y="157913"/>
                  </a:cubicBezTo>
                  <a:cubicBezTo>
                    <a:pt x="47853" y="151381"/>
                    <a:pt x="52518" y="144850"/>
                    <a:pt x="52518" y="135987"/>
                  </a:cubicBezTo>
                  <a:cubicBezTo>
                    <a:pt x="52518" y="131322"/>
                    <a:pt x="56717" y="128056"/>
                    <a:pt x="61848" y="127590"/>
                  </a:cubicBezTo>
                  <a:cubicBezTo>
                    <a:pt x="63248" y="127590"/>
                    <a:pt x="64648" y="127590"/>
                    <a:pt x="65581" y="127590"/>
                  </a:cubicBezTo>
                  <a:cubicBezTo>
                    <a:pt x="66513" y="127590"/>
                    <a:pt x="68846" y="126657"/>
                    <a:pt x="68846" y="126190"/>
                  </a:cubicBezTo>
                  <a:cubicBezTo>
                    <a:pt x="70246" y="120125"/>
                    <a:pt x="75377" y="116860"/>
                    <a:pt x="79576" y="113128"/>
                  </a:cubicBezTo>
                  <a:cubicBezTo>
                    <a:pt x="81442" y="111262"/>
                    <a:pt x="82375" y="108929"/>
                    <a:pt x="83308" y="106597"/>
                  </a:cubicBezTo>
                  <a:cubicBezTo>
                    <a:pt x="84707" y="102865"/>
                    <a:pt x="85641" y="99133"/>
                    <a:pt x="87040" y="95867"/>
                  </a:cubicBezTo>
                  <a:cubicBezTo>
                    <a:pt x="87506" y="92602"/>
                    <a:pt x="86107" y="89803"/>
                    <a:pt x="83774" y="8840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6" name="Freeform: Shape 45">
              <a:extLst>
                <a:ext uri="{FF2B5EF4-FFF2-40B4-BE49-F238E27FC236}">
                  <a16:creationId xmlns:a16="http://schemas.microsoft.com/office/drawing/2014/main" id="{8954A61B-F540-4B78-B4AA-F92D9B7641C0}"/>
                </a:ext>
              </a:extLst>
            </p:cNvPr>
            <p:cNvSpPr/>
            <p:nvPr/>
          </p:nvSpPr>
          <p:spPr>
            <a:xfrm>
              <a:off x="4495487" y="1352852"/>
              <a:ext cx="107291" cy="74636"/>
            </a:xfrm>
            <a:custGeom>
              <a:avLst/>
              <a:gdLst/>
              <a:ahLst/>
              <a:cxnLst/>
              <a:rect l="0" t="0" r="0" b="0"/>
              <a:pathLst>
                <a:path w="107296" h="74641">
                  <a:moveTo>
                    <a:pt x="9839" y="45251"/>
                  </a:moveTo>
                  <a:cubicBezTo>
                    <a:pt x="12638" y="49450"/>
                    <a:pt x="16370" y="52715"/>
                    <a:pt x="16370" y="58313"/>
                  </a:cubicBezTo>
                  <a:cubicBezTo>
                    <a:pt x="16370" y="59713"/>
                    <a:pt x="18236" y="61579"/>
                    <a:pt x="20102" y="62512"/>
                  </a:cubicBezTo>
                  <a:cubicBezTo>
                    <a:pt x="23368" y="64378"/>
                    <a:pt x="26633" y="66710"/>
                    <a:pt x="30365" y="67644"/>
                  </a:cubicBezTo>
                  <a:cubicBezTo>
                    <a:pt x="35030" y="69043"/>
                    <a:pt x="38762" y="70909"/>
                    <a:pt x="41561" y="74175"/>
                  </a:cubicBezTo>
                  <a:cubicBezTo>
                    <a:pt x="44360" y="76974"/>
                    <a:pt x="47626" y="78373"/>
                    <a:pt x="51824" y="77440"/>
                  </a:cubicBezTo>
                  <a:cubicBezTo>
                    <a:pt x="55090" y="76974"/>
                    <a:pt x="58356" y="77907"/>
                    <a:pt x="61154" y="77440"/>
                  </a:cubicBezTo>
                  <a:cubicBezTo>
                    <a:pt x="62554" y="77440"/>
                    <a:pt x="64420" y="75574"/>
                    <a:pt x="65353" y="74175"/>
                  </a:cubicBezTo>
                  <a:cubicBezTo>
                    <a:pt x="66753" y="71376"/>
                    <a:pt x="66753" y="68577"/>
                    <a:pt x="70018" y="66244"/>
                  </a:cubicBezTo>
                  <a:cubicBezTo>
                    <a:pt x="72351" y="64844"/>
                    <a:pt x="74217" y="61579"/>
                    <a:pt x="76083" y="58780"/>
                  </a:cubicBezTo>
                  <a:cubicBezTo>
                    <a:pt x="79815" y="53648"/>
                    <a:pt x="84013" y="50849"/>
                    <a:pt x="90544" y="52715"/>
                  </a:cubicBezTo>
                  <a:cubicBezTo>
                    <a:pt x="91944" y="53182"/>
                    <a:pt x="94277" y="52249"/>
                    <a:pt x="95676" y="51316"/>
                  </a:cubicBezTo>
                  <a:cubicBezTo>
                    <a:pt x="97076" y="50383"/>
                    <a:pt x="98475" y="48983"/>
                    <a:pt x="99874" y="47584"/>
                  </a:cubicBezTo>
                  <a:cubicBezTo>
                    <a:pt x="100808" y="46651"/>
                    <a:pt x="101274" y="45251"/>
                    <a:pt x="101274" y="44318"/>
                  </a:cubicBezTo>
                  <a:cubicBezTo>
                    <a:pt x="101274" y="41986"/>
                    <a:pt x="102674" y="41053"/>
                    <a:pt x="104073" y="40120"/>
                  </a:cubicBezTo>
                  <a:cubicBezTo>
                    <a:pt x="105006" y="39187"/>
                    <a:pt x="106406" y="38720"/>
                    <a:pt x="106872" y="37321"/>
                  </a:cubicBezTo>
                  <a:cubicBezTo>
                    <a:pt x="107805" y="35921"/>
                    <a:pt x="109205" y="34055"/>
                    <a:pt x="109205" y="32189"/>
                  </a:cubicBezTo>
                  <a:cubicBezTo>
                    <a:pt x="109671" y="29856"/>
                    <a:pt x="109671" y="27057"/>
                    <a:pt x="109205" y="24725"/>
                  </a:cubicBezTo>
                  <a:cubicBezTo>
                    <a:pt x="108272" y="21926"/>
                    <a:pt x="106872" y="18660"/>
                    <a:pt x="105939" y="15861"/>
                  </a:cubicBezTo>
                  <a:cubicBezTo>
                    <a:pt x="107805" y="9797"/>
                    <a:pt x="104073" y="7931"/>
                    <a:pt x="99408" y="6998"/>
                  </a:cubicBezTo>
                  <a:cubicBezTo>
                    <a:pt x="91477" y="5132"/>
                    <a:pt x="83080" y="3732"/>
                    <a:pt x="75150" y="1866"/>
                  </a:cubicBezTo>
                  <a:cubicBezTo>
                    <a:pt x="74683" y="1866"/>
                    <a:pt x="73750" y="1400"/>
                    <a:pt x="73284" y="1866"/>
                  </a:cubicBezTo>
                  <a:cubicBezTo>
                    <a:pt x="71884" y="2799"/>
                    <a:pt x="70018" y="3266"/>
                    <a:pt x="68619" y="4665"/>
                  </a:cubicBezTo>
                  <a:cubicBezTo>
                    <a:pt x="68152" y="5132"/>
                    <a:pt x="68152" y="7464"/>
                    <a:pt x="68619" y="7931"/>
                  </a:cubicBezTo>
                  <a:cubicBezTo>
                    <a:pt x="71884" y="13529"/>
                    <a:pt x="74217" y="19593"/>
                    <a:pt x="73750" y="26124"/>
                  </a:cubicBezTo>
                  <a:cubicBezTo>
                    <a:pt x="73750" y="27524"/>
                    <a:pt x="74217" y="29390"/>
                    <a:pt x="74683" y="30789"/>
                  </a:cubicBezTo>
                  <a:cubicBezTo>
                    <a:pt x="74683" y="30789"/>
                    <a:pt x="75150" y="30789"/>
                    <a:pt x="75150" y="31256"/>
                  </a:cubicBezTo>
                  <a:cubicBezTo>
                    <a:pt x="75150" y="31722"/>
                    <a:pt x="75616" y="32189"/>
                    <a:pt x="76083" y="32655"/>
                  </a:cubicBezTo>
                  <a:cubicBezTo>
                    <a:pt x="75616" y="32189"/>
                    <a:pt x="75150" y="32189"/>
                    <a:pt x="74683" y="31722"/>
                  </a:cubicBezTo>
                  <a:cubicBezTo>
                    <a:pt x="74683" y="31256"/>
                    <a:pt x="74683" y="31256"/>
                    <a:pt x="74683" y="30789"/>
                  </a:cubicBezTo>
                  <a:cubicBezTo>
                    <a:pt x="73750" y="30323"/>
                    <a:pt x="72817" y="29856"/>
                    <a:pt x="72351" y="28923"/>
                  </a:cubicBezTo>
                  <a:cubicBezTo>
                    <a:pt x="68619" y="22859"/>
                    <a:pt x="64886" y="16794"/>
                    <a:pt x="63954" y="9797"/>
                  </a:cubicBezTo>
                  <a:cubicBezTo>
                    <a:pt x="63487" y="5132"/>
                    <a:pt x="60688" y="3266"/>
                    <a:pt x="56489" y="2333"/>
                  </a:cubicBezTo>
                  <a:cubicBezTo>
                    <a:pt x="52757" y="1400"/>
                    <a:pt x="49025" y="467"/>
                    <a:pt x="45293" y="0"/>
                  </a:cubicBezTo>
                  <a:cubicBezTo>
                    <a:pt x="44360" y="0"/>
                    <a:pt x="42961" y="933"/>
                    <a:pt x="42028" y="1866"/>
                  </a:cubicBezTo>
                  <a:cubicBezTo>
                    <a:pt x="40628" y="4199"/>
                    <a:pt x="39695" y="6531"/>
                    <a:pt x="39229" y="8864"/>
                  </a:cubicBezTo>
                  <a:cubicBezTo>
                    <a:pt x="38762" y="12596"/>
                    <a:pt x="39229" y="15861"/>
                    <a:pt x="39229" y="19593"/>
                  </a:cubicBezTo>
                  <a:cubicBezTo>
                    <a:pt x="39229" y="19593"/>
                    <a:pt x="39695" y="19593"/>
                    <a:pt x="39695" y="19593"/>
                  </a:cubicBezTo>
                  <a:cubicBezTo>
                    <a:pt x="40162" y="20526"/>
                    <a:pt x="40628" y="20993"/>
                    <a:pt x="41561" y="21926"/>
                  </a:cubicBezTo>
                  <a:cubicBezTo>
                    <a:pt x="40628" y="21459"/>
                    <a:pt x="40162" y="20993"/>
                    <a:pt x="39229" y="20060"/>
                  </a:cubicBezTo>
                  <a:cubicBezTo>
                    <a:pt x="39229" y="20060"/>
                    <a:pt x="39229" y="19593"/>
                    <a:pt x="39229" y="19593"/>
                  </a:cubicBezTo>
                  <a:cubicBezTo>
                    <a:pt x="34097" y="17727"/>
                    <a:pt x="28499" y="17261"/>
                    <a:pt x="24767" y="12596"/>
                  </a:cubicBezTo>
                  <a:cubicBezTo>
                    <a:pt x="21501" y="8864"/>
                    <a:pt x="15903" y="7464"/>
                    <a:pt x="11238" y="6065"/>
                  </a:cubicBezTo>
                  <a:cubicBezTo>
                    <a:pt x="9372" y="5598"/>
                    <a:pt x="6107" y="6998"/>
                    <a:pt x="5174" y="9797"/>
                  </a:cubicBezTo>
                  <a:cubicBezTo>
                    <a:pt x="3774" y="14462"/>
                    <a:pt x="2375" y="19593"/>
                    <a:pt x="509" y="24258"/>
                  </a:cubicBezTo>
                  <a:cubicBezTo>
                    <a:pt x="-425" y="26124"/>
                    <a:pt x="42" y="27990"/>
                    <a:pt x="975" y="29856"/>
                  </a:cubicBezTo>
                  <a:cubicBezTo>
                    <a:pt x="4707" y="34988"/>
                    <a:pt x="6573" y="40586"/>
                    <a:pt x="9839" y="45251"/>
                  </a:cubicBezTo>
                  <a:close/>
                  <a:moveTo>
                    <a:pt x="79815" y="35455"/>
                  </a:moveTo>
                  <a:lnTo>
                    <a:pt x="80281" y="36388"/>
                  </a:lnTo>
                  <a:lnTo>
                    <a:pt x="79815" y="35455"/>
                  </a:lnTo>
                  <a:cubicBezTo>
                    <a:pt x="79348" y="35455"/>
                    <a:pt x="78882" y="34988"/>
                    <a:pt x="78882" y="34522"/>
                  </a:cubicBezTo>
                  <a:cubicBezTo>
                    <a:pt x="78882" y="34988"/>
                    <a:pt x="79348" y="35455"/>
                    <a:pt x="79815" y="35455"/>
                  </a:cubicBezTo>
                  <a:close/>
                  <a:moveTo>
                    <a:pt x="45293" y="23792"/>
                  </a:moveTo>
                  <a:lnTo>
                    <a:pt x="45293" y="24725"/>
                  </a:lnTo>
                  <a:lnTo>
                    <a:pt x="45293" y="23792"/>
                  </a:lnTo>
                  <a:cubicBezTo>
                    <a:pt x="44360" y="23792"/>
                    <a:pt x="43427" y="23325"/>
                    <a:pt x="42961" y="22859"/>
                  </a:cubicBezTo>
                  <a:cubicBezTo>
                    <a:pt x="43427" y="23325"/>
                    <a:pt x="44360" y="23325"/>
                    <a:pt x="45293" y="2379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7" name="Freeform: Shape 46">
              <a:extLst>
                <a:ext uri="{FF2B5EF4-FFF2-40B4-BE49-F238E27FC236}">
                  <a16:creationId xmlns:a16="http://schemas.microsoft.com/office/drawing/2014/main" id="{17BE2D39-8766-406C-A5AA-06A1ADA59CAE}"/>
                </a:ext>
              </a:extLst>
            </p:cNvPr>
            <p:cNvSpPr/>
            <p:nvPr/>
          </p:nvSpPr>
          <p:spPr>
            <a:xfrm>
              <a:off x="1757761" y="1599152"/>
              <a:ext cx="88631" cy="107290"/>
            </a:xfrm>
            <a:custGeom>
              <a:avLst/>
              <a:gdLst/>
              <a:ahLst/>
              <a:cxnLst/>
              <a:rect l="0" t="0" r="0" b="0"/>
              <a:pathLst>
                <a:path w="88636" h="107296">
                  <a:moveTo>
                    <a:pt x="86770" y="20526"/>
                  </a:moveTo>
                  <a:cubicBezTo>
                    <a:pt x="89103" y="19127"/>
                    <a:pt x="90036" y="16328"/>
                    <a:pt x="89103" y="13995"/>
                  </a:cubicBezTo>
                  <a:cubicBezTo>
                    <a:pt x="88170" y="11196"/>
                    <a:pt x="86304" y="9797"/>
                    <a:pt x="83505" y="9330"/>
                  </a:cubicBezTo>
                  <a:cubicBezTo>
                    <a:pt x="79306" y="8397"/>
                    <a:pt x="74641" y="8864"/>
                    <a:pt x="69976" y="7931"/>
                  </a:cubicBezTo>
                  <a:cubicBezTo>
                    <a:pt x="67644" y="7464"/>
                    <a:pt x="65778" y="6531"/>
                    <a:pt x="63445" y="5598"/>
                  </a:cubicBezTo>
                  <a:cubicBezTo>
                    <a:pt x="63445" y="5598"/>
                    <a:pt x="63445" y="5598"/>
                    <a:pt x="63445" y="5598"/>
                  </a:cubicBezTo>
                  <a:cubicBezTo>
                    <a:pt x="63445" y="5598"/>
                    <a:pt x="62978" y="5598"/>
                    <a:pt x="62978" y="5598"/>
                  </a:cubicBezTo>
                  <a:lnTo>
                    <a:pt x="63445" y="6065"/>
                  </a:lnTo>
                  <a:cubicBezTo>
                    <a:pt x="62046" y="4665"/>
                    <a:pt x="61112" y="3266"/>
                    <a:pt x="59246" y="1866"/>
                  </a:cubicBezTo>
                  <a:cubicBezTo>
                    <a:pt x="57847" y="933"/>
                    <a:pt x="55981" y="0"/>
                    <a:pt x="54115" y="0"/>
                  </a:cubicBezTo>
                  <a:cubicBezTo>
                    <a:pt x="50849" y="467"/>
                    <a:pt x="48050" y="933"/>
                    <a:pt x="44785" y="2333"/>
                  </a:cubicBezTo>
                  <a:cubicBezTo>
                    <a:pt x="42919" y="2799"/>
                    <a:pt x="41053" y="4199"/>
                    <a:pt x="40586" y="5598"/>
                  </a:cubicBezTo>
                  <a:cubicBezTo>
                    <a:pt x="38720" y="10263"/>
                    <a:pt x="35455" y="12596"/>
                    <a:pt x="31723" y="15395"/>
                  </a:cubicBezTo>
                  <a:cubicBezTo>
                    <a:pt x="29857" y="16794"/>
                    <a:pt x="29857" y="18660"/>
                    <a:pt x="30323" y="20526"/>
                  </a:cubicBezTo>
                  <a:cubicBezTo>
                    <a:pt x="30789" y="22392"/>
                    <a:pt x="31256" y="24258"/>
                    <a:pt x="32189" y="26124"/>
                  </a:cubicBezTo>
                  <a:cubicBezTo>
                    <a:pt x="36388" y="32655"/>
                    <a:pt x="34055" y="38254"/>
                    <a:pt x="30789" y="44318"/>
                  </a:cubicBezTo>
                  <a:cubicBezTo>
                    <a:pt x="29857" y="45718"/>
                    <a:pt x="27057" y="46184"/>
                    <a:pt x="25658" y="45251"/>
                  </a:cubicBezTo>
                  <a:cubicBezTo>
                    <a:pt x="22392" y="41986"/>
                    <a:pt x="21459" y="37321"/>
                    <a:pt x="19593" y="33122"/>
                  </a:cubicBezTo>
                  <a:cubicBezTo>
                    <a:pt x="18660" y="30323"/>
                    <a:pt x="15861" y="29390"/>
                    <a:pt x="13529" y="29390"/>
                  </a:cubicBezTo>
                  <a:cubicBezTo>
                    <a:pt x="6065" y="29390"/>
                    <a:pt x="1400" y="34055"/>
                    <a:pt x="933" y="41053"/>
                  </a:cubicBezTo>
                  <a:cubicBezTo>
                    <a:pt x="467" y="46184"/>
                    <a:pt x="0" y="51316"/>
                    <a:pt x="0" y="56447"/>
                  </a:cubicBezTo>
                  <a:cubicBezTo>
                    <a:pt x="0" y="58313"/>
                    <a:pt x="933" y="60179"/>
                    <a:pt x="2799" y="61112"/>
                  </a:cubicBezTo>
                  <a:cubicBezTo>
                    <a:pt x="7464" y="62978"/>
                    <a:pt x="9797" y="66711"/>
                    <a:pt x="11196" y="70909"/>
                  </a:cubicBezTo>
                  <a:cubicBezTo>
                    <a:pt x="13529" y="78840"/>
                    <a:pt x="17261" y="86304"/>
                    <a:pt x="16794" y="95167"/>
                  </a:cubicBezTo>
                  <a:cubicBezTo>
                    <a:pt x="16794" y="99832"/>
                    <a:pt x="19127" y="103565"/>
                    <a:pt x="22392" y="107297"/>
                  </a:cubicBezTo>
                  <a:cubicBezTo>
                    <a:pt x="24258" y="109163"/>
                    <a:pt x="27524" y="109629"/>
                    <a:pt x="29390" y="108230"/>
                  </a:cubicBezTo>
                  <a:cubicBezTo>
                    <a:pt x="32189" y="105897"/>
                    <a:pt x="34988" y="102632"/>
                    <a:pt x="37787" y="100766"/>
                  </a:cubicBezTo>
                  <a:cubicBezTo>
                    <a:pt x="41053" y="98899"/>
                    <a:pt x="45251" y="98433"/>
                    <a:pt x="48517" y="97033"/>
                  </a:cubicBezTo>
                  <a:cubicBezTo>
                    <a:pt x="52249" y="95634"/>
                    <a:pt x="55514" y="93768"/>
                    <a:pt x="58780" y="91902"/>
                  </a:cubicBezTo>
                  <a:cubicBezTo>
                    <a:pt x="60180" y="90969"/>
                    <a:pt x="62046" y="89103"/>
                    <a:pt x="62512" y="87703"/>
                  </a:cubicBezTo>
                  <a:cubicBezTo>
                    <a:pt x="64378" y="81639"/>
                    <a:pt x="67644" y="76041"/>
                    <a:pt x="72309" y="71376"/>
                  </a:cubicBezTo>
                  <a:cubicBezTo>
                    <a:pt x="75574" y="68110"/>
                    <a:pt x="76041" y="63445"/>
                    <a:pt x="75108" y="58780"/>
                  </a:cubicBezTo>
                  <a:cubicBezTo>
                    <a:pt x="74175" y="55514"/>
                    <a:pt x="73242" y="52715"/>
                    <a:pt x="72309" y="49450"/>
                  </a:cubicBezTo>
                  <a:cubicBezTo>
                    <a:pt x="71376" y="45251"/>
                    <a:pt x="68577" y="42919"/>
                    <a:pt x="64845" y="41053"/>
                  </a:cubicBezTo>
                  <a:cubicBezTo>
                    <a:pt x="63445" y="40120"/>
                    <a:pt x="63445" y="39187"/>
                    <a:pt x="64845" y="38254"/>
                  </a:cubicBezTo>
                  <a:cubicBezTo>
                    <a:pt x="68577" y="36854"/>
                    <a:pt x="71842" y="35455"/>
                    <a:pt x="75574" y="34055"/>
                  </a:cubicBezTo>
                  <a:cubicBezTo>
                    <a:pt x="77907" y="33122"/>
                    <a:pt x="80239" y="31256"/>
                    <a:pt x="80239" y="28457"/>
                  </a:cubicBezTo>
                  <a:cubicBezTo>
                    <a:pt x="81172" y="23325"/>
                    <a:pt x="83971" y="22392"/>
                    <a:pt x="86770" y="2052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8" name="Freeform: Shape 47">
              <a:extLst>
                <a:ext uri="{FF2B5EF4-FFF2-40B4-BE49-F238E27FC236}">
                  <a16:creationId xmlns:a16="http://schemas.microsoft.com/office/drawing/2014/main" id="{D674F9DE-6C28-4A00-AA9A-A3E3ADC5DF25}"/>
                </a:ext>
              </a:extLst>
            </p:cNvPr>
            <p:cNvSpPr/>
            <p:nvPr/>
          </p:nvSpPr>
          <p:spPr>
            <a:xfrm>
              <a:off x="4879017" y="3235076"/>
              <a:ext cx="102626" cy="116620"/>
            </a:xfrm>
            <a:custGeom>
              <a:avLst/>
              <a:gdLst/>
              <a:ahLst/>
              <a:cxnLst/>
              <a:rect l="0" t="0" r="0" b="0"/>
              <a:pathLst>
                <a:path w="102631" h="116626">
                  <a:moveTo>
                    <a:pt x="31681" y="21012"/>
                  </a:moveTo>
                  <a:cubicBezTo>
                    <a:pt x="45676" y="19612"/>
                    <a:pt x="59671" y="19612"/>
                    <a:pt x="73666" y="21945"/>
                  </a:cubicBezTo>
                  <a:cubicBezTo>
                    <a:pt x="87195" y="23811"/>
                    <a:pt x="96991" y="18679"/>
                    <a:pt x="103989" y="6550"/>
                  </a:cubicBezTo>
                  <a:cubicBezTo>
                    <a:pt x="104922" y="4684"/>
                    <a:pt x="104455" y="2818"/>
                    <a:pt x="103056" y="1419"/>
                  </a:cubicBezTo>
                  <a:cubicBezTo>
                    <a:pt x="101657" y="19"/>
                    <a:pt x="98857" y="-448"/>
                    <a:pt x="97925" y="485"/>
                  </a:cubicBezTo>
                  <a:cubicBezTo>
                    <a:pt x="95592" y="2351"/>
                    <a:pt x="93259" y="4684"/>
                    <a:pt x="90927" y="7017"/>
                  </a:cubicBezTo>
                  <a:cubicBezTo>
                    <a:pt x="86728" y="10282"/>
                    <a:pt x="82530" y="12615"/>
                    <a:pt x="76932" y="11215"/>
                  </a:cubicBezTo>
                  <a:cubicBezTo>
                    <a:pt x="69467" y="9816"/>
                    <a:pt x="61537" y="9816"/>
                    <a:pt x="54073" y="8416"/>
                  </a:cubicBezTo>
                  <a:cubicBezTo>
                    <a:pt x="48941" y="7950"/>
                    <a:pt x="44276" y="5617"/>
                    <a:pt x="39145" y="5151"/>
                  </a:cubicBezTo>
                  <a:cubicBezTo>
                    <a:pt x="33080" y="5151"/>
                    <a:pt x="30747" y="13081"/>
                    <a:pt x="24216" y="13081"/>
                  </a:cubicBezTo>
                  <a:cubicBezTo>
                    <a:pt x="23750" y="13081"/>
                    <a:pt x="22817" y="13548"/>
                    <a:pt x="22350" y="14014"/>
                  </a:cubicBezTo>
                  <a:cubicBezTo>
                    <a:pt x="19085" y="16347"/>
                    <a:pt x="16752" y="19146"/>
                    <a:pt x="15819" y="23344"/>
                  </a:cubicBezTo>
                  <a:cubicBezTo>
                    <a:pt x="15353" y="25677"/>
                    <a:pt x="15819" y="28476"/>
                    <a:pt x="15353" y="30808"/>
                  </a:cubicBezTo>
                  <a:cubicBezTo>
                    <a:pt x="14886" y="33141"/>
                    <a:pt x="14420" y="35940"/>
                    <a:pt x="12554" y="37806"/>
                  </a:cubicBezTo>
                  <a:cubicBezTo>
                    <a:pt x="8822" y="42005"/>
                    <a:pt x="7422" y="46670"/>
                    <a:pt x="7422" y="51801"/>
                  </a:cubicBezTo>
                  <a:cubicBezTo>
                    <a:pt x="7422" y="56466"/>
                    <a:pt x="6023" y="60665"/>
                    <a:pt x="4157" y="64863"/>
                  </a:cubicBezTo>
                  <a:cubicBezTo>
                    <a:pt x="2757" y="67662"/>
                    <a:pt x="1358" y="70461"/>
                    <a:pt x="425" y="73727"/>
                  </a:cubicBezTo>
                  <a:cubicBezTo>
                    <a:pt x="-509" y="77459"/>
                    <a:pt x="-42" y="81658"/>
                    <a:pt x="3223" y="84457"/>
                  </a:cubicBezTo>
                  <a:cubicBezTo>
                    <a:pt x="4623" y="85856"/>
                    <a:pt x="6489" y="86789"/>
                    <a:pt x="7888" y="87722"/>
                  </a:cubicBezTo>
                  <a:cubicBezTo>
                    <a:pt x="11154" y="90521"/>
                    <a:pt x="12087" y="94253"/>
                    <a:pt x="11154" y="97985"/>
                  </a:cubicBezTo>
                  <a:cubicBezTo>
                    <a:pt x="10221" y="102184"/>
                    <a:pt x="7888" y="106383"/>
                    <a:pt x="8822" y="111048"/>
                  </a:cubicBezTo>
                  <a:cubicBezTo>
                    <a:pt x="9288" y="112914"/>
                    <a:pt x="9755" y="114780"/>
                    <a:pt x="11154" y="116179"/>
                  </a:cubicBezTo>
                  <a:cubicBezTo>
                    <a:pt x="14886" y="119445"/>
                    <a:pt x="19551" y="118512"/>
                    <a:pt x="23750" y="116646"/>
                  </a:cubicBezTo>
                  <a:cubicBezTo>
                    <a:pt x="26549" y="115246"/>
                    <a:pt x="25616" y="112447"/>
                    <a:pt x="25616" y="110115"/>
                  </a:cubicBezTo>
                  <a:cubicBezTo>
                    <a:pt x="25616" y="98452"/>
                    <a:pt x="28415" y="87256"/>
                    <a:pt x="29348" y="76060"/>
                  </a:cubicBezTo>
                  <a:cubicBezTo>
                    <a:pt x="29348" y="75127"/>
                    <a:pt x="31214" y="74193"/>
                    <a:pt x="32147" y="74193"/>
                  </a:cubicBezTo>
                  <a:cubicBezTo>
                    <a:pt x="33080" y="74193"/>
                    <a:pt x="34479" y="75593"/>
                    <a:pt x="34479" y="76060"/>
                  </a:cubicBezTo>
                  <a:cubicBezTo>
                    <a:pt x="34013" y="82591"/>
                    <a:pt x="34479" y="88655"/>
                    <a:pt x="40078" y="93320"/>
                  </a:cubicBezTo>
                  <a:cubicBezTo>
                    <a:pt x="41477" y="94720"/>
                    <a:pt x="41477" y="97985"/>
                    <a:pt x="42410" y="100318"/>
                  </a:cubicBezTo>
                  <a:cubicBezTo>
                    <a:pt x="43810" y="104516"/>
                    <a:pt x="45209" y="105916"/>
                    <a:pt x="51274" y="105916"/>
                  </a:cubicBezTo>
                  <a:cubicBezTo>
                    <a:pt x="52673" y="105916"/>
                    <a:pt x="53606" y="105916"/>
                    <a:pt x="55006" y="105916"/>
                  </a:cubicBezTo>
                  <a:cubicBezTo>
                    <a:pt x="55006" y="105916"/>
                    <a:pt x="55006" y="105449"/>
                    <a:pt x="55006" y="105449"/>
                  </a:cubicBezTo>
                  <a:cubicBezTo>
                    <a:pt x="55472" y="105449"/>
                    <a:pt x="55939" y="104983"/>
                    <a:pt x="55939" y="104983"/>
                  </a:cubicBezTo>
                  <a:cubicBezTo>
                    <a:pt x="55939" y="105449"/>
                    <a:pt x="55472" y="105449"/>
                    <a:pt x="55472" y="105916"/>
                  </a:cubicBezTo>
                  <a:cubicBezTo>
                    <a:pt x="55472" y="105916"/>
                    <a:pt x="55472" y="105916"/>
                    <a:pt x="55006" y="105916"/>
                  </a:cubicBezTo>
                  <a:cubicBezTo>
                    <a:pt x="55472" y="109648"/>
                    <a:pt x="56405" y="113380"/>
                    <a:pt x="60604" y="114313"/>
                  </a:cubicBezTo>
                  <a:cubicBezTo>
                    <a:pt x="61070" y="114313"/>
                    <a:pt x="61537" y="115246"/>
                    <a:pt x="62470" y="115246"/>
                  </a:cubicBezTo>
                  <a:cubicBezTo>
                    <a:pt x="65269" y="116646"/>
                    <a:pt x="69467" y="115246"/>
                    <a:pt x="70401" y="112447"/>
                  </a:cubicBezTo>
                  <a:cubicBezTo>
                    <a:pt x="71334" y="107315"/>
                    <a:pt x="71800" y="102184"/>
                    <a:pt x="71334" y="97052"/>
                  </a:cubicBezTo>
                  <a:cubicBezTo>
                    <a:pt x="70867" y="94253"/>
                    <a:pt x="69467" y="92387"/>
                    <a:pt x="67135" y="90988"/>
                  </a:cubicBezTo>
                  <a:cubicBezTo>
                    <a:pt x="65269" y="90055"/>
                    <a:pt x="63869" y="89122"/>
                    <a:pt x="62003" y="88189"/>
                  </a:cubicBezTo>
                  <a:cubicBezTo>
                    <a:pt x="60137" y="86323"/>
                    <a:pt x="58271" y="84457"/>
                    <a:pt x="59204" y="81658"/>
                  </a:cubicBezTo>
                  <a:cubicBezTo>
                    <a:pt x="60137" y="78392"/>
                    <a:pt x="59204" y="75127"/>
                    <a:pt x="56872" y="72794"/>
                  </a:cubicBezTo>
                  <a:cubicBezTo>
                    <a:pt x="54539" y="69528"/>
                    <a:pt x="52207" y="66729"/>
                    <a:pt x="49874" y="63464"/>
                  </a:cubicBezTo>
                  <a:cubicBezTo>
                    <a:pt x="48941" y="62064"/>
                    <a:pt x="49408" y="59265"/>
                    <a:pt x="51274" y="58332"/>
                  </a:cubicBezTo>
                  <a:cubicBezTo>
                    <a:pt x="54539" y="56000"/>
                    <a:pt x="57805" y="54134"/>
                    <a:pt x="61070" y="51801"/>
                  </a:cubicBezTo>
                  <a:cubicBezTo>
                    <a:pt x="63403" y="50402"/>
                    <a:pt x="65735" y="50868"/>
                    <a:pt x="68534" y="51335"/>
                  </a:cubicBezTo>
                  <a:cubicBezTo>
                    <a:pt x="70401" y="51801"/>
                    <a:pt x="72267" y="51801"/>
                    <a:pt x="74133" y="51801"/>
                  </a:cubicBezTo>
                  <a:cubicBezTo>
                    <a:pt x="75066" y="51801"/>
                    <a:pt x="76932" y="50868"/>
                    <a:pt x="76932" y="49935"/>
                  </a:cubicBezTo>
                  <a:cubicBezTo>
                    <a:pt x="77398" y="46203"/>
                    <a:pt x="77865" y="42471"/>
                    <a:pt x="77398" y="38739"/>
                  </a:cubicBezTo>
                  <a:cubicBezTo>
                    <a:pt x="77398" y="37806"/>
                    <a:pt x="75999" y="36407"/>
                    <a:pt x="75066" y="35940"/>
                  </a:cubicBezTo>
                  <a:cubicBezTo>
                    <a:pt x="72733" y="35473"/>
                    <a:pt x="69934" y="35007"/>
                    <a:pt x="67602" y="35473"/>
                  </a:cubicBezTo>
                  <a:cubicBezTo>
                    <a:pt x="62470" y="36407"/>
                    <a:pt x="57805" y="38739"/>
                    <a:pt x="52673" y="39205"/>
                  </a:cubicBezTo>
                  <a:cubicBezTo>
                    <a:pt x="46609" y="39205"/>
                    <a:pt x="41477" y="41072"/>
                    <a:pt x="37279" y="45737"/>
                  </a:cubicBezTo>
                  <a:cubicBezTo>
                    <a:pt x="36812" y="46203"/>
                    <a:pt x="34479" y="46670"/>
                    <a:pt x="33546" y="46203"/>
                  </a:cubicBezTo>
                  <a:cubicBezTo>
                    <a:pt x="27949" y="43871"/>
                    <a:pt x="24216" y="39672"/>
                    <a:pt x="22817" y="33607"/>
                  </a:cubicBezTo>
                  <a:cubicBezTo>
                    <a:pt x="21417" y="28009"/>
                    <a:pt x="26082" y="21478"/>
                    <a:pt x="31681" y="21012"/>
                  </a:cubicBezTo>
                  <a:close/>
                  <a:moveTo>
                    <a:pt x="58738" y="101251"/>
                  </a:moveTo>
                  <a:cubicBezTo>
                    <a:pt x="58738" y="101251"/>
                    <a:pt x="59204" y="101251"/>
                    <a:pt x="59204" y="101251"/>
                  </a:cubicBezTo>
                  <a:cubicBezTo>
                    <a:pt x="60137" y="99851"/>
                    <a:pt x="61070" y="98918"/>
                    <a:pt x="62937" y="98918"/>
                  </a:cubicBezTo>
                  <a:cubicBezTo>
                    <a:pt x="64336" y="98918"/>
                    <a:pt x="64802" y="100318"/>
                    <a:pt x="64802" y="101251"/>
                  </a:cubicBezTo>
                  <a:cubicBezTo>
                    <a:pt x="64802" y="101717"/>
                    <a:pt x="63869" y="102184"/>
                    <a:pt x="63403" y="102184"/>
                  </a:cubicBezTo>
                  <a:cubicBezTo>
                    <a:pt x="62003" y="101717"/>
                    <a:pt x="60604" y="101251"/>
                    <a:pt x="59204" y="100784"/>
                  </a:cubicBezTo>
                  <a:cubicBezTo>
                    <a:pt x="59204" y="101717"/>
                    <a:pt x="59204" y="101717"/>
                    <a:pt x="58738" y="101251"/>
                  </a:cubicBezTo>
                  <a:cubicBezTo>
                    <a:pt x="58738" y="101717"/>
                    <a:pt x="58271" y="102184"/>
                    <a:pt x="58271" y="102184"/>
                  </a:cubicBezTo>
                  <a:cubicBezTo>
                    <a:pt x="58271" y="101717"/>
                    <a:pt x="58738" y="101717"/>
                    <a:pt x="58738" y="10125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9" name="Freeform: Shape 48">
              <a:extLst>
                <a:ext uri="{FF2B5EF4-FFF2-40B4-BE49-F238E27FC236}">
                  <a16:creationId xmlns:a16="http://schemas.microsoft.com/office/drawing/2014/main" id="{0CF7B6BA-4BC3-40CB-9688-51C36AD652C4}"/>
                </a:ext>
              </a:extLst>
            </p:cNvPr>
            <p:cNvSpPr/>
            <p:nvPr/>
          </p:nvSpPr>
          <p:spPr>
            <a:xfrm>
              <a:off x="2210712" y="2410827"/>
              <a:ext cx="4665" cy="4665"/>
            </a:xfrm>
            <a:custGeom>
              <a:avLst/>
              <a:gdLst/>
              <a:ahLst/>
              <a:cxnLst/>
              <a:rect l="0" t="0" r="0" b="0"/>
              <a:pathLst>
                <a:path>
                  <a:moveTo>
                    <a:pt x="0" y="0"/>
                  </a:moveTo>
                  <a:cubicBezTo>
                    <a:pt x="0" y="0"/>
                    <a:pt x="0" y="0"/>
                    <a:pt x="0" y="0"/>
                  </a:cubicBezTo>
                  <a:cubicBezTo>
                    <a:pt x="467" y="467"/>
                    <a:pt x="467" y="467"/>
                    <a:pt x="0" y="0"/>
                  </a:cubicBezTo>
                  <a:cubicBezTo>
                    <a:pt x="467"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 name="Freeform: Shape 49">
              <a:extLst>
                <a:ext uri="{FF2B5EF4-FFF2-40B4-BE49-F238E27FC236}">
                  <a16:creationId xmlns:a16="http://schemas.microsoft.com/office/drawing/2014/main" id="{D1BA07D5-4A46-41D0-93F6-CA1F7EBAC523}"/>
                </a:ext>
              </a:extLst>
            </p:cNvPr>
            <p:cNvSpPr/>
            <p:nvPr/>
          </p:nvSpPr>
          <p:spPr>
            <a:xfrm>
              <a:off x="2114718" y="2330002"/>
              <a:ext cx="97960" cy="102626"/>
            </a:xfrm>
            <a:custGeom>
              <a:avLst/>
              <a:gdLst/>
              <a:ahLst/>
              <a:cxnLst/>
              <a:rect l="0" t="0" r="0" b="0"/>
              <a:pathLst>
                <a:path w="97966" h="102631">
                  <a:moveTo>
                    <a:pt x="90868" y="51906"/>
                  </a:moveTo>
                  <a:cubicBezTo>
                    <a:pt x="91335" y="50507"/>
                    <a:pt x="90868" y="48174"/>
                    <a:pt x="89935" y="46775"/>
                  </a:cubicBezTo>
                  <a:cubicBezTo>
                    <a:pt x="89002" y="45375"/>
                    <a:pt x="87136" y="43976"/>
                    <a:pt x="85737" y="42576"/>
                  </a:cubicBezTo>
                  <a:cubicBezTo>
                    <a:pt x="84337" y="41177"/>
                    <a:pt x="82938" y="40244"/>
                    <a:pt x="80605" y="41177"/>
                  </a:cubicBezTo>
                  <a:cubicBezTo>
                    <a:pt x="78739" y="42110"/>
                    <a:pt x="77340" y="43043"/>
                    <a:pt x="75474" y="43976"/>
                  </a:cubicBezTo>
                  <a:cubicBezTo>
                    <a:pt x="71275" y="46308"/>
                    <a:pt x="67077" y="45842"/>
                    <a:pt x="62411" y="44909"/>
                  </a:cubicBezTo>
                  <a:cubicBezTo>
                    <a:pt x="60079" y="44442"/>
                    <a:pt x="59146" y="42576"/>
                    <a:pt x="59612" y="39311"/>
                  </a:cubicBezTo>
                  <a:cubicBezTo>
                    <a:pt x="59612" y="38844"/>
                    <a:pt x="60079" y="37911"/>
                    <a:pt x="60079" y="37445"/>
                  </a:cubicBezTo>
                  <a:cubicBezTo>
                    <a:pt x="60545" y="33713"/>
                    <a:pt x="58679" y="31380"/>
                    <a:pt x="54947" y="30914"/>
                  </a:cubicBezTo>
                  <a:cubicBezTo>
                    <a:pt x="53081" y="30447"/>
                    <a:pt x="51682" y="30914"/>
                    <a:pt x="49816" y="30914"/>
                  </a:cubicBezTo>
                  <a:cubicBezTo>
                    <a:pt x="49816" y="30914"/>
                    <a:pt x="49816" y="31380"/>
                    <a:pt x="49816" y="31380"/>
                  </a:cubicBezTo>
                  <a:lnTo>
                    <a:pt x="49349" y="31847"/>
                  </a:lnTo>
                  <a:lnTo>
                    <a:pt x="49349" y="30914"/>
                  </a:lnTo>
                  <a:cubicBezTo>
                    <a:pt x="49349" y="30914"/>
                    <a:pt x="49816" y="30914"/>
                    <a:pt x="49816" y="30914"/>
                  </a:cubicBezTo>
                  <a:cubicBezTo>
                    <a:pt x="51682" y="25315"/>
                    <a:pt x="55414" y="21117"/>
                    <a:pt x="59612" y="17385"/>
                  </a:cubicBezTo>
                  <a:cubicBezTo>
                    <a:pt x="63811" y="14119"/>
                    <a:pt x="65210" y="8988"/>
                    <a:pt x="68009" y="4789"/>
                  </a:cubicBezTo>
                  <a:cubicBezTo>
                    <a:pt x="68476" y="3856"/>
                    <a:pt x="68476" y="2457"/>
                    <a:pt x="68476" y="1524"/>
                  </a:cubicBezTo>
                  <a:cubicBezTo>
                    <a:pt x="68476" y="591"/>
                    <a:pt x="65210" y="-342"/>
                    <a:pt x="63344" y="124"/>
                  </a:cubicBezTo>
                  <a:cubicBezTo>
                    <a:pt x="56813" y="1524"/>
                    <a:pt x="51682" y="4323"/>
                    <a:pt x="47017" y="9454"/>
                  </a:cubicBezTo>
                  <a:cubicBezTo>
                    <a:pt x="38153" y="20184"/>
                    <a:pt x="30222" y="31847"/>
                    <a:pt x="23225" y="44442"/>
                  </a:cubicBezTo>
                  <a:cubicBezTo>
                    <a:pt x="19493" y="50973"/>
                    <a:pt x="15294" y="55638"/>
                    <a:pt x="8297" y="58437"/>
                  </a:cubicBezTo>
                  <a:cubicBezTo>
                    <a:pt x="5964" y="59370"/>
                    <a:pt x="6431" y="61236"/>
                    <a:pt x="7364" y="63102"/>
                  </a:cubicBezTo>
                  <a:cubicBezTo>
                    <a:pt x="9230" y="65435"/>
                    <a:pt x="8763" y="67768"/>
                    <a:pt x="6431" y="69634"/>
                  </a:cubicBezTo>
                  <a:cubicBezTo>
                    <a:pt x="4098" y="71966"/>
                    <a:pt x="2232" y="74299"/>
                    <a:pt x="366" y="76631"/>
                  </a:cubicBezTo>
                  <a:cubicBezTo>
                    <a:pt x="-567" y="78031"/>
                    <a:pt x="366" y="80830"/>
                    <a:pt x="2232" y="81296"/>
                  </a:cubicBezTo>
                  <a:cubicBezTo>
                    <a:pt x="4098" y="81763"/>
                    <a:pt x="5964" y="82696"/>
                    <a:pt x="7830" y="82696"/>
                  </a:cubicBezTo>
                  <a:cubicBezTo>
                    <a:pt x="14361" y="82229"/>
                    <a:pt x="20892" y="81763"/>
                    <a:pt x="26957" y="83629"/>
                  </a:cubicBezTo>
                  <a:cubicBezTo>
                    <a:pt x="32089" y="85028"/>
                    <a:pt x="36754" y="85028"/>
                    <a:pt x="41885" y="83629"/>
                  </a:cubicBezTo>
                  <a:cubicBezTo>
                    <a:pt x="47483" y="82229"/>
                    <a:pt x="51682" y="85961"/>
                    <a:pt x="56347" y="87827"/>
                  </a:cubicBezTo>
                  <a:cubicBezTo>
                    <a:pt x="56347" y="87827"/>
                    <a:pt x="56347" y="89227"/>
                    <a:pt x="56347" y="89227"/>
                  </a:cubicBezTo>
                  <a:cubicBezTo>
                    <a:pt x="54481" y="91093"/>
                    <a:pt x="52615" y="92492"/>
                    <a:pt x="51215" y="94825"/>
                  </a:cubicBezTo>
                  <a:cubicBezTo>
                    <a:pt x="50749" y="95758"/>
                    <a:pt x="50749" y="97158"/>
                    <a:pt x="51215" y="98091"/>
                  </a:cubicBezTo>
                  <a:cubicBezTo>
                    <a:pt x="51682" y="99024"/>
                    <a:pt x="53548" y="99490"/>
                    <a:pt x="54481" y="99490"/>
                  </a:cubicBezTo>
                  <a:cubicBezTo>
                    <a:pt x="57280" y="99490"/>
                    <a:pt x="59612" y="98091"/>
                    <a:pt x="61012" y="95758"/>
                  </a:cubicBezTo>
                  <a:cubicBezTo>
                    <a:pt x="64277" y="90626"/>
                    <a:pt x="70342" y="89693"/>
                    <a:pt x="74541" y="85495"/>
                  </a:cubicBezTo>
                  <a:cubicBezTo>
                    <a:pt x="74541" y="85495"/>
                    <a:pt x="75940" y="86428"/>
                    <a:pt x="75940" y="86428"/>
                  </a:cubicBezTo>
                  <a:cubicBezTo>
                    <a:pt x="75474" y="89693"/>
                    <a:pt x="74541" y="92492"/>
                    <a:pt x="74541" y="95758"/>
                  </a:cubicBezTo>
                  <a:cubicBezTo>
                    <a:pt x="74541" y="96691"/>
                    <a:pt x="75007" y="98557"/>
                    <a:pt x="75474" y="99024"/>
                  </a:cubicBezTo>
                  <a:cubicBezTo>
                    <a:pt x="79206" y="101356"/>
                    <a:pt x="82471" y="104155"/>
                    <a:pt x="87136" y="104622"/>
                  </a:cubicBezTo>
                  <a:cubicBezTo>
                    <a:pt x="89469" y="104622"/>
                    <a:pt x="92734" y="103222"/>
                    <a:pt x="93667" y="101356"/>
                  </a:cubicBezTo>
                  <a:cubicBezTo>
                    <a:pt x="95533" y="97158"/>
                    <a:pt x="96933" y="92959"/>
                    <a:pt x="98332" y="88760"/>
                  </a:cubicBezTo>
                  <a:cubicBezTo>
                    <a:pt x="99732" y="85495"/>
                    <a:pt x="97866" y="83162"/>
                    <a:pt x="96000" y="80830"/>
                  </a:cubicBezTo>
                  <a:cubicBezTo>
                    <a:pt x="95533" y="80830"/>
                    <a:pt x="95533" y="80830"/>
                    <a:pt x="95067" y="80830"/>
                  </a:cubicBezTo>
                  <a:cubicBezTo>
                    <a:pt x="94600" y="81296"/>
                    <a:pt x="94600" y="81296"/>
                    <a:pt x="94134" y="81763"/>
                  </a:cubicBezTo>
                  <a:cubicBezTo>
                    <a:pt x="94134" y="81296"/>
                    <a:pt x="94134" y="80830"/>
                    <a:pt x="94600" y="80830"/>
                  </a:cubicBezTo>
                  <a:cubicBezTo>
                    <a:pt x="94600" y="80830"/>
                    <a:pt x="95067" y="80830"/>
                    <a:pt x="95067" y="80830"/>
                  </a:cubicBezTo>
                  <a:cubicBezTo>
                    <a:pt x="95067" y="80830"/>
                    <a:pt x="95533" y="80363"/>
                    <a:pt x="95533" y="80363"/>
                  </a:cubicBezTo>
                  <a:cubicBezTo>
                    <a:pt x="93201" y="78031"/>
                    <a:pt x="90868" y="77098"/>
                    <a:pt x="87603" y="78031"/>
                  </a:cubicBezTo>
                  <a:cubicBezTo>
                    <a:pt x="86670" y="78497"/>
                    <a:pt x="85737" y="77098"/>
                    <a:pt x="86203" y="75698"/>
                  </a:cubicBezTo>
                  <a:cubicBezTo>
                    <a:pt x="86670" y="73832"/>
                    <a:pt x="87603" y="71966"/>
                    <a:pt x="89002" y="70567"/>
                  </a:cubicBezTo>
                  <a:cubicBezTo>
                    <a:pt x="90402" y="68701"/>
                    <a:pt x="92734" y="66835"/>
                    <a:pt x="94134" y="65435"/>
                  </a:cubicBezTo>
                  <a:cubicBezTo>
                    <a:pt x="94600" y="64969"/>
                    <a:pt x="94600" y="64502"/>
                    <a:pt x="94134" y="63569"/>
                  </a:cubicBezTo>
                  <a:cubicBezTo>
                    <a:pt x="93667" y="62169"/>
                    <a:pt x="92734" y="61703"/>
                    <a:pt x="91335" y="61703"/>
                  </a:cubicBezTo>
                  <a:cubicBezTo>
                    <a:pt x="89469" y="61703"/>
                    <a:pt x="87603" y="63569"/>
                    <a:pt x="86203" y="61236"/>
                  </a:cubicBezTo>
                  <a:cubicBezTo>
                    <a:pt x="85270" y="59370"/>
                    <a:pt x="86203" y="57504"/>
                    <a:pt x="87136" y="56105"/>
                  </a:cubicBezTo>
                  <a:cubicBezTo>
                    <a:pt x="88536" y="54705"/>
                    <a:pt x="90402" y="53306"/>
                    <a:pt x="90868" y="519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 name="Freeform: Shape 50">
              <a:extLst>
                <a:ext uri="{FF2B5EF4-FFF2-40B4-BE49-F238E27FC236}">
                  <a16:creationId xmlns:a16="http://schemas.microsoft.com/office/drawing/2014/main" id="{481B072F-BD99-4CB1-A400-23C8175D13BB}"/>
                </a:ext>
              </a:extLst>
            </p:cNvPr>
            <p:cNvSpPr/>
            <p:nvPr/>
          </p:nvSpPr>
          <p:spPr>
            <a:xfrm>
              <a:off x="1611194" y="1385614"/>
              <a:ext cx="116620" cy="65308"/>
            </a:xfrm>
            <a:custGeom>
              <a:avLst/>
              <a:gdLst/>
              <a:ahLst/>
              <a:cxnLst/>
              <a:rect l="0" t="0" r="0" b="0"/>
              <a:pathLst>
                <a:path w="116626" h="65310">
                  <a:moveTo>
                    <a:pt x="1959" y="52140"/>
                  </a:moveTo>
                  <a:cubicBezTo>
                    <a:pt x="8490" y="53539"/>
                    <a:pt x="11755" y="55405"/>
                    <a:pt x="15487" y="57271"/>
                  </a:cubicBezTo>
                  <a:cubicBezTo>
                    <a:pt x="18286" y="58671"/>
                    <a:pt x="20152" y="61003"/>
                    <a:pt x="22485" y="63336"/>
                  </a:cubicBezTo>
                  <a:cubicBezTo>
                    <a:pt x="24818" y="65669"/>
                    <a:pt x="29016" y="66135"/>
                    <a:pt x="31349" y="64269"/>
                  </a:cubicBezTo>
                  <a:cubicBezTo>
                    <a:pt x="34614" y="61936"/>
                    <a:pt x="37413" y="59604"/>
                    <a:pt x="40212" y="57271"/>
                  </a:cubicBezTo>
                  <a:cubicBezTo>
                    <a:pt x="41145" y="56805"/>
                    <a:pt x="42545" y="56805"/>
                    <a:pt x="43478" y="57271"/>
                  </a:cubicBezTo>
                  <a:cubicBezTo>
                    <a:pt x="45344" y="58204"/>
                    <a:pt x="47210" y="58204"/>
                    <a:pt x="48609" y="56338"/>
                  </a:cubicBezTo>
                  <a:cubicBezTo>
                    <a:pt x="51408" y="52140"/>
                    <a:pt x="54207" y="47475"/>
                    <a:pt x="57473" y="43743"/>
                  </a:cubicBezTo>
                  <a:cubicBezTo>
                    <a:pt x="60739" y="40011"/>
                    <a:pt x="64471" y="36279"/>
                    <a:pt x="68203" y="33013"/>
                  </a:cubicBezTo>
                  <a:cubicBezTo>
                    <a:pt x="69136" y="32547"/>
                    <a:pt x="70069" y="32080"/>
                    <a:pt x="71468" y="32080"/>
                  </a:cubicBezTo>
                  <a:cubicBezTo>
                    <a:pt x="73334" y="31614"/>
                    <a:pt x="73334" y="34413"/>
                    <a:pt x="71468" y="37212"/>
                  </a:cubicBezTo>
                  <a:cubicBezTo>
                    <a:pt x="68669" y="41410"/>
                    <a:pt x="65870" y="45609"/>
                    <a:pt x="63538" y="50274"/>
                  </a:cubicBezTo>
                  <a:cubicBezTo>
                    <a:pt x="62138" y="52606"/>
                    <a:pt x="62605" y="55405"/>
                    <a:pt x="63538" y="57738"/>
                  </a:cubicBezTo>
                  <a:cubicBezTo>
                    <a:pt x="64471" y="60070"/>
                    <a:pt x="68203" y="61470"/>
                    <a:pt x="70069" y="60070"/>
                  </a:cubicBezTo>
                  <a:cubicBezTo>
                    <a:pt x="71468" y="59137"/>
                    <a:pt x="73334" y="58204"/>
                    <a:pt x="74267" y="56338"/>
                  </a:cubicBezTo>
                  <a:cubicBezTo>
                    <a:pt x="76600" y="52140"/>
                    <a:pt x="79865" y="49807"/>
                    <a:pt x="84997" y="49341"/>
                  </a:cubicBezTo>
                  <a:cubicBezTo>
                    <a:pt x="86863" y="49341"/>
                    <a:pt x="88729" y="48408"/>
                    <a:pt x="90595" y="47475"/>
                  </a:cubicBezTo>
                  <a:cubicBezTo>
                    <a:pt x="92461" y="46542"/>
                    <a:pt x="94327" y="45609"/>
                    <a:pt x="95260" y="44209"/>
                  </a:cubicBezTo>
                  <a:cubicBezTo>
                    <a:pt x="98059" y="37212"/>
                    <a:pt x="106456" y="33480"/>
                    <a:pt x="107389" y="25082"/>
                  </a:cubicBezTo>
                  <a:cubicBezTo>
                    <a:pt x="107389" y="23683"/>
                    <a:pt x="109722" y="22283"/>
                    <a:pt x="111121" y="21350"/>
                  </a:cubicBezTo>
                  <a:cubicBezTo>
                    <a:pt x="112521" y="20417"/>
                    <a:pt x="114387" y="19951"/>
                    <a:pt x="116253" y="19018"/>
                  </a:cubicBezTo>
                  <a:cubicBezTo>
                    <a:pt x="118119" y="18085"/>
                    <a:pt x="119052" y="16219"/>
                    <a:pt x="119052" y="14353"/>
                  </a:cubicBezTo>
                  <a:cubicBezTo>
                    <a:pt x="119052" y="12020"/>
                    <a:pt x="119052" y="9221"/>
                    <a:pt x="119052" y="6889"/>
                  </a:cubicBezTo>
                  <a:cubicBezTo>
                    <a:pt x="119052" y="4090"/>
                    <a:pt x="116719" y="358"/>
                    <a:pt x="115320" y="824"/>
                  </a:cubicBezTo>
                  <a:cubicBezTo>
                    <a:pt x="113454" y="1291"/>
                    <a:pt x="111588" y="1757"/>
                    <a:pt x="110188" y="3157"/>
                  </a:cubicBezTo>
                  <a:cubicBezTo>
                    <a:pt x="107856" y="5956"/>
                    <a:pt x="105523" y="7355"/>
                    <a:pt x="103657" y="5489"/>
                  </a:cubicBezTo>
                  <a:cubicBezTo>
                    <a:pt x="98059" y="824"/>
                    <a:pt x="92461" y="1757"/>
                    <a:pt x="87796" y="358"/>
                  </a:cubicBezTo>
                  <a:cubicBezTo>
                    <a:pt x="84064" y="-575"/>
                    <a:pt x="80332" y="358"/>
                    <a:pt x="77066" y="2690"/>
                  </a:cubicBezTo>
                  <a:cubicBezTo>
                    <a:pt x="64004" y="12020"/>
                    <a:pt x="50475" y="20417"/>
                    <a:pt x="34614" y="24616"/>
                  </a:cubicBezTo>
                  <a:cubicBezTo>
                    <a:pt x="30882" y="25549"/>
                    <a:pt x="27617" y="28348"/>
                    <a:pt x="23885" y="28814"/>
                  </a:cubicBezTo>
                  <a:cubicBezTo>
                    <a:pt x="17353" y="29747"/>
                    <a:pt x="11755" y="33013"/>
                    <a:pt x="6624" y="36279"/>
                  </a:cubicBezTo>
                  <a:cubicBezTo>
                    <a:pt x="1492" y="39544"/>
                    <a:pt x="559" y="44209"/>
                    <a:pt x="93" y="49341"/>
                  </a:cubicBezTo>
                  <a:cubicBezTo>
                    <a:pt x="-374" y="50274"/>
                    <a:pt x="1026" y="52140"/>
                    <a:pt x="1959" y="5214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 name="Freeform: Shape 51">
              <a:extLst>
                <a:ext uri="{FF2B5EF4-FFF2-40B4-BE49-F238E27FC236}">
                  <a16:creationId xmlns:a16="http://schemas.microsoft.com/office/drawing/2014/main" id="{A82A7B70-548D-4730-9C92-47FEA0AD6FE5}"/>
                </a:ext>
              </a:extLst>
            </p:cNvPr>
            <p:cNvSpPr/>
            <p:nvPr/>
          </p:nvSpPr>
          <p:spPr>
            <a:xfrm>
              <a:off x="3155727" y="1473771"/>
              <a:ext cx="93296" cy="60642"/>
            </a:xfrm>
            <a:custGeom>
              <a:avLst/>
              <a:gdLst/>
              <a:ahLst/>
              <a:cxnLst/>
              <a:rect l="0" t="0" r="0" b="0"/>
              <a:pathLst>
                <a:path w="93301" h="60645">
                  <a:moveTo>
                    <a:pt x="3338" y="26957"/>
                  </a:moveTo>
                  <a:cubicBezTo>
                    <a:pt x="5671" y="36287"/>
                    <a:pt x="8003" y="39086"/>
                    <a:pt x="17333" y="39086"/>
                  </a:cubicBezTo>
                  <a:cubicBezTo>
                    <a:pt x="20132" y="39086"/>
                    <a:pt x="22931" y="38620"/>
                    <a:pt x="25730" y="38153"/>
                  </a:cubicBezTo>
                  <a:cubicBezTo>
                    <a:pt x="25730" y="38153"/>
                    <a:pt x="26197" y="37687"/>
                    <a:pt x="26197" y="37687"/>
                  </a:cubicBezTo>
                  <a:cubicBezTo>
                    <a:pt x="26663" y="37687"/>
                    <a:pt x="27130" y="37687"/>
                    <a:pt x="27596" y="37687"/>
                  </a:cubicBezTo>
                  <a:cubicBezTo>
                    <a:pt x="28996" y="37220"/>
                    <a:pt x="30395" y="36754"/>
                    <a:pt x="31328" y="36287"/>
                  </a:cubicBezTo>
                  <a:cubicBezTo>
                    <a:pt x="31795" y="36287"/>
                    <a:pt x="32728" y="36287"/>
                    <a:pt x="33194" y="36287"/>
                  </a:cubicBezTo>
                  <a:cubicBezTo>
                    <a:pt x="34127" y="37220"/>
                    <a:pt x="33194" y="37687"/>
                    <a:pt x="31328" y="37687"/>
                  </a:cubicBezTo>
                  <a:cubicBezTo>
                    <a:pt x="29929" y="37687"/>
                    <a:pt x="28529" y="37687"/>
                    <a:pt x="27596" y="37687"/>
                  </a:cubicBezTo>
                  <a:cubicBezTo>
                    <a:pt x="27130" y="37687"/>
                    <a:pt x="26663" y="38153"/>
                    <a:pt x="26663" y="38153"/>
                  </a:cubicBezTo>
                  <a:cubicBezTo>
                    <a:pt x="26197" y="38153"/>
                    <a:pt x="26197" y="38153"/>
                    <a:pt x="25730" y="38153"/>
                  </a:cubicBezTo>
                  <a:cubicBezTo>
                    <a:pt x="24797" y="39086"/>
                    <a:pt x="23398" y="40486"/>
                    <a:pt x="22465" y="41419"/>
                  </a:cubicBezTo>
                  <a:cubicBezTo>
                    <a:pt x="20132" y="43285"/>
                    <a:pt x="20132" y="46084"/>
                    <a:pt x="22465" y="47483"/>
                  </a:cubicBezTo>
                  <a:cubicBezTo>
                    <a:pt x="25730" y="49349"/>
                    <a:pt x="28996" y="51215"/>
                    <a:pt x="32262" y="53548"/>
                  </a:cubicBezTo>
                  <a:cubicBezTo>
                    <a:pt x="35527" y="56347"/>
                    <a:pt x="39259" y="56347"/>
                    <a:pt x="42991" y="55414"/>
                  </a:cubicBezTo>
                  <a:cubicBezTo>
                    <a:pt x="47656" y="54014"/>
                    <a:pt x="51388" y="54947"/>
                    <a:pt x="54654" y="59146"/>
                  </a:cubicBezTo>
                  <a:cubicBezTo>
                    <a:pt x="58852" y="63811"/>
                    <a:pt x="62585" y="63344"/>
                    <a:pt x="67716" y="58679"/>
                  </a:cubicBezTo>
                  <a:cubicBezTo>
                    <a:pt x="69582" y="56813"/>
                    <a:pt x="71448" y="54947"/>
                    <a:pt x="73781" y="54947"/>
                  </a:cubicBezTo>
                  <a:cubicBezTo>
                    <a:pt x="80778" y="54947"/>
                    <a:pt x="84044" y="52148"/>
                    <a:pt x="85443" y="45151"/>
                  </a:cubicBezTo>
                  <a:cubicBezTo>
                    <a:pt x="85910" y="41419"/>
                    <a:pt x="88242" y="38153"/>
                    <a:pt x="90575" y="34888"/>
                  </a:cubicBezTo>
                  <a:cubicBezTo>
                    <a:pt x="95240" y="28823"/>
                    <a:pt x="96173" y="22292"/>
                    <a:pt x="95706" y="15294"/>
                  </a:cubicBezTo>
                  <a:cubicBezTo>
                    <a:pt x="92441" y="13895"/>
                    <a:pt x="89175" y="11562"/>
                    <a:pt x="85443" y="11096"/>
                  </a:cubicBezTo>
                  <a:cubicBezTo>
                    <a:pt x="78446" y="10163"/>
                    <a:pt x="71915" y="8297"/>
                    <a:pt x="65383" y="5498"/>
                  </a:cubicBezTo>
                  <a:cubicBezTo>
                    <a:pt x="62118" y="4098"/>
                    <a:pt x="59319" y="5498"/>
                    <a:pt x="56986" y="7830"/>
                  </a:cubicBezTo>
                  <a:cubicBezTo>
                    <a:pt x="54187" y="10163"/>
                    <a:pt x="53721" y="10163"/>
                    <a:pt x="51855" y="5964"/>
                  </a:cubicBezTo>
                  <a:cubicBezTo>
                    <a:pt x="51388" y="4565"/>
                    <a:pt x="50922" y="3632"/>
                    <a:pt x="50455" y="2232"/>
                  </a:cubicBezTo>
                  <a:cubicBezTo>
                    <a:pt x="49522" y="366"/>
                    <a:pt x="47190" y="-567"/>
                    <a:pt x="45790" y="366"/>
                  </a:cubicBezTo>
                  <a:cubicBezTo>
                    <a:pt x="44857" y="833"/>
                    <a:pt x="43458" y="1766"/>
                    <a:pt x="42991" y="2699"/>
                  </a:cubicBezTo>
                  <a:cubicBezTo>
                    <a:pt x="42524" y="4565"/>
                    <a:pt x="42524" y="6431"/>
                    <a:pt x="42058" y="8297"/>
                  </a:cubicBezTo>
                  <a:cubicBezTo>
                    <a:pt x="41592" y="10163"/>
                    <a:pt x="42058" y="12495"/>
                    <a:pt x="40659" y="13428"/>
                  </a:cubicBezTo>
                  <a:cubicBezTo>
                    <a:pt x="38792" y="15294"/>
                    <a:pt x="37859" y="12495"/>
                    <a:pt x="36460" y="11562"/>
                  </a:cubicBezTo>
                  <a:cubicBezTo>
                    <a:pt x="35994" y="11096"/>
                    <a:pt x="35060" y="10629"/>
                    <a:pt x="34594" y="11096"/>
                  </a:cubicBezTo>
                  <a:cubicBezTo>
                    <a:pt x="28063" y="11562"/>
                    <a:pt x="23864" y="8297"/>
                    <a:pt x="20132" y="3632"/>
                  </a:cubicBezTo>
                  <a:cubicBezTo>
                    <a:pt x="19199" y="2699"/>
                    <a:pt x="18266" y="2232"/>
                    <a:pt x="16867" y="1299"/>
                  </a:cubicBezTo>
                  <a:cubicBezTo>
                    <a:pt x="15001" y="-100"/>
                    <a:pt x="11735" y="1299"/>
                    <a:pt x="11735" y="4565"/>
                  </a:cubicBezTo>
                  <a:cubicBezTo>
                    <a:pt x="11735" y="5964"/>
                    <a:pt x="12202" y="7364"/>
                    <a:pt x="11735" y="8297"/>
                  </a:cubicBezTo>
                  <a:cubicBezTo>
                    <a:pt x="11269" y="9230"/>
                    <a:pt x="10802" y="11096"/>
                    <a:pt x="9869" y="11096"/>
                  </a:cubicBezTo>
                  <a:cubicBezTo>
                    <a:pt x="8936" y="11562"/>
                    <a:pt x="8003" y="10163"/>
                    <a:pt x="6604" y="10163"/>
                  </a:cubicBezTo>
                  <a:cubicBezTo>
                    <a:pt x="5671" y="10163"/>
                    <a:pt x="3804" y="9696"/>
                    <a:pt x="3338" y="10163"/>
                  </a:cubicBezTo>
                  <a:cubicBezTo>
                    <a:pt x="1472" y="12495"/>
                    <a:pt x="-394" y="15761"/>
                    <a:pt x="72" y="19026"/>
                  </a:cubicBezTo>
                  <a:cubicBezTo>
                    <a:pt x="1939" y="22292"/>
                    <a:pt x="2871" y="24624"/>
                    <a:pt x="3338" y="2695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 name="Freeform: Shape 52">
              <a:extLst>
                <a:ext uri="{FF2B5EF4-FFF2-40B4-BE49-F238E27FC236}">
                  <a16:creationId xmlns:a16="http://schemas.microsoft.com/office/drawing/2014/main" id="{7F9EC77C-6988-4B21-AED0-E8EEBF4AE8B9}"/>
                </a:ext>
              </a:extLst>
            </p:cNvPr>
            <p:cNvSpPr/>
            <p:nvPr/>
          </p:nvSpPr>
          <p:spPr>
            <a:xfrm>
              <a:off x="1820269" y="1471391"/>
              <a:ext cx="79301" cy="88630"/>
            </a:xfrm>
            <a:custGeom>
              <a:avLst/>
              <a:gdLst/>
              <a:ahLst/>
              <a:cxnLst/>
              <a:rect l="0" t="0" r="0" b="0"/>
              <a:pathLst>
                <a:path w="79306" h="88636">
                  <a:moveTo>
                    <a:pt x="8397" y="1346"/>
                  </a:moveTo>
                  <a:cubicBezTo>
                    <a:pt x="7464" y="3679"/>
                    <a:pt x="6065" y="6011"/>
                    <a:pt x="5131" y="8344"/>
                  </a:cubicBezTo>
                  <a:cubicBezTo>
                    <a:pt x="4199" y="12542"/>
                    <a:pt x="4199" y="17207"/>
                    <a:pt x="933" y="20939"/>
                  </a:cubicBezTo>
                  <a:cubicBezTo>
                    <a:pt x="0" y="21872"/>
                    <a:pt x="0" y="23272"/>
                    <a:pt x="0" y="24671"/>
                  </a:cubicBezTo>
                  <a:cubicBezTo>
                    <a:pt x="933" y="30736"/>
                    <a:pt x="3732" y="36801"/>
                    <a:pt x="933" y="43332"/>
                  </a:cubicBezTo>
                  <a:cubicBezTo>
                    <a:pt x="933" y="43798"/>
                    <a:pt x="2799" y="44731"/>
                    <a:pt x="3265" y="45664"/>
                  </a:cubicBezTo>
                  <a:cubicBezTo>
                    <a:pt x="4199" y="46597"/>
                    <a:pt x="6065" y="47530"/>
                    <a:pt x="5598" y="47997"/>
                  </a:cubicBezTo>
                  <a:cubicBezTo>
                    <a:pt x="4199" y="54528"/>
                    <a:pt x="8397" y="55461"/>
                    <a:pt x="13062" y="56394"/>
                  </a:cubicBezTo>
                  <a:cubicBezTo>
                    <a:pt x="18660" y="57327"/>
                    <a:pt x="24258" y="57793"/>
                    <a:pt x="30323" y="58260"/>
                  </a:cubicBezTo>
                  <a:cubicBezTo>
                    <a:pt x="30789" y="58260"/>
                    <a:pt x="31722" y="59193"/>
                    <a:pt x="31722" y="59193"/>
                  </a:cubicBezTo>
                  <a:cubicBezTo>
                    <a:pt x="31256" y="60126"/>
                    <a:pt x="30789" y="61992"/>
                    <a:pt x="29856" y="62458"/>
                  </a:cubicBezTo>
                  <a:cubicBezTo>
                    <a:pt x="27524" y="63391"/>
                    <a:pt x="25191" y="63858"/>
                    <a:pt x="22859" y="64791"/>
                  </a:cubicBezTo>
                  <a:cubicBezTo>
                    <a:pt x="19593" y="65724"/>
                    <a:pt x="17727" y="68523"/>
                    <a:pt x="17261" y="71789"/>
                  </a:cubicBezTo>
                  <a:cubicBezTo>
                    <a:pt x="16794" y="74121"/>
                    <a:pt x="16794" y="76920"/>
                    <a:pt x="16328" y="79253"/>
                  </a:cubicBezTo>
                  <a:cubicBezTo>
                    <a:pt x="16328" y="81585"/>
                    <a:pt x="18194" y="84384"/>
                    <a:pt x="20060" y="85317"/>
                  </a:cubicBezTo>
                  <a:cubicBezTo>
                    <a:pt x="24725" y="86717"/>
                    <a:pt x="29856" y="88116"/>
                    <a:pt x="34988" y="89516"/>
                  </a:cubicBezTo>
                  <a:cubicBezTo>
                    <a:pt x="40119" y="90449"/>
                    <a:pt x="45251" y="87650"/>
                    <a:pt x="47584" y="82985"/>
                  </a:cubicBezTo>
                  <a:cubicBezTo>
                    <a:pt x="48050" y="82052"/>
                    <a:pt x="48517" y="80652"/>
                    <a:pt x="48983" y="79253"/>
                  </a:cubicBezTo>
                  <a:cubicBezTo>
                    <a:pt x="50383" y="74588"/>
                    <a:pt x="54115" y="72722"/>
                    <a:pt x="58780" y="72255"/>
                  </a:cubicBezTo>
                  <a:cubicBezTo>
                    <a:pt x="60179" y="68523"/>
                    <a:pt x="61112" y="64324"/>
                    <a:pt x="63445" y="61059"/>
                  </a:cubicBezTo>
                  <a:cubicBezTo>
                    <a:pt x="65777" y="57327"/>
                    <a:pt x="68576" y="54061"/>
                    <a:pt x="71376" y="50329"/>
                  </a:cubicBezTo>
                  <a:cubicBezTo>
                    <a:pt x="71842" y="49863"/>
                    <a:pt x="72309" y="49396"/>
                    <a:pt x="72775" y="48930"/>
                  </a:cubicBezTo>
                  <a:cubicBezTo>
                    <a:pt x="75574" y="43332"/>
                    <a:pt x="78840" y="37734"/>
                    <a:pt x="81639" y="32136"/>
                  </a:cubicBezTo>
                  <a:cubicBezTo>
                    <a:pt x="82105" y="31203"/>
                    <a:pt x="82105" y="29803"/>
                    <a:pt x="81639" y="28403"/>
                  </a:cubicBezTo>
                  <a:cubicBezTo>
                    <a:pt x="80706" y="26071"/>
                    <a:pt x="79773" y="23738"/>
                    <a:pt x="78840" y="21406"/>
                  </a:cubicBezTo>
                  <a:cubicBezTo>
                    <a:pt x="77907" y="19540"/>
                    <a:pt x="76041" y="18607"/>
                    <a:pt x="74175" y="19073"/>
                  </a:cubicBezTo>
                  <a:cubicBezTo>
                    <a:pt x="69043" y="20473"/>
                    <a:pt x="66244" y="17674"/>
                    <a:pt x="63445" y="14408"/>
                  </a:cubicBezTo>
                  <a:cubicBezTo>
                    <a:pt x="58313" y="13009"/>
                    <a:pt x="53182" y="13009"/>
                    <a:pt x="48050" y="14408"/>
                  </a:cubicBezTo>
                  <a:cubicBezTo>
                    <a:pt x="46184" y="17674"/>
                    <a:pt x="43852" y="20473"/>
                    <a:pt x="43852" y="24671"/>
                  </a:cubicBezTo>
                  <a:cubicBezTo>
                    <a:pt x="43852" y="29336"/>
                    <a:pt x="43852" y="33535"/>
                    <a:pt x="43852" y="38200"/>
                  </a:cubicBezTo>
                  <a:cubicBezTo>
                    <a:pt x="43852" y="38667"/>
                    <a:pt x="43385" y="39600"/>
                    <a:pt x="43385" y="40066"/>
                  </a:cubicBezTo>
                  <a:cubicBezTo>
                    <a:pt x="42452" y="40533"/>
                    <a:pt x="41986" y="40066"/>
                    <a:pt x="41519" y="38667"/>
                  </a:cubicBezTo>
                  <a:cubicBezTo>
                    <a:pt x="39653" y="34002"/>
                    <a:pt x="37787" y="29336"/>
                    <a:pt x="35921" y="24671"/>
                  </a:cubicBezTo>
                  <a:cubicBezTo>
                    <a:pt x="35454" y="23738"/>
                    <a:pt x="34055" y="23272"/>
                    <a:pt x="32655" y="23272"/>
                  </a:cubicBezTo>
                  <a:cubicBezTo>
                    <a:pt x="31722" y="23272"/>
                    <a:pt x="29856" y="23738"/>
                    <a:pt x="29390" y="24671"/>
                  </a:cubicBezTo>
                  <a:cubicBezTo>
                    <a:pt x="26591" y="30269"/>
                    <a:pt x="24258" y="35868"/>
                    <a:pt x="21926" y="41466"/>
                  </a:cubicBezTo>
                  <a:cubicBezTo>
                    <a:pt x="21926" y="41466"/>
                    <a:pt x="21926" y="41932"/>
                    <a:pt x="22392" y="41932"/>
                  </a:cubicBezTo>
                  <a:lnTo>
                    <a:pt x="21459" y="41932"/>
                  </a:lnTo>
                  <a:lnTo>
                    <a:pt x="21926" y="41466"/>
                  </a:lnTo>
                  <a:cubicBezTo>
                    <a:pt x="21926" y="41466"/>
                    <a:pt x="21926" y="41466"/>
                    <a:pt x="21926" y="41466"/>
                  </a:cubicBezTo>
                  <a:cubicBezTo>
                    <a:pt x="20060" y="38200"/>
                    <a:pt x="18194" y="35401"/>
                    <a:pt x="20060" y="31203"/>
                  </a:cubicBezTo>
                  <a:cubicBezTo>
                    <a:pt x="20993" y="29336"/>
                    <a:pt x="21926" y="27004"/>
                    <a:pt x="21459" y="25604"/>
                  </a:cubicBezTo>
                  <a:cubicBezTo>
                    <a:pt x="19593" y="20939"/>
                    <a:pt x="19127" y="15808"/>
                    <a:pt x="19593" y="10676"/>
                  </a:cubicBezTo>
                  <a:cubicBezTo>
                    <a:pt x="19593" y="9277"/>
                    <a:pt x="19127" y="7877"/>
                    <a:pt x="18660" y="6944"/>
                  </a:cubicBezTo>
                  <a:cubicBezTo>
                    <a:pt x="17727" y="5078"/>
                    <a:pt x="16794" y="3679"/>
                    <a:pt x="16328" y="1813"/>
                  </a:cubicBezTo>
                  <a:cubicBezTo>
                    <a:pt x="13529" y="-520"/>
                    <a:pt x="9330" y="-520"/>
                    <a:pt x="8397" y="134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4" name="Freeform: Shape 53">
              <a:extLst>
                <a:ext uri="{FF2B5EF4-FFF2-40B4-BE49-F238E27FC236}">
                  <a16:creationId xmlns:a16="http://schemas.microsoft.com/office/drawing/2014/main" id="{F94337E7-3277-4812-8984-D35F9D10D9B3}"/>
                </a:ext>
              </a:extLst>
            </p:cNvPr>
            <p:cNvSpPr/>
            <p:nvPr/>
          </p:nvSpPr>
          <p:spPr>
            <a:xfrm>
              <a:off x="2835525" y="2268083"/>
              <a:ext cx="65307" cy="79301"/>
            </a:xfrm>
            <a:custGeom>
              <a:avLst/>
              <a:gdLst/>
              <a:ahLst/>
              <a:cxnLst/>
              <a:rect l="0" t="0" r="0" b="0"/>
              <a:pathLst>
                <a:path w="65310" h="79306">
                  <a:moveTo>
                    <a:pt x="28727" y="7931"/>
                  </a:moveTo>
                  <a:cubicBezTo>
                    <a:pt x="27327" y="10730"/>
                    <a:pt x="26861" y="13995"/>
                    <a:pt x="25461" y="16794"/>
                  </a:cubicBezTo>
                  <a:cubicBezTo>
                    <a:pt x="24995" y="17727"/>
                    <a:pt x="23595" y="18660"/>
                    <a:pt x="22196" y="18660"/>
                  </a:cubicBezTo>
                  <a:cubicBezTo>
                    <a:pt x="18463" y="19127"/>
                    <a:pt x="14731" y="19127"/>
                    <a:pt x="10999" y="19127"/>
                  </a:cubicBezTo>
                  <a:cubicBezTo>
                    <a:pt x="9133" y="19127"/>
                    <a:pt x="7267" y="20993"/>
                    <a:pt x="7267" y="22392"/>
                  </a:cubicBezTo>
                  <a:cubicBezTo>
                    <a:pt x="7267" y="26124"/>
                    <a:pt x="7734" y="30323"/>
                    <a:pt x="6801" y="33588"/>
                  </a:cubicBezTo>
                  <a:cubicBezTo>
                    <a:pt x="5868" y="37321"/>
                    <a:pt x="7267" y="39653"/>
                    <a:pt x="9600" y="41986"/>
                  </a:cubicBezTo>
                  <a:cubicBezTo>
                    <a:pt x="12865" y="45251"/>
                    <a:pt x="12865" y="48983"/>
                    <a:pt x="10999" y="52715"/>
                  </a:cubicBezTo>
                  <a:cubicBezTo>
                    <a:pt x="9133" y="55981"/>
                    <a:pt x="6801" y="59246"/>
                    <a:pt x="4935" y="62512"/>
                  </a:cubicBezTo>
                  <a:cubicBezTo>
                    <a:pt x="4002" y="63445"/>
                    <a:pt x="3069" y="64378"/>
                    <a:pt x="2136" y="65311"/>
                  </a:cubicBezTo>
                  <a:cubicBezTo>
                    <a:pt x="-1596" y="68576"/>
                    <a:pt x="-197" y="75108"/>
                    <a:pt x="4468" y="78373"/>
                  </a:cubicBezTo>
                  <a:cubicBezTo>
                    <a:pt x="10066" y="82572"/>
                    <a:pt x="16131" y="83038"/>
                    <a:pt x="22662" y="81172"/>
                  </a:cubicBezTo>
                  <a:cubicBezTo>
                    <a:pt x="26394" y="79773"/>
                    <a:pt x="29660" y="78373"/>
                    <a:pt x="32925" y="76041"/>
                  </a:cubicBezTo>
                  <a:cubicBezTo>
                    <a:pt x="38523" y="72775"/>
                    <a:pt x="44121" y="69976"/>
                    <a:pt x="50652" y="69509"/>
                  </a:cubicBezTo>
                  <a:cubicBezTo>
                    <a:pt x="53451" y="69043"/>
                    <a:pt x="55318" y="67177"/>
                    <a:pt x="56717" y="65311"/>
                  </a:cubicBezTo>
                  <a:cubicBezTo>
                    <a:pt x="61382" y="57847"/>
                    <a:pt x="63248" y="50383"/>
                    <a:pt x="61382" y="41519"/>
                  </a:cubicBezTo>
                  <a:cubicBezTo>
                    <a:pt x="60916" y="39653"/>
                    <a:pt x="60449" y="37787"/>
                    <a:pt x="60449" y="35921"/>
                  </a:cubicBezTo>
                  <a:cubicBezTo>
                    <a:pt x="59983" y="33122"/>
                    <a:pt x="60916" y="30789"/>
                    <a:pt x="62782" y="28923"/>
                  </a:cubicBezTo>
                  <a:cubicBezTo>
                    <a:pt x="63715" y="27990"/>
                    <a:pt x="64648" y="27057"/>
                    <a:pt x="65581" y="26124"/>
                  </a:cubicBezTo>
                  <a:cubicBezTo>
                    <a:pt x="69779" y="21926"/>
                    <a:pt x="69779" y="17261"/>
                    <a:pt x="66980" y="12129"/>
                  </a:cubicBezTo>
                  <a:cubicBezTo>
                    <a:pt x="66047" y="9797"/>
                    <a:pt x="64648" y="7464"/>
                    <a:pt x="62782" y="5598"/>
                  </a:cubicBezTo>
                  <a:cubicBezTo>
                    <a:pt x="61849" y="4199"/>
                    <a:pt x="59983" y="2799"/>
                    <a:pt x="58116" y="2333"/>
                  </a:cubicBezTo>
                  <a:cubicBezTo>
                    <a:pt x="52985" y="1399"/>
                    <a:pt x="48320" y="933"/>
                    <a:pt x="43188" y="0"/>
                  </a:cubicBezTo>
                  <a:cubicBezTo>
                    <a:pt x="41789" y="0"/>
                    <a:pt x="40389" y="466"/>
                    <a:pt x="38990" y="466"/>
                  </a:cubicBezTo>
                  <a:cubicBezTo>
                    <a:pt x="34325" y="1399"/>
                    <a:pt x="30593" y="3266"/>
                    <a:pt x="28727"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5" name="Freeform: Shape 54">
              <a:extLst>
                <a:ext uri="{FF2B5EF4-FFF2-40B4-BE49-F238E27FC236}">
                  <a16:creationId xmlns:a16="http://schemas.microsoft.com/office/drawing/2014/main" id="{42578347-21FD-4252-9FF7-CB90397CEBF0}"/>
                </a:ext>
              </a:extLst>
            </p:cNvPr>
            <p:cNvSpPr/>
            <p:nvPr/>
          </p:nvSpPr>
          <p:spPr>
            <a:xfrm>
              <a:off x="5095861" y="2359962"/>
              <a:ext cx="79301" cy="97960"/>
            </a:xfrm>
            <a:custGeom>
              <a:avLst/>
              <a:gdLst/>
              <a:ahLst/>
              <a:cxnLst/>
              <a:rect l="0" t="0" r="0" b="0"/>
              <a:pathLst>
                <a:path w="79306" h="97966">
                  <a:moveTo>
                    <a:pt x="26" y="75593"/>
                  </a:moveTo>
                  <a:cubicBezTo>
                    <a:pt x="-441" y="81658"/>
                    <a:pt x="5623" y="83990"/>
                    <a:pt x="7490" y="88655"/>
                  </a:cubicBezTo>
                  <a:cubicBezTo>
                    <a:pt x="8889" y="92387"/>
                    <a:pt x="10288" y="95653"/>
                    <a:pt x="12155" y="99385"/>
                  </a:cubicBezTo>
                  <a:cubicBezTo>
                    <a:pt x="12621" y="100318"/>
                    <a:pt x="14487" y="100784"/>
                    <a:pt x="15420" y="100318"/>
                  </a:cubicBezTo>
                  <a:cubicBezTo>
                    <a:pt x="19619" y="97519"/>
                    <a:pt x="23817" y="94720"/>
                    <a:pt x="27549" y="91454"/>
                  </a:cubicBezTo>
                  <a:cubicBezTo>
                    <a:pt x="28949" y="90521"/>
                    <a:pt x="28949" y="87256"/>
                    <a:pt x="27549" y="86323"/>
                  </a:cubicBezTo>
                  <a:cubicBezTo>
                    <a:pt x="23351" y="83990"/>
                    <a:pt x="18686" y="81191"/>
                    <a:pt x="14487" y="78392"/>
                  </a:cubicBezTo>
                  <a:cubicBezTo>
                    <a:pt x="14021" y="78392"/>
                    <a:pt x="14021" y="76526"/>
                    <a:pt x="14487" y="76526"/>
                  </a:cubicBezTo>
                  <a:cubicBezTo>
                    <a:pt x="16820" y="75593"/>
                    <a:pt x="19619" y="75126"/>
                    <a:pt x="21485" y="73727"/>
                  </a:cubicBezTo>
                  <a:cubicBezTo>
                    <a:pt x="28949" y="68595"/>
                    <a:pt x="35946" y="69995"/>
                    <a:pt x="42478" y="75593"/>
                  </a:cubicBezTo>
                  <a:cubicBezTo>
                    <a:pt x="45743" y="78392"/>
                    <a:pt x="49942" y="80258"/>
                    <a:pt x="54607" y="80725"/>
                  </a:cubicBezTo>
                  <a:cubicBezTo>
                    <a:pt x="56006" y="80725"/>
                    <a:pt x="57406" y="80258"/>
                    <a:pt x="57406" y="78859"/>
                  </a:cubicBezTo>
                  <a:cubicBezTo>
                    <a:pt x="58339" y="75126"/>
                    <a:pt x="58805" y="71394"/>
                    <a:pt x="59738" y="67662"/>
                  </a:cubicBezTo>
                  <a:cubicBezTo>
                    <a:pt x="61138" y="62997"/>
                    <a:pt x="63470" y="59732"/>
                    <a:pt x="68135" y="58332"/>
                  </a:cubicBezTo>
                  <a:cubicBezTo>
                    <a:pt x="72334" y="56933"/>
                    <a:pt x="76532" y="55067"/>
                    <a:pt x="80264" y="52734"/>
                  </a:cubicBezTo>
                  <a:cubicBezTo>
                    <a:pt x="83997" y="50868"/>
                    <a:pt x="84930" y="46203"/>
                    <a:pt x="82597" y="42938"/>
                  </a:cubicBezTo>
                  <a:cubicBezTo>
                    <a:pt x="80731" y="40138"/>
                    <a:pt x="78865" y="37806"/>
                    <a:pt x="76999" y="35007"/>
                  </a:cubicBezTo>
                  <a:cubicBezTo>
                    <a:pt x="75133" y="33607"/>
                    <a:pt x="74200" y="31275"/>
                    <a:pt x="73267" y="28942"/>
                  </a:cubicBezTo>
                  <a:cubicBezTo>
                    <a:pt x="71867" y="25677"/>
                    <a:pt x="70934" y="25210"/>
                    <a:pt x="69068" y="26610"/>
                  </a:cubicBezTo>
                  <a:cubicBezTo>
                    <a:pt x="63004" y="30808"/>
                    <a:pt x="57406" y="30342"/>
                    <a:pt x="50875" y="27543"/>
                  </a:cubicBezTo>
                  <a:cubicBezTo>
                    <a:pt x="42478" y="23811"/>
                    <a:pt x="35480" y="18213"/>
                    <a:pt x="29415" y="11682"/>
                  </a:cubicBezTo>
                  <a:cubicBezTo>
                    <a:pt x="25217" y="7017"/>
                    <a:pt x="20085" y="3284"/>
                    <a:pt x="14021" y="485"/>
                  </a:cubicBezTo>
                  <a:cubicBezTo>
                    <a:pt x="12155" y="-448"/>
                    <a:pt x="10288" y="19"/>
                    <a:pt x="8889" y="1418"/>
                  </a:cubicBezTo>
                  <a:cubicBezTo>
                    <a:pt x="7023" y="2818"/>
                    <a:pt x="7023" y="4684"/>
                    <a:pt x="7490" y="6550"/>
                  </a:cubicBezTo>
                  <a:cubicBezTo>
                    <a:pt x="8423" y="9349"/>
                    <a:pt x="9822" y="12615"/>
                    <a:pt x="11222" y="15414"/>
                  </a:cubicBezTo>
                  <a:cubicBezTo>
                    <a:pt x="12155" y="18213"/>
                    <a:pt x="13554" y="21478"/>
                    <a:pt x="14021" y="24277"/>
                  </a:cubicBezTo>
                  <a:cubicBezTo>
                    <a:pt x="14954" y="33141"/>
                    <a:pt x="14954" y="42005"/>
                    <a:pt x="15420" y="50868"/>
                  </a:cubicBezTo>
                  <a:cubicBezTo>
                    <a:pt x="15420" y="51801"/>
                    <a:pt x="13554" y="52734"/>
                    <a:pt x="12621" y="53201"/>
                  </a:cubicBezTo>
                  <a:cubicBezTo>
                    <a:pt x="11688" y="53667"/>
                    <a:pt x="10288" y="53201"/>
                    <a:pt x="8889" y="53667"/>
                  </a:cubicBezTo>
                  <a:cubicBezTo>
                    <a:pt x="5157" y="54134"/>
                    <a:pt x="5157" y="54134"/>
                    <a:pt x="5157" y="58332"/>
                  </a:cubicBezTo>
                  <a:cubicBezTo>
                    <a:pt x="5157" y="59732"/>
                    <a:pt x="5623" y="61131"/>
                    <a:pt x="5157" y="62064"/>
                  </a:cubicBezTo>
                  <a:cubicBezTo>
                    <a:pt x="4224" y="67662"/>
                    <a:pt x="492" y="70461"/>
                    <a:pt x="26" y="7559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6" name="Freeform: Shape 55">
              <a:extLst>
                <a:ext uri="{FF2B5EF4-FFF2-40B4-BE49-F238E27FC236}">
                  <a16:creationId xmlns:a16="http://schemas.microsoft.com/office/drawing/2014/main" id="{40494E40-BFAE-4D4F-8FE0-5108A5774813}"/>
                </a:ext>
              </a:extLst>
            </p:cNvPr>
            <p:cNvSpPr/>
            <p:nvPr/>
          </p:nvSpPr>
          <p:spPr>
            <a:xfrm>
              <a:off x="1877444" y="1346787"/>
              <a:ext cx="65307" cy="93295"/>
            </a:xfrm>
            <a:custGeom>
              <a:avLst/>
              <a:gdLst/>
              <a:ahLst/>
              <a:cxnLst/>
              <a:rect l="0" t="0" r="0" b="0"/>
              <a:pathLst>
                <a:path w="65310" h="93301">
                  <a:moveTo>
                    <a:pt x="6267" y="54115"/>
                  </a:moveTo>
                  <a:cubicBezTo>
                    <a:pt x="9999" y="54581"/>
                    <a:pt x="13265" y="55048"/>
                    <a:pt x="16531" y="56914"/>
                  </a:cubicBezTo>
                  <a:cubicBezTo>
                    <a:pt x="16531" y="56914"/>
                    <a:pt x="16531" y="57380"/>
                    <a:pt x="16531" y="57380"/>
                  </a:cubicBezTo>
                  <a:cubicBezTo>
                    <a:pt x="16531" y="57380"/>
                    <a:pt x="16997" y="57380"/>
                    <a:pt x="16997" y="56914"/>
                  </a:cubicBezTo>
                  <a:cubicBezTo>
                    <a:pt x="18863" y="58313"/>
                    <a:pt x="20263" y="60179"/>
                    <a:pt x="22129" y="61579"/>
                  </a:cubicBezTo>
                  <a:cubicBezTo>
                    <a:pt x="30059" y="67643"/>
                    <a:pt x="34258" y="74175"/>
                    <a:pt x="29126" y="84438"/>
                  </a:cubicBezTo>
                  <a:cubicBezTo>
                    <a:pt x="27727" y="87237"/>
                    <a:pt x="29126" y="90502"/>
                    <a:pt x="31925" y="92835"/>
                  </a:cubicBezTo>
                  <a:cubicBezTo>
                    <a:pt x="35191" y="95634"/>
                    <a:pt x="39856" y="95634"/>
                    <a:pt x="42655" y="93768"/>
                  </a:cubicBezTo>
                  <a:cubicBezTo>
                    <a:pt x="47787" y="90502"/>
                    <a:pt x="51052" y="86304"/>
                    <a:pt x="51985" y="80239"/>
                  </a:cubicBezTo>
                  <a:cubicBezTo>
                    <a:pt x="53385" y="72775"/>
                    <a:pt x="55717" y="65777"/>
                    <a:pt x="62248" y="60179"/>
                  </a:cubicBezTo>
                  <a:cubicBezTo>
                    <a:pt x="64114" y="58780"/>
                    <a:pt x="65047" y="55981"/>
                    <a:pt x="65980" y="53648"/>
                  </a:cubicBezTo>
                  <a:cubicBezTo>
                    <a:pt x="67846" y="48517"/>
                    <a:pt x="68313" y="43852"/>
                    <a:pt x="64114" y="39653"/>
                  </a:cubicBezTo>
                  <a:cubicBezTo>
                    <a:pt x="62248" y="37787"/>
                    <a:pt x="60849" y="35921"/>
                    <a:pt x="62248" y="33122"/>
                  </a:cubicBezTo>
                  <a:cubicBezTo>
                    <a:pt x="62715" y="32189"/>
                    <a:pt x="62715" y="30789"/>
                    <a:pt x="62715" y="29390"/>
                  </a:cubicBezTo>
                  <a:cubicBezTo>
                    <a:pt x="62715" y="20526"/>
                    <a:pt x="59449" y="17261"/>
                    <a:pt x="51052" y="20526"/>
                  </a:cubicBezTo>
                  <a:cubicBezTo>
                    <a:pt x="49653" y="20993"/>
                    <a:pt x="48719" y="21459"/>
                    <a:pt x="47320" y="21926"/>
                  </a:cubicBezTo>
                  <a:cubicBezTo>
                    <a:pt x="47320" y="21926"/>
                    <a:pt x="47320" y="21926"/>
                    <a:pt x="47320" y="22392"/>
                  </a:cubicBezTo>
                  <a:cubicBezTo>
                    <a:pt x="47320" y="23792"/>
                    <a:pt x="47320" y="24258"/>
                    <a:pt x="46387" y="22859"/>
                  </a:cubicBezTo>
                  <a:cubicBezTo>
                    <a:pt x="46853" y="22392"/>
                    <a:pt x="47320" y="22392"/>
                    <a:pt x="47320" y="21926"/>
                  </a:cubicBezTo>
                  <a:cubicBezTo>
                    <a:pt x="47787" y="18194"/>
                    <a:pt x="48253" y="14462"/>
                    <a:pt x="48253" y="10730"/>
                  </a:cubicBezTo>
                  <a:cubicBezTo>
                    <a:pt x="48253" y="4665"/>
                    <a:pt x="43121" y="0"/>
                    <a:pt x="37057" y="0"/>
                  </a:cubicBezTo>
                  <a:cubicBezTo>
                    <a:pt x="33325" y="0"/>
                    <a:pt x="29593" y="933"/>
                    <a:pt x="25861" y="0"/>
                  </a:cubicBezTo>
                  <a:cubicBezTo>
                    <a:pt x="24928" y="0"/>
                    <a:pt x="23528" y="933"/>
                    <a:pt x="22595" y="1866"/>
                  </a:cubicBezTo>
                  <a:cubicBezTo>
                    <a:pt x="18863" y="5598"/>
                    <a:pt x="15131" y="8864"/>
                    <a:pt x="16997" y="14928"/>
                  </a:cubicBezTo>
                  <a:cubicBezTo>
                    <a:pt x="17464" y="16328"/>
                    <a:pt x="16531" y="18660"/>
                    <a:pt x="16064" y="20060"/>
                  </a:cubicBezTo>
                  <a:cubicBezTo>
                    <a:pt x="15131" y="23792"/>
                    <a:pt x="15131" y="24258"/>
                    <a:pt x="19796" y="26591"/>
                  </a:cubicBezTo>
                  <a:cubicBezTo>
                    <a:pt x="19796" y="26591"/>
                    <a:pt x="19796" y="26591"/>
                    <a:pt x="19796" y="26124"/>
                  </a:cubicBezTo>
                  <a:cubicBezTo>
                    <a:pt x="20263" y="26124"/>
                    <a:pt x="20263" y="26124"/>
                    <a:pt x="20263" y="25658"/>
                  </a:cubicBezTo>
                  <a:cubicBezTo>
                    <a:pt x="20263" y="25191"/>
                    <a:pt x="20729" y="24725"/>
                    <a:pt x="20729" y="24725"/>
                  </a:cubicBezTo>
                  <a:cubicBezTo>
                    <a:pt x="21662" y="24725"/>
                    <a:pt x="21662" y="25191"/>
                    <a:pt x="20263" y="25658"/>
                  </a:cubicBezTo>
                  <a:cubicBezTo>
                    <a:pt x="20263" y="26124"/>
                    <a:pt x="20263" y="26124"/>
                    <a:pt x="20263" y="26591"/>
                  </a:cubicBezTo>
                  <a:cubicBezTo>
                    <a:pt x="20263" y="26591"/>
                    <a:pt x="19796" y="26591"/>
                    <a:pt x="19796" y="26591"/>
                  </a:cubicBezTo>
                  <a:cubicBezTo>
                    <a:pt x="20263" y="28923"/>
                    <a:pt x="20729" y="31256"/>
                    <a:pt x="20729" y="34055"/>
                  </a:cubicBezTo>
                  <a:cubicBezTo>
                    <a:pt x="20729" y="35921"/>
                    <a:pt x="19796" y="37787"/>
                    <a:pt x="19330" y="39653"/>
                  </a:cubicBezTo>
                  <a:cubicBezTo>
                    <a:pt x="18397" y="41986"/>
                    <a:pt x="16531" y="42919"/>
                    <a:pt x="15131" y="41986"/>
                  </a:cubicBezTo>
                  <a:cubicBezTo>
                    <a:pt x="12799" y="41053"/>
                    <a:pt x="10932" y="39653"/>
                    <a:pt x="8600" y="38254"/>
                  </a:cubicBezTo>
                  <a:cubicBezTo>
                    <a:pt x="6734" y="37321"/>
                    <a:pt x="4868" y="38254"/>
                    <a:pt x="3468" y="39653"/>
                  </a:cubicBezTo>
                  <a:cubicBezTo>
                    <a:pt x="2069" y="41053"/>
                    <a:pt x="1136" y="42452"/>
                    <a:pt x="203" y="44318"/>
                  </a:cubicBezTo>
                  <a:cubicBezTo>
                    <a:pt x="-730" y="48983"/>
                    <a:pt x="1602" y="53182"/>
                    <a:pt x="6267" y="5411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FE253265-2F36-4461-97AE-C581556BBF15}"/>
                </a:ext>
              </a:extLst>
            </p:cNvPr>
            <p:cNvSpPr/>
            <p:nvPr/>
          </p:nvSpPr>
          <p:spPr>
            <a:xfrm>
              <a:off x="4670092" y="3355913"/>
              <a:ext cx="153938" cy="46648"/>
            </a:xfrm>
            <a:custGeom>
              <a:avLst/>
              <a:gdLst/>
              <a:ahLst/>
              <a:cxnLst/>
              <a:rect l="0" t="0" r="0" b="0"/>
              <a:pathLst>
                <a:path w="153947" h="46650">
                  <a:moveTo>
                    <a:pt x="107196" y="42919"/>
                  </a:moveTo>
                  <a:cubicBezTo>
                    <a:pt x="115127" y="42452"/>
                    <a:pt x="122591" y="43852"/>
                    <a:pt x="129122" y="47584"/>
                  </a:cubicBezTo>
                  <a:cubicBezTo>
                    <a:pt x="132387" y="49450"/>
                    <a:pt x="135186" y="48983"/>
                    <a:pt x="137986" y="46184"/>
                  </a:cubicBezTo>
                  <a:cubicBezTo>
                    <a:pt x="139385" y="44785"/>
                    <a:pt x="141251" y="44785"/>
                    <a:pt x="143117" y="45251"/>
                  </a:cubicBezTo>
                  <a:cubicBezTo>
                    <a:pt x="145450" y="45718"/>
                    <a:pt x="148249" y="46184"/>
                    <a:pt x="150581" y="46651"/>
                  </a:cubicBezTo>
                  <a:cubicBezTo>
                    <a:pt x="152914" y="46651"/>
                    <a:pt x="155246" y="43852"/>
                    <a:pt x="155246" y="41519"/>
                  </a:cubicBezTo>
                  <a:cubicBezTo>
                    <a:pt x="155246" y="40120"/>
                    <a:pt x="153380" y="37321"/>
                    <a:pt x="151981" y="37321"/>
                  </a:cubicBezTo>
                  <a:cubicBezTo>
                    <a:pt x="144983" y="37321"/>
                    <a:pt x="137986" y="36388"/>
                    <a:pt x="132854" y="31256"/>
                  </a:cubicBezTo>
                  <a:cubicBezTo>
                    <a:pt x="131921" y="30323"/>
                    <a:pt x="130521" y="30789"/>
                    <a:pt x="129122" y="30789"/>
                  </a:cubicBezTo>
                  <a:cubicBezTo>
                    <a:pt x="126789" y="30789"/>
                    <a:pt x="123990" y="30789"/>
                    <a:pt x="121658" y="30323"/>
                  </a:cubicBezTo>
                  <a:cubicBezTo>
                    <a:pt x="119792" y="30323"/>
                    <a:pt x="117926" y="29390"/>
                    <a:pt x="116993" y="27524"/>
                  </a:cubicBezTo>
                  <a:cubicBezTo>
                    <a:pt x="116060" y="26124"/>
                    <a:pt x="117926" y="24725"/>
                    <a:pt x="120725" y="24258"/>
                  </a:cubicBezTo>
                  <a:cubicBezTo>
                    <a:pt x="122124" y="23792"/>
                    <a:pt x="123057" y="23792"/>
                    <a:pt x="124457" y="23792"/>
                  </a:cubicBezTo>
                  <a:cubicBezTo>
                    <a:pt x="126323" y="23325"/>
                    <a:pt x="128655" y="22859"/>
                    <a:pt x="128655" y="20993"/>
                  </a:cubicBezTo>
                  <a:cubicBezTo>
                    <a:pt x="128655" y="20060"/>
                    <a:pt x="125390" y="18660"/>
                    <a:pt x="123990" y="18660"/>
                  </a:cubicBezTo>
                  <a:cubicBezTo>
                    <a:pt x="116526" y="18194"/>
                    <a:pt x="108596" y="17727"/>
                    <a:pt x="101131" y="14928"/>
                  </a:cubicBezTo>
                  <a:cubicBezTo>
                    <a:pt x="97399" y="13529"/>
                    <a:pt x="93667" y="12596"/>
                    <a:pt x="90402" y="10730"/>
                  </a:cubicBezTo>
                  <a:cubicBezTo>
                    <a:pt x="84804" y="7931"/>
                    <a:pt x="80605" y="8397"/>
                    <a:pt x="77340" y="13995"/>
                  </a:cubicBezTo>
                  <a:cubicBezTo>
                    <a:pt x="75940" y="16328"/>
                    <a:pt x="73141" y="16794"/>
                    <a:pt x="70342" y="16794"/>
                  </a:cubicBezTo>
                  <a:cubicBezTo>
                    <a:pt x="67076" y="16794"/>
                    <a:pt x="63811" y="15861"/>
                    <a:pt x="61012" y="15861"/>
                  </a:cubicBezTo>
                  <a:cubicBezTo>
                    <a:pt x="54947" y="15395"/>
                    <a:pt x="50282" y="14462"/>
                    <a:pt x="46084" y="9330"/>
                  </a:cubicBezTo>
                  <a:cubicBezTo>
                    <a:pt x="41419" y="3732"/>
                    <a:pt x="33488" y="2333"/>
                    <a:pt x="26490" y="2333"/>
                  </a:cubicBezTo>
                  <a:cubicBezTo>
                    <a:pt x="19493" y="2333"/>
                    <a:pt x="12962" y="467"/>
                    <a:pt x="5964" y="0"/>
                  </a:cubicBezTo>
                  <a:cubicBezTo>
                    <a:pt x="5498" y="5132"/>
                    <a:pt x="2699" y="9330"/>
                    <a:pt x="366" y="13529"/>
                  </a:cubicBezTo>
                  <a:cubicBezTo>
                    <a:pt x="-567" y="15395"/>
                    <a:pt x="366" y="17727"/>
                    <a:pt x="2232" y="18194"/>
                  </a:cubicBezTo>
                  <a:cubicBezTo>
                    <a:pt x="6431" y="19593"/>
                    <a:pt x="11096" y="20060"/>
                    <a:pt x="13428" y="24725"/>
                  </a:cubicBezTo>
                  <a:cubicBezTo>
                    <a:pt x="14828" y="27057"/>
                    <a:pt x="17627" y="27990"/>
                    <a:pt x="19959" y="27990"/>
                  </a:cubicBezTo>
                  <a:cubicBezTo>
                    <a:pt x="25091" y="28457"/>
                    <a:pt x="30222" y="29390"/>
                    <a:pt x="34887" y="31723"/>
                  </a:cubicBezTo>
                  <a:cubicBezTo>
                    <a:pt x="38153" y="33589"/>
                    <a:pt x="41885" y="33589"/>
                    <a:pt x="46084" y="33122"/>
                  </a:cubicBezTo>
                  <a:cubicBezTo>
                    <a:pt x="54481" y="32189"/>
                    <a:pt x="62878" y="33122"/>
                    <a:pt x="70342" y="36854"/>
                  </a:cubicBezTo>
                  <a:cubicBezTo>
                    <a:pt x="77806" y="41053"/>
                    <a:pt x="86203" y="41986"/>
                    <a:pt x="94601" y="42452"/>
                  </a:cubicBezTo>
                  <a:cubicBezTo>
                    <a:pt x="98333" y="42919"/>
                    <a:pt x="102531" y="43385"/>
                    <a:pt x="107196" y="429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8" name="Freeform: Shape 57">
              <a:extLst>
                <a:ext uri="{FF2B5EF4-FFF2-40B4-BE49-F238E27FC236}">
                  <a16:creationId xmlns:a16="http://schemas.microsoft.com/office/drawing/2014/main" id="{730D97D0-CBA7-4E00-BEE7-D68BC305D57E}"/>
                </a:ext>
              </a:extLst>
            </p:cNvPr>
            <p:cNvSpPr/>
            <p:nvPr/>
          </p:nvSpPr>
          <p:spPr>
            <a:xfrm>
              <a:off x="4885039" y="2944100"/>
              <a:ext cx="74637" cy="111955"/>
            </a:xfrm>
            <a:custGeom>
              <a:avLst/>
              <a:gdLst/>
              <a:ahLst/>
              <a:cxnLst/>
              <a:rect l="0" t="0" r="0" b="0"/>
              <a:pathLst>
                <a:path w="74641" h="111961">
                  <a:moveTo>
                    <a:pt x="33122" y="2245"/>
                  </a:moveTo>
                  <a:cubicBezTo>
                    <a:pt x="28457" y="2711"/>
                    <a:pt x="24258" y="2245"/>
                    <a:pt x="20060" y="845"/>
                  </a:cubicBezTo>
                  <a:cubicBezTo>
                    <a:pt x="13529" y="-1954"/>
                    <a:pt x="10263" y="2711"/>
                    <a:pt x="8397" y="7376"/>
                  </a:cubicBezTo>
                  <a:cubicBezTo>
                    <a:pt x="7464" y="9709"/>
                    <a:pt x="6998" y="12508"/>
                    <a:pt x="6531" y="14840"/>
                  </a:cubicBezTo>
                  <a:cubicBezTo>
                    <a:pt x="5598" y="21838"/>
                    <a:pt x="4665" y="28835"/>
                    <a:pt x="4665" y="35833"/>
                  </a:cubicBezTo>
                  <a:cubicBezTo>
                    <a:pt x="4665" y="38632"/>
                    <a:pt x="3266" y="40498"/>
                    <a:pt x="1399" y="42364"/>
                  </a:cubicBezTo>
                  <a:cubicBezTo>
                    <a:pt x="466" y="43297"/>
                    <a:pt x="0" y="44697"/>
                    <a:pt x="0" y="45630"/>
                  </a:cubicBezTo>
                  <a:cubicBezTo>
                    <a:pt x="1399" y="51694"/>
                    <a:pt x="2799" y="58225"/>
                    <a:pt x="5131" y="64290"/>
                  </a:cubicBezTo>
                  <a:cubicBezTo>
                    <a:pt x="6998" y="68022"/>
                    <a:pt x="9330" y="72221"/>
                    <a:pt x="14462" y="73154"/>
                  </a:cubicBezTo>
                  <a:cubicBezTo>
                    <a:pt x="14462" y="73154"/>
                    <a:pt x="14462" y="73154"/>
                    <a:pt x="14462" y="73154"/>
                  </a:cubicBezTo>
                  <a:cubicBezTo>
                    <a:pt x="14462" y="71754"/>
                    <a:pt x="14928" y="71754"/>
                    <a:pt x="15395" y="72687"/>
                  </a:cubicBezTo>
                  <a:cubicBezTo>
                    <a:pt x="14928" y="72687"/>
                    <a:pt x="14928" y="73154"/>
                    <a:pt x="14462" y="73154"/>
                  </a:cubicBezTo>
                  <a:cubicBezTo>
                    <a:pt x="14462" y="73154"/>
                    <a:pt x="14462" y="73154"/>
                    <a:pt x="14462" y="73154"/>
                  </a:cubicBezTo>
                  <a:cubicBezTo>
                    <a:pt x="13995" y="79218"/>
                    <a:pt x="15861" y="83417"/>
                    <a:pt x="21926" y="85749"/>
                  </a:cubicBezTo>
                  <a:cubicBezTo>
                    <a:pt x="23325" y="86216"/>
                    <a:pt x="24725" y="87615"/>
                    <a:pt x="26124" y="88548"/>
                  </a:cubicBezTo>
                  <a:cubicBezTo>
                    <a:pt x="26124" y="88548"/>
                    <a:pt x="26124" y="88548"/>
                    <a:pt x="26591" y="89015"/>
                  </a:cubicBezTo>
                  <a:cubicBezTo>
                    <a:pt x="26591" y="89015"/>
                    <a:pt x="26591" y="89015"/>
                    <a:pt x="26591" y="89015"/>
                  </a:cubicBezTo>
                  <a:lnTo>
                    <a:pt x="26124" y="88548"/>
                  </a:lnTo>
                  <a:cubicBezTo>
                    <a:pt x="28457" y="87149"/>
                    <a:pt x="31256" y="85749"/>
                    <a:pt x="33589" y="84350"/>
                  </a:cubicBezTo>
                  <a:cubicBezTo>
                    <a:pt x="35454" y="83417"/>
                    <a:pt x="36854" y="83883"/>
                    <a:pt x="38254" y="84816"/>
                  </a:cubicBezTo>
                  <a:cubicBezTo>
                    <a:pt x="39653" y="85749"/>
                    <a:pt x="40586" y="87149"/>
                    <a:pt x="41519" y="88082"/>
                  </a:cubicBezTo>
                  <a:cubicBezTo>
                    <a:pt x="45718" y="89948"/>
                    <a:pt x="49450" y="91814"/>
                    <a:pt x="53648" y="88082"/>
                  </a:cubicBezTo>
                  <a:lnTo>
                    <a:pt x="52715" y="87615"/>
                  </a:lnTo>
                  <a:lnTo>
                    <a:pt x="54115" y="87615"/>
                  </a:lnTo>
                  <a:cubicBezTo>
                    <a:pt x="54115" y="87615"/>
                    <a:pt x="53648" y="88082"/>
                    <a:pt x="53648" y="88082"/>
                  </a:cubicBezTo>
                  <a:lnTo>
                    <a:pt x="53648" y="88082"/>
                  </a:lnTo>
                  <a:cubicBezTo>
                    <a:pt x="55048" y="89015"/>
                    <a:pt x="57847" y="89948"/>
                    <a:pt x="57847" y="91814"/>
                  </a:cubicBezTo>
                  <a:cubicBezTo>
                    <a:pt x="58780" y="96479"/>
                    <a:pt x="60646" y="99744"/>
                    <a:pt x="65311" y="101144"/>
                  </a:cubicBezTo>
                  <a:cubicBezTo>
                    <a:pt x="67177" y="101610"/>
                    <a:pt x="67177" y="103477"/>
                    <a:pt x="64844" y="105343"/>
                  </a:cubicBezTo>
                  <a:cubicBezTo>
                    <a:pt x="59713" y="110008"/>
                    <a:pt x="59713" y="111874"/>
                    <a:pt x="65777" y="114206"/>
                  </a:cubicBezTo>
                  <a:cubicBezTo>
                    <a:pt x="67644" y="115139"/>
                    <a:pt x="69509" y="116072"/>
                    <a:pt x="71376" y="116072"/>
                  </a:cubicBezTo>
                  <a:cubicBezTo>
                    <a:pt x="72309" y="116072"/>
                    <a:pt x="74641" y="115139"/>
                    <a:pt x="74641" y="114673"/>
                  </a:cubicBezTo>
                  <a:cubicBezTo>
                    <a:pt x="74174" y="110008"/>
                    <a:pt x="76041" y="105809"/>
                    <a:pt x="76041" y="101610"/>
                  </a:cubicBezTo>
                  <a:cubicBezTo>
                    <a:pt x="76041" y="100211"/>
                    <a:pt x="75108" y="97878"/>
                    <a:pt x="73708" y="96479"/>
                  </a:cubicBezTo>
                  <a:cubicBezTo>
                    <a:pt x="71376" y="94146"/>
                    <a:pt x="68577" y="92280"/>
                    <a:pt x="68110" y="89015"/>
                  </a:cubicBezTo>
                  <a:cubicBezTo>
                    <a:pt x="67644" y="82950"/>
                    <a:pt x="63912" y="80151"/>
                    <a:pt x="58780" y="78285"/>
                  </a:cubicBezTo>
                  <a:cubicBezTo>
                    <a:pt x="56447" y="77352"/>
                    <a:pt x="54581" y="75020"/>
                    <a:pt x="52715" y="73620"/>
                  </a:cubicBezTo>
                  <a:cubicBezTo>
                    <a:pt x="50383" y="72221"/>
                    <a:pt x="48050" y="71754"/>
                    <a:pt x="45251" y="72687"/>
                  </a:cubicBezTo>
                  <a:cubicBezTo>
                    <a:pt x="43851" y="73154"/>
                    <a:pt x="42919" y="73620"/>
                    <a:pt x="41519" y="74087"/>
                  </a:cubicBezTo>
                  <a:cubicBezTo>
                    <a:pt x="41053" y="74087"/>
                    <a:pt x="40119" y="74553"/>
                    <a:pt x="39653" y="74553"/>
                  </a:cubicBezTo>
                  <a:cubicBezTo>
                    <a:pt x="38254" y="74553"/>
                    <a:pt x="37321" y="74087"/>
                    <a:pt x="35921" y="73620"/>
                  </a:cubicBezTo>
                  <a:cubicBezTo>
                    <a:pt x="34521" y="73154"/>
                    <a:pt x="34521" y="71287"/>
                    <a:pt x="35921" y="68489"/>
                  </a:cubicBezTo>
                  <a:cubicBezTo>
                    <a:pt x="39186" y="62890"/>
                    <a:pt x="39186" y="62890"/>
                    <a:pt x="33589" y="61957"/>
                  </a:cubicBezTo>
                  <a:cubicBezTo>
                    <a:pt x="31256" y="61491"/>
                    <a:pt x="29856" y="60558"/>
                    <a:pt x="29856" y="58692"/>
                  </a:cubicBezTo>
                  <a:cubicBezTo>
                    <a:pt x="29856" y="54960"/>
                    <a:pt x="30323" y="50761"/>
                    <a:pt x="32655" y="47962"/>
                  </a:cubicBezTo>
                  <a:cubicBezTo>
                    <a:pt x="33589" y="46563"/>
                    <a:pt x="35454" y="45163"/>
                    <a:pt x="36387" y="43764"/>
                  </a:cubicBezTo>
                  <a:cubicBezTo>
                    <a:pt x="41053" y="36299"/>
                    <a:pt x="43385" y="28369"/>
                    <a:pt x="39186" y="20438"/>
                  </a:cubicBezTo>
                  <a:cubicBezTo>
                    <a:pt x="36387" y="15773"/>
                    <a:pt x="35454" y="11108"/>
                    <a:pt x="36387" y="5977"/>
                  </a:cubicBezTo>
                  <a:cubicBezTo>
                    <a:pt x="37321" y="3178"/>
                    <a:pt x="35454" y="1778"/>
                    <a:pt x="33122" y="224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9" name="Freeform: Shape 58">
              <a:extLst>
                <a:ext uri="{FF2B5EF4-FFF2-40B4-BE49-F238E27FC236}">
                  <a16:creationId xmlns:a16="http://schemas.microsoft.com/office/drawing/2014/main" id="{6A1658DD-95A7-49BD-A209-0654241765EC}"/>
                </a:ext>
              </a:extLst>
            </p:cNvPr>
            <p:cNvSpPr/>
            <p:nvPr/>
          </p:nvSpPr>
          <p:spPr>
            <a:xfrm>
              <a:off x="5181253" y="4043970"/>
              <a:ext cx="55977" cy="74636"/>
            </a:xfrm>
            <a:custGeom>
              <a:avLst/>
              <a:gdLst/>
              <a:ahLst/>
              <a:cxnLst/>
              <a:rect l="0" t="0" r="0" b="0"/>
              <a:pathLst>
                <a:path w="55980" h="74641">
                  <a:moveTo>
                    <a:pt x="54115" y="7931"/>
                  </a:moveTo>
                  <a:cubicBezTo>
                    <a:pt x="48050" y="9330"/>
                    <a:pt x="41519" y="9797"/>
                    <a:pt x="35454" y="11663"/>
                  </a:cubicBezTo>
                  <a:cubicBezTo>
                    <a:pt x="29856" y="13529"/>
                    <a:pt x="25658" y="11663"/>
                    <a:pt x="21459" y="8397"/>
                  </a:cubicBezTo>
                  <a:cubicBezTo>
                    <a:pt x="18660" y="6065"/>
                    <a:pt x="15395" y="3266"/>
                    <a:pt x="12596" y="1399"/>
                  </a:cubicBezTo>
                  <a:cubicBezTo>
                    <a:pt x="11196" y="467"/>
                    <a:pt x="8863" y="467"/>
                    <a:pt x="7464" y="0"/>
                  </a:cubicBezTo>
                  <a:cubicBezTo>
                    <a:pt x="5598" y="0"/>
                    <a:pt x="3266" y="3266"/>
                    <a:pt x="3266" y="5598"/>
                  </a:cubicBezTo>
                  <a:cubicBezTo>
                    <a:pt x="3266" y="6998"/>
                    <a:pt x="2799" y="7931"/>
                    <a:pt x="2799" y="9330"/>
                  </a:cubicBezTo>
                  <a:cubicBezTo>
                    <a:pt x="2333" y="20526"/>
                    <a:pt x="4665" y="32189"/>
                    <a:pt x="0" y="43385"/>
                  </a:cubicBezTo>
                  <a:cubicBezTo>
                    <a:pt x="0" y="43852"/>
                    <a:pt x="0" y="44785"/>
                    <a:pt x="0" y="48517"/>
                  </a:cubicBezTo>
                  <a:cubicBezTo>
                    <a:pt x="466" y="51782"/>
                    <a:pt x="1866" y="57847"/>
                    <a:pt x="2799" y="64378"/>
                  </a:cubicBezTo>
                  <a:cubicBezTo>
                    <a:pt x="3732" y="71375"/>
                    <a:pt x="8863" y="73708"/>
                    <a:pt x="14462" y="75108"/>
                  </a:cubicBezTo>
                  <a:cubicBezTo>
                    <a:pt x="15395" y="75574"/>
                    <a:pt x="17261" y="75574"/>
                    <a:pt x="18194" y="74641"/>
                  </a:cubicBezTo>
                  <a:cubicBezTo>
                    <a:pt x="20993" y="72775"/>
                    <a:pt x="23325" y="70909"/>
                    <a:pt x="25658" y="68577"/>
                  </a:cubicBezTo>
                  <a:cubicBezTo>
                    <a:pt x="28457" y="65311"/>
                    <a:pt x="31722" y="64378"/>
                    <a:pt x="35921" y="64845"/>
                  </a:cubicBezTo>
                  <a:cubicBezTo>
                    <a:pt x="38720" y="65311"/>
                    <a:pt x="41053" y="63445"/>
                    <a:pt x="41986" y="61113"/>
                  </a:cubicBezTo>
                  <a:cubicBezTo>
                    <a:pt x="44318" y="53182"/>
                    <a:pt x="46651" y="45251"/>
                    <a:pt x="53182" y="39187"/>
                  </a:cubicBezTo>
                  <a:cubicBezTo>
                    <a:pt x="54115" y="38254"/>
                    <a:pt x="54115" y="36854"/>
                    <a:pt x="54581" y="35455"/>
                  </a:cubicBezTo>
                  <a:cubicBezTo>
                    <a:pt x="56447" y="29390"/>
                    <a:pt x="57847" y="23325"/>
                    <a:pt x="59713" y="16794"/>
                  </a:cubicBezTo>
                  <a:cubicBezTo>
                    <a:pt x="60179" y="15395"/>
                    <a:pt x="60179" y="14462"/>
                    <a:pt x="60179" y="13062"/>
                  </a:cubicBezTo>
                  <a:cubicBezTo>
                    <a:pt x="60179" y="10263"/>
                    <a:pt x="57380" y="6998"/>
                    <a:pt x="54115"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5669AB2C-012F-4AF3-AACE-E57DF18CA598}"/>
                </a:ext>
              </a:extLst>
            </p:cNvPr>
            <p:cNvSpPr/>
            <p:nvPr/>
          </p:nvSpPr>
          <p:spPr>
            <a:xfrm>
              <a:off x="1659334" y="2870866"/>
              <a:ext cx="163267" cy="60642"/>
            </a:xfrm>
            <a:custGeom>
              <a:avLst/>
              <a:gdLst/>
              <a:ahLst/>
              <a:cxnLst/>
              <a:rect l="0" t="0" r="0" b="0"/>
              <a:pathLst>
                <a:path w="163277" h="60645">
                  <a:moveTo>
                    <a:pt x="162344" y="56823"/>
                  </a:moveTo>
                  <a:cubicBezTo>
                    <a:pt x="164677" y="56356"/>
                    <a:pt x="165143" y="52624"/>
                    <a:pt x="163277" y="50292"/>
                  </a:cubicBezTo>
                  <a:cubicBezTo>
                    <a:pt x="161411" y="48426"/>
                    <a:pt x="160012" y="46093"/>
                    <a:pt x="157679" y="45160"/>
                  </a:cubicBezTo>
                  <a:cubicBezTo>
                    <a:pt x="145084" y="39562"/>
                    <a:pt x="132488" y="32564"/>
                    <a:pt x="119426" y="27899"/>
                  </a:cubicBezTo>
                  <a:cubicBezTo>
                    <a:pt x="115227" y="26500"/>
                    <a:pt x="111029" y="24634"/>
                    <a:pt x="107297" y="22301"/>
                  </a:cubicBezTo>
                  <a:cubicBezTo>
                    <a:pt x="103098" y="19502"/>
                    <a:pt x="98433" y="17170"/>
                    <a:pt x="93301" y="15770"/>
                  </a:cubicBezTo>
                  <a:cubicBezTo>
                    <a:pt x="90969" y="15304"/>
                    <a:pt x="88170" y="13904"/>
                    <a:pt x="86770" y="12038"/>
                  </a:cubicBezTo>
                  <a:cubicBezTo>
                    <a:pt x="81172" y="6440"/>
                    <a:pt x="74641" y="5041"/>
                    <a:pt x="67644" y="5041"/>
                  </a:cubicBezTo>
                  <a:cubicBezTo>
                    <a:pt x="62045" y="5041"/>
                    <a:pt x="57847" y="4108"/>
                    <a:pt x="52715" y="1775"/>
                  </a:cubicBezTo>
                  <a:cubicBezTo>
                    <a:pt x="49916" y="376"/>
                    <a:pt x="46184" y="-557"/>
                    <a:pt x="43385" y="376"/>
                  </a:cubicBezTo>
                  <a:cubicBezTo>
                    <a:pt x="34988" y="2708"/>
                    <a:pt x="25658" y="3175"/>
                    <a:pt x="17261" y="6907"/>
                  </a:cubicBezTo>
                  <a:cubicBezTo>
                    <a:pt x="8864" y="10639"/>
                    <a:pt x="5132" y="18103"/>
                    <a:pt x="0" y="24167"/>
                  </a:cubicBezTo>
                  <a:cubicBezTo>
                    <a:pt x="0" y="24167"/>
                    <a:pt x="933" y="25100"/>
                    <a:pt x="1400" y="25100"/>
                  </a:cubicBezTo>
                  <a:cubicBezTo>
                    <a:pt x="3732" y="25100"/>
                    <a:pt x="6998" y="25567"/>
                    <a:pt x="8864" y="24634"/>
                  </a:cubicBezTo>
                  <a:cubicBezTo>
                    <a:pt x="17727" y="19502"/>
                    <a:pt x="28457" y="18569"/>
                    <a:pt x="36854" y="12505"/>
                  </a:cubicBezTo>
                  <a:cubicBezTo>
                    <a:pt x="38720" y="11105"/>
                    <a:pt x="42452" y="12505"/>
                    <a:pt x="43385" y="14371"/>
                  </a:cubicBezTo>
                  <a:cubicBezTo>
                    <a:pt x="44785" y="17636"/>
                    <a:pt x="47117" y="19502"/>
                    <a:pt x="50383" y="19969"/>
                  </a:cubicBezTo>
                  <a:cubicBezTo>
                    <a:pt x="54581" y="20902"/>
                    <a:pt x="59246" y="21368"/>
                    <a:pt x="63445" y="22768"/>
                  </a:cubicBezTo>
                  <a:cubicBezTo>
                    <a:pt x="66711" y="23234"/>
                    <a:pt x="69976" y="24167"/>
                    <a:pt x="72775" y="25567"/>
                  </a:cubicBezTo>
                  <a:cubicBezTo>
                    <a:pt x="78373" y="28832"/>
                    <a:pt x="84438" y="30232"/>
                    <a:pt x="90969" y="31165"/>
                  </a:cubicBezTo>
                  <a:cubicBezTo>
                    <a:pt x="94701" y="31632"/>
                    <a:pt x="97033" y="33498"/>
                    <a:pt x="98433" y="36763"/>
                  </a:cubicBezTo>
                  <a:cubicBezTo>
                    <a:pt x="101232" y="43294"/>
                    <a:pt x="106364" y="46560"/>
                    <a:pt x="113361" y="47493"/>
                  </a:cubicBezTo>
                  <a:cubicBezTo>
                    <a:pt x="113828" y="47493"/>
                    <a:pt x="114294" y="47959"/>
                    <a:pt x="115227" y="48426"/>
                  </a:cubicBezTo>
                  <a:cubicBezTo>
                    <a:pt x="117093" y="49359"/>
                    <a:pt x="117560" y="50758"/>
                    <a:pt x="116627" y="53091"/>
                  </a:cubicBezTo>
                  <a:cubicBezTo>
                    <a:pt x="116160" y="54024"/>
                    <a:pt x="115227" y="55423"/>
                    <a:pt x="114761" y="56356"/>
                  </a:cubicBezTo>
                  <a:cubicBezTo>
                    <a:pt x="113361" y="59155"/>
                    <a:pt x="114294" y="61954"/>
                    <a:pt x="117560" y="61954"/>
                  </a:cubicBezTo>
                  <a:cubicBezTo>
                    <a:pt x="122225" y="62421"/>
                    <a:pt x="126423" y="61954"/>
                    <a:pt x="134354" y="61954"/>
                  </a:cubicBezTo>
                  <a:cubicBezTo>
                    <a:pt x="141818" y="64287"/>
                    <a:pt x="152081" y="59622"/>
                    <a:pt x="162344" y="5682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1" name="Freeform: Shape 60">
              <a:extLst>
                <a:ext uri="{FF2B5EF4-FFF2-40B4-BE49-F238E27FC236}">
                  <a16:creationId xmlns:a16="http://schemas.microsoft.com/office/drawing/2014/main" id="{5960CC8F-FDBD-4371-93AC-62CB569B8994}"/>
                </a:ext>
              </a:extLst>
            </p:cNvPr>
            <p:cNvSpPr/>
            <p:nvPr/>
          </p:nvSpPr>
          <p:spPr>
            <a:xfrm>
              <a:off x="4012448" y="1359849"/>
              <a:ext cx="60642" cy="74636"/>
            </a:xfrm>
            <a:custGeom>
              <a:avLst/>
              <a:gdLst/>
              <a:ahLst/>
              <a:cxnLst/>
              <a:rect l="0" t="0" r="0" b="0"/>
              <a:pathLst>
                <a:path w="60645" h="74641">
                  <a:moveTo>
                    <a:pt x="7739" y="31722"/>
                  </a:moveTo>
                  <a:cubicBezTo>
                    <a:pt x="8206" y="33588"/>
                    <a:pt x="8206" y="35455"/>
                    <a:pt x="8206" y="34988"/>
                  </a:cubicBezTo>
                  <a:cubicBezTo>
                    <a:pt x="7739" y="39187"/>
                    <a:pt x="7273" y="41519"/>
                    <a:pt x="7739" y="43385"/>
                  </a:cubicBezTo>
                  <a:cubicBezTo>
                    <a:pt x="9139" y="50383"/>
                    <a:pt x="10538" y="57380"/>
                    <a:pt x="12404" y="63911"/>
                  </a:cubicBezTo>
                  <a:cubicBezTo>
                    <a:pt x="13804" y="69043"/>
                    <a:pt x="15670" y="73708"/>
                    <a:pt x="19868" y="76974"/>
                  </a:cubicBezTo>
                  <a:cubicBezTo>
                    <a:pt x="20801" y="77440"/>
                    <a:pt x="22201" y="77907"/>
                    <a:pt x="23134" y="77440"/>
                  </a:cubicBezTo>
                  <a:cubicBezTo>
                    <a:pt x="24067" y="76974"/>
                    <a:pt x="25466" y="76507"/>
                    <a:pt x="26399" y="75108"/>
                  </a:cubicBezTo>
                  <a:cubicBezTo>
                    <a:pt x="33864" y="65311"/>
                    <a:pt x="33864" y="65311"/>
                    <a:pt x="47392" y="56914"/>
                  </a:cubicBezTo>
                  <a:cubicBezTo>
                    <a:pt x="51124" y="54581"/>
                    <a:pt x="54390" y="51316"/>
                    <a:pt x="57655" y="48050"/>
                  </a:cubicBezTo>
                  <a:cubicBezTo>
                    <a:pt x="59988" y="45718"/>
                    <a:pt x="61387" y="42919"/>
                    <a:pt x="62787" y="40120"/>
                  </a:cubicBezTo>
                  <a:cubicBezTo>
                    <a:pt x="63720" y="38720"/>
                    <a:pt x="63720" y="36388"/>
                    <a:pt x="63253" y="34522"/>
                  </a:cubicBezTo>
                  <a:cubicBezTo>
                    <a:pt x="62320" y="31722"/>
                    <a:pt x="59988" y="28923"/>
                    <a:pt x="58588" y="26124"/>
                  </a:cubicBezTo>
                  <a:cubicBezTo>
                    <a:pt x="56722" y="21926"/>
                    <a:pt x="53457" y="18660"/>
                    <a:pt x="48792" y="17727"/>
                  </a:cubicBezTo>
                  <a:cubicBezTo>
                    <a:pt x="42261" y="16328"/>
                    <a:pt x="37129" y="12129"/>
                    <a:pt x="31531" y="9797"/>
                  </a:cubicBezTo>
                  <a:cubicBezTo>
                    <a:pt x="25466" y="7464"/>
                    <a:pt x="19402" y="6065"/>
                    <a:pt x="14270" y="1866"/>
                  </a:cubicBezTo>
                  <a:cubicBezTo>
                    <a:pt x="12404" y="467"/>
                    <a:pt x="9605" y="0"/>
                    <a:pt x="6806" y="0"/>
                  </a:cubicBezTo>
                  <a:cubicBezTo>
                    <a:pt x="5873" y="0"/>
                    <a:pt x="4007" y="467"/>
                    <a:pt x="3541" y="1400"/>
                  </a:cubicBezTo>
                  <a:cubicBezTo>
                    <a:pt x="741" y="6998"/>
                    <a:pt x="-2057" y="13062"/>
                    <a:pt x="2141" y="19593"/>
                  </a:cubicBezTo>
                  <a:cubicBezTo>
                    <a:pt x="4940" y="23325"/>
                    <a:pt x="6340" y="27524"/>
                    <a:pt x="7739" y="3172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2" name="Freeform: Shape 61">
              <a:extLst>
                <a:ext uri="{FF2B5EF4-FFF2-40B4-BE49-F238E27FC236}">
                  <a16:creationId xmlns:a16="http://schemas.microsoft.com/office/drawing/2014/main" id="{F22B0A63-72A7-4F19-B0AF-D03C11D405EF}"/>
                </a:ext>
              </a:extLst>
            </p:cNvPr>
            <p:cNvSpPr/>
            <p:nvPr/>
          </p:nvSpPr>
          <p:spPr>
            <a:xfrm>
              <a:off x="4929820" y="3091293"/>
              <a:ext cx="74637" cy="69972"/>
            </a:xfrm>
            <a:custGeom>
              <a:avLst/>
              <a:gdLst/>
              <a:ahLst/>
              <a:cxnLst/>
              <a:rect l="0" t="0" r="0" b="0"/>
              <a:pathLst>
                <a:path w="74641" h="69976">
                  <a:moveTo>
                    <a:pt x="55514" y="127"/>
                  </a:moveTo>
                  <a:cubicBezTo>
                    <a:pt x="55048" y="594"/>
                    <a:pt x="55048" y="1060"/>
                    <a:pt x="54581" y="1993"/>
                  </a:cubicBezTo>
                  <a:cubicBezTo>
                    <a:pt x="53648" y="5725"/>
                    <a:pt x="53182" y="9924"/>
                    <a:pt x="51316" y="12723"/>
                  </a:cubicBezTo>
                  <a:cubicBezTo>
                    <a:pt x="49450" y="15988"/>
                    <a:pt x="45718" y="17854"/>
                    <a:pt x="42919" y="20187"/>
                  </a:cubicBezTo>
                  <a:cubicBezTo>
                    <a:pt x="41519" y="21586"/>
                    <a:pt x="40586" y="22986"/>
                    <a:pt x="39187" y="24385"/>
                  </a:cubicBezTo>
                  <a:cubicBezTo>
                    <a:pt x="37787" y="25785"/>
                    <a:pt x="36387" y="26718"/>
                    <a:pt x="34988" y="28118"/>
                  </a:cubicBezTo>
                  <a:cubicBezTo>
                    <a:pt x="32655" y="29984"/>
                    <a:pt x="31722" y="28118"/>
                    <a:pt x="30323" y="27184"/>
                  </a:cubicBezTo>
                  <a:cubicBezTo>
                    <a:pt x="25658" y="22519"/>
                    <a:pt x="23325" y="20653"/>
                    <a:pt x="17261" y="26718"/>
                  </a:cubicBezTo>
                  <a:cubicBezTo>
                    <a:pt x="13995" y="29984"/>
                    <a:pt x="10263" y="32316"/>
                    <a:pt x="6531" y="34182"/>
                  </a:cubicBezTo>
                  <a:cubicBezTo>
                    <a:pt x="1866" y="36048"/>
                    <a:pt x="467" y="40247"/>
                    <a:pt x="0" y="45845"/>
                  </a:cubicBezTo>
                  <a:cubicBezTo>
                    <a:pt x="0" y="45845"/>
                    <a:pt x="0" y="46311"/>
                    <a:pt x="0" y="46778"/>
                  </a:cubicBezTo>
                  <a:cubicBezTo>
                    <a:pt x="467" y="48177"/>
                    <a:pt x="467" y="49577"/>
                    <a:pt x="1399" y="50043"/>
                  </a:cubicBezTo>
                  <a:cubicBezTo>
                    <a:pt x="1866" y="50510"/>
                    <a:pt x="3732" y="50043"/>
                    <a:pt x="4665" y="49110"/>
                  </a:cubicBezTo>
                  <a:cubicBezTo>
                    <a:pt x="6531" y="47711"/>
                    <a:pt x="8397" y="45845"/>
                    <a:pt x="10263" y="43979"/>
                  </a:cubicBezTo>
                  <a:cubicBezTo>
                    <a:pt x="15861" y="44445"/>
                    <a:pt x="21459" y="44445"/>
                    <a:pt x="27057" y="42579"/>
                  </a:cubicBezTo>
                  <a:cubicBezTo>
                    <a:pt x="28457" y="42113"/>
                    <a:pt x="32655" y="45378"/>
                    <a:pt x="32655" y="46778"/>
                  </a:cubicBezTo>
                  <a:cubicBezTo>
                    <a:pt x="32655" y="49110"/>
                    <a:pt x="32189" y="51909"/>
                    <a:pt x="32655" y="54242"/>
                  </a:cubicBezTo>
                  <a:cubicBezTo>
                    <a:pt x="33122" y="63106"/>
                    <a:pt x="37787" y="68237"/>
                    <a:pt x="46184" y="71036"/>
                  </a:cubicBezTo>
                  <a:cubicBezTo>
                    <a:pt x="49450" y="71969"/>
                    <a:pt x="52249" y="72902"/>
                    <a:pt x="55514" y="72902"/>
                  </a:cubicBezTo>
                  <a:cubicBezTo>
                    <a:pt x="56914" y="72902"/>
                    <a:pt x="59246" y="71503"/>
                    <a:pt x="60180" y="70570"/>
                  </a:cubicBezTo>
                  <a:cubicBezTo>
                    <a:pt x="62045" y="68704"/>
                    <a:pt x="62512" y="66371"/>
                    <a:pt x="62045" y="63572"/>
                  </a:cubicBezTo>
                  <a:cubicBezTo>
                    <a:pt x="61579" y="59840"/>
                    <a:pt x="58313" y="56575"/>
                    <a:pt x="59713" y="52842"/>
                  </a:cubicBezTo>
                  <a:cubicBezTo>
                    <a:pt x="60180" y="51909"/>
                    <a:pt x="61579" y="50976"/>
                    <a:pt x="62512" y="50976"/>
                  </a:cubicBezTo>
                  <a:cubicBezTo>
                    <a:pt x="63445" y="50976"/>
                    <a:pt x="64378" y="52376"/>
                    <a:pt x="65311" y="53309"/>
                  </a:cubicBezTo>
                  <a:cubicBezTo>
                    <a:pt x="68110" y="57041"/>
                    <a:pt x="68110" y="56575"/>
                    <a:pt x="70443" y="54242"/>
                  </a:cubicBezTo>
                  <a:cubicBezTo>
                    <a:pt x="74641" y="50510"/>
                    <a:pt x="76041" y="46311"/>
                    <a:pt x="74641" y="40713"/>
                  </a:cubicBezTo>
                  <a:cubicBezTo>
                    <a:pt x="72775" y="34649"/>
                    <a:pt x="70909" y="28584"/>
                    <a:pt x="69976" y="22053"/>
                  </a:cubicBezTo>
                  <a:cubicBezTo>
                    <a:pt x="69510" y="17854"/>
                    <a:pt x="68110" y="14589"/>
                    <a:pt x="65311" y="11790"/>
                  </a:cubicBezTo>
                  <a:cubicBezTo>
                    <a:pt x="62045" y="8991"/>
                    <a:pt x="58780" y="5725"/>
                    <a:pt x="57847" y="1060"/>
                  </a:cubicBezTo>
                  <a:cubicBezTo>
                    <a:pt x="57380" y="594"/>
                    <a:pt x="56448" y="-339"/>
                    <a:pt x="55514" y="12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3" name="Freeform: Shape 62">
              <a:extLst>
                <a:ext uri="{FF2B5EF4-FFF2-40B4-BE49-F238E27FC236}">
                  <a16:creationId xmlns:a16="http://schemas.microsoft.com/office/drawing/2014/main" id="{FCFADEB3-5623-4C48-9353-87B22C35E15C}"/>
                </a:ext>
              </a:extLst>
            </p:cNvPr>
            <p:cNvSpPr/>
            <p:nvPr/>
          </p:nvSpPr>
          <p:spPr>
            <a:xfrm>
              <a:off x="1823068" y="2926748"/>
              <a:ext cx="93296" cy="37318"/>
            </a:xfrm>
            <a:custGeom>
              <a:avLst/>
              <a:gdLst/>
              <a:ahLst/>
              <a:cxnLst/>
              <a:rect l="0" t="0" r="0" b="0"/>
              <a:pathLst>
                <a:path w="93301" h="37320">
                  <a:moveTo>
                    <a:pt x="6065" y="34059"/>
                  </a:moveTo>
                  <a:cubicBezTo>
                    <a:pt x="9797" y="34059"/>
                    <a:pt x="13529" y="33126"/>
                    <a:pt x="17261" y="33126"/>
                  </a:cubicBezTo>
                  <a:cubicBezTo>
                    <a:pt x="21926" y="33126"/>
                    <a:pt x="26124" y="33592"/>
                    <a:pt x="30789" y="34525"/>
                  </a:cubicBezTo>
                  <a:cubicBezTo>
                    <a:pt x="34988" y="34992"/>
                    <a:pt x="36388" y="39657"/>
                    <a:pt x="39653" y="41523"/>
                  </a:cubicBezTo>
                  <a:cubicBezTo>
                    <a:pt x="40586" y="41989"/>
                    <a:pt x="41986" y="41989"/>
                    <a:pt x="43385" y="41523"/>
                  </a:cubicBezTo>
                  <a:cubicBezTo>
                    <a:pt x="44318" y="41056"/>
                    <a:pt x="45718" y="40123"/>
                    <a:pt x="46184" y="39190"/>
                  </a:cubicBezTo>
                  <a:cubicBezTo>
                    <a:pt x="49450" y="34525"/>
                    <a:pt x="53182" y="32193"/>
                    <a:pt x="59246" y="33126"/>
                  </a:cubicBezTo>
                  <a:cubicBezTo>
                    <a:pt x="61112" y="33592"/>
                    <a:pt x="63445" y="33126"/>
                    <a:pt x="64845" y="32659"/>
                  </a:cubicBezTo>
                  <a:cubicBezTo>
                    <a:pt x="72309" y="28461"/>
                    <a:pt x="79773" y="29394"/>
                    <a:pt x="87237" y="31260"/>
                  </a:cubicBezTo>
                  <a:cubicBezTo>
                    <a:pt x="88636" y="30793"/>
                    <a:pt x="90036" y="31260"/>
                    <a:pt x="90969" y="30327"/>
                  </a:cubicBezTo>
                  <a:cubicBezTo>
                    <a:pt x="92368" y="29394"/>
                    <a:pt x="93768" y="27994"/>
                    <a:pt x="94701" y="26128"/>
                  </a:cubicBezTo>
                  <a:cubicBezTo>
                    <a:pt x="95168" y="25195"/>
                    <a:pt x="94234" y="23329"/>
                    <a:pt x="93301" y="22863"/>
                  </a:cubicBezTo>
                  <a:cubicBezTo>
                    <a:pt x="86304" y="18664"/>
                    <a:pt x="79773" y="13532"/>
                    <a:pt x="73242" y="8401"/>
                  </a:cubicBezTo>
                  <a:cubicBezTo>
                    <a:pt x="71376" y="7001"/>
                    <a:pt x="68577" y="6068"/>
                    <a:pt x="66244" y="5602"/>
                  </a:cubicBezTo>
                  <a:cubicBezTo>
                    <a:pt x="57380" y="3269"/>
                    <a:pt x="48983" y="1403"/>
                    <a:pt x="40120" y="4669"/>
                  </a:cubicBezTo>
                  <a:cubicBezTo>
                    <a:pt x="37321" y="5602"/>
                    <a:pt x="34055" y="4202"/>
                    <a:pt x="31256" y="2336"/>
                  </a:cubicBezTo>
                  <a:cubicBezTo>
                    <a:pt x="30323" y="1403"/>
                    <a:pt x="29390" y="937"/>
                    <a:pt x="27990" y="470"/>
                  </a:cubicBezTo>
                  <a:cubicBezTo>
                    <a:pt x="25658" y="-929"/>
                    <a:pt x="22392" y="937"/>
                    <a:pt x="20060" y="4202"/>
                  </a:cubicBezTo>
                  <a:cubicBezTo>
                    <a:pt x="18660" y="6068"/>
                    <a:pt x="19127" y="7934"/>
                    <a:pt x="20526" y="9334"/>
                  </a:cubicBezTo>
                  <a:cubicBezTo>
                    <a:pt x="25191" y="12133"/>
                    <a:pt x="24725" y="16798"/>
                    <a:pt x="26124" y="20996"/>
                  </a:cubicBezTo>
                  <a:cubicBezTo>
                    <a:pt x="26591" y="23329"/>
                    <a:pt x="26124" y="23795"/>
                    <a:pt x="22859" y="22396"/>
                  </a:cubicBezTo>
                  <a:cubicBezTo>
                    <a:pt x="19593" y="20996"/>
                    <a:pt x="18194" y="23795"/>
                    <a:pt x="16328" y="24262"/>
                  </a:cubicBezTo>
                  <a:cubicBezTo>
                    <a:pt x="11196" y="25195"/>
                    <a:pt x="6531" y="25661"/>
                    <a:pt x="1400" y="26595"/>
                  </a:cubicBezTo>
                  <a:cubicBezTo>
                    <a:pt x="933" y="26595"/>
                    <a:pt x="0" y="28927"/>
                    <a:pt x="0" y="29860"/>
                  </a:cubicBezTo>
                  <a:cubicBezTo>
                    <a:pt x="0" y="31726"/>
                    <a:pt x="2799" y="34059"/>
                    <a:pt x="6065" y="340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4" name="Freeform: Shape 63">
              <a:extLst>
                <a:ext uri="{FF2B5EF4-FFF2-40B4-BE49-F238E27FC236}">
                  <a16:creationId xmlns:a16="http://schemas.microsoft.com/office/drawing/2014/main" id="{F1BBA048-0DA8-4801-B4DC-92CA479ED11C}"/>
                </a:ext>
              </a:extLst>
            </p:cNvPr>
            <p:cNvSpPr/>
            <p:nvPr/>
          </p:nvSpPr>
          <p:spPr>
            <a:xfrm>
              <a:off x="2028853" y="1659237"/>
              <a:ext cx="46648" cy="41983"/>
            </a:xfrm>
            <a:custGeom>
              <a:avLst/>
              <a:gdLst/>
              <a:ahLst/>
              <a:cxnLst/>
              <a:rect l="0" t="0" r="0" b="0"/>
              <a:pathLst>
                <a:path w="46650" h="41985">
                  <a:moveTo>
                    <a:pt x="399" y="18286"/>
                  </a:moveTo>
                  <a:cubicBezTo>
                    <a:pt x="2265" y="22484"/>
                    <a:pt x="1799" y="26683"/>
                    <a:pt x="399" y="30881"/>
                  </a:cubicBezTo>
                  <a:cubicBezTo>
                    <a:pt x="-1467" y="37879"/>
                    <a:pt x="6464" y="44877"/>
                    <a:pt x="12528" y="44410"/>
                  </a:cubicBezTo>
                  <a:cubicBezTo>
                    <a:pt x="16260" y="43944"/>
                    <a:pt x="19993" y="43011"/>
                    <a:pt x="23725" y="42544"/>
                  </a:cubicBezTo>
                  <a:cubicBezTo>
                    <a:pt x="26524" y="42544"/>
                    <a:pt x="29323" y="43011"/>
                    <a:pt x="31655" y="45343"/>
                  </a:cubicBezTo>
                  <a:cubicBezTo>
                    <a:pt x="35854" y="45810"/>
                    <a:pt x="40519" y="46276"/>
                    <a:pt x="44717" y="46276"/>
                  </a:cubicBezTo>
                  <a:cubicBezTo>
                    <a:pt x="46117" y="46276"/>
                    <a:pt x="48449" y="43944"/>
                    <a:pt x="48449" y="42544"/>
                  </a:cubicBezTo>
                  <a:cubicBezTo>
                    <a:pt x="47983" y="35546"/>
                    <a:pt x="47516" y="28549"/>
                    <a:pt x="45650" y="21551"/>
                  </a:cubicBezTo>
                  <a:cubicBezTo>
                    <a:pt x="43784" y="14087"/>
                    <a:pt x="39119" y="8956"/>
                    <a:pt x="31655" y="7556"/>
                  </a:cubicBezTo>
                  <a:cubicBezTo>
                    <a:pt x="24658" y="6156"/>
                    <a:pt x="18126" y="3824"/>
                    <a:pt x="12062" y="558"/>
                  </a:cubicBezTo>
                  <a:cubicBezTo>
                    <a:pt x="10196" y="-841"/>
                    <a:pt x="7397" y="558"/>
                    <a:pt x="5531" y="2891"/>
                  </a:cubicBezTo>
                  <a:cubicBezTo>
                    <a:pt x="4131" y="5223"/>
                    <a:pt x="2732" y="8023"/>
                    <a:pt x="866" y="10355"/>
                  </a:cubicBezTo>
                  <a:cubicBezTo>
                    <a:pt x="399" y="13154"/>
                    <a:pt x="-534" y="15953"/>
                    <a:pt x="399" y="1828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5" name="Freeform: Shape 64">
              <a:extLst>
                <a:ext uri="{FF2B5EF4-FFF2-40B4-BE49-F238E27FC236}">
                  <a16:creationId xmlns:a16="http://schemas.microsoft.com/office/drawing/2014/main" id="{D2CFAD6B-775F-4ABB-B8BB-87FC77D0BEF2}"/>
                </a:ext>
              </a:extLst>
            </p:cNvPr>
            <p:cNvSpPr/>
            <p:nvPr/>
          </p:nvSpPr>
          <p:spPr>
            <a:xfrm>
              <a:off x="2029252" y="1670057"/>
              <a:ext cx="4665" cy="4665"/>
            </a:xfrm>
            <a:custGeom>
              <a:avLst/>
              <a:gdLst/>
              <a:ahLst/>
              <a:cxnLst/>
              <a:rect l="0" t="0" r="0" b="0"/>
              <a:pathLst>
                <a:path>
                  <a:moveTo>
                    <a:pt x="467" y="0"/>
                  </a:moveTo>
                  <a:cubicBezTo>
                    <a:pt x="467" y="0"/>
                    <a:pt x="467" y="0"/>
                    <a:pt x="467" y="0"/>
                  </a:cubicBezTo>
                  <a:cubicBezTo>
                    <a:pt x="467" y="0"/>
                    <a:pt x="467" y="466"/>
                    <a:pt x="467" y="0"/>
                  </a:cubicBezTo>
                  <a:cubicBezTo>
                    <a:pt x="0" y="466"/>
                    <a:pt x="0" y="466"/>
                    <a:pt x="0" y="466"/>
                  </a:cubicBezTo>
                  <a:cubicBezTo>
                    <a:pt x="467" y="466"/>
                    <a:pt x="467" y="466"/>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6F7AA449-C4A1-4592-8F9F-9441E2E5F4E9}"/>
                </a:ext>
              </a:extLst>
            </p:cNvPr>
            <p:cNvSpPr/>
            <p:nvPr/>
          </p:nvSpPr>
          <p:spPr>
            <a:xfrm>
              <a:off x="4254765" y="3097829"/>
              <a:ext cx="32653" cy="60642"/>
            </a:xfrm>
            <a:custGeom>
              <a:avLst/>
              <a:gdLst/>
              <a:ahLst/>
              <a:cxnLst/>
              <a:rect l="0" t="0" r="0" b="0"/>
              <a:pathLst>
                <a:path w="32655" h="60645">
                  <a:moveTo>
                    <a:pt x="11722" y="2454"/>
                  </a:moveTo>
                  <a:cubicBezTo>
                    <a:pt x="10322" y="1054"/>
                    <a:pt x="8456" y="588"/>
                    <a:pt x="6590" y="121"/>
                  </a:cubicBezTo>
                  <a:cubicBezTo>
                    <a:pt x="5191" y="-345"/>
                    <a:pt x="3791" y="588"/>
                    <a:pt x="4258" y="1987"/>
                  </a:cubicBezTo>
                  <a:cubicBezTo>
                    <a:pt x="4258" y="3853"/>
                    <a:pt x="6124" y="6186"/>
                    <a:pt x="5191" y="7119"/>
                  </a:cubicBezTo>
                  <a:cubicBezTo>
                    <a:pt x="526" y="14583"/>
                    <a:pt x="1925" y="22980"/>
                    <a:pt x="59" y="29045"/>
                  </a:cubicBezTo>
                  <a:cubicBezTo>
                    <a:pt x="-407" y="40708"/>
                    <a:pt x="1925" y="49571"/>
                    <a:pt x="5657" y="58435"/>
                  </a:cubicBezTo>
                  <a:cubicBezTo>
                    <a:pt x="7523" y="62633"/>
                    <a:pt x="12188" y="64966"/>
                    <a:pt x="16387" y="64499"/>
                  </a:cubicBezTo>
                  <a:cubicBezTo>
                    <a:pt x="29449" y="63566"/>
                    <a:pt x="39246" y="50038"/>
                    <a:pt x="34114" y="36509"/>
                  </a:cubicBezTo>
                  <a:cubicBezTo>
                    <a:pt x="29449" y="23913"/>
                    <a:pt x="21519" y="12717"/>
                    <a:pt x="11722" y="245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7" name="Freeform: Shape 66">
              <a:extLst>
                <a:ext uri="{FF2B5EF4-FFF2-40B4-BE49-F238E27FC236}">
                  <a16:creationId xmlns:a16="http://schemas.microsoft.com/office/drawing/2014/main" id="{41AA0910-C893-44A5-A2D4-FB9AA408FE96}"/>
                </a:ext>
              </a:extLst>
            </p:cNvPr>
            <p:cNvSpPr/>
            <p:nvPr/>
          </p:nvSpPr>
          <p:spPr>
            <a:xfrm>
              <a:off x="1943747" y="1396642"/>
              <a:ext cx="37319" cy="51313"/>
            </a:xfrm>
            <a:custGeom>
              <a:avLst/>
              <a:gdLst/>
              <a:ahLst/>
              <a:cxnLst/>
              <a:rect l="0" t="0" r="0" b="0"/>
              <a:pathLst>
                <a:path w="37320" h="51315">
                  <a:moveTo>
                    <a:pt x="1073" y="45777"/>
                  </a:moveTo>
                  <a:cubicBezTo>
                    <a:pt x="1539" y="48576"/>
                    <a:pt x="3872" y="49976"/>
                    <a:pt x="6204" y="50909"/>
                  </a:cubicBezTo>
                  <a:cubicBezTo>
                    <a:pt x="13202" y="52775"/>
                    <a:pt x="20199" y="52775"/>
                    <a:pt x="27197" y="51842"/>
                  </a:cubicBezTo>
                  <a:cubicBezTo>
                    <a:pt x="28596" y="51842"/>
                    <a:pt x="30463" y="49976"/>
                    <a:pt x="31395" y="48110"/>
                  </a:cubicBezTo>
                  <a:cubicBezTo>
                    <a:pt x="33261" y="45311"/>
                    <a:pt x="32795" y="41112"/>
                    <a:pt x="35594" y="38313"/>
                  </a:cubicBezTo>
                  <a:cubicBezTo>
                    <a:pt x="35594" y="38313"/>
                    <a:pt x="36061" y="38780"/>
                    <a:pt x="36061" y="38780"/>
                  </a:cubicBezTo>
                  <a:cubicBezTo>
                    <a:pt x="36061" y="38313"/>
                    <a:pt x="36061" y="38313"/>
                    <a:pt x="36061" y="37847"/>
                  </a:cubicBezTo>
                  <a:lnTo>
                    <a:pt x="35594" y="38313"/>
                  </a:lnTo>
                  <a:cubicBezTo>
                    <a:pt x="38860" y="33648"/>
                    <a:pt x="39326" y="28983"/>
                    <a:pt x="36061" y="24318"/>
                  </a:cubicBezTo>
                  <a:cubicBezTo>
                    <a:pt x="31862" y="19186"/>
                    <a:pt x="29529" y="13588"/>
                    <a:pt x="27197" y="7524"/>
                  </a:cubicBezTo>
                  <a:cubicBezTo>
                    <a:pt x="26264" y="5658"/>
                    <a:pt x="25331" y="4258"/>
                    <a:pt x="24398" y="2392"/>
                  </a:cubicBezTo>
                  <a:cubicBezTo>
                    <a:pt x="22998" y="60"/>
                    <a:pt x="17867" y="-873"/>
                    <a:pt x="16001" y="993"/>
                  </a:cubicBezTo>
                  <a:cubicBezTo>
                    <a:pt x="9003" y="7990"/>
                    <a:pt x="3405" y="15454"/>
                    <a:pt x="3872" y="26184"/>
                  </a:cubicBezTo>
                  <a:cubicBezTo>
                    <a:pt x="4338" y="30383"/>
                    <a:pt x="2006" y="33182"/>
                    <a:pt x="606" y="36914"/>
                  </a:cubicBezTo>
                  <a:cubicBezTo>
                    <a:pt x="-793" y="39246"/>
                    <a:pt x="606" y="42978"/>
                    <a:pt x="1073" y="4577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8" name="Freeform: Shape 67">
              <a:extLst>
                <a:ext uri="{FF2B5EF4-FFF2-40B4-BE49-F238E27FC236}">
                  <a16:creationId xmlns:a16="http://schemas.microsoft.com/office/drawing/2014/main" id="{70004643-DFCD-47F6-9FAC-9FC5E7479985}"/>
                </a:ext>
              </a:extLst>
            </p:cNvPr>
            <p:cNvSpPr/>
            <p:nvPr/>
          </p:nvSpPr>
          <p:spPr>
            <a:xfrm>
              <a:off x="3437554" y="1414701"/>
              <a:ext cx="41984" cy="51313"/>
            </a:xfrm>
            <a:custGeom>
              <a:avLst/>
              <a:gdLst/>
              <a:ahLst/>
              <a:cxnLst/>
              <a:rect l="0" t="0" r="0" b="0"/>
              <a:pathLst>
                <a:path w="41985" h="51315">
                  <a:moveTo>
                    <a:pt x="6998" y="23519"/>
                  </a:moveTo>
                  <a:cubicBezTo>
                    <a:pt x="1399" y="23519"/>
                    <a:pt x="466" y="27717"/>
                    <a:pt x="0" y="31916"/>
                  </a:cubicBezTo>
                  <a:cubicBezTo>
                    <a:pt x="5131" y="32849"/>
                    <a:pt x="5131" y="33315"/>
                    <a:pt x="4665" y="37047"/>
                  </a:cubicBezTo>
                  <a:cubicBezTo>
                    <a:pt x="4198" y="38913"/>
                    <a:pt x="3732" y="40779"/>
                    <a:pt x="3732" y="42645"/>
                  </a:cubicBezTo>
                  <a:cubicBezTo>
                    <a:pt x="3732" y="47777"/>
                    <a:pt x="6531" y="50576"/>
                    <a:pt x="11663" y="51509"/>
                  </a:cubicBezTo>
                  <a:cubicBezTo>
                    <a:pt x="13529" y="51975"/>
                    <a:pt x="15395" y="52442"/>
                    <a:pt x="17261" y="52909"/>
                  </a:cubicBezTo>
                  <a:cubicBezTo>
                    <a:pt x="20060" y="53375"/>
                    <a:pt x="21926" y="51975"/>
                    <a:pt x="23792" y="49643"/>
                  </a:cubicBezTo>
                  <a:cubicBezTo>
                    <a:pt x="25658" y="46844"/>
                    <a:pt x="27524" y="44511"/>
                    <a:pt x="27524" y="40779"/>
                  </a:cubicBezTo>
                  <a:cubicBezTo>
                    <a:pt x="27524" y="37980"/>
                    <a:pt x="27990" y="35648"/>
                    <a:pt x="30323" y="33782"/>
                  </a:cubicBezTo>
                  <a:cubicBezTo>
                    <a:pt x="34988" y="30516"/>
                    <a:pt x="35921" y="23985"/>
                    <a:pt x="40586" y="20253"/>
                  </a:cubicBezTo>
                  <a:cubicBezTo>
                    <a:pt x="43385" y="18387"/>
                    <a:pt x="42918" y="13722"/>
                    <a:pt x="41053" y="11389"/>
                  </a:cubicBezTo>
                  <a:cubicBezTo>
                    <a:pt x="38253" y="7657"/>
                    <a:pt x="35921" y="4392"/>
                    <a:pt x="32655" y="660"/>
                  </a:cubicBezTo>
                  <a:cubicBezTo>
                    <a:pt x="32189" y="193"/>
                    <a:pt x="30323" y="-273"/>
                    <a:pt x="29390" y="193"/>
                  </a:cubicBezTo>
                  <a:cubicBezTo>
                    <a:pt x="23325" y="1593"/>
                    <a:pt x="21926" y="2992"/>
                    <a:pt x="21459" y="9057"/>
                  </a:cubicBezTo>
                  <a:cubicBezTo>
                    <a:pt x="21459" y="14188"/>
                    <a:pt x="18660" y="17454"/>
                    <a:pt x="14462" y="19787"/>
                  </a:cubicBezTo>
                  <a:lnTo>
                    <a:pt x="14928" y="19320"/>
                  </a:lnTo>
                  <a:cubicBezTo>
                    <a:pt x="14928" y="19320"/>
                    <a:pt x="14462" y="19320"/>
                    <a:pt x="14462" y="19320"/>
                  </a:cubicBezTo>
                  <a:cubicBezTo>
                    <a:pt x="14462" y="19320"/>
                    <a:pt x="14462" y="19320"/>
                    <a:pt x="14462" y="19320"/>
                  </a:cubicBezTo>
                  <a:cubicBezTo>
                    <a:pt x="13062" y="22586"/>
                    <a:pt x="10263" y="23519"/>
                    <a:pt x="6998" y="235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69" name="Freeform: Shape 68">
              <a:extLst>
                <a:ext uri="{FF2B5EF4-FFF2-40B4-BE49-F238E27FC236}">
                  <a16:creationId xmlns:a16="http://schemas.microsoft.com/office/drawing/2014/main" id="{3863E8D1-4A9E-4802-A804-2F71869D247C}"/>
                </a:ext>
              </a:extLst>
            </p:cNvPr>
            <p:cNvSpPr/>
            <p:nvPr/>
          </p:nvSpPr>
          <p:spPr>
            <a:xfrm>
              <a:off x="4874660" y="2818690"/>
              <a:ext cx="23324" cy="60642"/>
            </a:xfrm>
            <a:custGeom>
              <a:avLst/>
              <a:gdLst/>
              <a:ahLst/>
              <a:cxnLst/>
              <a:rect l="0" t="0" r="0" b="0"/>
              <a:pathLst>
                <a:path w="23325" h="60645">
                  <a:moveTo>
                    <a:pt x="20176" y="306"/>
                  </a:moveTo>
                  <a:cubicBezTo>
                    <a:pt x="19243" y="-160"/>
                    <a:pt x="17377" y="-160"/>
                    <a:pt x="16444" y="773"/>
                  </a:cubicBezTo>
                  <a:cubicBezTo>
                    <a:pt x="13645" y="3105"/>
                    <a:pt x="10380" y="5904"/>
                    <a:pt x="8514" y="9170"/>
                  </a:cubicBezTo>
                  <a:cubicBezTo>
                    <a:pt x="6181" y="12902"/>
                    <a:pt x="4782" y="17101"/>
                    <a:pt x="2916" y="21299"/>
                  </a:cubicBezTo>
                  <a:cubicBezTo>
                    <a:pt x="583" y="25964"/>
                    <a:pt x="-350" y="31096"/>
                    <a:pt x="117" y="35761"/>
                  </a:cubicBezTo>
                  <a:cubicBezTo>
                    <a:pt x="117" y="44625"/>
                    <a:pt x="1516" y="53022"/>
                    <a:pt x="8980" y="58620"/>
                  </a:cubicBezTo>
                  <a:cubicBezTo>
                    <a:pt x="10846" y="60019"/>
                    <a:pt x="12246" y="62352"/>
                    <a:pt x="14112" y="64218"/>
                  </a:cubicBezTo>
                  <a:cubicBezTo>
                    <a:pt x="15045" y="65151"/>
                    <a:pt x="16444" y="64684"/>
                    <a:pt x="16911" y="63285"/>
                  </a:cubicBezTo>
                  <a:cubicBezTo>
                    <a:pt x="17844" y="60019"/>
                    <a:pt x="17844" y="56754"/>
                    <a:pt x="19243" y="53955"/>
                  </a:cubicBezTo>
                  <a:cubicBezTo>
                    <a:pt x="23908" y="46491"/>
                    <a:pt x="24375" y="38560"/>
                    <a:pt x="24841" y="29696"/>
                  </a:cubicBezTo>
                  <a:cubicBezTo>
                    <a:pt x="25308" y="23165"/>
                    <a:pt x="26241" y="17101"/>
                    <a:pt x="27174" y="10570"/>
                  </a:cubicBezTo>
                  <a:cubicBezTo>
                    <a:pt x="28107" y="6371"/>
                    <a:pt x="24841" y="1706"/>
                    <a:pt x="20176" y="3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Freeform: Shape 69">
              <a:extLst>
                <a:ext uri="{FF2B5EF4-FFF2-40B4-BE49-F238E27FC236}">
                  <a16:creationId xmlns:a16="http://schemas.microsoft.com/office/drawing/2014/main" id="{B5496F7A-874E-4AF8-A505-F103DDCC7D39}"/>
                </a:ext>
              </a:extLst>
            </p:cNvPr>
            <p:cNvSpPr/>
            <p:nvPr/>
          </p:nvSpPr>
          <p:spPr>
            <a:xfrm>
              <a:off x="3503682" y="1367219"/>
              <a:ext cx="37319" cy="55977"/>
            </a:xfrm>
            <a:custGeom>
              <a:avLst/>
              <a:gdLst/>
              <a:ahLst/>
              <a:cxnLst/>
              <a:rect l="0" t="0" r="0" b="0"/>
              <a:pathLst>
                <a:path w="37320" h="55980">
                  <a:moveTo>
                    <a:pt x="7576" y="42079"/>
                  </a:moveTo>
                  <a:cubicBezTo>
                    <a:pt x="8509" y="42545"/>
                    <a:pt x="9442" y="43478"/>
                    <a:pt x="10375" y="43945"/>
                  </a:cubicBezTo>
                  <a:cubicBezTo>
                    <a:pt x="10841" y="43945"/>
                    <a:pt x="10841" y="43945"/>
                    <a:pt x="11308" y="43945"/>
                  </a:cubicBezTo>
                  <a:lnTo>
                    <a:pt x="11774" y="44878"/>
                  </a:lnTo>
                  <a:lnTo>
                    <a:pt x="10841" y="44411"/>
                  </a:lnTo>
                  <a:cubicBezTo>
                    <a:pt x="10841" y="44411"/>
                    <a:pt x="10841" y="44411"/>
                    <a:pt x="10375" y="43945"/>
                  </a:cubicBezTo>
                  <a:cubicBezTo>
                    <a:pt x="8042" y="44878"/>
                    <a:pt x="6176" y="45344"/>
                    <a:pt x="3844" y="46277"/>
                  </a:cubicBezTo>
                  <a:cubicBezTo>
                    <a:pt x="2911" y="46744"/>
                    <a:pt x="1978" y="48143"/>
                    <a:pt x="1511" y="49076"/>
                  </a:cubicBezTo>
                  <a:cubicBezTo>
                    <a:pt x="1511" y="50009"/>
                    <a:pt x="2444" y="51409"/>
                    <a:pt x="3377" y="51875"/>
                  </a:cubicBezTo>
                  <a:cubicBezTo>
                    <a:pt x="8509" y="55141"/>
                    <a:pt x="14573" y="53275"/>
                    <a:pt x="19705" y="57007"/>
                  </a:cubicBezTo>
                  <a:cubicBezTo>
                    <a:pt x="20638" y="57940"/>
                    <a:pt x="23437" y="57007"/>
                    <a:pt x="25303" y="56540"/>
                  </a:cubicBezTo>
                  <a:cubicBezTo>
                    <a:pt x="26702" y="56074"/>
                    <a:pt x="28569" y="55607"/>
                    <a:pt x="28569" y="54674"/>
                  </a:cubicBezTo>
                  <a:cubicBezTo>
                    <a:pt x="29968" y="48610"/>
                    <a:pt x="35100" y="45811"/>
                    <a:pt x="39765" y="42079"/>
                  </a:cubicBezTo>
                  <a:cubicBezTo>
                    <a:pt x="42564" y="39746"/>
                    <a:pt x="42564" y="37880"/>
                    <a:pt x="39298" y="33682"/>
                  </a:cubicBezTo>
                  <a:cubicBezTo>
                    <a:pt x="38832" y="33215"/>
                    <a:pt x="38365" y="32749"/>
                    <a:pt x="37899" y="32749"/>
                  </a:cubicBezTo>
                  <a:lnTo>
                    <a:pt x="38365" y="32282"/>
                  </a:lnTo>
                  <a:cubicBezTo>
                    <a:pt x="38365" y="32282"/>
                    <a:pt x="37899" y="32282"/>
                    <a:pt x="37899" y="32282"/>
                  </a:cubicBezTo>
                  <a:cubicBezTo>
                    <a:pt x="37899" y="32282"/>
                    <a:pt x="37899" y="32282"/>
                    <a:pt x="37899" y="32749"/>
                  </a:cubicBezTo>
                  <a:cubicBezTo>
                    <a:pt x="36499" y="33682"/>
                    <a:pt x="35566" y="33215"/>
                    <a:pt x="34167" y="32749"/>
                  </a:cubicBezTo>
                  <a:cubicBezTo>
                    <a:pt x="34167" y="32749"/>
                    <a:pt x="34167" y="32749"/>
                    <a:pt x="34167" y="32282"/>
                  </a:cubicBezTo>
                  <a:cubicBezTo>
                    <a:pt x="34167" y="32282"/>
                    <a:pt x="33700" y="32282"/>
                    <a:pt x="33700" y="32282"/>
                  </a:cubicBezTo>
                  <a:lnTo>
                    <a:pt x="34167" y="32749"/>
                  </a:lnTo>
                  <a:cubicBezTo>
                    <a:pt x="31834" y="31816"/>
                    <a:pt x="29502" y="30883"/>
                    <a:pt x="27169" y="29483"/>
                  </a:cubicBezTo>
                  <a:cubicBezTo>
                    <a:pt x="26236" y="29016"/>
                    <a:pt x="24837" y="27150"/>
                    <a:pt x="25303" y="26684"/>
                  </a:cubicBezTo>
                  <a:cubicBezTo>
                    <a:pt x="27169" y="19220"/>
                    <a:pt x="20638" y="11756"/>
                    <a:pt x="24370" y="4292"/>
                  </a:cubicBezTo>
                  <a:cubicBezTo>
                    <a:pt x="24837" y="3825"/>
                    <a:pt x="23437" y="1959"/>
                    <a:pt x="22504" y="1493"/>
                  </a:cubicBezTo>
                  <a:cubicBezTo>
                    <a:pt x="17372" y="-1773"/>
                    <a:pt x="11774" y="560"/>
                    <a:pt x="11308" y="6158"/>
                  </a:cubicBezTo>
                  <a:cubicBezTo>
                    <a:pt x="10841" y="12689"/>
                    <a:pt x="10841" y="18753"/>
                    <a:pt x="7109" y="24351"/>
                  </a:cubicBezTo>
                  <a:cubicBezTo>
                    <a:pt x="5710" y="26217"/>
                    <a:pt x="7109" y="28083"/>
                    <a:pt x="8975" y="29016"/>
                  </a:cubicBezTo>
                  <a:cubicBezTo>
                    <a:pt x="9442" y="29483"/>
                    <a:pt x="10375" y="29483"/>
                    <a:pt x="10375" y="30416"/>
                  </a:cubicBezTo>
                  <a:cubicBezTo>
                    <a:pt x="10841" y="31816"/>
                    <a:pt x="9908" y="32282"/>
                    <a:pt x="8042" y="32282"/>
                  </a:cubicBezTo>
                  <a:cubicBezTo>
                    <a:pt x="4777" y="32749"/>
                    <a:pt x="578" y="31816"/>
                    <a:pt x="112" y="36014"/>
                  </a:cubicBezTo>
                  <a:cubicBezTo>
                    <a:pt x="-821" y="41612"/>
                    <a:pt x="4310" y="40679"/>
                    <a:pt x="7576" y="42079"/>
                  </a:cubicBezTo>
                  <a:close/>
                  <a:moveTo>
                    <a:pt x="22037" y="37414"/>
                  </a:moveTo>
                  <a:lnTo>
                    <a:pt x="22970" y="37880"/>
                  </a:lnTo>
                  <a:lnTo>
                    <a:pt x="21571" y="37414"/>
                  </a:lnTo>
                  <a:lnTo>
                    <a:pt x="21104" y="36014"/>
                  </a:lnTo>
                  <a:lnTo>
                    <a:pt x="22037" y="37414"/>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1" name="Freeform: Shape 70">
              <a:extLst>
                <a:ext uri="{FF2B5EF4-FFF2-40B4-BE49-F238E27FC236}">
                  <a16:creationId xmlns:a16="http://schemas.microsoft.com/office/drawing/2014/main" id="{56FC6B96-2E68-4F48-B49D-DDA1C5FE7795}"/>
                </a:ext>
              </a:extLst>
            </p:cNvPr>
            <p:cNvSpPr/>
            <p:nvPr/>
          </p:nvSpPr>
          <p:spPr>
            <a:xfrm>
              <a:off x="1878929" y="1545508"/>
              <a:ext cx="32653" cy="41983"/>
            </a:xfrm>
            <a:custGeom>
              <a:avLst/>
              <a:gdLst/>
              <a:ahLst/>
              <a:cxnLst/>
              <a:rect l="0" t="0" r="0" b="0"/>
              <a:pathLst>
                <a:path w="32655" h="41985">
                  <a:moveTo>
                    <a:pt x="2449" y="16328"/>
                  </a:moveTo>
                  <a:cubicBezTo>
                    <a:pt x="-816" y="19593"/>
                    <a:pt x="-816" y="24725"/>
                    <a:pt x="2449" y="27990"/>
                  </a:cubicBezTo>
                  <a:cubicBezTo>
                    <a:pt x="7114" y="32189"/>
                    <a:pt x="11779" y="36388"/>
                    <a:pt x="16911" y="40120"/>
                  </a:cubicBezTo>
                  <a:cubicBezTo>
                    <a:pt x="17844" y="41053"/>
                    <a:pt x="19243" y="41053"/>
                    <a:pt x="20176" y="41519"/>
                  </a:cubicBezTo>
                  <a:cubicBezTo>
                    <a:pt x="23908" y="42919"/>
                    <a:pt x="28574" y="41519"/>
                    <a:pt x="29973" y="37787"/>
                  </a:cubicBezTo>
                  <a:cubicBezTo>
                    <a:pt x="31839" y="33122"/>
                    <a:pt x="33705" y="28457"/>
                    <a:pt x="35105" y="23325"/>
                  </a:cubicBezTo>
                  <a:cubicBezTo>
                    <a:pt x="36038" y="20993"/>
                    <a:pt x="36038" y="18194"/>
                    <a:pt x="36504" y="15861"/>
                  </a:cubicBezTo>
                  <a:cubicBezTo>
                    <a:pt x="36504" y="10730"/>
                    <a:pt x="34638" y="6065"/>
                    <a:pt x="30906" y="2333"/>
                  </a:cubicBezTo>
                  <a:cubicBezTo>
                    <a:pt x="28574" y="0"/>
                    <a:pt x="25308" y="0"/>
                    <a:pt x="22042" y="0"/>
                  </a:cubicBezTo>
                  <a:cubicBezTo>
                    <a:pt x="20176" y="0"/>
                    <a:pt x="18310" y="0"/>
                    <a:pt x="16444" y="467"/>
                  </a:cubicBezTo>
                  <a:cubicBezTo>
                    <a:pt x="12712" y="7464"/>
                    <a:pt x="7581" y="11663"/>
                    <a:pt x="2449" y="1632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2" name="Freeform: Shape 71">
              <a:extLst>
                <a:ext uri="{FF2B5EF4-FFF2-40B4-BE49-F238E27FC236}">
                  <a16:creationId xmlns:a16="http://schemas.microsoft.com/office/drawing/2014/main" id="{632C70D6-D31A-4174-90CD-54E1C26A3290}"/>
                </a:ext>
              </a:extLst>
            </p:cNvPr>
            <p:cNvSpPr/>
            <p:nvPr/>
          </p:nvSpPr>
          <p:spPr>
            <a:xfrm>
              <a:off x="1894440" y="1546441"/>
              <a:ext cx="4665" cy="4665"/>
            </a:xfrm>
            <a:custGeom>
              <a:avLst/>
              <a:gdLst/>
              <a:ahLst/>
              <a:cxnLst/>
              <a:rect l="0" t="0" r="0" b="0"/>
              <a:pathLst>
                <a:path>
                  <a:moveTo>
                    <a:pt x="467" y="466"/>
                  </a:moveTo>
                  <a:cubicBezTo>
                    <a:pt x="467" y="466"/>
                    <a:pt x="933" y="0"/>
                    <a:pt x="933" y="0"/>
                  </a:cubicBezTo>
                  <a:cubicBezTo>
                    <a:pt x="467" y="0"/>
                    <a:pt x="467" y="0"/>
                    <a:pt x="0" y="466"/>
                  </a:cubicBezTo>
                  <a:cubicBezTo>
                    <a:pt x="0" y="0"/>
                    <a:pt x="0" y="466"/>
                    <a:pt x="467" y="466"/>
                  </a:cubicBezTo>
                  <a:cubicBezTo>
                    <a:pt x="467" y="466"/>
                    <a:pt x="467" y="466"/>
                    <a:pt x="467"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3" name="Freeform: Shape 72">
              <a:extLst>
                <a:ext uri="{FF2B5EF4-FFF2-40B4-BE49-F238E27FC236}">
                  <a16:creationId xmlns:a16="http://schemas.microsoft.com/office/drawing/2014/main" id="{FBABFFFF-E280-48E3-8219-5567BEC5DF7F}"/>
                </a:ext>
              </a:extLst>
            </p:cNvPr>
            <p:cNvSpPr/>
            <p:nvPr/>
          </p:nvSpPr>
          <p:spPr>
            <a:xfrm>
              <a:off x="4622575" y="1356078"/>
              <a:ext cx="55977" cy="23324"/>
            </a:xfrm>
            <a:custGeom>
              <a:avLst/>
              <a:gdLst/>
              <a:ahLst/>
              <a:cxnLst/>
              <a:rect l="0" t="0" r="0" b="0"/>
              <a:pathLst>
                <a:path w="55980" h="23325">
                  <a:moveTo>
                    <a:pt x="9166" y="17767"/>
                  </a:moveTo>
                  <a:cubicBezTo>
                    <a:pt x="18496" y="21965"/>
                    <a:pt x="28759" y="23365"/>
                    <a:pt x="38089" y="24764"/>
                  </a:cubicBezTo>
                  <a:cubicBezTo>
                    <a:pt x="41355" y="24298"/>
                    <a:pt x="43687" y="24298"/>
                    <a:pt x="46486" y="23831"/>
                  </a:cubicBezTo>
                  <a:cubicBezTo>
                    <a:pt x="51618" y="22432"/>
                    <a:pt x="55350" y="19166"/>
                    <a:pt x="57216" y="14035"/>
                  </a:cubicBezTo>
                  <a:cubicBezTo>
                    <a:pt x="57682" y="12169"/>
                    <a:pt x="58149" y="9836"/>
                    <a:pt x="57216" y="8436"/>
                  </a:cubicBezTo>
                  <a:cubicBezTo>
                    <a:pt x="54417" y="3305"/>
                    <a:pt x="49285" y="-427"/>
                    <a:pt x="43221" y="39"/>
                  </a:cubicBezTo>
                  <a:cubicBezTo>
                    <a:pt x="39022" y="39"/>
                    <a:pt x="34824" y="2372"/>
                    <a:pt x="30159" y="2838"/>
                  </a:cubicBezTo>
                  <a:cubicBezTo>
                    <a:pt x="25027" y="3305"/>
                    <a:pt x="20362" y="2372"/>
                    <a:pt x="15230" y="1905"/>
                  </a:cubicBezTo>
                  <a:cubicBezTo>
                    <a:pt x="13831" y="1905"/>
                    <a:pt x="12431" y="2372"/>
                    <a:pt x="11498" y="2838"/>
                  </a:cubicBezTo>
                  <a:cubicBezTo>
                    <a:pt x="8699" y="4704"/>
                    <a:pt x="5434" y="4238"/>
                    <a:pt x="2168" y="4238"/>
                  </a:cubicBezTo>
                  <a:cubicBezTo>
                    <a:pt x="769" y="4238"/>
                    <a:pt x="-631" y="7037"/>
                    <a:pt x="302" y="8436"/>
                  </a:cubicBezTo>
                  <a:cubicBezTo>
                    <a:pt x="2635" y="12169"/>
                    <a:pt x="4967" y="15901"/>
                    <a:pt x="9166" y="177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4" name="Freeform: Shape 73">
              <a:extLst>
                <a:ext uri="{FF2B5EF4-FFF2-40B4-BE49-F238E27FC236}">
                  <a16:creationId xmlns:a16="http://schemas.microsoft.com/office/drawing/2014/main" id="{D24376C6-33DF-41D4-9227-E97A8906EEE0}"/>
                </a:ext>
              </a:extLst>
            </p:cNvPr>
            <p:cNvSpPr/>
            <p:nvPr/>
          </p:nvSpPr>
          <p:spPr>
            <a:xfrm>
              <a:off x="5353200" y="3328591"/>
              <a:ext cx="65307" cy="32653"/>
            </a:xfrm>
            <a:custGeom>
              <a:avLst/>
              <a:gdLst/>
              <a:ahLst/>
              <a:cxnLst/>
              <a:rect l="0" t="0" r="0" b="0"/>
              <a:pathLst>
                <a:path w="65310" h="32655">
                  <a:moveTo>
                    <a:pt x="61295" y="267"/>
                  </a:moveTo>
                  <a:cubicBezTo>
                    <a:pt x="56164" y="-667"/>
                    <a:pt x="52898" y="733"/>
                    <a:pt x="51499" y="6331"/>
                  </a:cubicBezTo>
                  <a:cubicBezTo>
                    <a:pt x="49633" y="13329"/>
                    <a:pt x="44501" y="17061"/>
                    <a:pt x="38437" y="19393"/>
                  </a:cubicBezTo>
                  <a:cubicBezTo>
                    <a:pt x="35171" y="20793"/>
                    <a:pt x="31439" y="20326"/>
                    <a:pt x="28640" y="17061"/>
                  </a:cubicBezTo>
                  <a:lnTo>
                    <a:pt x="28640" y="16128"/>
                  </a:lnTo>
                  <a:lnTo>
                    <a:pt x="28173" y="16594"/>
                  </a:lnTo>
                  <a:lnTo>
                    <a:pt x="28640" y="17061"/>
                  </a:lnTo>
                  <a:cubicBezTo>
                    <a:pt x="22576" y="18460"/>
                    <a:pt x="16511" y="20793"/>
                    <a:pt x="9979" y="19860"/>
                  </a:cubicBezTo>
                  <a:cubicBezTo>
                    <a:pt x="8580" y="19860"/>
                    <a:pt x="7647" y="19860"/>
                    <a:pt x="6248" y="19860"/>
                  </a:cubicBezTo>
                  <a:cubicBezTo>
                    <a:pt x="4848" y="19860"/>
                    <a:pt x="3449" y="19860"/>
                    <a:pt x="2515" y="20326"/>
                  </a:cubicBezTo>
                  <a:cubicBezTo>
                    <a:pt x="1583" y="20793"/>
                    <a:pt x="183" y="21726"/>
                    <a:pt x="183" y="22659"/>
                  </a:cubicBezTo>
                  <a:cubicBezTo>
                    <a:pt x="-283" y="23592"/>
                    <a:pt x="183" y="25458"/>
                    <a:pt x="1116" y="25924"/>
                  </a:cubicBezTo>
                  <a:cubicBezTo>
                    <a:pt x="12779" y="35255"/>
                    <a:pt x="26307" y="37121"/>
                    <a:pt x="40769" y="34321"/>
                  </a:cubicBezTo>
                  <a:cubicBezTo>
                    <a:pt x="42169" y="34321"/>
                    <a:pt x="43102" y="33389"/>
                    <a:pt x="44035" y="32922"/>
                  </a:cubicBezTo>
                  <a:cubicBezTo>
                    <a:pt x="49633" y="29656"/>
                    <a:pt x="53365" y="24058"/>
                    <a:pt x="59430" y="21726"/>
                  </a:cubicBezTo>
                  <a:cubicBezTo>
                    <a:pt x="60362" y="21259"/>
                    <a:pt x="61295" y="19860"/>
                    <a:pt x="61295" y="18460"/>
                  </a:cubicBezTo>
                  <a:cubicBezTo>
                    <a:pt x="61295" y="14262"/>
                    <a:pt x="65028" y="11929"/>
                    <a:pt x="66427" y="8664"/>
                  </a:cubicBezTo>
                  <a:cubicBezTo>
                    <a:pt x="67826" y="5398"/>
                    <a:pt x="65494" y="733"/>
                    <a:pt x="61295" y="2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5" name="Freeform: Shape 74">
              <a:extLst>
                <a:ext uri="{FF2B5EF4-FFF2-40B4-BE49-F238E27FC236}">
                  <a16:creationId xmlns:a16="http://schemas.microsoft.com/office/drawing/2014/main" id="{97EE9C2F-D64E-4963-B46A-CB7B7A005D4B}"/>
                </a:ext>
              </a:extLst>
            </p:cNvPr>
            <p:cNvSpPr/>
            <p:nvPr/>
          </p:nvSpPr>
          <p:spPr>
            <a:xfrm>
              <a:off x="1789482" y="1356426"/>
              <a:ext cx="41984" cy="27988"/>
            </a:xfrm>
            <a:custGeom>
              <a:avLst/>
              <a:gdLst/>
              <a:ahLst/>
              <a:cxnLst/>
              <a:rect l="0" t="0" r="0" b="0"/>
              <a:pathLst>
                <a:path w="41985" h="27990">
                  <a:moveTo>
                    <a:pt x="1399" y="11819"/>
                  </a:moveTo>
                  <a:cubicBezTo>
                    <a:pt x="6531" y="12752"/>
                    <a:pt x="11196" y="14619"/>
                    <a:pt x="13995" y="19284"/>
                  </a:cubicBezTo>
                  <a:cubicBezTo>
                    <a:pt x="19127" y="19284"/>
                    <a:pt x="20993" y="23949"/>
                    <a:pt x="24725" y="26281"/>
                  </a:cubicBezTo>
                  <a:cubicBezTo>
                    <a:pt x="32655" y="30946"/>
                    <a:pt x="42452" y="26748"/>
                    <a:pt x="43852" y="18351"/>
                  </a:cubicBezTo>
                  <a:cubicBezTo>
                    <a:pt x="44318" y="16018"/>
                    <a:pt x="44318" y="13219"/>
                    <a:pt x="44785" y="10886"/>
                  </a:cubicBezTo>
                  <a:cubicBezTo>
                    <a:pt x="44785" y="10420"/>
                    <a:pt x="44785" y="9487"/>
                    <a:pt x="45251" y="9020"/>
                  </a:cubicBezTo>
                  <a:cubicBezTo>
                    <a:pt x="45718" y="2489"/>
                    <a:pt x="41986" y="-776"/>
                    <a:pt x="36387" y="157"/>
                  </a:cubicBezTo>
                  <a:cubicBezTo>
                    <a:pt x="30789" y="1090"/>
                    <a:pt x="25191" y="2023"/>
                    <a:pt x="19593" y="1556"/>
                  </a:cubicBezTo>
                  <a:cubicBezTo>
                    <a:pt x="15395" y="1090"/>
                    <a:pt x="10730" y="2489"/>
                    <a:pt x="6531" y="2956"/>
                  </a:cubicBezTo>
                  <a:cubicBezTo>
                    <a:pt x="4665" y="3422"/>
                    <a:pt x="2799" y="4355"/>
                    <a:pt x="1399" y="5755"/>
                  </a:cubicBezTo>
                  <a:cubicBezTo>
                    <a:pt x="467" y="6221"/>
                    <a:pt x="0" y="8087"/>
                    <a:pt x="0" y="9020"/>
                  </a:cubicBezTo>
                  <a:cubicBezTo>
                    <a:pt x="0" y="9953"/>
                    <a:pt x="467" y="11353"/>
                    <a:pt x="1399" y="118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6" name="Freeform: Shape 75">
              <a:extLst>
                <a:ext uri="{FF2B5EF4-FFF2-40B4-BE49-F238E27FC236}">
                  <a16:creationId xmlns:a16="http://schemas.microsoft.com/office/drawing/2014/main" id="{C6F26F1C-A30A-458C-9783-08386847BFBD}"/>
                </a:ext>
              </a:extLst>
            </p:cNvPr>
            <p:cNvSpPr/>
            <p:nvPr/>
          </p:nvSpPr>
          <p:spPr>
            <a:xfrm>
              <a:off x="4608951" y="1449413"/>
              <a:ext cx="41984" cy="27988"/>
            </a:xfrm>
            <a:custGeom>
              <a:avLst/>
              <a:gdLst/>
              <a:ahLst/>
              <a:cxnLst/>
              <a:rect l="0" t="0" r="0" b="0"/>
              <a:pathLst>
                <a:path w="41985" h="27990">
                  <a:moveTo>
                    <a:pt x="866" y="29856"/>
                  </a:moveTo>
                  <a:cubicBezTo>
                    <a:pt x="1332" y="30323"/>
                    <a:pt x="2265" y="30323"/>
                    <a:pt x="2732" y="30323"/>
                  </a:cubicBezTo>
                  <a:cubicBezTo>
                    <a:pt x="8330" y="26591"/>
                    <a:pt x="14394" y="25658"/>
                    <a:pt x="20926" y="25658"/>
                  </a:cubicBezTo>
                  <a:cubicBezTo>
                    <a:pt x="27923" y="25658"/>
                    <a:pt x="34921" y="24258"/>
                    <a:pt x="41918" y="23325"/>
                  </a:cubicBezTo>
                  <a:cubicBezTo>
                    <a:pt x="45184" y="22859"/>
                    <a:pt x="46583" y="18660"/>
                    <a:pt x="44717" y="15861"/>
                  </a:cubicBezTo>
                  <a:cubicBezTo>
                    <a:pt x="41452" y="10263"/>
                    <a:pt x="36787" y="5598"/>
                    <a:pt x="30256" y="3732"/>
                  </a:cubicBezTo>
                  <a:cubicBezTo>
                    <a:pt x="26990" y="2799"/>
                    <a:pt x="24191" y="1400"/>
                    <a:pt x="21392" y="467"/>
                  </a:cubicBezTo>
                  <a:cubicBezTo>
                    <a:pt x="18127" y="0"/>
                    <a:pt x="14861" y="0"/>
                    <a:pt x="12062" y="0"/>
                  </a:cubicBezTo>
                  <a:cubicBezTo>
                    <a:pt x="9263" y="0"/>
                    <a:pt x="5531" y="3266"/>
                    <a:pt x="5064" y="5598"/>
                  </a:cubicBezTo>
                  <a:cubicBezTo>
                    <a:pt x="4131" y="9330"/>
                    <a:pt x="3665" y="13062"/>
                    <a:pt x="2265" y="20993"/>
                  </a:cubicBezTo>
                  <a:cubicBezTo>
                    <a:pt x="2265" y="20993"/>
                    <a:pt x="1332" y="24725"/>
                    <a:pt x="399" y="28457"/>
                  </a:cubicBezTo>
                  <a:cubicBezTo>
                    <a:pt x="-534" y="28923"/>
                    <a:pt x="399" y="29856"/>
                    <a:pt x="866" y="2985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7" name="Freeform: Shape 76">
              <a:extLst>
                <a:ext uri="{FF2B5EF4-FFF2-40B4-BE49-F238E27FC236}">
                  <a16:creationId xmlns:a16="http://schemas.microsoft.com/office/drawing/2014/main" id="{80079F6A-990B-4179-AAF7-F398A6538F91}"/>
                </a:ext>
              </a:extLst>
            </p:cNvPr>
            <p:cNvSpPr/>
            <p:nvPr/>
          </p:nvSpPr>
          <p:spPr>
            <a:xfrm>
              <a:off x="4701764" y="2918787"/>
              <a:ext cx="37319" cy="27988"/>
            </a:xfrm>
            <a:custGeom>
              <a:avLst/>
              <a:gdLst/>
              <a:ahLst/>
              <a:cxnLst/>
              <a:rect l="0" t="0" r="0" b="0"/>
              <a:pathLst>
                <a:path w="37320" h="27990">
                  <a:moveTo>
                    <a:pt x="30738" y="24760"/>
                  </a:moveTo>
                  <a:cubicBezTo>
                    <a:pt x="34003" y="19628"/>
                    <a:pt x="37269" y="13564"/>
                    <a:pt x="37735" y="7033"/>
                  </a:cubicBezTo>
                  <a:cubicBezTo>
                    <a:pt x="37735" y="5633"/>
                    <a:pt x="36336" y="3301"/>
                    <a:pt x="34936" y="2368"/>
                  </a:cubicBezTo>
                  <a:cubicBezTo>
                    <a:pt x="33070" y="968"/>
                    <a:pt x="30271" y="502"/>
                    <a:pt x="28871" y="35"/>
                  </a:cubicBezTo>
                  <a:cubicBezTo>
                    <a:pt x="27006" y="35"/>
                    <a:pt x="26539" y="35"/>
                    <a:pt x="25606" y="35"/>
                  </a:cubicBezTo>
                  <a:cubicBezTo>
                    <a:pt x="15809" y="-431"/>
                    <a:pt x="8345" y="3767"/>
                    <a:pt x="2281" y="11231"/>
                  </a:cubicBezTo>
                  <a:cubicBezTo>
                    <a:pt x="1348" y="12164"/>
                    <a:pt x="881" y="13564"/>
                    <a:pt x="415" y="14497"/>
                  </a:cubicBezTo>
                  <a:cubicBezTo>
                    <a:pt x="-1451" y="21495"/>
                    <a:pt x="3214" y="29425"/>
                    <a:pt x="9745" y="31758"/>
                  </a:cubicBezTo>
                  <a:cubicBezTo>
                    <a:pt x="16742" y="34090"/>
                    <a:pt x="26539" y="30825"/>
                    <a:pt x="30738" y="247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8" name="Freeform: Shape 77">
              <a:extLst>
                <a:ext uri="{FF2B5EF4-FFF2-40B4-BE49-F238E27FC236}">
                  <a16:creationId xmlns:a16="http://schemas.microsoft.com/office/drawing/2014/main" id="{7DB4A34C-2956-4CAE-9A6F-851ACA4E3F36}"/>
                </a:ext>
              </a:extLst>
            </p:cNvPr>
            <p:cNvSpPr/>
            <p:nvPr/>
          </p:nvSpPr>
          <p:spPr>
            <a:xfrm>
              <a:off x="3101788" y="2557261"/>
              <a:ext cx="23324" cy="41983"/>
            </a:xfrm>
            <a:custGeom>
              <a:avLst/>
              <a:gdLst/>
              <a:ahLst/>
              <a:cxnLst/>
              <a:rect l="0" t="0" r="0" b="0"/>
              <a:pathLst>
                <a:path w="23325" h="41985">
                  <a:moveTo>
                    <a:pt x="366" y="11236"/>
                  </a:moveTo>
                  <a:cubicBezTo>
                    <a:pt x="3165" y="18700"/>
                    <a:pt x="3165" y="26164"/>
                    <a:pt x="3165" y="33628"/>
                  </a:cubicBezTo>
                  <a:cubicBezTo>
                    <a:pt x="3632" y="44824"/>
                    <a:pt x="9230" y="47157"/>
                    <a:pt x="19493" y="41092"/>
                  </a:cubicBezTo>
                  <a:cubicBezTo>
                    <a:pt x="21825" y="39693"/>
                    <a:pt x="23225" y="37827"/>
                    <a:pt x="23691" y="35028"/>
                  </a:cubicBezTo>
                  <a:cubicBezTo>
                    <a:pt x="24158" y="31296"/>
                    <a:pt x="23691" y="27564"/>
                    <a:pt x="23691" y="23365"/>
                  </a:cubicBezTo>
                  <a:cubicBezTo>
                    <a:pt x="23691" y="23365"/>
                    <a:pt x="24158" y="23365"/>
                    <a:pt x="24158" y="23365"/>
                  </a:cubicBezTo>
                  <a:cubicBezTo>
                    <a:pt x="24158" y="21033"/>
                    <a:pt x="23691" y="18233"/>
                    <a:pt x="23691" y="15901"/>
                  </a:cubicBezTo>
                  <a:cubicBezTo>
                    <a:pt x="23691" y="14035"/>
                    <a:pt x="23691" y="12169"/>
                    <a:pt x="23691" y="10303"/>
                  </a:cubicBezTo>
                  <a:cubicBezTo>
                    <a:pt x="23225" y="4238"/>
                    <a:pt x="16227" y="-3692"/>
                    <a:pt x="8763" y="1906"/>
                  </a:cubicBezTo>
                  <a:cubicBezTo>
                    <a:pt x="6897" y="3305"/>
                    <a:pt x="4565" y="4705"/>
                    <a:pt x="2232" y="6104"/>
                  </a:cubicBezTo>
                  <a:cubicBezTo>
                    <a:pt x="366" y="7504"/>
                    <a:pt x="-567" y="9836"/>
                    <a:pt x="366" y="1123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9" name="Freeform: Shape 78">
              <a:extLst>
                <a:ext uri="{FF2B5EF4-FFF2-40B4-BE49-F238E27FC236}">
                  <a16:creationId xmlns:a16="http://schemas.microsoft.com/office/drawing/2014/main" id="{76B4B19E-4998-442E-A08B-71CDA6102C7D}"/>
                </a:ext>
              </a:extLst>
            </p:cNvPr>
            <p:cNvSpPr/>
            <p:nvPr/>
          </p:nvSpPr>
          <p:spPr>
            <a:xfrm>
              <a:off x="1994878" y="1857466"/>
              <a:ext cx="32653" cy="32653"/>
            </a:xfrm>
            <a:custGeom>
              <a:avLst/>
              <a:gdLst/>
              <a:ahLst/>
              <a:cxnLst/>
              <a:rect l="0" t="0" r="0" b="0"/>
              <a:pathLst>
                <a:path w="32655" h="32655">
                  <a:moveTo>
                    <a:pt x="322" y="23442"/>
                  </a:moveTo>
                  <a:cubicBezTo>
                    <a:pt x="-1078" y="29040"/>
                    <a:pt x="2188" y="33705"/>
                    <a:pt x="8252" y="33705"/>
                  </a:cubicBezTo>
                  <a:cubicBezTo>
                    <a:pt x="18982" y="34172"/>
                    <a:pt x="26912" y="29973"/>
                    <a:pt x="31111" y="19710"/>
                  </a:cubicBezTo>
                  <a:cubicBezTo>
                    <a:pt x="32510" y="16911"/>
                    <a:pt x="33443" y="13645"/>
                    <a:pt x="34376" y="10846"/>
                  </a:cubicBezTo>
                  <a:cubicBezTo>
                    <a:pt x="35310" y="8514"/>
                    <a:pt x="33443" y="4315"/>
                    <a:pt x="30644" y="2449"/>
                  </a:cubicBezTo>
                  <a:cubicBezTo>
                    <a:pt x="25979" y="-816"/>
                    <a:pt x="20381" y="-816"/>
                    <a:pt x="16183" y="2449"/>
                  </a:cubicBezTo>
                  <a:cubicBezTo>
                    <a:pt x="9185" y="7114"/>
                    <a:pt x="4054" y="13645"/>
                    <a:pt x="322" y="21576"/>
                  </a:cubicBezTo>
                  <a:cubicBezTo>
                    <a:pt x="322" y="22042"/>
                    <a:pt x="322" y="22975"/>
                    <a:pt x="322" y="2344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0" name="Freeform: Shape 79">
              <a:extLst>
                <a:ext uri="{FF2B5EF4-FFF2-40B4-BE49-F238E27FC236}">
                  <a16:creationId xmlns:a16="http://schemas.microsoft.com/office/drawing/2014/main" id="{D736EB0F-2B2C-4CEC-B425-8A951415E46A}"/>
                </a:ext>
              </a:extLst>
            </p:cNvPr>
            <p:cNvSpPr/>
            <p:nvPr/>
          </p:nvSpPr>
          <p:spPr>
            <a:xfrm>
              <a:off x="1069237" y="2152566"/>
              <a:ext cx="18659" cy="55977"/>
            </a:xfrm>
            <a:custGeom>
              <a:avLst/>
              <a:gdLst/>
              <a:ahLst/>
              <a:cxnLst/>
              <a:rect l="0" t="0" r="0" b="0"/>
              <a:pathLst>
                <a:path w="18660" h="55980">
                  <a:moveTo>
                    <a:pt x="10263" y="297"/>
                  </a:moveTo>
                  <a:cubicBezTo>
                    <a:pt x="8397" y="-636"/>
                    <a:pt x="4665" y="764"/>
                    <a:pt x="3266" y="2630"/>
                  </a:cubicBezTo>
                  <a:cubicBezTo>
                    <a:pt x="1400" y="5429"/>
                    <a:pt x="0" y="8228"/>
                    <a:pt x="0" y="11493"/>
                  </a:cubicBezTo>
                  <a:cubicBezTo>
                    <a:pt x="0" y="15225"/>
                    <a:pt x="467" y="18957"/>
                    <a:pt x="933" y="22689"/>
                  </a:cubicBezTo>
                  <a:cubicBezTo>
                    <a:pt x="933" y="22689"/>
                    <a:pt x="467" y="22689"/>
                    <a:pt x="467" y="22689"/>
                  </a:cubicBezTo>
                  <a:cubicBezTo>
                    <a:pt x="933" y="25955"/>
                    <a:pt x="1400" y="29220"/>
                    <a:pt x="1400" y="32019"/>
                  </a:cubicBezTo>
                  <a:cubicBezTo>
                    <a:pt x="933" y="39950"/>
                    <a:pt x="3732" y="46948"/>
                    <a:pt x="7464" y="53945"/>
                  </a:cubicBezTo>
                  <a:cubicBezTo>
                    <a:pt x="7931" y="54878"/>
                    <a:pt x="9330" y="55811"/>
                    <a:pt x="10263" y="56278"/>
                  </a:cubicBezTo>
                  <a:cubicBezTo>
                    <a:pt x="10730" y="56744"/>
                    <a:pt x="11663" y="56278"/>
                    <a:pt x="12129" y="56278"/>
                  </a:cubicBezTo>
                  <a:cubicBezTo>
                    <a:pt x="12596" y="55811"/>
                    <a:pt x="13529" y="55345"/>
                    <a:pt x="13529" y="54878"/>
                  </a:cubicBezTo>
                  <a:cubicBezTo>
                    <a:pt x="9797" y="44615"/>
                    <a:pt x="12596" y="34819"/>
                    <a:pt x="15861" y="25022"/>
                  </a:cubicBezTo>
                  <a:cubicBezTo>
                    <a:pt x="17727" y="19424"/>
                    <a:pt x="19593" y="14292"/>
                    <a:pt x="21459" y="8694"/>
                  </a:cubicBezTo>
                  <a:cubicBezTo>
                    <a:pt x="21926" y="7761"/>
                    <a:pt x="20993" y="5895"/>
                    <a:pt x="20060" y="5429"/>
                  </a:cubicBezTo>
                  <a:cubicBezTo>
                    <a:pt x="17261" y="3563"/>
                    <a:pt x="13529" y="1697"/>
                    <a:pt x="10263" y="2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1" name="Freeform: Shape 80">
              <a:extLst>
                <a:ext uri="{FF2B5EF4-FFF2-40B4-BE49-F238E27FC236}">
                  <a16:creationId xmlns:a16="http://schemas.microsoft.com/office/drawing/2014/main" id="{E064496A-DF6E-4B6F-94B2-781800241D69}"/>
                </a:ext>
              </a:extLst>
            </p:cNvPr>
            <p:cNvSpPr/>
            <p:nvPr/>
          </p:nvSpPr>
          <p:spPr>
            <a:xfrm>
              <a:off x="4950346" y="3401628"/>
              <a:ext cx="55977" cy="27988"/>
            </a:xfrm>
            <a:custGeom>
              <a:avLst/>
              <a:gdLst/>
              <a:ahLst/>
              <a:cxnLst/>
              <a:rect l="0" t="0" r="0" b="0"/>
              <a:pathLst>
                <a:path w="55980" h="27990">
                  <a:moveTo>
                    <a:pt x="5131" y="31722"/>
                  </a:moveTo>
                  <a:cubicBezTo>
                    <a:pt x="11663" y="29390"/>
                    <a:pt x="18660" y="27524"/>
                    <a:pt x="23792" y="22392"/>
                  </a:cubicBezTo>
                  <a:cubicBezTo>
                    <a:pt x="29390" y="16794"/>
                    <a:pt x="35921" y="13062"/>
                    <a:pt x="43851" y="11663"/>
                  </a:cubicBezTo>
                  <a:cubicBezTo>
                    <a:pt x="47117" y="11196"/>
                    <a:pt x="49916" y="9330"/>
                    <a:pt x="52715" y="7931"/>
                  </a:cubicBezTo>
                  <a:cubicBezTo>
                    <a:pt x="55048" y="6531"/>
                    <a:pt x="57380" y="5598"/>
                    <a:pt x="57847" y="2799"/>
                  </a:cubicBezTo>
                  <a:cubicBezTo>
                    <a:pt x="57847" y="1399"/>
                    <a:pt x="55048" y="0"/>
                    <a:pt x="51782" y="0"/>
                  </a:cubicBezTo>
                  <a:cubicBezTo>
                    <a:pt x="41519" y="467"/>
                    <a:pt x="31256" y="0"/>
                    <a:pt x="22392" y="6998"/>
                  </a:cubicBezTo>
                  <a:cubicBezTo>
                    <a:pt x="20060" y="8864"/>
                    <a:pt x="16328" y="8864"/>
                    <a:pt x="13529" y="10263"/>
                  </a:cubicBezTo>
                  <a:cubicBezTo>
                    <a:pt x="10730" y="11663"/>
                    <a:pt x="7931" y="13995"/>
                    <a:pt x="6065" y="16328"/>
                  </a:cubicBezTo>
                  <a:cubicBezTo>
                    <a:pt x="2333" y="20993"/>
                    <a:pt x="0" y="25658"/>
                    <a:pt x="0" y="31722"/>
                  </a:cubicBezTo>
                  <a:cubicBezTo>
                    <a:pt x="1399" y="31722"/>
                    <a:pt x="3266" y="32189"/>
                    <a:pt x="5131" y="3172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2" name="Freeform: Shape 81">
              <a:extLst>
                <a:ext uri="{FF2B5EF4-FFF2-40B4-BE49-F238E27FC236}">
                  <a16:creationId xmlns:a16="http://schemas.microsoft.com/office/drawing/2014/main" id="{F767CD11-89C4-4E1C-8E20-9B48B3A01048}"/>
                </a:ext>
              </a:extLst>
            </p:cNvPr>
            <p:cNvSpPr/>
            <p:nvPr/>
          </p:nvSpPr>
          <p:spPr>
            <a:xfrm>
              <a:off x="675995" y="1719312"/>
              <a:ext cx="32653" cy="32653"/>
            </a:xfrm>
            <a:custGeom>
              <a:avLst/>
              <a:gdLst/>
              <a:ahLst/>
              <a:cxnLst/>
              <a:rect l="0" t="0" r="0" b="0"/>
              <a:pathLst>
                <a:path w="32655" h="32655">
                  <a:moveTo>
                    <a:pt x="1866" y="14655"/>
                  </a:moveTo>
                  <a:cubicBezTo>
                    <a:pt x="3266" y="15588"/>
                    <a:pt x="5132" y="16521"/>
                    <a:pt x="6998" y="16521"/>
                  </a:cubicBezTo>
                  <a:cubicBezTo>
                    <a:pt x="11196" y="16521"/>
                    <a:pt x="13995" y="18387"/>
                    <a:pt x="15861" y="22586"/>
                  </a:cubicBezTo>
                  <a:cubicBezTo>
                    <a:pt x="17261" y="26318"/>
                    <a:pt x="18660" y="29583"/>
                    <a:pt x="20060" y="33315"/>
                  </a:cubicBezTo>
                  <a:cubicBezTo>
                    <a:pt x="20526" y="34715"/>
                    <a:pt x="22859" y="35648"/>
                    <a:pt x="24725" y="35181"/>
                  </a:cubicBezTo>
                  <a:cubicBezTo>
                    <a:pt x="28457" y="34248"/>
                    <a:pt x="32189" y="32849"/>
                    <a:pt x="35455" y="31916"/>
                  </a:cubicBezTo>
                  <a:cubicBezTo>
                    <a:pt x="35921" y="31916"/>
                    <a:pt x="36388" y="30983"/>
                    <a:pt x="36854" y="30516"/>
                  </a:cubicBezTo>
                  <a:cubicBezTo>
                    <a:pt x="36854" y="30050"/>
                    <a:pt x="36854" y="29117"/>
                    <a:pt x="36854" y="28650"/>
                  </a:cubicBezTo>
                  <a:cubicBezTo>
                    <a:pt x="34522" y="23985"/>
                    <a:pt x="31256" y="19787"/>
                    <a:pt x="30323" y="15121"/>
                  </a:cubicBezTo>
                  <a:cubicBezTo>
                    <a:pt x="28457" y="8590"/>
                    <a:pt x="24725" y="5791"/>
                    <a:pt x="18194" y="4858"/>
                  </a:cubicBezTo>
                  <a:cubicBezTo>
                    <a:pt x="15395" y="4392"/>
                    <a:pt x="13062" y="1593"/>
                    <a:pt x="10263" y="193"/>
                  </a:cubicBezTo>
                  <a:cubicBezTo>
                    <a:pt x="9330" y="-273"/>
                    <a:pt x="7464" y="193"/>
                    <a:pt x="6998" y="660"/>
                  </a:cubicBezTo>
                  <a:cubicBezTo>
                    <a:pt x="4199" y="3459"/>
                    <a:pt x="1400" y="5791"/>
                    <a:pt x="0" y="9523"/>
                  </a:cubicBezTo>
                  <a:cubicBezTo>
                    <a:pt x="0" y="10923"/>
                    <a:pt x="467" y="13722"/>
                    <a:pt x="1866" y="1465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3" name="Freeform: Shape 82">
              <a:extLst>
                <a:ext uri="{FF2B5EF4-FFF2-40B4-BE49-F238E27FC236}">
                  <a16:creationId xmlns:a16="http://schemas.microsoft.com/office/drawing/2014/main" id="{9875602B-36B2-4DF7-ACED-3BB165F4E587}"/>
                </a:ext>
              </a:extLst>
            </p:cNvPr>
            <p:cNvSpPr/>
            <p:nvPr/>
          </p:nvSpPr>
          <p:spPr>
            <a:xfrm>
              <a:off x="1941654" y="1454494"/>
              <a:ext cx="37319" cy="23324"/>
            </a:xfrm>
            <a:custGeom>
              <a:avLst/>
              <a:gdLst/>
              <a:ahLst/>
              <a:cxnLst/>
              <a:rect l="0" t="0" r="0" b="0"/>
              <a:pathLst>
                <a:path w="37320" h="23325">
                  <a:moveTo>
                    <a:pt x="28356" y="22910"/>
                  </a:moveTo>
                  <a:cubicBezTo>
                    <a:pt x="31622" y="22443"/>
                    <a:pt x="34421" y="21043"/>
                    <a:pt x="36754" y="18711"/>
                  </a:cubicBezTo>
                  <a:cubicBezTo>
                    <a:pt x="37687" y="17778"/>
                    <a:pt x="38153" y="14512"/>
                    <a:pt x="36754" y="13579"/>
                  </a:cubicBezTo>
                  <a:cubicBezTo>
                    <a:pt x="29289" y="6582"/>
                    <a:pt x="21359" y="984"/>
                    <a:pt x="10629" y="51"/>
                  </a:cubicBezTo>
                  <a:cubicBezTo>
                    <a:pt x="6431" y="-416"/>
                    <a:pt x="1766" y="2383"/>
                    <a:pt x="366" y="6582"/>
                  </a:cubicBezTo>
                  <a:cubicBezTo>
                    <a:pt x="-567" y="8914"/>
                    <a:pt x="366" y="12180"/>
                    <a:pt x="2232" y="13579"/>
                  </a:cubicBezTo>
                  <a:cubicBezTo>
                    <a:pt x="9696" y="18711"/>
                    <a:pt x="18093" y="21510"/>
                    <a:pt x="26490" y="23376"/>
                  </a:cubicBezTo>
                  <a:cubicBezTo>
                    <a:pt x="27423" y="23376"/>
                    <a:pt x="27890" y="22910"/>
                    <a:pt x="28356" y="2291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4" name="Freeform: Shape 83">
              <a:extLst>
                <a:ext uri="{FF2B5EF4-FFF2-40B4-BE49-F238E27FC236}">
                  <a16:creationId xmlns:a16="http://schemas.microsoft.com/office/drawing/2014/main" id="{DB1A3A92-B37E-4911-AF84-AB5DE1B85B17}"/>
                </a:ext>
              </a:extLst>
            </p:cNvPr>
            <p:cNvSpPr/>
            <p:nvPr/>
          </p:nvSpPr>
          <p:spPr>
            <a:xfrm>
              <a:off x="4964722" y="3047337"/>
              <a:ext cx="18659" cy="41983"/>
            </a:xfrm>
            <a:custGeom>
              <a:avLst/>
              <a:gdLst/>
              <a:ahLst/>
              <a:cxnLst/>
              <a:rect l="0" t="0" r="0" b="0"/>
              <a:pathLst>
                <a:path w="18660" h="41985">
                  <a:moveTo>
                    <a:pt x="3816" y="700"/>
                  </a:moveTo>
                  <a:cubicBezTo>
                    <a:pt x="1484" y="1633"/>
                    <a:pt x="-382" y="4432"/>
                    <a:pt x="551" y="6764"/>
                  </a:cubicBezTo>
                  <a:cubicBezTo>
                    <a:pt x="1950" y="9563"/>
                    <a:pt x="2883" y="12829"/>
                    <a:pt x="4283" y="15628"/>
                  </a:cubicBezTo>
                  <a:cubicBezTo>
                    <a:pt x="4283" y="15628"/>
                    <a:pt x="4283" y="15628"/>
                    <a:pt x="4283" y="15628"/>
                  </a:cubicBezTo>
                  <a:cubicBezTo>
                    <a:pt x="4283" y="15628"/>
                    <a:pt x="4749" y="15161"/>
                    <a:pt x="4749" y="15161"/>
                  </a:cubicBezTo>
                  <a:cubicBezTo>
                    <a:pt x="4749" y="15161"/>
                    <a:pt x="4749" y="15628"/>
                    <a:pt x="4749" y="16095"/>
                  </a:cubicBezTo>
                  <a:cubicBezTo>
                    <a:pt x="5682" y="16561"/>
                    <a:pt x="6149" y="17027"/>
                    <a:pt x="6615" y="17961"/>
                  </a:cubicBezTo>
                  <a:cubicBezTo>
                    <a:pt x="7082" y="18427"/>
                    <a:pt x="7082" y="19360"/>
                    <a:pt x="6615" y="19360"/>
                  </a:cubicBezTo>
                  <a:cubicBezTo>
                    <a:pt x="5682" y="20760"/>
                    <a:pt x="4749" y="20293"/>
                    <a:pt x="4283" y="18894"/>
                  </a:cubicBezTo>
                  <a:cubicBezTo>
                    <a:pt x="4283" y="17961"/>
                    <a:pt x="4283" y="17027"/>
                    <a:pt x="4283" y="16561"/>
                  </a:cubicBezTo>
                  <a:cubicBezTo>
                    <a:pt x="4283" y="16561"/>
                    <a:pt x="4283" y="16561"/>
                    <a:pt x="3816" y="16095"/>
                  </a:cubicBezTo>
                  <a:cubicBezTo>
                    <a:pt x="3350" y="16561"/>
                    <a:pt x="3350" y="16561"/>
                    <a:pt x="2883" y="17027"/>
                  </a:cubicBezTo>
                  <a:cubicBezTo>
                    <a:pt x="-382" y="21693"/>
                    <a:pt x="-1315" y="26358"/>
                    <a:pt x="2417" y="31023"/>
                  </a:cubicBezTo>
                  <a:cubicBezTo>
                    <a:pt x="4749" y="34288"/>
                    <a:pt x="6149" y="37554"/>
                    <a:pt x="8481" y="40819"/>
                  </a:cubicBezTo>
                  <a:cubicBezTo>
                    <a:pt x="8948" y="41752"/>
                    <a:pt x="10814" y="42219"/>
                    <a:pt x="11747" y="42219"/>
                  </a:cubicBezTo>
                  <a:cubicBezTo>
                    <a:pt x="13613" y="42219"/>
                    <a:pt x="15012" y="39886"/>
                    <a:pt x="15012" y="38020"/>
                  </a:cubicBezTo>
                  <a:cubicBezTo>
                    <a:pt x="14546" y="36154"/>
                    <a:pt x="13613" y="34288"/>
                    <a:pt x="13613" y="32422"/>
                  </a:cubicBezTo>
                  <a:cubicBezTo>
                    <a:pt x="13613" y="31489"/>
                    <a:pt x="14079" y="29157"/>
                    <a:pt x="14546" y="29157"/>
                  </a:cubicBezTo>
                  <a:cubicBezTo>
                    <a:pt x="21077" y="27291"/>
                    <a:pt x="20611" y="22159"/>
                    <a:pt x="19678" y="17027"/>
                  </a:cubicBezTo>
                  <a:cubicBezTo>
                    <a:pt x="19211" y="13295"/>
                    <a:pt x="18744" y="9563"/>
                    <a:pt x="16412" y="6298"/>
                  </a:cubicBezTo>
                  <a:cubicBezTo>
                    <a:pt x="14079" y="700"/>
                    <a:pt x="9414" y="-1166"/>
                    <a:pt x="3816" y="7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5" name="Freeform: Shape 84">
              <a:extLst>
                <a:ext uri="{FF2B5EF4-FFF2-40B4-BE49-F238E27FC236}">
                  <a16:creationId xmlns:a16="http://schemas.microsoft.com/office/drawing/2014/main" id="{A5BFF2CB-8D8C-46F3-AAA1-1FAB061FA95F}"/>
                </a:ext>
              </a:extLst>
            </p:cNvPr>
            <p:cNvSpPr/>
            <p:nvPr/>
          </p:nvSpPr>
          <p:spPr>
            <a:xfrm>
              <a:off x="3559418" y="1397454"/>
              <a:ext cx="23324" cy="27988"/>
            </a:xfrm>
            <a:custGeom>
              <a:avLst/>
              <a:gdLst/>
              <a:ahLst/>
              <a:cxnLst/>
              <a:rect l="0" t="0" r="0" b="0"/>
              <a:pathLst>
                <a:path w="23325" h="27990">
                  <a:moveTo>
                    <a:pt x="2685" y="6244"/>
                  </a:moveTo>
                  <a:cubicBezTo>
                    <a:pt x="1752" y="6711"/>
                    <a:pt x="353" y="8110"/>
                    <a:pt x="353" y="9043"/>
                  </a:cubicBezTo>
                  <a:cubicBezTo>
                    <a:pt x="-114" y="14642"/>
                    <a:pt x="-580" y="20706"/>
                    <a:pt x="2219" y="25838"/>
                  </a:cubicBezTo>
                  <a:cubicBezTo>
                    <a:pt x="3152" y="27704"/>
                    <a:pt x="5484" y="30503"/>
                    <a:pt x="7350" y="30969"/>
                  </a:cubicBezTo>
                  <a:cubicBezTo>
                    <a:pt x="12948" y="31902"/>
                    <a:pt x="18546" y="30503"/>
                    <a:pt x="23211" y="26771"/>
                  </a:cubicBezTo>
                  <a:cubicBezTo>
                    <a:pt x="24611" y="25838"/>
                    <a:pt x="25078" y="23039"/>
                    <a:pt x="24145" y="21639"/>
                  </a:cubicBezTo>
                  <a:cubicBezTo>
                    <a:pt x="23678" y="21173"/>
                    <a:pt x="23678" y="20706"/>
                    <a:pt x="23211" y="19773"/>
                  </a:cubicBezTo>
                  <a:cubicBezTo>
                    <a:pt x="22278" y="18840"/>
                    <a:pt x="21812" y="17907"/>
                    <a:pt x="20879" y="16508"/>
                  </a:cubicBezTo>
                  <a:cubicBezTo>
                    <a:pt x="19013" y="13709"/>
                    <a:pt x="19013" y="13709"/>
                    <a:pt x="21812" y="9976"/>
                  </a:cubicBezTo>
                  <a:cubicBezTo>
                    <a:pt x="24611" y="6244"/>
                    <a:pt x="25078" y="3912"/>
                    <a:pt x="23211" y="2046"/>
                  </a:cubicBezTo>
                  <a:cubicBezTo>
                    <a:pt x="20879" y="-753"/>
                    <a:pt x="17613" y="-287"/>
                    <a:pt x="14814" y="1113"/>
                  </a:cubicBezTo>
                  <a:cubicBezTo>
                    <a:pt x="12948" y="2046"/>
                    <a:pt x="11082" y="2512"/>
                    <a:pt x="9683" y="2979"/>
                  </a:cubicBezTo>
                  <a:lnTo>
                    <a:pt x="9683" y="2979"/>
                  </a:lnTo>
                  <a:cubicBezTo>
                    <a:pt x="9683" y="2979"/>
                    <a:pt x="9683" y="2979"/>
                    <a:pt x="9683" y="2979"/>
                  </a:cubicBezTo>
                  <a:cubicBezTo>
                    <a:pt x="9683" y="2979"/>
                    <a:pt x="9683" y="2979"/>
                    <a:pt x="9683" y="2979"/>
                  </a:cubicBezTo>
                  <a:cubicBezTo>
                    <a:pt x="6884" y="3912"/>
                    <a:pt x="4551" y="4845"/>
                    <a:pt x="2685" y="624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E3D6F1EA-2609-40C0-B169-6419EDC5C126}"/>
                </a:ext>
              </a:extLst>
            </p:cNvPr>
            <p:cNvSpPr/>
            <p:nvPr/>
          </p:nvSpPr>
          <p:spPr>
            <a:xfrm>
              <a:off x="3413497" y="1424040"/>
              <a:ext cx="37319" cy="23324"/>
            </a:xfrm>
            <a:custGeom>
              <a:avLst/>
              <a:gdLst/>
              <a:ahLst/>
              <a:cxnLst/>
              <a:rect l="0" t="0" r="0" b="0"/>
              <a:pathLst>
                <a:path w="37320" h="23325">
                  <a:moveTo>
                    <a:pt x="4464" y="24441"/>
                  </a:moveTo>
                  <a:cubicBezTo>
                    <a:pt x="9596" y="25841"/>
                    <a:pt x="14261" y="26774"/>
                    <a:pt x="19392" y="27707"/>
                  </a:cubicBezTo>
                  <a:cubicBezTo>
                    <a:pt x="23124" y="28173"/>
                    <a:pt x="22658" y="24908"/>
                    <a:pt x="23591" y="22575"/>
                  </a:cubicBezTo>
                  <a:cubicBezTo>
                    <a:pt x="23124" y="21642"/>
                    <a:pt x="22191" y="21176"/>
                    <a:pt x="21725" y="20243"/>
                  </a:cubicBezTo>
                  <a:cubicBezTo>
                    <a:pt x="19859" y="16977"/>
                    <a:pt x="19859" y="13245"/>
                    <a:pt x="22191" y="11846"/>
                  </a:cubicBezTo>
                  <a:cubicBezTo>
                    <a:pt x="24524" y="9980"/>
                    <a:pt x="27323" y="8580"/>
                    <a:pt x="30588" y="10446"/>
                  </a:cubicBezTo>
                  <a:cubicBezTo>
                    <a:pt x="33388" y="11846"/>
                    <a:pt x="36187" y="12312"/>
                    <a:pt x="38985" y="11379"/>
                  </a:cubicBezTo>
                  <a:cubicBezTo>
                    <a:pt x="38985" y="10446"/>
                    <a:pt x="38985" y="9047"/>
                    <a:pt x="38053" y="8114"/>
                  </a:cubicBezTo>
                  <a:cubicBezTo>
                    <a:pt x="33854" y="3915"/>
                    <a:pt x="28723" y="1583"/>
                    <a:pt x="23124" y="183"/>
                  </a:cubicBezTo>
                  <a:cubicBezTo>
                    <a:pt x="20792" y="-284"/>
                    <a:pt x="17993" y="183"/>
                    <a:pt x="15660" y="1116"/>
                  </a:cubicBezTo>
                  <a:cubicBezTo>
                    <a:pt x="9596" y="4382"/>
                    <a:pt x="4930" y="9513"/>
                    <a:pt x="732" y="15578"/>
                  </a:cubicBezTo>
                  <a:cubicBezTo>
                    <a:pt x="-1134" y="18377"/>
                    <a:pt x="732" y="23508"/>
                    <a:pt x="4464" y="2444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7" name="Freeform: Shape 86">
              <a:extLst>
                <a:ext uri="{FF2B5EF4-FFF2-40B4-BE49-F238E27FC236}">
                  <a16:creationId xmlns:a16="http://schemas.microsoft.com/office/drawing/2014/main" id="{4C9EC292-4517-4FFA-BB6B-59F97F342320}"/>
                </a:ext>
              </a:extLst>
            </p:cNvPr>
            <p:cNvSpPr/>
            <p:nvPr/>
          </p:nvSpPr>
          <p:spPr>
            <a:xfrm>
              <a:off x="3437087" y="1446615"/>
              <a:ext cx="4665" cy="4665"/>
            </a:xfrm>
            <a:custGeom>
              <a:avLst/>
              <a:gdLst/>
              <a:ahLst/>
              <a:cxnLst/>
              <a:rect l="0" t="0" r="0" b="0"/>
              <a:pathLst>
                <a:path>
                  <a:moveTo>
                    <a:pt x="0" y="0"/>
                  </a:moveTo>
                  <a:cubicBezTo>
                    <a:pt x="0" y="0"/>
                    <a:pt x="467" y="466"/>
                    <a:pt x="467" y="466"/>
                  </a:cubicBezTo>
                  <a:cubicBezTo>
                    <a:pt x="467" y="466"/>
                    <a:pt x="467" y="0"/>
                    <a:pt x="467" y="0"/>
                  </a:cubicBezTo>
                  <a:cubicBezTo>
                    <a:pt x="467" y="0"/>
                    <a:pt x="467" y="0"/>
                    <a:pt x="0" y="0"/>
                  </a:cubicBezTo>
                  <a:cubicBezTo>
                    <a:pt x="0"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8" name="Freeform: Shape 87">
              <a:extLst>
                <a:ext uri="{FF2B5EF4-FFF2-40B4-BE49-F238E27FC236}">
                  <a16:creationId xmlns:a16="http://schemas.microsoft.com/office/drawing/2014/main" id="{E0194E2B-668C-4BE8-802D-A1FE2BD3D59E}"/>
                </a:ext>
              </a:extLst>
            </p:cNvPr>
            <p:cNvSpPr/>
            <p:nvPr/>
          </p:nvSpPr>
          <p:spPr>
            <a:xfrm>
              <a:off x="3528983" y="1427648"/>
              <a:ext cx="27988" cy="23324"/>
            </a:xfrm>
            <a:custGeom>
              <a:avLst/>
              <a:gdLst/>
              <a:ahLst/>
              <a:cxnLst/>
              <a:rect l="0" t="0" r="0" b="0"/>
              <a:pathLst>
                <a:path w="27990" h="23325">
                  <a:moveTo>
                    <a:pt x="1866" y="8704"/>
                  </a:moveTo>
                  <a:cubicBezTo>
                    <a:pt x="933" y="8704"/>
                    <a:pt x="0" y="10570"/>
                    <a:pt x="0" y="11503"/>
                  </a:cubicBezTo>
                  <a:cubicBezTo>
                    <a:pt x="0" y="16168"/>
                    <a:pt x="1866" y="19900"/>
                    <a:pt x="5131" y="23632"/>
                  </a:cubicBezTo>
                  <a:cubicBezTo>
                    <a:pt x="6531" y="25498"/>
                    <a:pt x="10263" y="26431"/>
                    <a:pt x="12129" y="25498"/>
                  </a:cubicBezTo>
                  <a:cubicBezTo>
                    <a:pt x="14462" y="24565"/>
                    <a:pt x="16328" y="22232"/>
                    <a:pt x="18660" y="22232"/>
                  </a:cubicBezTo>
                  <a:cubicBezTo>
                    <a:pt x="22392" y="21766"/>
                    <a:pt x="24258" y="19900"/>
                    <a:pt x="25658" y="16634"/>
                  </a:cubicBezTo>
                  <a:cubicBezTo>
                    <a:pt x="26591" y="14302"/>
                    <a:pt x="27990" y="11969"/>
                    <a:pt x="28457" y="11036"/>
                  </a:cubicBezTo>
                  <a:cubicBezTo>
                    <a:pt x="30323" y="6838"/>
                    <a:pt x="29857" y="5438"/>
                    <a:pt x="26591" y="3572"/>
                  </a:cubicBezTo>
                  <a:cubicBezTo>
                    <a:pt x="24258" y="2172"/>
                    <a:pt x="21926" y="1239"/>
                    <a:pt x="19593" y="306"/>
                  </a:cubicBezTo>
                  <a:cubicBezTo>
                    <a:pt x="18660" y="-160"/>
                    <a:pt x="16328" y="-160"/>
                    <a:pt x="15861" y="773"/>
                  </a:cubicBezTo>
                  <a:cubicBezTo>
                    <a:pt x="12596" y="4971"/>
                    <a:pt x="7464" y="7304"/>
                    <a:pt x="1866" y="870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89" name="Freeform: Shape 88">
              <a:extLst>
                <a:ext uri="{FF2B5EF4-FFF2-40B4-BE49-F238E27FC236}">
                  <a16:creationId xmlns:a16="http://schemas.microsoft.com/office/drawing/2014/main" id="{96ECD5C3-9A58-4AD6-8E35-FE62E403EDAC}"/>
                </a:ext>
              </a:extLst>
            </p:cNvPr>
            <p:cNvSpPr/>
            <p:nvPr/>
          </p:nvSpPr>
          <p:spPr>
            <a:xfrm>
              <a:off x="3579363" y="1364280"/>
              <a:ext cx="23324" cy="32653"/>
            </a:xfrm>
            <a:custGeom>
              <a:avLst/>
              <a:gdLst/>
              <a:ahLst/>
              <a:cxnLst/>
              <a:rect l="0" t="0" r="0" b="0"/>
              <a:pathLst>
                <a:path w="23325" h="32655">
                  <a:moveTo>
                    <a:pt x="11196" y="33355"/>
                  </a:moveTo>
                  <a:cubicBezTo>
                    <a:pt x="12129" y="33822"/>
                    <a:pt x="13995" y="33355"/>
                    <a:pt x="14462" y="32422"/>
                  </a:cubicBezTo>
                  <a:cubicBezTo>
                    <a:pt x="17261" y="28690"/>
                    <a:pt x="18194" y="23092"/>
                    <a:pt x="22392" y="19827"/>
                  </a:cubicBezTo>
                  <a:cubicBezTo>
                    <a:pt x="23325" y="19360"/>
                    <a:pt x="23792" y="17028"/>
                    <a:pt x="23325" y="16561"/>
                  </a:cubicBezTo>
                  <a:cubicBezTo>
                    <a:pt x="20060" y="11429"/>
                    <a:pt x="18194" y="5365"/>
                    <a:pt x="13529" y="700"/>
                  </a:cubicBezTo>
                  <a:cubicBezTo>
                    <a:pt x="12596" y="-233"/>
                    <a:pt x="8864" y="-233"/>
                    <a:pt x="8397" y="700"/>
                  </a:cubicBezTo>
                  <a:cubicBezTo>
                    <a:pt x="6065" y="3499"/>
                    <a:pt x="3732" y="6764"/>
                    <a:pt x="1399" y="9563"/>
                  </a:cubicBezTo>
                  <a:cubicBezTo>
                    <a:pt x="467" y="10963"/>
                    <a:pt x="467" y="13295"/>
                    <a:pt x="0" y="14228"/>
                  </a:cubicBezTo>
                  <a:cubicBezTo>
                    <a:pt x="0" y="24958"/>
                    <a:pt x="3266" y="29623"/>
                    <a:pt x="11196" y="3335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0" name="Freeform: Shape 89">
              <a:extLst>
                <a:ext uri="{FF2B5EF4-FFF2-40B4-BE49-F238E27FC236}">
                  <a16:creationId xmlns:a16="http://schemas.microsoft.com/office/drawing/2014/main" id="{635250B5-C7EC-4366-937E-BC0F44687E47}"/>
                </a:ext>
              </a:extLst>
            </p:cNvPr>
            <p:cNvSpPr/>
            <p:nvPr/>
          </p:nvSpPr>
          <p:spPr>
            <a:xfrm>
              <a:off x="5026641" y="3306565"/>
              <a:ext cx="41984" cy="13995"/>
            </a:xfrm>
            <a:custGeom>
              <a:avLst/>
              <a:gdLst/>
              <a:ahLst/>
              <a:cxnLst/>
              <a:rect l="0" t="0" r="0" b="0"/>
              <a:pathLst>
                <a:path w="41985" h="13995">
                  <a:moveTo>
                    <a:pt x="4872" y="13430"/>
                  </a:moveTo>
                  <a:cubicBezTo>
                    <a:pt x="17002" y="10164"/>
                    <a:pt x="28664" y="10631"/>
                    <a:pt x="39860" y="16695"/>
                  </a:cubicBezTo>
                  <a:cubicBezTo>
                    <a:pt x="40327" y="17162"/>
                    <a:pt x="41260" y="17162"/>
                    <a:pt x="41726" y="17162"/>
                  </a:cubicBezTo>
                  <a:cubicBezTo>
                    <a:pt x="43126" y="17628"/>
                    <a:pt x="45458" y="16229"/>
                    <a:pt x="45925" y="13430"/>
                  </a:cubicBezTo>
                  <a:cubicBezTo>
                    <a:pt x="45458" y="12497"/>
                    <a:pt x="45458" y="10631"/>
                    <a:pt x="44525" y="9231"/>
                  </a:cubicBezTo>
                  <a:cubicBezTo>
                    <a:pt x="43593" y="7832"/>
                    <a:pt x="41726" y="6432"/>
                    <a:pt x="40327" y="5499"/>
                  </a:cubicBezTo>
                  <a:cubicBezTo>
                    <a:pt x="29597" y="-565"/>
                    <a:pt x="18401" y="-1032"/>
                    <a:pt x="6738" y="1301"/>
                  </a:cubicBezTo>
                  <a:cubicBezTo>
                    <a:pt x="3473" y="1767"/>
                    <a:pt x="1140" y="4100"/>
                    <a:pt x="207" y="7832"/>
                  </a:cubicBezTo>
                  <a:cubicBezTo>
                    <a:pt x="-726" y="11097"/>
                    <a:pt x="1607" y="14363"/>
                    <a:pt x="4872" y="1343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1" name="Freeform: Shape 90">
              <a:extLst>
                <a:ext uri="{FF2B5EF4-FFF2-40B4-BE49-F238E27FC236}">
                  <a16:creationId xmlns:a16="http://schemas.microsoft.com/office/drawing/2014/main" id="{A78D6842-7BD2-4567-9F24-04EB9D15C05B}"/>
                </a:ext>
              </a:extLst>
            </p:cNvPr>
            <p:cNvSpPr/>
            <p:nvPr/>
          </p:nvSpPr>
          <p:spPr>
            <a:xfrm>
              <a:off x="5584291" y="3615902"/>
              <a:ext cx="37319" cy="37318"/>
            </a:xfrm>
            <a:custGeom>
              <a:avLst/>
              <a:gdLst/>
              <a:ahLst/>
              <a:cxnLst/>
              <a:rect l="0" t="0" r="0" b="0"/>
              <a:pathLst>
                <a:path w="37320" h="37320">
                  <a:moveTo>
                    <a:pt x="13062" y="24098"/>
                  </a:moveTo>
                  <a:cubicBezTo>
                    <a:pt x="18660" y="30163"/>
                    <a:pt x="23792" y="36694"/>
                    <a:pt x="32189" y="39959"/>
                  </a:cubicBezTo>
                  <a:cubicBezTo>
                    <a:pt x="33589" y="40426"/>
                    <a:pt x="35921" y="39959"/>
                    <a:pt x="37787" y="39493"/>
                  </a:cubicBezTo>
                  <a:cubicBezTo>
                    <a:pt x="38254" y="39493"/>
                    <a:pt x="38254" y="38560"/>
                    <a:pt x="38720" y="38094"/>
                  </a:cubicBezTo>
                  <a:cubicBezTo>
                    <a:pt x="38254" y="37160"/>
                    <a:pt x="38254" y="35761"/>
                    <a:pt x="37321" y="34828"/>
                  </a:cubicBezTo>
                  <a:cubicBezTo>
                    <a:pt x="30323" y="26431"/>
                    <a:pt x="23325" y="18500"/>
                    <a:pt x="15861" y="10570"/>
                  </a:cubicBezTo>
                  <a:cubicBezTo>
                    <a:pt x="13529" y="7771"/>
                    <a:pt x="10263" y="4972"/>
                    <a:pt x="7931" y="2639"/>
                  </a:cubicBezTo>
                  <a:cubicBezTo>
                    <a:pt x="6998" y="1706"/>
                    <a:pt x="6065" y="773"/>
                    <a:pt x="4665" y="306"/>
                  </a:cubicBezTo>
                  <a:cubicBezTo>
                    <a:pt x="3732" y="-160"/>
                    <a:pt x="1866" y="-160"/>
                    <a:pt x="1400" y="773"/>
                  </a:cubicBezTo>
                  <a:cubicBezTo>
                    <a:pt x="466" y="1239"/>
                    <a:pt x="0" y="3106"/>
                    <a:pt x="0" y="4038"/>
                  </a:cubicBezTo>
                  <a:cubicBezTo>
                    <a:pt x="1400" y="11969"/>
                    <a:pt x="6998" y="18034"/>
                    <a:pt x="13062" y="240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2" name="Freeform: Shape 91">
              <a:extLst>
                <a:ext uri="{FF2B5EF4-FFF2-40B4-BE49-F238E27FC236}">
                  <a16:creationId xmlns:a16="http://schemas.microsoft.com/office/drawing/2014/main" id="{42977DDC-2A25-4C5C-AB3C-E887EC2FE808}"/>
                </a:ext>
              </a:extLst>
            </p:cNvPr>
            <p:cNvSpPr/>
            <p:nvPr/>
          </p:nvSpPr>
          <p:spPr>
            <a:xfrm>
              <a:off x="4832151" y="3394432"/>
              <a:ext cx="46648" cy="13995"/>
            </a:xfrm>
            <a:custGeom>
              <a:avLst/>
              <a:gdLst/>
              <a:ahLst/>
              <a:cxnLst/>
              <a:rect l="0" t="0" r="0" b="0"/>
              <a:pathLst>
                <a:path w="46650" h="13995">
                  <a:moveTo>
                    <a:pt x="1574" y="11861"/>
                  </a:moveTo>
                  <a:cubicBezTo>
                    <a:pt x="5306" y="12794"/>
                    <a:pt x="8572" y="14194"/>
                    <a:pt x="12304" y="15127"/>
                  </a:cubicBezTo>
                  <a:cubicBezTo>
                    <a:pt x="14637" y="15593"/>
                    <a:pt x="17436" y="16060"/>
                    <a:pt x="19302" y="16526"/>
                  </a:cubicBezTo>
                  <a:cubicBezTo>
                    <a:pt x="30031" y="15127"/>
                    <a:pt x="39828" y="13261"/>
                    <a:pt x="49625" y="10462"/>
                  </a:cubicBezTo>
                  <a:cubicBezTo>
                    <a:pt x="51024" y="9995"/>
                    <a:pt x="51491" y="8596"/>
                    <a:pt x="50091" y="7663"/>
                  </a:cubicBezTo>
                  <a:cubicBezTo>
                    <a:pt x="45426" y="1598"/>
                    <a:pt x="38895" y="-734"/>
                    <a:pt x="31431" y="199"/>
                  </a:cubicBezTo>
                  <a:cubicBezTo>
                    <a:pt x="30498" y="199"/>
                    <a:pt x="29565" y="1598"/>
                    <a:pt x="28632" y="2531"/>
                  </a:cubicBezTo>
                  <a:cubicBezTo>
                    <a:pt x="27699" y="3464"/>
                    <a:pt x="27232" y="4397"/>
                    <a:pt x="26766" y="5330"/>
                  </a:cubicBezTo>
                  <a:cubicBezTo>
                    <a:pt x="20235" y="1598"/>
                    <a:pt x="12770" y="5797"/>
                    <a:pt x="6240" y="3464"/>
                  </a:cubicBezTo>
                  <a:cubicBezTo>
                    <a:pt x="3907" y="2531"/>
                    <a:pt x="1574" y="4397"/>
                    <a:pt x="175" y="6730"/>
                  </a:cubicBezTo>
                  <a:cubicBezTo>
                    <a:pt x="-292" y="8596"/>
                    <a:pt x="175" y="11395"/>
                    <a:pt x="1574" y="1186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3" name="Freeform: Shape 92">
              <a:extLst>
                <a:ext uri="{FF2B5EF4-FFF2-40B4-BE49-F238E27FC236}">
                  <a16:creationId xmlns:a16="http://schemas.microsoft.com/office/drawing/2014/main" id="{EC49C613-E5BF-4895-BEA3-775BA4650050}"/>
                </a:ext>
              </a:extLst>
            </p:cNvPr>
            <p:cNvSpPr/>
            <p:nvPr/>
          </p:nvSpPr>
          <p:spPr>
            <a:xfrm>
              <a:off x="4893718" y="3395009"/>
              <a:ext cx="46648" cy="9330"/>
            </a:xfrm>
            <a:custGeom>
              <a:avLst/>
              <a:gdLst/>
              <a:ahLst/>
              <a:cxnLst/>
              <a:rect l="0" t="0" r="0" b="0"/>
              <a:pathLst>
                <a:path w="46650" h="9330">
                  <a:moveTo>
                    <a:pt x="43102" y="9884"/>
                  </a:moveTo>
                  <a:cubicBezTo>
                    <a:pt x="44968" y="9418"/>
                    <a:pt x="46367" y="8018"/>
                    <a:pt x="48233" y="7085"/>
                  </a:cubicBezTo>
                  <a:cubicBezTo>
                    <a:pt x="49166" y="6152"/>
                    <a:pt x="50099" y="5219"/>
                    <a:pt x="50566" y="4286"/>
                  </a:cubicBezTo>
                  <a:cubicBezTo>
                    <a:pt x="51499" y="2886"/>
                    <a:pt x="51032" y="1953"/>
                    <a:pt x="50099" y="1020"/>
                  </a:cubicBezTo>
                  <a:cubicBezTo>
                    <a:pt x="49633" y="554"/>
                    <a:pt x="49166" y="87"/>
                    <a:pt x="48700" y="87"/>
                  </a:cubicBezTo>
                  <a:cubicBezTo>
                    <a:pt x="43102" y="1487"/>
                    <a:pt x="37970" y="4753"/>
                    <a:pt x="31906" y="3353"/>
                  </a:cubicBezTo>
                  <a:cubicBezTo>
                    <a:pt x="26308" y="2420"/>
                    <a:pt x="20709" y="1487"/>
                    <a:pt x="15111" y="554"/>
                  </a:cubicBezTo>
                  <a:cubicBezTo>
                    <a:pt x="14645" y="554"/>
                    <a:pt x="13712" y="87"/>
                    <a:pt x="13245" y="87"/>
                  </a:cubicBezTo>
                  <a:cubicBezTo>
                    <a:pt x="8580" y="-379"/>
                    <a:pt x="4382" y="1020"/>
                    <a:pt x="1116" y="4286"/>
                  </a:cubicBezTo>
                  <a:cubicBezTo>
                    <a:pt x="183" y="5219"/>
                    <a:pt x="-283" y="6619"/>
                    <a:pt x="183" y="7551"/>
                  </a:cubicBezTo>
                  <a:cubicBezTo>
                    <a:pt x="183" y="8485"/>
                    <a:pt x="1583" y="9884"/>
                    <a:pt x="2515" y="10351"/>
                  </a:cubicBezTo>
                  <a:cubicBezTo>
                    <a:pt x="7647" y="11284"/>
                    <a:pt x="12312" y="12217"/>
                    <a:pt x="17444" y="13150"/>
                  </a:cubicBezTo>
                  <a:cubicBezTo>
                    <a:pt x="25374" y="12683"/>
                    <a:pt x="34238" y="11284"/>
                    <a:pt x="43102" y="988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Freeform: Shape 93">
              <a:extLst>
                <a:ext uri="{FF2B5EF4-FFF2-40B4-BE49-F238E27FC236}">
                  <a16:creationId xmlns:a16="http://schemas.microsoft.com/office/drawing/2014/main" id="{B42EBAF1-C955-48FC-ADD0-A6186F9B6EF7}"/>
                </a:ext>
              </a:extLst>
            </p:cNvPr>
            <p:cNvSpPr/>
            <p:nvPr/>
          </p:nvSpPr>
          <p:spPr>
            <a:xfrm>
              <a:off x="3578896" y="1870574"/>
              <a:ext cx="23324" cy="23324"/>
            </a:xfrm>
            <a:custGeom>
              <a:avLst/>
              <a:gdLst/>
              <a:ahLst/>
              <a:cxnLst/>
              <a:rect l="0" t="0" r="0" b="0"/>
              <a:pathLst>
                <a:path w="23325" h="23325">
                  <a:moveTo>
                    <a:pt x="933" y="5668"/>
                  </a:moveTo>
                  <a:cubicBezTo>
                    <a:pt x="466" y="7534"/>
                    <a:pt x="466" y="9400"/>
                    <a:pt x="0" y="12199"/>
                  </a:cubicBezTo>
                  <a:cubicBezTo>
                    <a:pt x="466" y="14531"/>
                    <a:pt x="1399" y="17797"/>
                    <a:pt x="2333" y="20596"/>
                  </a:cubicBezTo>
                  <a:cubicBezTo>
                    <a:pt x="3732" y="24328"/>
                    <a:pt x="7931" y="25727"/>
                    <a:pt x="11663" y="24794"/>
                  </a:cubicBezTo>
                  <a:cubicBezTo>
                    <a:pt x="19593" y="22462"/>
                    <a:pt x="22392" y="16397"/>
                    <a:pt x="24258" y="9400"/>
                  </a:cubicBezTo>
                  <a:cubicBezTo>
                    <a:pt x="24725" y="8467"/>
                    <a:pt x="23792" y="6601"/>
                    <a:pt x="23325" y="6134"/>
                  </a:cubicBezTo>
                  <a:cubicBezTo>
                    <a:pt x="19127" y="1469"/>
                    <a:pt x="13995" y="-397"/>
                    <a:pt x="7931" y="70"/>
                  </a:cubicBezTo>
                  <a:cubicBezTo>
                    <a:pt x="5131" y="-397"/>
                    <a:pt x="1866" y="2869"/>
                    <a:pt x="933" y="566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Freeform: Shape 94">
              <a:extLst>
                <a:ext uri="{FF2B5EF4-FFF2-40B4-BE49-F238E27FC236}">
                  <a16:creationId xmlns:a16="http://schemas.microsoft.com/office/drawing/2014/main" id="{1A8E913E-AE2B-4753-BE23-EEF4BFF9C2A8}"/>
                </a:ext>
              </a:extLst>
            </p:cNvPr>
            <p:cNvSpPr/>
            <p:nvPr/>
          </p:nvSpPr>
          <p:spPr>
            <a:xfrm>
              <a:off x="1853205" y="2010121"/>
              <a:ext cx="27988" cy="18659"/>
            </a:xfrm>
            <a:custGeom>
              <a:avLst/>
              <a:gdLst/>
              <a:ahLst/>
              <a:cxnLst/>
              <a:rect l="0" t="0" r="0" b="0"/>
              <a:pathLst>
                <a:path w="27990" h="18660">
                  <a:moveTo>
                    <a:pt x="30507" y="6531"/>
                  </a:moveTo>
                  <a:cubicBezTo>
                    <a:pt x="30973" y="5598"/>
                    <a:pt x="30973" y="4199"/>
                    <a:pt x="30507" y="2799"/>
                  </a:cubicBezTo>
                  <a:cubicBezTo>
                    <a:pt x="30040" y="1866"/>
                    <a:pt x="29107" y="466"/>
                    <a:pt x="28174" y="466"/>
                  </a:cubicBezTo>
                  <a:cubicBezTo>
                    <a:pt x="26308" y="0"/>
                    <a:pt x="24442" y="0"/>
                    <a:pt x="23976" y="0"/>
                  </a:cubicBezTo>
                  <a:cubicBezTo>
                    <a:pt x="19777" y="0"/>
                    <a:pt x="17444" y="0"/>
                    <a:pt x="14645" y="466"/>
                  </a:cubicBezTo>
                  <a:cubicBezTo>
                    <a:pt x="12779" y="933"/>
                    <a:pt x="10913" y="1400"/>
                    <a:pt x="9514" y="2333"/>
                  </a:cubicBezTo>
                  <a:cubicBezTo>
                    <a:pt x="6715" y="4665"/>
                    <a:pt x="3916" y="7464"/>
                    <a:pt x="1117" y="10263"/>
                  </a:cubicBezTo>
                  <a:cubicBezTo>
                    <a:pt x="-283" y="11663"/>
                    <a:pt x="-283" y="13529"/>
                    <a:pt x="650" y="15861"/>
                  </a:cubicBezTo>
                  <a:cubicBezTo>
                    <a:pt x="1583" y="17727"/>
                    <a:pt x="2516" y="19593"/>
                    <a:pt x="4382" y="19593"/>
                  </a:cubicBezTo>
                  <a:cubicBezTo>
                    <a:pt x="6715" y="20060"/>
                    <a:pt x="9514" y="20526"/>
                    <a:pt x="11846" y="19593"/>
                  </a:cubicBezTo>
                  <a:cubicBezTo>
                    <a:pt x="19777" y="17261"/>
                    <a:pt x="25842" y="12596"/>
                    <a:pt x="30507" y="65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 name="Freeform: Shape 95">
              <a:extLst>
                <a:ext uri="{FF2B5EF4-FFF2-40B4-BE49-F238E27FC236}">
                  <a16:creationId xmlns:a16="http://schemas.microsoft.com/office/drawing/2014/main" id="{E04AE487-77DC-44F7-94B2-368A83C73BDF}"/>
                </a:ext>
              </a:extLst>
            </p:cNvPr>
            <p:cNvSpPr/>
            <p:nvPr/>
          </p:nvSpPr>
          <p:spPr>
            <a:xfrm>
              <a:off x="4264264" y="1533548"/>
              <a:ext cx="18659" cy="18659"/>
            </a:xfrm>
            <a:custGeom>
              <a:avLst/>
              <a:gdLst/>
              <a:ahLst/>
              <a:cxnLst/>
              <a:rect l="0" t="0" r="0" b="0"/>
              <a:pathLst>
                <a:path w="18660" h="18660">
                  <a:moveTo>
                    <a:pt x="358" y="12426"/>
                  </a:moveTo>
                  <a:cubicBezTo>
                    <a:pt x="-109" y="17091"/>
                    <a:pt x="2690" y="19424"/>
                    <a:pt x="6888" y="20357"/>
                  </a:cubicBezTo>
                  <a:cubicBezTo>
                    <a:pt x="8755" y="20823"/>
                    <a:pt x="10621" y="21290"/>
                    <a:pt x="12487" y="21290"/>
                  </a:cubicBezTo>
                  <a:cubicBezTo>
                    <a:pt x="12953" y="21290"/>
                    <a:pt x="13886" y="21290"/>
                    <a:pt x="14353" y="21290"/>
                  </a:cubicBezTo>
                  <a:cubicBezTo>
                    <a:pt x="19484" y="21756"/>
                    <a:pt x="22750" y="18024"/>
                    <a:pt x="21817" y="12893"/>
                  </a:cubicBezTo>
                  <a:cubicBezTo>
                    <a:pt x="21350" y="9161"/>
                    <a:pt x="19951" y="5429"/>
                    <a:pt x="17618" y="2630"/>
                  </a:cubicBezTo>
                  <a:cubicBezTo>
                    <a:pt x="16219" y="764"/>
                    <a:pt x="13420" y="-636"/>
                    <a:pt x="11087" y="297"/>
                  </a:cubicBezTo>
                  <a:cubicBezTo>
                    <a:pt x="8288" y="1230"/>
                    <a:pt x="5023" y="2630"/>
                    <a:pt x="2690" y="4029"/>
                  </a:cubicBezTo>
                  <a:cubicBezTo>
                    <a:pt x="358" y="5429"/>
                    <a:pt x="-576" y="7761"/>
                    <a:pt x="358" y="10560"/>
                  </a:cubicBezTo>
                  <a:cubicBezTo>
                    <a:pt x="358" y="11027"/>
                    <a:pt x="358" y="11960"/>
                    <a:pt x="358" y="1242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Freeform: Shape 96">
              <a:extLst>
                <a:ext uri="{FF2B5EF4-FFF2-40B4-BE49-F238E27FC236}">
                  <a16:creationId xmlns:a16="http://schemas.microsoft.com/office/drawing/2014/main" id="{BF29638C-771E-4C66-AB8E-BC655DC3ED8E}"/>
                </a:ext>
              </a:extLst>
            </p:cNvPr>
            <p:cNvSpPr/>
            <p:nvPr/>
          </p:nvSpPr>
          <p:spPr>
            <a:xfrm>
              <a:off x="2050798" y="2358115"/>
              <a:ext cx="32653" cy="18659"/>
            </a:xfrm>
            <a:custGeom>
              <a:avLst/>
              <a:gdLst/>
              <a:ahLst/>
              <a:cxnLst/>
              <a:rect l="0" t="0" r="0" b="0"/>
              <a:pathLst>
                <a:path w="32655" h="18660">
                  <a:moveTo>
                    <a:pt x="3644" y="0"/>
                  </a:moveTo>
                  <a:cubicBezTo>
                    <a:pt x="3178" y="0"/>
                    <a:pt x="1778" y="467"/>
                    <a:pt x="845" y="933"/>
                  </a:cubicBezTo>
                  <a:cubicBezTo>
                    <a:pt x="-554" y="1400"/>
                    <a:pt x="-88" y="4199"/>
                    <a:pt x="1312" y="5598"/>
                  </a:cubicBezTo>
                  <a:cubicBezTo>
                    <a:pt x="2245" y="6531"/>
                    <a:pt x="3178" y="7464"/>
                    <a:pt x="4111" y="8397"/>
                  </a:cubicBezTo>
                  <a:cubicBezTo>
                    <a:pt x="7376" y="12129"/>
                    <a:pt x="11108" y="15861"/>
                    <a:pt x="15773" y="17727"/>
                  </a:cubicBezTo>
                  <a:cubicBezTo>
                    <a:pt x="20438" y="19593"/>
                    <a:pt x="25570" y="20526"/>
                    <a:pt x="30235" y="21926"/>
                  </a:cubicBezTo>
                  <a:cubicBezTo>
                    <a:pt x="30702" y="21926"/>
                    <a:pt x="31634" y="21926"/>
                    <a:pt x="32101" y="21459"/>
                  </a:cubicBezTo>
                  <a:cubicBezTo>
                    <a:pt x="33034" y="20993"/>
                    <a:pt x="33967" y="20060"/>
                    <a:pt x="34434" y="19127"/>
                  </a:cubicBezTo>
                  <a:cubicBezTo>
                    <a:pt x="34900" y="18660"/>
                    <a:pt x="34434" y="17727"/>
                    <a:pt x="34434" y="17261"/>
                  </a:cubicBezTo>
                  <a:cubicBezTo>
                    <a:pt x="26503" y="7464"/>
                    <a:pt x="16706" y="1866"/>
                    <a:pt x="3644"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81BA3DC0-D512-44DF-96FA-BFC15C3D7F30}"/>
                </a:ext>
              </a:extLst>
            </p:cNvPr>
            <p:cNvSpPr/>
            <p:nvPr/>
          </p:nvSpPr>
          <p:spPr>
            <a:xfrm>
              <a:off x="3477415" y="2663191"/>
              <a:ext cx="27988" cy="13995"/>
            </a:xfrm>
            <a:custGeom>
              <a:avLst/>
              <a:gdLst/>
              <a:ahLst/>
              <a:cxnLst/>
              <a:rect l="0" t="0" r="0" b="0"/>
              <a:pathLst>
                <a:path w="27990" h="13995">
                  <a:moveTo>
                    <a:pt x="10984" y="17727"/>
                  </a:moveTo>
                  <a:cubicBezTo>
                    <a:pt x="14716" y="16794"/>
                    <a:pt x="17982" y="14928"/>
                    <a:pt x="21714" y="13529"/>
                  </a:cubicBezTo>
                  <a:cubicBezTo>
                    <a:pt x="26846" y="11196"/>
                    <a:pt x="28245" y="6065"/>
                    <a:pt x="30111" y="1400"/>
                  </a:cubicBezTo>
                  <a:cubicBezTo>
                    <a:pt x="29645" y="933"/>
                    <a:pt x="29178" y="0"/>
                    <a:pt x="28712" y="0"/>
                  </a:cubicBezTo>
                  <a:cubicBezTo>
                    <a:pt x="23580" y="467"/>
                    <a:pt x="18449" y="1400"/>
                    <a:pt x="13784" y="2333"/>
                  </a:cubicBezTo>
                  <a:cubicBezTo>
                    <a:pt x="9119" y="2799"/>
                    <a:pt x="5386" y="5132"/>
                    <a:pt x="1654" y="7931"/>
                  </a:cubicBezTo>
                  <a:cubicBezTo>
                    <a:pt x="-212" y="9330"/>
                    <a:pt x="-678" y="13062"/>
                    <a:pt x="1188" y="14928"/>
                  </a:cubicBezTo>
                  <a:cubicBezTo>
                    <a:pt x="3054" y="17261"/>
                    <a:pt x="6786" y="18660"/>
                    <a:pt x="10984" y="1772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Freeform: Shape 98">
              <a:extLst>
                <a:ext uri="{FF2B5EF4-FFF2-40B4-BE49-F238E27FC236}">
                  <a16:creationId xmlns:a16="http://schemas.microsoft.com/office/drawing/2014/main" id="{3B3C7051-72BD-4787-832A-3957835086F3}"/>
                </a:ext>
              </a:extLst>
            </p:cNvPr>
            <p:cNvSpPr/>
            <p:nvPr/>
          </p:nvSpPr>
          <p:spPr>
            <a:xfrm>
              <a:off x="1635951" y="1450685"/>
              <a:ext cx="27988" cy="18659"/>
            </a:xfrm>
            <a:custGeom>
              <a:avLst/>
              <a:gdLst/>
              <a:ahLst/>
              <a:cxnLst/>
              <a:rect l="0" t="0" r="0" b="0"/>
              <a:pathLst>
                <a:path w="27990" h="18660">
                  <a:moveTo>
                    <a:pt x="32247" y="2460"/>
                  </a:moveTo>
                  <a:cubicBezTo>
                    <a:pt x="32247" y="1993"/>
                    <a:pt x="31781" y="1060"/>
                    <a:pt x="31781" y="1060"/>
                  </a:cubicBezTo>
                  <a:cubicBezTo>
                    <a:pt x="30848" y="594"/>
                    <a:pt x="29448" y="-339"/>
                    <a:pt x="28515" y="127"/>
                  </a:cubicBezTo>
                  <a:cubicBezTo>
                    <a:pt x="18252" y="1993"/>
                    <a:pt x="9388" y="6658"/>
                    <a:pt x="1458" y="12723"/>
                  </a:cubicBezTo>
                  <a:cubicBezTo>
                    <a:pt x="-875" y="14589"/>
                    <a:pt x="-408" y="18787"/>
                    <a:pt x="2857" y="20653"/>
                  </a:cubicBezTo>
                  <a:cubicBezTo>
                    <a:pt x="5190" y="22053"/>
                    <a:pt x="7989" y="22986"/>
                    <a:pt x="9855" y="21586"/>
                  </a:cubicBezTo>
                  <a:cubicBezTo>
                    <a:pt x="17319" y="15988"/>
                    <a:pt x="24783" y="9924"/>
                    <a:pt x="32247" y="4326"/>
                  </a:cubicBezTo>
                  <a:cubicBezTo>
                    <a:pt x="31781" y="3859"/>
                    <a:pt x="31781" y="2926"/>
                    <a:pt x="32247" y="24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Freeform: Shape 99">
              <a:extLst>
                <a:ext uri="{FF2B5EF4-FFF2-40B4-BE49-F238E27FC236}">
                  <a16:creationId xmlns:a16="http://schemas.microsoft.com/office/drawing/2014/main" id="{74F2AF74-E9D1-449A-8728-8F947612D3CA}"/>
                </a:ext>
              </a:extLst>
            </p:cNvPr>
            <p:cNvSpPr/>
            <p:nvPr/>
          </p:nvSpPr>
          <p:spPr>
            <a:xfrm>
              <a:off x="3105772" y="2525571"/>
              <a:ext cx="13994" cy="23324"/>
            </a:xfrm>
            <a:custGeom>
              <a:avLst/>
              <a:gdLst/>
              <a:ahLst/>
              <a:cxnLst/>
              <a:rect l="0" t="0" r="0" b="0"/>
              <a:pathLst>
                <a:path w="13995" h="23325">
                  <a:moveTo>
                    <a:pt x="12244" y="26134"/>
                  </a:moveTo>
                  <a:cubicBezTo>
                    <a:pt x="13177" y="24734"/>
                    <a:pt x="14576" y="22868"/>
                    <a:pt x="15043" y="21002"/>
                  </a:cubicBezTo>
                  <a:cubicBezTo>
                    <a:pt x="15976" y="17270"/>
                    <a:pt x="15976" y="13538"/>
                    <a:pt x="16442" y="10739"/>
                  </a:cubicBezTo>
                  <a:cubicBezTo>
                    <a:pt x="15976" y="8407"/>
                    <a:pt x="15976" y="7007"/>
                    <a:pt x="15976" y="5608"/>
                  </a:cubicBezTo>
                  <a:cubicBezTo>
                    <a:pt x="15976" y="5141"/>
                    <a:pt x="15509" y="4208"/>
                    <a:pt x="15509" y="3742"/>
                  </a:cubicBezTo>
                  <a:cubicBezTo>
                    <a:pt x="15043" y="942"/>
                    <a:pt x="12710" y="-924"/>
                    <a:pt x="10378" y="476"/>
                  </a:cubicBezTo>
                  <a:cubicBezTo>
                    <a:pt x="8045" y="1409"/>
                    <a:pt x="5713" y="2342"/>
                    <a:pt x="3380" y="3742"/>
                  </a:cubicBezTo>
                  <a:cubicBezTo>
                    <a:pt x="581" y="5608"/>
                    <a:pt x="-352" y="8873"/>
                    <a:pt x="115" y="12139"/>
                  </a:cubicBezTo>
                  <a:cubicBezTo>
                    <a:pt x="581" y="17270"/>
                    <a:pt x="2447" y="21935"/>
                    <a:pt x="5713" y="26134"/>
                  </a:cubicBezTo>
                  <a:cubicBezTo>
                    <a:pt x="6646" y="27533"/>
                    <a:pt x="10844" y="27533"/>
                    <a:pt x="12244" y="2613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Shape 100">
              <a:extLst>
                <a:ext uri="{FF2B5EF4-FFF2-40B4-BE49-F238E27FC236}">
                  <a16:creationId xmlns:a16="http://schemas.microsoft.com/office/drawing/2014/main" id="{F2B79F7B-C991-4B13-87E1-3C6BAE5AC95C}"/>
                </a:ext>
              </a:extLst>
            </p:cNvPr>
            <p:cNvSpPr/>
            <p:nvPr/>
          </p:nvSpPr>
          <p:spPr>
            <a:xfrm>
              <a:off x="4855651" y="3077364"/>
              <a:ext cx="32653" cy="37318"/>
            </a:xfrm>
            <a:custGeom>
              <a:avLst/>
              <a:gdLst/>
              <a:ahLst/>
              <a:cxnLst/>
              <a:rect l="0" t="0" r="0" b="0"/>
              <a:pathLst>
                <a:path w="32655" h="37320">
                  <a:moveTo>
                    <a:pt x="0" y="35515"/>
                  </a:moveTo>
                  <a:cubicBezTo>
                    <a:pt x="0" y="35982"/>
                    <a:pt x="0" y="36915"/>
                    <a:pt x="0" y="36915"/>
                  </a:cubicBezTo>
                  <a:cubicBezTo>
                    <a:pt x="466" y="37381"/>
                    <a:pt x="933" y="37848"/>
                    <a:pt x="1399" y="37848"/>
                  </a:cubicBezTo>
                  <a:cubicBezTo>
                    <a:pt x="1866" y="37848"/>
                    <a:pt x="2799" y="37848"/>
                    <a:pt x="3265" y="37848"/>
                  </a:cubicBezTo>
                  <a:cubicBezTo>
                    <a:pt x="9797" y="34582"/>
                    <a:pt x="14928" y="29917"/>
                    <a:pt x="18660" y="23852"/>
                  </a:cubicBezTo>
                  <a:cubicBezTo>
                    <a:pt x="22859" y="17321"/>
                    <a:pt x="27990" y="11723"/>
                    <a:pt x="34521" y="7991"/>
                  </a:cubicBezTo>
                  <a:cubicBezTo>
                    <a:pt x="36854" y="6592"/>
                    <a:pt x="36387" y="6592"/>
                    <a:pt x="34055" y="3793"/>
                  </a:cubicBezTo>
                  <a:cubicBezTo>
                    <a:pt x="30789" y="-1805"/>
                    <a:pt x="27990" y="-406"/>
                    <a:pt x="25658" y="2860"/>
                  </a:cubicBezTo>
                  <a:cubicBezTo>
                    <a:pt x="18194" y="13123"/>
                    <a:pt x="10730" y="23386"/>
                    <a:pt x="1399" y="32250"/>
                  </a:cubicBezTo>
                  <a:cubicBezTo>
                    <a:pt x="933" y="33183"/>
                    <a:pt x="466" y="34582"/>
                    <a:pt x="0" y="3551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Freeform: Shape 101">
              <a:extLst>
                <a:ext uri="{FF2B5EF4-FFF2-40B4-BE49-F238E27FC236}">
                  <a16:creationId xmlns:a16="http://schemas.microsoft.com/office/drawing/2014/main" id="{3F82F54D-05B2-4F17-8915-CEDF0044A09C}"/>
                </a:ext>
              </a:extLst>
            </p:cNvPr>
            <p:cNvSpPr/>
            <p:nvPr/>
          </p:nvSpPr>
          <p:spPr>
            <a:xfrm>
              <a:off x="4926554" y="3060632"/>
              <a:ext cx="27988" cy="41983"/>
            </a:xfrm>
            <a:custGeom>
              <a:avLst/>
              <a:gdLst/>
              <a:ahLst/>
              <a:cxnLst/>
              <a:rect l="0" t="0" r="0" b="0"/>
              <a:pathLst>
                <a:path w="27990" h="41985">
                  <a:moveTo>
                    <a:pt x="26591" y="21926"/>
                  </a:moveTo>
                  <a:cubicBezTo>
                    <a:pt x="26591" y="16794"/>
                    <a:pt x="21926" y="16328"/>
                    <a:pt x="19127" y="13995"/>
                  </a:cubicBezTo>
                  <a:lnTo>
                    <a:pt x="19593" y="13529"/>
                  </a:lnTo>
                  <a:cubicBezTo>
                    <a:pt x="19593" y="13529"/>
                    <a:pt x="19127" y="13995"/>
                    <a:pt x="19127" y="13995"/>
                  </a:cubicBezTo>
                  <a:cubicBezTo>
                    <a:pt x="19127" y="12596"/>
                    <a:pt x="19127" y="11663"/>
                    <a:pt x="19127" y="10263"/>
                  </a:cubicBezTo>
                  <a:cubicBezTo>
                    <a:pt x="19127" y="8864"/>
                    <a:pt x="18660" y="7464"/>
                    <a:pt x="18194" y="6998"/>
                  </a:cubicBezTo>
                  <a:cubicBezTo>
                    <a:pt x="13062" y="3266"/>
                    <a:pt x="6998" y="1866"/>
                    <a:pt x="1400" y="0"/>
                  </a:cubicBezTo>
                  <a:cubicBezTo>
                    <a:pt x="933" y="0"/>
                    <a:pt x="0" y="467"/>
                    <a:pt x="0" y="933"/>
                  </a:cubicBezTo>
                  <a:cubicBezTo>
                    <a:pt x="0" y="6998"/>
                    <a:pt x="467" y="13062"/>
                    <a:pt x="933" y="19593"/>
                  </a:cubicBezTo>
                  <a:cubicBezTo>
                    <a:pt x="933" y="21926"/>
                    <a:pt x="3266" y="22392"/>
                    <a:pt x="5132" y="22859"/>
                  </a:cubicBezTo>
                  <a:cubicBezTo>
                    <a:pt x="7464" y="23792"/>
                    <a:pt x="9797" y="24258"/>
                    <a:pt x="12129" y="21926"/>
                  </a:cubicBezTo>
                  <a:cubicBezTo>
                    <a:pt x="13529" y="20526"/>
                    <a:pt x="14462" y="19127"/>
                    <a:pt x="15861" y="17727"/>
                  </a:cubicBezTo>
                  <a:lnTo>
                    <a:pt x="15395" y="18194"/>
                  </a:lnTo>
                  <a:cubicBezTo>
                    <a:pt x="15395" y="18194"/>
                    <a:pt x="15395" y="18194"/>
                    <a:pt x="15861" y="17727"/>
                  </a:cubicBezTo>
                  <a:cubicBezTo>
                    <a:pt x="14462" y="22392"/>
                    <a:pt x="14928" y="27057"/>
                    <a:pt x="11663" y="31256"/>
                  </a:cubicBezTo>
                  <a:cubicBezTo>
                    <a:pt x="7464" y="36387"/>
                    <a:pt x="8397" y="38254"/>
                    <a:pt x="13529" y="41519"/>
                  </a:cubicBezTo>
                  <a:cubicBezTo>
                    <a:pt x="15395" y="42919"/>
                    <a:pt x="17727" y="44318"/>
                    <a:pt x="20060" y="45251"/>
                  </a:cubicBezTo>
                  <a:cubicBezTo>
                    <a:pt x="21459" y="46184"/>
                    <a:pt x="23792" y="45251"/>
                    <a:pt x="24725" y="43385"/>
                  </a:cubicBezTo>
                  <a:cubicBezTo>
                    <a:pt x="26125" y="40120"/>
                    <a:pt x="27990" y="36387"/>
                    <a:pt x="27524" y="32655"/>
                  </a:cubicBezTo>
                  <a:lnTo>
                    <a:pt x="27990" y="33122"/>
                  </a:lnTo>
                  <a:cubicBezTo>
                    <a:pt x="27990" y="33122"/>
                    <a:pt x="27990" y="32655"/>
                    <a:pt x="27990" y="32655"/>
                  </a:cubicBezTo>
                  <a:cubicBezTo>
                    <a:pt x="27990" y="32655"/>
                    <a:pt x="27990" y="32655"/>
                    <a:pt x="27524" y="32655"/>
                  </a:cubicBezTo>
                  <a:cubicBezTo>
                    <a:pt x="23325" y="29390"/>
                    <a:pt x="23325" y="25658"/>
                    <a:pt x="26591" y="2192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Shape 102">
              <a:extLst>
                <a:ext uri="{FF2B5EF4-FFF2-40B4-BE49-F238E27FC236}">
                  <a16:creationId xmlns:a16="http://schemas.microsoft.com/office/drawing/2014/main" id="{BC64AEA3-7A3C-41CE-87AC-D0E8DCB4EF89}"/>
                </a:ext>
              </a:extLst>
            </p:cNvPr>
            <p:cNvSpPr/>
            <p:nvPr/>
          </p:nvSpPr>
          <p:spPr>
            <a:xfrm>
              <a:off x="1758986" y="2952875"/>
              <a:ext cx="27988" cy="13995"/>
            </a:xfrm>
            <a:custGeom>
              <a:avLst/>
              <a:gdLst/>
              <a:ahLst/>
              <a:cxnLst/>
              <a:rect l="0" t="0" r="0" b="0"/>
              <a:pathLst>
                <a:path w="27990" h="13995">
                  <a:moveTo>
                    <a:pt x="11371" y="0"/>
                  </a:moveTo>
                  <a:cubicBezTo>
                    <a:pt x="9039" y="467"/>
                    <a:pt x="5307" y="933"/>
                    <a:pt x="1574" y="1866"/>
                  </a:cubicBezTo>
                  <a:cubicBezTo>
                    <a:pt x="175" y="2333"/>
                    <a:pt x="-292" y="3732"/>
                    <a:pt x="175" y="4665"/>
                  </a:cubicBezTo>
                  <a:cubicBezTo>
                    <a:pt x="5773" y="13062"/>
                    <a:pt x="13237" y="16328"/>
                    <a:pt x="23034" y="13062"/>
                  </a:cubicBezTo>
                  <a:cubicBezTo>
                    <a:pt x="24900" y="12596"/>
                    <a:pt x="26766" y="11663"/>
                    <a:pt x="28165" y="11196"/>
                  </a:cubicBezTo>
                  <a:cubicBezTo>
                    <a:pt x="30031" y="10730"/>
                    <a:pt x="30498" y="7931"/>
                    <a:pt x="29565" y="6531"/>
                  </a:cubicBezTo>
                  <a:cubicBezTo>
                    <a:pt x="25366" y="933"/>
                    <a:pt x="19302" y="0"/>
                    <a:pt x="11371"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Shape 103">
              <a:extLst>
                <a:ext uri="{FF2B5EF4-FFF2-40B4-BE49-F238E27FC236}">
                  <a16:creationId xmlns:a16="http://schemas.microsoft.com/office/drawing/2014/main" id="{6050D57E-70B5-4F33-8DE4-829DA0744991}"/>
                </a:ext>
              </a:extLst>
            </p:cNvPr>
            <p:cNvSpPr/>
            <p:nvPr/>
          </p:nvSpPr>
          <p:spPr>
            <a:xfrm>
              <a:off x="674595" y="1861736"/>
              <a:ext cx="23324" cy="13995"/>
            </a:xfrm>
            <a:custGeom>
              <a:avLst/>
              <a:gdLst/>
              <a:ahLst/>
              <a:cxnLst/>
              <a:rect l="0" t="0" r="0" b="0"/>
              <a:pathLst>
                <a:path w="23325" h="13995">
                  <a:moveTo>
                    <a:pt x="17261" y="14973"/>
                  </a:moveTo>
                  <a:cubicBezTo>
                    <a:pt x="20993" y="14040"/>
                    <a:pt x="24258" y="8442"/>
                    <a:pt x="23325" y="4710"/>
                  </a:cubicBezTo>
                  <a:cubicBezTo>
                    <a:pt x="22859" y="2844"/>
                    <a:pt x="19593" y="-421"/>
                    <a:pt x="16794" y="45"/>
                  </a:cubicBezTo>
                  <a:cubicBezTo>
                    <a:pt x="12596" y="978"/>
                    <a:pt x="6998" y="1445"/>
                    <a:pt x="1400" y="2844"/>
                  </a:cubicBezTo>
                  <a:cubicBezTo>
                    <a:pt x="933" y="2844"/>
                    <a:pt x="0" y="4710"/>
                    <a:pt x="0" y="6110"/>
                  </a:cubicBezTo>
                  <a:cubicBezTo>
                    <a:pt x="0" y="8909"/>
                    <a:pt x="933" y="11241"/>
                    <a:pt x="3266" y="12641"/>
                  </a:cubicBezTo>
                  <a:cubicBezTo>
                    <a:pt x="6998" y="15440"/>
                    <a:pt x="11663" y="15906"/>
                    <a:pt x="17261" y="1497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5" name="Freeform: Shape 104">
              <a:extLst>
                <a:ext uri="{FF2B5EF4-FFF2-40B4-BE49-F238E27FC236}">
                  <a16:creationId xmlns:a16="http://schemas.microsoft.com/office/drawing/2014/main" id="{C7663A08-B22E-44C4-BF18-ED3728EF165A}"/>
                </a:ext>
              </a:extLst>
            </p:cNvPr>
            <p:cNvSpPr/>
            <p:nvPr/>
          </p:nvSpPr>
          <p:spPr>
            <a:xfrm>
              <a:off x="3797543" y="1694121"/>
              <a:ext cx="18659" cy="18659"/>
            </a:xfrm>
            <a:custGeom>
              <a:avLst/>
              <a:gdLst/>
              <a:ahLst/>
              <a:cxnLst/>
              <a:rect l="0" t="0" r="0" b="0"/>
              <a:pathLst>
                <a:path w="18660" h="18660">
                  <a:moveTo>
                    <a:pt x="4797" y="18387"/>
                  </a:moveTo>
                  <a:cubicBezTo>
                    <a:pt x="9928" y="21653"/>
                    <a:pt x="18325" y="18387"/>
                    <a:pt x="20658" y="12322"/>
                  </a:cubicBezTo>
                  <a:cubicBezTo>
                    <a:pt x="20658" y="11856"/>
                    <a:pt x="20658" y="10923"/>
                    <a:pt x="20658" y="10456"/>
                  </a:cubicBezTo>
                  <a:cubicBezTo>
                    <a:pt x="19259" y="5791"/>
                    <a:pt x="15993" y="2992"/>
                    <a:pt x="12261" y="660"/>
                  </a:cubicBezTo>
                  <a:cubicBezTo>
                    <a:pt x="11328" y="193"/>
                    <a:pt x="9928" y="-273"/>
                    <a:pt x="8529" y="193"/>
                  </a:cubicBezTo>
                  <a:cubicBezTo>
                    <a:pt x="1065" y="1593"/>
                    <a:pt x="-1734" y="6724"/>
                    <a:pt x="1065" y="14188"/>
                  </a:cubicBezTo>
                  <a:cubicBezTo>
                    <a:pt x="2464" y="15588"/>
                    <a:pt x="3397" y="17454"/>
                    <a:pt x="4797" y="1838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6" name="Freeform: Shape 105">
              <a:extLst>
                <a:ext uri="{FF2B5EF4-FFF2-40B4-BE49-F238E27FC236}">
                  <a16:creationId xmlns:a16="http://schemas.microsoft.com/office/drawing/2014/main" id="{4D429B87-A28B-4C94-84C1-DB7D679A62C7}"/>
                </a:ext>
              </a:extLst>
            </p:cNvPr>
            <p:cNvSpPr/>
            <p:nvPr/>
          </p:nvSpPr>
          <p:spPr>
            <a:xfrm>
              <a:off x="3341925" y="2663658"/>
              <a:ext cx="37319" cy="9330"/>
            </a:xfrm>
            <a:custGeom>
              <a:avLst/>
              <a:gdLst/>
              <a:ahLst/>
              <a:cxnLst/>
              <a:rect l="0" t="0" r="0" b="0"/>
              <a:pathLst>
                <a:path w="37320" h="9330">
                  <a:moveTo>
                    <a:pt x="1866" y="1400"/>
                  </a:moveTo>
                  <a:cubicBezTo>
                    <a:pt x="933" y="1866"/>
                    <a:pt x="0" y="3266"/>
                    <a:pt x="0" y="4199"/>
                  </a:cubicBezTo>
                  <a:cubicBezTo>
                    <a:pt x="0" y="5132"/>
                    <a:pt x="466" y="6998"/>
                    <a:pt x="1399" y="7464"/>
                  </a:cubicBezTo>
                  <a:cubicBezTo>
                    <a:pt x="7464" y="9330"/>
                    <a:pt x="13529" y="10730"/>
                    <a:pt x="19593" y="12129"/>
                  </a:cubicBezTo>
                  <a:cubicBezTo>
                    <a:pt x="20060" y="12129"/>
                    <a:pt x="20993" y="12129"/>
                    <a:pt x="20993" y="12129"/>
                  </a:cubicBezTo>
                  <a:cubicBezTo>
                    <a:pt x="26591" y="11196"/>
                    <a:pt x="31256" y="10730"/>
                    <a:pt x="36387" y="9797"/>
                  </a:cubicBezTo>
                  <a:cubicBezTo>
                    <a:pt x="36854" y="9797"/>
                    <a:pt x="37787" y="8864"/>
                    <a:pt x="37787" y="8397"/>
                  </a:cubicBezTo>
                  <a:cubicBezTo>
                    <a:pt x="37787" y="7464"/>
                    <a:pt x="37321" y="6065"/>
                    <a:pt x="36387" y="5598"/>
                  </a:cubicBezTo>
                  <a:cubicBezTo>
                    <a:pt x="32189" y="2333"/>
                    <a:pt x="27524" y="467"/>
                    <a:pt x="22392" y="933"/>
                  </a:cubicBezTo>
                  <a:cubicBezTo>
                    <a:pt x="16794" y="1400"/>
                    <a:pt x="11196" y="1400"/>
                    <a:pt x="5598" y="0"/>
                  </a:cubicBezTo>
                  <a:cubicBezTo>
                    <a:pt x="4665" y="0"/>
                    <a:pt x="2799" y="467"/>
                    <a:pt x="1866"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7" name="Freeform: Shape 106">
              <a:extLst>
                <a:ext uri="{FF2B5EF4-FFF2-40B4-BE49-F238E27FC236}">
                  <a16:creationId xmlns:a16="http://schemas.microsoft.com/office/drawing/2014/main" id="{0963C6DD-30B3-4012-820C-0E79136E2728}"/>
                </a:ext>
              </a:extLst>
            </p:cNvPr>
            <p:cNvSpPr/>
            <p:nvPr/>
          </p:nvSpPr>
          <p:spPr>
            <a:xfrm>
              <a:off x="1933066" y="2953808"/>
              <a:ext cx="23324" cy="9330"/>
            </a:xfrm>
            <a:custGeom>
              <a:avLst/>
              <a:gdLst/>
              <a:ahLst/>
              <a:cxnLst/>
              <a:rect l="0" t="0" r="0" b="0"/>
              <a:pathLst>
                <a:path w="23325" h="9330">
                  <a:moveTo>
                    <a:pt x="22017" y="933"/>
                  </a:moveTo>
                  <a:cubicBezTo>
                    <a:pt x="19685" y="0"/>
                    <a:pt x="16886" y="467"/>
                    <a:pt x="13620" y="0"/>
                  </a:cubicBezTo>
                  <a:cubicBezTo>
                    <a:pt x="10821" y="467"/>
                    <a:pt x="7089" y="467"/>
                    <a:pt x="3357" y="1399"/>
                  </a:cubicBezTo>
                  <a:cubicBezTo>
                    <a:pt x="1958" y="1866"/>
                    <a:pt x="1025" y="4199"/>
                    <a:pt x="92" y="5598"/>
                  </a:cubicBezTo>
                  <a:cubicBezTo>
                    <a:pt x="-375" y="6998"/>
                    <a:pt x="1025" y="9797"/>
                    <a:pt x="2424" y="10263"/>
                  </a:cubicBezTo>
                  <a:cubicBezTo>
                    <a:pt x="3357" y="10730"/>
                    <a:pt x="4757" y="11663"/>
                    <a:pt x="5690" y="11663"/>
                  </a:cubicBezTo>
                  <a:cubicBezTo>
                    <a:pt x="12687" y="13062"/>
                    <a:pt x="19218" y="11663"/>
                    <a:pt x="25283" y="7464"/>
                  </a:cubicBezTo>
                  <a:cubicBezTo>
                    <a:pt x="26682" y="6531"/>
                    <a:pt x="26682" y="5132"/>
                    <a:pt x="25749" y="4199"/>
                  </a:cubicBezTo>
                  <a:cubicBezTo>
                    <a:pt x="25283" y="2799"/>
                    <a:pt x="23883" y="1399"/>
                    <a:pt x="22017"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8" name="Freeform: Shape 107">
              <a:extLst>
                <a:ext uri="{FF2B5EF4-FFF2-40B4-BE49-F238E27FC236}">
                  <a16:creationId xmlns:a16="http://schemas.microsoft.com/office/drawing/2014/main" id="{C29C1D98-4774-43AD-98A4-94F4CF34158E}"/>
                </a:ext>
              </a:extLst>
            </p:cNvPr>
            <p:cNvSpPr/>
            <p:nvPr/>
          </p:nvSpPr>
          <p:spPr>
            <a:xfrm>
              <a:off x="4899967" y="3031566"/>
              <a:ext cx="13994" cy="18659"/>
            </a:xfrm>
            <a:custGeom>
              <a:avLst/>
              <a:gdLst/>
              <a:ahLst/>
              <a:cxnLst/>
              <a:rect l="0" t="0" r="0" b="0"/>
              <a:pathLst>
                <a:path w="13995" h="18660">
                  <a:moveTo>
                    <a:pt x="1866" y="1077"/>
                  </a:moveTo>
                  <a:cubicBezTo>
                    <a:pt x="933" y="1544"/>
                    <a:pt x="0" y="3410"/>
                    <a:pt x="0" y="3876"/>
                  </a:cubicBezTo>
                  <a:cubicBezTo>
                    <a:pt x="1866" y="9941"/>
                    <a:pt x="4198" y="16006"/>
                    <a:pt x="7930" y="21137"/>
                  </a:cubicBezTo>
                  <a:cubicBezTo>
                    <a:pt x="9797" y="23936"/>
                    <a:pt x="14462" y="23470"/>
                    <a:pt x="15861" y="20671"/>
                  </a:cubicBezTo>
                  <a:cubicBezTo>
                    <a:pt x="18194" y="16472"/>
                    <a:pt x="18660" y="12273"/>
                    <a:pt x="15861" y="8075"/>
                  </a:cubicBezTo>
                  <a:cubicBezTo>
                    <a:pt x="14462" y="5742"/>
                    <a:pt x="12129" y="3410"/>
                    <a:pt x="10263" y="1077"/>
                  </a:cubicBezTo>
                  <a:cubicBezTo>
                    <a:pt x="7930" y="144"/>
                    <a:pt x="4665" y="-789"/>
                    <a:pt x="1866" y="107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9" name="Freeform: Shape 108">
              <a:extLst>
                <a:ext uri="{FF2B5EF4-FFF2-40B4-BE49-F238E27FC236}">
                  <a16:creationId xmlns:a16="http://schemas.microsoft.com/office/drawing/2014/main" id="{CB3F027E-9FDE-4DAD-96D5-0352A4D51499}"/>
                </a:ext>
              </a:extLst>
            </p:cNvPr>
            <p:cNvSpPr/>
            <p:nvPr/>
          </p:nvSpPr>
          <p:spPr>
            <a:xfrm>
              <a:off x="4879724" y="3413291"/>
              <a:ext cx="23324" cy="13995"/>
            </a:xfrm>
            <a:custGeom>
              <a:avLst/>
              <a:gdLst/>
              <a:ahLst/>
              <a:cxnLst/>
              <a:rect l="0" t="0" r="0" b="0"/>
              <a:pathLst>
                <a:path w="23325" h="13995">
                  <a:moveTo>
                    <a:pt x="1116" y="7931"/>
                  </a:moveTo>
                  <a:cubicBezTo>
                    <a:pt x="7181" y="9797"/>
                    <a:pt x="12312" y="13529"/>
                    <a:pt x="18377" y="16328"/>
                  </a:cubicBezTo>
                  <a:cubicBezTo>
                    <a:pt x="19776" y="17261"/>
                    <a:pt x="22109" y="16794"/>
                    <a:pt x="23975" y="16328"/>
                  </a:cubicBezTo>
                  <a:cubicBezTo>
                    <a:pt x="26308" y="15861"/>
                    <a:pt x="28173" y="12596"/>
                    <a:pt x="26774" y="10263"/>
                  </a:cubicBezTo>
                  <a:cubicBezTo>
                    <a:pt x="26308" y="9330"/>
                    <a:pt x="25374" y="7931"/>
                    <a:pt x="24908" y="6998"/>
                  </a:cubicBezTo>
                  <a:cubicBezTo>
                    <a:pt x="20243" y="1866"/>
                    <a:pt x="14178" y="0"/>
                    <a:pt x="6248" y="0"/>
                  </a:cubicBezTo>
                  <a:cubicBezTo>
                    <a:pt x="5781" y="0"/>
                    <a:pt x="3915" y="0"/>
                    <a:pt x="2049" y="933"/>
                  </a:cubicBezTo>
                  <a:cubicBezTo>
                    <a:pt x="1116" y="1399"/>
                    <a:pt x="183" y="2799"/>
                    <a:pt x="183" y="4199"/>
                  </a:cubicBezTo>
                  <a:cubicBezTo>
                    <a:pt x="-283" y="5598"/>
                    <a:pt x="183" y="7464"/>
                    <a:pt x="1116"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0" name="Freeform: Shape 109">
              <a:extLst>
                <a:ext uri="{FF2B5EF4-FFF2-40B4-BE49-F238E27FC236}">
                  <a16:creationId xmlns:a16="http://schemas.microsoft.com/office/drawing/2014/main" id="{4C9F045F-A826-42C4-B23C-EB46B20AEB51}"/>
                </a:ext>
              </a:extLst>
            </p:cNvPr>
            <p:cNvSpPr/>
            <p:nvPr/>
          </p:nvSpPr>
          <p:spPr>
            <a:xfrm>
              <a:off x="1839088" y="1422357"/>
              <a:ext cx="9329" cy="27988"/>
            </a:xfrm>
            <a:custGeom>
              <a:avLst/>
              <a:gdLst/>
              <a:ahLst/>
              <a:cxnLst/>
              <a:rect l="0" t="0" r="0" b="0"/>
              <a:pathLst>
                <a:path w="9330" h="27990">
                  <a:moveTo>
                    <a:pt x="4038" y="28457"/>
                  </a:moveTo>
                  <a:cubicBezTo>
                    <a:pt x="5438" y="29856"/>
                    <a:pt x="8237" y="28923"/>
                    <a:pt x="9170" y="27990"/>
                  </a:cubicBezTo>
                  <a:cubicBezTo>
                    <a:pt x="13369" y="21926"/>
                    <a:pt x="12902" y="14928"/>
                    <a:pt x="13835" y="7464"/>
                  </a:cubicBezTo>
                  <a:cubicBezTo>
                    <a:pt x="13835" y="6065"/>
                    <a:pt x="13835" y="4199"/>
                    <a:pt x="13369" y="2333"/>
                  </a:cubicBezTo>
                  <a:cubicBezTo>
                    <a:pt x="12902" y="1400"/>
                    <a:pt x="11969" y="0"/>
                    <a:pt x="11036" y="0"/>
                  </a:cubicBezTo>
                  <a:cubicBezTo>
                    <a:pt x="10103" y="0"/>
                    <a:pt x="8237" y="467"/>
                    <a:pt x="7770" y="1400"/>
                  </a:cubicBezTo>
                  <a:cubicBezTo>
                    <a:pt x="5438" y="6531"/>
                    <a:pt x="2639" y="11663"/>
                    <a:pt x="773" y="16794"/>
                  </a:cubicBezTo>
                  <a:cubicBezTo>
                    <a:pt x="-160" y="19127"/>
                    <a:pt x="-160" y="21926"/>
                    <a:pt x="306" y="24258"/>
                  </a:cubicBezTo>
                  <a:cubicBezTo>
                    <a:pt x="1239" y="26124"/>
                    <a:pt x="2639" y="27524"/>
                    <a:pt x="4038" y="2845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1" name="Freeform: Shape 110">
              <a:extLst>
                <a:ext uri="{FF2B5EF4-FFF2-40B4-BE49-F238E27FC236}">
                  <a16:creationId xmlns:a16="http://schemas.microsoft.com/office/drawing/2014/main" id="{12B94D33-B809-4B7C-AD25-674F0AE25104}"/>
                </a:ext>
              </a:extLst>
            </p:cNvPr>
            <p:cNvSpPr/>
            <p:nvPr/>
          </p:nvSpPr>
          <p:spPr>
            <a:xfrm>
              <a:off x="5455076" y="3350108"/>
              <a:ext cx="18659" cy="18659"/>
            </a:xfrm>
            <a:custGeom>
              <a:avLst/>
              <a:gdLst/>
              <a:ahLst/>
              <a:cxnLst/>
              <a:rect l="0" t="0" r="0" b="0"/>
              <a:pathLst>
                <a:path w="18660" h="18660">
                  <a:moveTo>
                    <a:pt x="3265" y="207"/>
                  </a:moveTo>
                  <a:cubicBezTo>
                    <a:pt x="2799" y="-259"/>
                    <a:pt x="2333" y="207"/>
                    <a:pt x="1399" y="207"/>
                  </a:cubicBezTo>
                  <a:cubicBezTo>
                    <a:pt x="933" y="2073"/>
                    <a:pt x="0" y="3939"/>
                    <a:pt x="0" y="5339"/>
                  </a:cubicBezTo>
                  <a:cubicBezTo>
                    <a:pt x="466" y="11403"/>
                    <a:pt x="4665" y="15602"/>
                    <a:pt x="7930" y="20267"/>
                  </a:cubicBezTo>
                  <a:cubicBezTo>
                    <a:pt x="9330" y="22133"/>
                    <a:pt x="14462" y="22133"/>
                    <a:pt x="16794" y="20734"/>
                  </a:cubicBezTo>
                  <a:cubicBezTo>
                    <a:pt x="19593" y="18868"/>
                    <a:pt x="20059" y="14669"/>
                    <a:pt x="17727" y="12337"/>
                  </a:cubicBezTo>
                  <a:cubicBezTo>
                    <a:pt x="13529" y="6738"/>
                    <a:pt x="7930" y="3939"/>
                    <a:pt x="3265" y="20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Freeform: Shape 111">
              <a:extLst>
                <a:ext uri="{FF2B5EF4-FFF2-40B4-BE49-F238E27FC236}">
                  <a16:creationId xmlns:a16="http://schemas.microsoft.com/office/drawing/2014/main" id="{6B5F5576-DB8E-427E-A5ED-14ED521B3446}"/>
                </a:ext>
              </a:extLst>
            </p:cNvPr>
            <p:cNvSpPr/>
            <p:nvPr/>
          </p:nvSpPr>
          <p:spPr>
            <a:xfrm>
              <a:off x="1897820" y="2027469"/>
              <a:ext cx="13994" cy="18659"/>
            </a:xfrm>
            <a:custGeom>
              <a:avLst/>
              <a:gdLst/>
              <a:ahLst/>
              <a:cxnLst/>
              <a:rect l="0" t="0" r="0" b="0"/>
              <a:pathLst>
                <a:path w="13995" h="18660">
                  <a:moveTo>
                    <a:pt x="7350" y="845"/>
                  </a:moveTo>
                  <a:cubicBezTo>
                    <a:pt x="1285" y="4577"/>
                    <a:pt x="-1514" y="12041"/>
                    <a:pt x="819" y="18572"/>
                  </a:cubicBezTo>
                  <a:cubicBezTo>
                    <a:pt x="1285" y="19972"/>
                    <a:pt x="3151" y="20905"/>
                    <a:pt x="4551" y="22304"/>
                  </a:cubicBezTo>
                  <a:cubicBezTo>
                    <a:pt x="5950" y="21838"/>
                    <a:pt x="7816" y="21838"/>
                    <a:pt x="8283" y="20905"/>
                  </a:cubicBezTo>
                  <a:cubicBezTo>
                    <a:pt x="10615" y="18106"/>
                    <a:pt x="12948" y="14840"/>
                    <a:pt x="14814" y="11575"/>
                  </a:cubicBezTo>
                  <a:cubicBezTo>
                    <a:pt x="15280" y="10642"/>
                    <a:pt x="15747" y="9242"/>
                    <a:pt x="16213" y="8309"/>
                  </a:cubicBezTo>
                  <a:cubicBezTo>
                    <a:pt x="17146" y="5977"/>
                    <a:pt x="16213" y="3178"/>
                    <a:pt x="14814" y="1312"/>
                  </a:cubicBezTo>
                  <a:cubicBezTo>
                    <a:pt x="12481" y="-88"/>
                    <a:pt x="9682" y="-555"/>
                    <a:pt x="7350" y="84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Freeform: Shape 112">
              <a:extLst>
                <a:ext uri="{FF2B5EF4-FFF2-40B4-BE49-F238E27FC236}">
                  <a16:creationId xmlns:a16="http://schemas.microsoft.com/office/drawing/2014/main" id="{9D9BC23B-1C03-4080-8D7B-9A225708E482}"/>
                </a:ext>
              </a:extLst>
            </p:cNvPr>
            <p:cNvSpPr/>
            <p:nvPr/>
          </p:nvSpPr>
          <p:spPr>
            <a:xfrm>
              <a:off x="5262794" y="1906543"/>
              <a:ext cx="13994" cy="23324"/>
            </a:xfrm>
            <a:custGeom>
              <a:avLst/>
              <a:gdLst/>
              <a:ahLst/>
              <a:cxnLst/>
              <a:rect l="0" t="0" r="0" b="0"/>
              <a:pathLst>
                <a:path w="13995" h="23325">
                  <a:moveTo>
                    <a:pt x="7090" y="485"/>
                  </a:moveTo>
                  <a:cubicBezTo>
                    <a:pt x="5690" y="1418"/>
                    <a:pt x="3824" y="2818"/>
                    <a:pt x="2891" y="4217"/>
                  </a:cubicBezTo>
                  <a:cubicBezTo>
                    <a:pt x="558" y="6550"/>
                    <a:pt x="-841" y="9349"/>
                    <a:pt x="558" y="12615"/>
                  </a:cubicBezTo>
                  <a:cubicBezTo>
                    <a:pt x="1958" y="16813"/>
                    <a:pt x="2891" y="21012"/>
                    <a:pt x="4290" y="25210"/>
                  </a:cubicBezTo>
                  <a:cubicBezTo>
                    <a:pt x="4290" y="25677"/>
                    <a:pt x="5223" y="25677"/>
                    <a:pt x="5690" y="26143"/>
                  </a:cubicBezTo>
                  <a:cubicBezTo>
                    <a:pt x="6156" y="25677"/>
                    <a:pt x="6623" y="25210"/>
                    <a:pt x="7090" y="24744"/>
                  </a:cubicBezTo>
                  <a:cubicBezTo>
                    <a:pt x="8489" y="19612"/>
                    <a:pt x="12221" y="15880"/>
                    <a:pt x="15020" y="11682"/>
                  </a:cubicBezTo>
                  <a:cubicBezTo>
                    <a:pt x="16886" y="8416"/>
                    <a:pt x="15953" y="4684"/>
                    <a:pt x="12688" y="1418"/>
                  </a:cubicBezTo>
                  <a:cubicBezTo>
                    <a:pt x="10822" y="19"/>
                    <a:pt x="8489" y="-448"/>
                    <a:pt x="7090" y="48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Shape 113">
              <a:extLst>
                <a:ext uri="{FF2B5EF4-FFF2-40B4-BE49-F238E27FC236}">
                  <a16:creationId xmlns:a16="http://schemas.microsoft.com/office/drawing/2014/main" id="{2E40A639-3191-4503-A43E-CF7DF7567A5D}"/>
                </a:ext>
              </a:extLst>
            </p:cNvPr>
            <p:cNvSpPr/>
            <p:nvPr/>
          </p:nvSpPr>
          <p:spPr>
            <a:xfrm>
              <a:off x="2044646" y="2437882"/>
              <a:ext cx="4665" cy="4665"/>
            </a:xfrm>
            <a:custGeom>
              <a:avLst/>
              <a:gdLst/>
              <a:ahLst/>
              <a:cxnLst/>
              <a:rect l="0" t="0" r="0" b="0"/>
              <a:pathLst>
                <a:path>
                  <a:moveTo>
                    <a:pt x="467" y="0"/>
                  </a:moveTo>
                  <a:cubicBezTo>
                    <a:pt x="467" y="0"/>
                    <a:pt x="0" y="0"/>
                    <a:pt x="0" y="0"/>
                  </a:cubicBezTo>
                  <a:cubicBezTo>
                    <a:pt x="0" y="0"/>
                    <a:pt x="0" y="0"/>
                    <a:pt x="467" y="0"/>
                  </a:cubicBezTo>
                  <a:cubicBezTo>
                    <a:pt x="467" y="0"/>
                    <a:pt x="467" y="467"/>
                    <a:pt x="467" y="0"/>
                  </a:cubicBezTo>
                  <a:cubicBezTo>
                    <a:pt x="467" y="0"/>
                    <a:pt x="467" y="0"/>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Shape 114">
              <a:extLst>
                <a:ext uri="{FF2B5EF4-FFF2-40B4-BE49-F238E27FC236}">
                  <a16:creationId xmlns:a16="http://schemas.microsoft.com/office/drawing/2014/main" id="{1EF7D135-FB87-4F09-929B-8E962160F758}"/>
                </a:ext>
              </a:extLst>
            </p:cNvPr>
            <p:cNvSpPr/>
            <p:nvPr/>
          </p:nvSpPr>
          <p:spPr>
            <a:xfrm>
              <a:off x="2038582" y="2423889"/>
              <a:ext cx="23324" cy="18659"/>
            </a:xfrm>
            <a:custGeom>
              <a:avLst/>
              <a:gdLst/>
              <a:ahLst/>
              <a:cxnLst/>
              <a:rect l="0" t="0" r="0" b="0"/>
              <a:pathLst>
                <a:path w="23325" h="18660">
                  <a:moveTo>
                    <a:pt x="18194" y="21459"/>
                  </a:moveTo>
                  <a:cubicBezTo>
                    <a:pt x="20526" y="21459"/>
                    <a:pt x="23325" y="21459"/>
                    <a:pt x="25658" y="21459"/>
                  </a:cubicBezTo>
                  <a:cubicBezTo>
                    <a:pt x="26591" y="9797"/>
                    <a:pt x="27057" y="12596"/>
                    <a:pt x="18194" y="8397"/>
                  </a:cubicBezTo>
                  <a:cubicBezTo>
                    <a:pt x="13062" y="6065"/>
                    <a:pt x="7464" y="4665"/>
                    <a:pt x="3732" y="0"/>
                  </a:cubicBezTo>
                  <a:cubicBezTo>
                    <a:pt x="3732" y="0"/>
                    <a:pt x="1866" y="933"/>
                    <a:pt x="467" y="1400"/>
                  </a:cubicBezTo>
                  <a:cubicBezTo>
                    <a:pt x="0" y="1400"/>
                    <a:pt x="0" y="2799"/>
                    <a:pt x="0" y="3266"/>
                  </a:cubicBezTo>
                  <a:cubicBezTo>
                    <a:pt x="1866" y="6998"/>
                    <a:pt x="4199" y="10730"/>
                    <a:pt x="6531" y="13995"/>
                  </a:cubicBezTo>
                  <a:cubicBezTo>
                    <a:pt x="8397" y="14462"/>
                    <a:pt x="10730" y="14928"/>
                    <a:pt x="12596" y="15861"/>
                  </a:cubicBezTo>
                  <a:cubicBezTo>
                    <a:pt x="15395" y="16794"/>
                    <a:pt x="17261" y="18660"/>
                    <a:pt x="18194" y="214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6" name="Freeform: Shape 115">
              <a:extLst>
                <a:ext uri="{FF2B5EF4-FFF2-40B4-BE49-F238E27FC236}">
                  <a16:creationId xmlns:a16="http://schemas.microsoft.com/office/drawing/2014/main" id="{CDE00DDE-0FE7-4B9F-9263-9804194145DF}"/>
                </a:ext>
              </a:extLst>
            </p:cNvPr>
            <p:cNvSpPr/>
            <p:nvPr/>
          </p:nvSpPr>
          <p:spPr>
            <a:xfrm>
              <a:off x="2056307" y="2445346"/>
              <a:ext cx="4665" cy="4665"/>
            </a:xfrm>
            <a:custGeom>
              <a:avLst/>
              <a:gdLst/>
              <a:ahLst/>
              <a:cxnLst/>
              <a:rect l="0" t="0" r="0" b="0"/>
              <a:pathLst>
                <a:path>
                  <a:moveTo>
                    <a:pt x="467" y="0"/>
                  </a:moveTo>
                  <a:cubicBezTo>
                    <a:pt x="467" y="0"/>
                    <a:pt x="0" y="0"/>
                    <a:pt x="0" y="0"/>
                  </a:cubicBezTo>
                  <a:cubicBezTo>
                    <a:pt x="0" y="467"/>
                    <a:pt x="0" y="467"/>
                    <a:pt x="467" y="0"/>
                  </a:cubicBezTo>
                  <a:cubicBezTo>
                    <a:pt x="467" y="467"/>
                    <a:pt x="467" y="467"/>
                    <a:pt x="467" y="0"/>
                  </a:cubicBezTo>
                  <a:cubicBezTo>
                    <a:pt x="467" y="467"/>
                    <a:pt x="467" y="467"/>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7" name="Freeform: Shape 116">
              <a:extLst>
                <a:ext uri="{FF2B5EF4-FFF2-40B4-BE49-F238E27FC236}">
                  <a16:creationId xmlns:a16="http://schemas.microsoft.com/office/drawing/2014/main" id="{D5157A47-CCEE-41A8-8B3F-B3124EBC3A3A}"/>
                </a:ext>
              </a:extLst>
            </p:cNvPr>
            <p:cNvSpPr/>
            <p:nvPr/>
          </p:nvSpPr>
          <p:spPr>
            <a:xfrm>
              <a:off x="5189184" y="2346867"/>
              <a:ext cx="18659" cy="23324"/>
            </a:xfrm>
            <a:custGeom>
              <a:avLst/>
              <a:gdLst/>
              <a:ahLst/>
              <a:cxnLst/>
              <a:rect l="0" t="0" r="0" b="0"/>
              <a:pathLst>
                <a:path w="18660" h="23325">
                  <a:moveTo>
                    <a:pt x="3732" y="26176"/>
                  </a:moveTo>
                  <a:cubicBezTo>
                    <a:pt x="9330" y="18712"/>
                    <a:pt x="14928" y="11248"/>
                    <a:pt x="21926" y="4717"/>
                  </a:cubicBezTo>
                  <a:cubicBezTo>
                    <a:pt x="22392" y="4251"/>
                    <a:pt x="21926" y="2385"/>
                    <a:pt x="21926" y="1452"/>
                  </a:cubicBezTo>
                  <a:cubicBezTo>
                    <a:pt x="21459" y="985"/>
                    <a:pt x="20993" y="519"/>
                    <a:pt x="20526" y="52"/>
                  </a:cubicBezTo>
                  <a:cubicBezTo>
                    <a:pt x="17727" y="-414"/>
                    <a:pt x="16328" y="2385"/>
                    <a:pt x="13995" y="3318"/>
                  </a:cubicBezTo>
                  <a:cubicBezTo>
                    <a:pt x="10263" y="4717"/>
                    <a:pt x="6998" y="5650"/>
                    <a:pt x="5598" y="9849"/>
                  </a:cubicBezTo>
                  <a:cubicBezTo>
                    <a:pt x="4198" y="13581"/>
                    <a:pt x="2333" y="16380"/>
                    <a:pt x="466" y="20112"/>
                  </a:cubicBezTo>
                  <a:cubicBezTo>
                    <a:pt x="0" y="21045"/>
                    <a:pt x="0" y="22444"/>
                    <a:pt x="0" y="23844"/>
                  </a:cubicBezTo>
                  <a:cubicBezTo>
                    <a:pt x="0" y="24777"/>
                    <a:pt x="933" y="25710"/>
                    <a:pt x="1866" y="26643"/>
                  </a:cubicBezTo>
                  <a:cubicBezTo>
                    <a:pt x="2333" y="26643"/>
                    <a:pt x="3732" y="26643"/>
                    <a:pt x="3732" y="2617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8" name="Freeform: Shape 117">
              <a:extLst>
                <a:ext uri="{FF2B5EF4-FFF2-40B4-BE49-F238E27FC236}">
                  <a16:creationId xmlns:a16="http://schemas.microsoft.com/office/drawing/2014/main" id="{485CEA86-1010-428B-AE4C-4877545CBC98}"/>
                </a:ext>
              </a:extLst>
            </p:cNvPr>
            <p:cNvSpPr/>
            <p:nvPr/>
          </p:nvSpPr>
          <p:spPr>
            <a:xfrm>
              <a:off x="4994427" y="3310838"/>
              <a:ext cx="18659" cy="9330"/>
            </a:xfrm>
            <a:custGeom>
              <a:avLst/>
              <a:gdLst/>
              <a:ahLst/>
              <a:cxnLst/>
              <a:rect l="0" t="0" r="0" b="0"/>
              <a:pathLst>
                <a:path w="18660" h="9330">
                  <a:moveTo>
                    <a:pt x="18894" y="10557"/>
                  </a:moveTo>
                  <a:cubicBezTo>
                    <a:pt x="19827" y="9624"/>
                    <a:pt x="19827" y="8224"/>
                    <a:pt x="20293" y="7291"/>
                  </a:cubicBezTo>
                  <a:cubicBezTo>
                    <a:pt x="19827" y="6358"/>
                    <a:pt x="19827" y="4959"/>
                    <a:pt x="18894" y="4026"/>
                  </a:cubicBezTo>
                  <a:cubicBezTo>
                    <a:pt x="13762" y="-1573"/>
                    <a:pt x="5832" y="-1106"/>
                    <a:pt x="700" y="4026"/>
                  </a:cubicBezTo>
                  <a:cubicBezTo>
                    <a:pt x="-233" y="4959"/>
                    <a:pt x="-233" y="7758"/>
                    <a:pt x="700" y="9157"/>
                  </a:cubicBezTo>
                  <a:cubicBezTo>
                    <a:pt x="4432" y="12889"/>
                    <a:pt x="9097" y="14755"/>
                    <a:pt x="14229" y="13356"/>
                  </a:cubicBezTo>
                  <a:cubicBezTo>
                    <a:pt x="16094" y="12889"/>
                    <a:pt x="17494" y="11490"/>
                    <a:pt x="18894" y="1055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9" name="Freeform: Shape 118">
              <a:extLst>
                <a:ext uri="{FF2B5EF4-FFF2-40B4-BE49-F238E27FC236}">
                  <a16:creationId xmlns:a16="http://schemas.microsoft.com/office/drawing/2014/main" id="{45683FDB-B6DD-41BE-AD9E-5320C6B0A034}"/>
                </a:ext>
              </a:extLst>
            </p:cNvPr>
            <p:cNvSpPr/>
            <p:nvPr/>
          </p:nvSpPr>
          <p:spPr>
            <a:xfrm>
              <a:off x="2765708" y="1690687"/>
              <a:ext cx="13994" cy="13995"/>
            </a:xfrm>
            <a:custGeom>
              <a:avLst/>
              <a:gdLst/>
              <a:ahLst/>
              <a:cxnLst/>
              <a:rect l="0" t="0" r="0" b="0"/>
              <a:pathLst>
                <a:path w="13995" h="13995">
                  <a:moveTo>
                    <a:pt x="1514" y="2695"/>
                  </a:moveTo>
                  <a:cubicBezTo>
                    <a:pt x="581" y="4094"/>
                    <a:pt x="115" y="6427"/>
                    <a:pt x="115" y="7826"/>
                  </a:cubicBezTo>
                  <a:cubicBezTo>
                    <a:pt x="-352" y="11092"/>
                    <a:pt x="581" y="14358"/>
                    <a:pt x="3380" y="15757"/>
                  </a:cubicBezTo>
                  <a:cubicBezTo>
                    <a:pt x="6646" y="17623"/>
                    <a:pt x="10378" y="18090"/>
                    <a:pt x="14110" y="15757"/>
                  </a:cubicBezTo>
                  <a:cubicBezTo>
                    <a:pt x="14576" y="15291"/>
                    <a:pt x="15043" y="14824"/>
                    <a:pt x="15043" y="14358"/>
                  </a:cubicBezTo>
                  <a:cubicBezTo>
                    <a:pt x="15043" y="13891"/>
                    <a:pt x="15976" y="12958"/>
                    <a:pt x="15509" y="12492"/>
                  </a:cubicBezTo>
                  <a:cubicBezTo>
                    <a:pt x="14110" y="9226"/>
                    <a:pt x="12244" y="5494"/>
                    <a:pt x="10844" y="2228"/>
                  </a:cubicBezTo>
                  <a:cubicBezTo>
                    <a:pt x="8978" y="-1037"/>
                    <a:pt x="3380" y="-571"/>
                    <a:pt x="1514" y="269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0" name="Freeform: Shape 119">
              <a:extLst>
                <a:ext uri="{FF2B5EF4-FFF2-40B4-BE49-F238E27FC236}">
                  <a16:creationId xmlns:a16="http://schemas.microsoft.com/office/drawing/2014/main" id="{18451EB7-EBDA-4C30-A45C-03545EE513AA}"/>
                </a:ext>
              </a:extLst>
            </p:cNvPr>
            <p:cNvSpPr/>
            <p:nvPr/>
          </p:nvSpPr>
          <p:spPr>
            <a:xfrm>
              <a:off x="566373" y="2068431"/>
              <a:ext cx="18659" cy="18659"/>
            </a:xfrm>
            <a:custGeom>
              <a:avLst/>
              <a:gdLst/>
              <a:ahLst/>
              <a:cxnLst/>
              <a:rect l="0" t="0" r="0" b="0"/>
              <a:pathLst>
                <a:path w="18660" h="18660">
                  <a:moveTo>
                    <a:pt x="17727" y="0"/>
                  </a:moveTo>
                  <a:cubicBezTo>
                    <a:pt x="16794" y="0"/>
                    <a:pt x="14928" y="0"/>
                    <a:pt x="13995" y="933"/>
                  </a:cubicBezTo>
                  <a:cubicBezTo>
                    <a:pt x="9330" y="6065"/>
                    <a:pt x="4665" y="11196"/>
                    <a:pt x="0" y="16328"/>
                  </a:cubicBezTo>
                  <a:cubicBezTo>
                    <a:pt x="0" y="16794"/>
                    <a:pt x="0" y="17261"/>
                    <a:pt x="467" y="17727"/>
                  </a:cubicBezTo>
                  <a:cubicBezTo>
                    <a:pt x="933" y="18194"/>
                    <a:pt x="1400" y="18660"/>
                    <a:pt x="1866" y="18660"/>
                  </a:cubicBezTo>
                  <a:cubicBezTo>
                    <a:pt x="9330" y="18194"/>
                    <a:pt x="15395" y="15395"/>
                    <a:pt x="20526" y="10730"/>
                  </a:cubicBezTo>
                  <a:cubicBezTo>
                    <a:pt x="21926" y="9797"/>
                    <a:pt x="21926" y="7464"/>
                    <a:pt x="22392" y="6065"/>
                  </a:cubicBezTo>
                  <a:cubicBezTo>
                    <a:pt x="22392" y="3266"/>
                    <a:pt x="20060" y="0"/>
                    <a:pt x="1772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E529815F-BB46-4ED9-AC3C-1EE81677560B}"/>
                </a:ext>
              </a:extLst>
            </p:cNvPr>
            <p:cNvSpPr/>
            <p:nvPr/>
          </p:nvSpPr>
          <p:spPr>
            <a:xfrm>
              <a:off x="1980672" y="1330928"/>
              <a:ext cx="13994" cy="13995"/>
            </a:xfrm>
            <a:custGeom>
              <a:avLst/>
              <a:gdLst/>
              <a:ahLst/>
              <a:cxnLst/>
              <a:rect l="0" t="0" r="0" b="0"/>
              <a:pathLst>
                <a:path w="13995" h="13995">
                  <a:moveTo>
                    <a:pt x="3798" y="17261"/>
                  </a:moveTo>
                  <a:cubicBezTo>
                    <a:pt x="4731" y="18660"/>
                    <a:pt x="7531" y="19127"/>
                    <a:pt x="8930" y="17727"/>
                  </a:cubicBezTo>
                  <a:cubicBezTo>
                    <a:pt x="11729" y="14462"/>
                    <a:pt x="14995" y="11196"/>
                    <a:pt x="15928" y="6531"/>
                  </a:cubicBezTo>
                  <a:cubicBezTo>
                    <a:pt x="16394" y="5598"/>
                    <a:pt x="15461" y="4199"/>
                    <a:pt x="14995" y="3266"/>
                  </a:cubicBezTo>
                  <a:cubicBezTo>
                    <a:pt x="13595" y="933"/>
                    <a:pt x="10796" y="466"/>
                    <a:pt x="8463" y="0"/>
                  </a:cubicBezTo>
                  <a:cubicBezTo>
                    <a:pt x="2865" y="933"/>
                    <a:pt x="-2733" y="6531"/>
                    <a:pt x="1466" y="12596"/>
                  </a:cubicBezTo>
                  <a:cubicBezTo>
                    <a:pt x="2399" y="13995"/>
                    <a:pt x="2865" y="15861"/>
                    <a:pt x="3798" y="1726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2" name="Freeform: Shape 121">
              <a:extLst>
                <a:ext uri="{FF2B5EF4-FFF2-40B4-BE49-F238E27FC236}">
                  <a16:creationId xmlns:a16="http://schemas.microsoft.com/office/drawing/2014/main" id="{5133177E-CD5C-480D-A671-8B3186883355}"/>
                </a:ext>
              </a:extLst>
            </p:cNvPr>
            <p:cNvSpPr/>
            <p:nvPr/>
          </p:nvSpPr>
          <p:spPr>
            <a:xfrm>
              <a:off x="1991001" y="1479267"/>
              <a:ext cx="13994" cy="13995"/>
            </a:xfrm>
            <a:custGeom>
              <a:avLst/>
              <a:gdLst/>
              <a:ahLst/>
              <a:cxnLst/>
              <a:rect l="0" t="0" r="0" b="0"/>
              <a:pathLst>
                <a:path w="13995" h="13995">
                  <a:moveTo>
                    <a:pt x="0" y="14462"/>
                  </a:moveTo>
                  <a:cubicBezTo>
                    <a:pt x="0" y="14928"/>
                    <a:pt x="467" y="15395"/>
                    <a:pt x="933" y="15861"/>
                  </a:cubicBezTo>
                  <a:cubicBezTo>
                    <a:pt x="3732" y="17727"/>
                    <a:pt x="6998" y="18194"/>
                    <a:pt x="9797" y="16328"/>
                  </a:cubicBezTo>
                  <a:cubicBezTo>
                    <a:pt x="12596" y="14928"/>
                    <a:pt x="14462" y="12129"/>
                    <a:pt x="14928" y="9330"/>
                  </a:cubicBezTo>
                  <a:cubicBezTo>
                    <a:pt x="15395" y="4665"/>
                    <a:pt x="11196" y="0"/>
                    <a:pt x="6998" y="0"/>
                  </a:cubicBezTo>
                  <a:cubicBezTo>
                    <a:pt x="6065" y="0"/>
                    <a:pt x="4665" y="933"/>
                    <a:pt x="3732" y="1400"/>
                  </a:cubicBezTo>
                  <a:cubicBezTo>
                    <a:pt x="467" y="5598"/>
                    <a:pt x="0" y="10263"/>
                    <a:pt x="0" y="1446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3" name="Freeform: Shape 122">
              <a:extLst>
                <a:ext uri="{FF2B5EF4-FFF2-40B4-BE49-F238E27FC236}">
                  <a16:creationId xmlns:a16="http://schemas.microsoft.com/office/drawing/2014/main" id="{30CD1516-E377-4518-B9BF-A2234F79480F}"/>
                </a:ext>
              </a:extLst>
            </p:cNvPr>
            <p:cNvSpPr/>
            <p:nvPr/>
          </p:nvSpPr>
          <p:spPr>
            <a:xfrm>
              <a:off x="536333" y="2079626"/>
              <a:ext cx="18659" cy="13995"/>
            </a:xfrm>
            <a:custGeom>
              <a:avLst/>
              <a:gdLst/>
              <a:ahLst/>
              <a:cxnLst/>
              <a:rect l="0" t="0" r="0" b="0"/>
              <a:pathLst>
                <a:path w="18660" h="13995">
                  <a:moveTo>
                    <a:pt x="19777" y="0"/>
                  </a:moveTo>
                  <a:cubicBezTo>
                    <a:pt x="17911" y="0"/>
                    <a:pt x="15578" y="0"/>
                    <a:pt x="14179" y="933"/>
                  </a:cubicBezTo>
                  <a:cubicBezTo>
                    <a:pt x="9047" y="4665"/>
                    <a:pt x="4382" y="8864"/>
                    <a:pt x="650" y="14462"/>
                  </a:cubicBezTo>
                  <a:cubicBezTo>
                    <a:pt x="-283" y="15861"/>
                    <a:pt x="-283" y="16794"/>
                    <a:pt x="1117" y="17727"/>
                  </a:cubicBezTo>
                  <a:cubicBezTo>
                    <a:pt x="1583" y="18194"/>
                    <a:pt x="2516" y="18194"/>
                    <a:pt x="2983" y="17727"/>
                  </a:cubicBezTo>
                  <a:cubicBezTo>
                    <a:pt x="10447" y="14928"/>
                    <a:pt x="16511" y="10730"/>
                    <a:pt x="21643" y="4665"/>
                  </a:cubicBezTo>
                  <a:cubicBezTo>
                    <a:pt x="22110" y="4199"/>
                    <a:pt x="22110" y="3266"/>
                    <a:pt x="22110" y="2799"/>
                  </a:cubicBezTo>
                  <a:cubicBezTo>
                    <a:pt x="21177" y="1866"/>
                    <a:pt x="20710" y="467"/>
                    <a:pt x="1977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4" name="Freeform: Shape 123">
              <a:extLst>
                <a:ext uri="{FF2B5EF4-FFF2-40B4-BE49-F238E27FC236}">
                  <a16:creationId xmlns:a16="http://schemas.microsoft.com/office/drawing/2014/main" id="{B572790F-4232-47D3-8B3E-56DC8E0AE710}"/>
                </a:ext>
              </a:extLst>
            </p:cNvPr>
            <p:cNvSpPr/>
            <p:nvPr/>
          </p:nvSpPr>
          <p:spPr>
            <a:xfrm>
              <a:off x="4589170" y="1438968"/>
              <a:ext cx="13994" cy="13995"/>
            </a:xfrm>
            <a:custGeom>
              <a:avLst/>
              <a:gdLst/>
              <a:ahLst/>
              <a:cxnLst/>
              <a:rect l="0" t="0" r="0" b="0"/>
              <a:pathLst>
                <a:path w="13995" h="13995">
                  <a:moveTo>
                    <a:pt x="7119" y="183"/>
                  </a:moveTo>
                  <a:cubicBezTo>
                    <a:pt x="5719" y="-283"/>
                    <a:pt x="3387" y="183"/>
                    <a:pt x="1987" y="1116"/>
                  </a:cubicBezTo>
                  <a:cubicBezTo>
                    <a:pt x="588" y="2049"/>
                    <a:pt x="-345" y="4382"/>
                    <a:pt x="121" y="5781"/>
                  </a:cubicBezTo>
                  <a:cubicBezTo>
                    <a:pt x="588" y="11379"/>
                    <a:pt x="3853" y="15111"/>
                    <a:pt x="8518" y="17444"/>
                  </a:cubicBezTo>
                  <a:cubicBezTo>
                    <a:pt x="9918" y="17910"/>
                    <a:pt x="12717" y="17444"/>
                    <a:pt x="13183" y="15578"/>
                  </a:cubicBezTo>
                  <a:cubicBezTo>
                    <a:pt x="14117" y="13712"/>
                    <a:pt x="14583" y="11846"/>
                    <a:pt x="14583" y="10913"/>
                  </a:cubicBezTo>
                  <a:cubicBezTo>
                    <a:pt x="14117" y="4848"/>
                    <a:pt x="11318" y="2049"/>
                    <a:pt x="7119" y="1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5" name="Freeform: Shape 124">
              <a:extLst>
                <a:ext uri="{FF2B5EF4-FFF2-40B4-BE49-F238E27FC236}">
                  <a16:creationId xmlns:a16="http://schemas.microsoft.com/office/drawing/2014/main" id="{1FD69249-504A-4922-AD00-D8DD2EE9F063}"/>
                </a:ext>
              </a:extLst>
            </p:cNvPr>
            <p:cNvSpPr/>
            <p:nvPr/>
          </p:nvSpPr>
          <p:spPr>
            <a:xfrm>
              <a:off x="1882913" y="1423724"/>
              <a:ext cx="13994" cy="13995"/>
            </a:xfrm>
            <a:custGeom>
              <a:avLst/>
              <a:gdLst/>
              <a:ahLst/>
              <a:cxnLst/>
              <a:rect l="0" t="0" r="0" b="0"/>
              <a:pathLst>
                <a:path w="13995" h="13995">
                  <a:moveTo>
                    <a:pt x="331" y="7963"/>
                  </a:moveTo>
                  <a:cubicBezTo>
                    <a:pt x="2197" y="12628"/>
                    <a:pt x="4996" y="14961"/>
                    <a:pt x="10127" y="15427"/>
                  </a:cubicBezTo>
                  <a:cubicBezTo>
                    <a:pt x="13393" y="15427"/>
                    <a:pt x="16192" y="12628"/>
                    <a:pt x="15725" y="9363"/>
                  </a:cubicBezTo>
                  <a:cubicBezTo>
                    <a:pt x="15259" y="4231"/>
                    <a:pt x="11060" y="32"/>
                    <a:pt x="5929" y="32"/>
                  </a:cubicBezTo>
                  <a:cubicBezTo>
                    <a:pt x="2197" y="-434"/>
                    <a:pt x="-1069" y="4231"/>
                    <a:pt x="331" y="796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E97C3FB9-95B0-4115-ABE4-EEC3F8882231}"/>
                </a:ext>
              </a:extLst>
            </p:cNvPr>
            <p:cNvSpPr/>
            <p:nvPr/>
          </p:nvSpPr>
          <p:spPr>
            <a:xfrm>
              <a:off x="1753845" y="1374687"/>
              <a:ext cx="55977" cy="41983"/>
            </a:xfrm>
            <a:custGeom>
              <a:avLst/>
              <a:gdLst/>
              <a:ahLst/>
              <a:cxnLst/>
              <a:rect l="0" t="0" r="0" b="0"/>
              <a:pathLst>
                <a:path w="55980" h="41985">
                  <a:moveTo>
                    <a:pt x="9514" y="17817"/>
                  </a:moveTo>
                  <a:cubicBezTo>
                    <a:pt x="9514" y="17817"/>
                    <a:pt x="9514" y="18283"/>
                    <a:pt x="9514" y="17817"/>
                  </a:cubicBezTo>
                  <a:lnTo>
                    <a:pt x="9514" y="17817"/>
                  </a:lnTo>
                  <a:cubicBezTo>
                    <a:pt x="9047" y="20149"/>
                    <a:pt x="8114" y="22948"/>
                    <a:pt x="7181" y="25281"/>
                  </a:cubicBezTo>
                  <a:cubicBezTo>
                    <a:pt x="5782" y="28546"/>
                    <a:pt x="6248" y="31345"/>
                    <a:pt x="8114" y="34144"/>
                  </a:cubicBezTo>
                  <a:cubicBezTo>
                    <a:pt x="9980" y="36943"/>
                    <a:pt x="11846" y="39276"/>
                    <a:pt x="13712" y="41608"/>
                  </a:cubicBezTo>
                  <a:cubicBezTo>
                    <a:pt x="15112" y="43941"/>
                    <a:pt x="17445" y="44874"/>
                    <a:pt x="20243" y="45341"/>
                  </a:cubicBezTo>
                  <a:cubicBezTo>
                    <a:pt x="22576" y="45807"/>
                    <a:pt x="25375" y="46274"/>
                    <a:pt x="27708" y="46274"/>
                  </a:cubicBezTo>
                  <a:cubicBezTo>
                    <a:pt x="32373" y="46274"/>
                    <a:pt x="36571" y="44874"/>
                    <a:pt x="39370" y="41142"/>
                  </a:cubicBezTo>
                  <a:cubicBezTo>
                    <a:pt x="42169" y="38343"/>
                    <a:pt x="44035" y="35077"/>
                    <a:pt x="44968" y="31345"/>
                  </a:cubicBezTo>
                  <a:cubicBezTo>
                    <a:pt x="45435" y="28546"/>
                    <a:pt x="47301" y="27147"/>
                    <a:pt x="49634" y="25747"/>
                  </a:cubicBezTo>
                  <a:cubicBezTo>
                    <a:pt x="52433" y="24348"/>
                    <a:pt x="55232" y="22482"/>
                    <a:pt x="57564" y="21082"/>
                  </a:cubicBezTo>
                  <a:cubicBezTo>
                    <a:pt x="58964" y="20149"/>
                    <a:pt x="58497" y="18750"/>
                    <a:pt x="57564" y="17817"/>
                  </a:cubicBezTo>
                  <a:cubicBezTo>
                    <a:pt x="56631" y="16884"/>
                    <a:pt x="56165" y="15484"/>
                    <a:pt x="55232" y="15018"/>
                  </a:cubicBezTo>
                  <a:cubicBezTo>
                    <a:pt x="47301" y="12219"/>
                    <a:pt x="39370" y="10819"/>
                    <a:pt x="30973" y="10353"/>
                  </a:cubicBezTo>
                  <a:cubicBezTo>
                    <a:pt x="24442" y="9886"/>
                    <a:pt x="18377" y="11286"/>
                    <a:pt x="12780" y="14551"/>
                  </a:cubicBezTo>
                  <a:lnTo>
                    <a:pt x="13246" y="14085"/>
                  </a:lnTo>
                  <a:cubicBezTo>
                    <a:pt x="13246" y="14085"/>
                    <a:pt x="12780" y="14551"/>
                    <a:pt x="12780" y="14551"/>
                  </a:cubicBezTo>
                  <a:cubicBezTo>
                    <a:pt x="12313" y="10819"/>
                    <a:pt x="12313" y="7087"/>
                    <a:pt x="11846" y="3355"/>
                  </a:cubicBezTo>
                  <a:cubicBezTo>
                    <a:pt x="11380" y="1022"/>
                    <a:pt x="8114" y="-377"/>
                    <a:pt x="5782" y="89"/>
                  </a:cubicBezTo>
                  <a:cubicBezTo>
                    <a:pt x="2983" y="556"/>
                    <a:pt x="1583" y="2422"/>
                    <a:pt x="650" y="4754"/>
                  </a:cubicBezTo>
                  <a:cubicBezTo>
                    <a:pt x="-283" y="7553"/>
                    <a:pt x="-283" y="10819"/>
                    <a:pt x="1117" y="13618"/>
                  </a:cubicBezTo>
                  <a:cubicBezTo>
                    <a:pt x="3449" y="16884"/>
                    <a:pt x="6715" y="17350"/>
                    <a:pt x="9514" y="1781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7" name="Freeform: Shape 126">
              <a:extLst>
                <a:ext uri="{FF2B5EF4-FFF2-40B4-BE49-F238E27FC236}">
                  <a16:creationId xmlns:a16="http://schemas.microsoft.com/office/drawing/2014/main" id="{7A09098F-BD20-48ED-97D2-807A5D05B76C}"/>
                </a:ext>
              </a:extLst>
            </p:cNvPr>
            <p:cNvSpPr/>
            <p:nvPr/>
          </p:nvSpPr>
          <p:spPr>
            <a:xfrm>
              <a:off x="5260461" y="2191116"/>
              <a:ext cx="9329" cy="18659"/>
            </a:xfrm>
            <a:custGeom>
              <a:avLst/>
              <a:gdLst/>
              <a:ahLst/>
              <a:cxnLst/>
              <a:rect l="0" t="0" r="0" b="0"/>
              <a:pathLst>
                <a:path w="9330" h="18660">
                  <a:moveTo>
                    <a:pt x="6624" y="20526"/>
                  </a:moveTo>
                  <a:cubicBezTo>
                    <a:pt x="11289" y="14928"/>
                    <a:pt x="13155" y="8397"/>
                    <a:pt x="12222" y="1399"/>
                  </a:cubicBezTo>
                  <a:cubicBezTo>
                    <a:pt x="12222" y="933"/>
                    <a:pt x="11289" y="0"/>
                    <a:pt x="11289" y="0"/>
                  </a:cubicBezTo>
                  <a:cubicBezTo>
                    <a:pt x="10356" y="0"/>
                    <a:pt x="8956" y="0"/>
                    <a:pt x="8023" y="466"/>
                  </a:cubicBezTo>
                  <a:cubicBezTo>
                    <a:pt x="7557" y="466"/>
                    <a:pt x="6624" y="933"/>
                    <a:pt x="6624" y="1866"/>
                  </a:cubicBezTo>
                  <a:cubicBezTo>
                    <a:pt x="4291" y="6998"/>
                    <a:pt x="1959" y="12129"/>
                    <a:pt x="93" y="17261"/>
                  </a:cubicBezTo>
                  <a:cubicBezTo>
                    <a:pt x="-374" y="18660"/>
                    <a:pt x="1026" y="20526"/>
                    <a:pt x="1959" y="21926"/>
                  </a:cubicBezTo>
                  <a:cubicBezTo>
                    <a:pt x="1959" y="22392"/>
                    <a:pt x="2892" y="22392"/>
                    <a:pt x="3825" y="22392"/>
                  </a:cubicBezTo>
                  <a:cubicBezTo>
                    <a:pt x="4758" y="21459"/>
                    <a:pt x="6157" y="21459"/>
                    <a:pt x="6624" y="2052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8" name="Freeform: Shape 127">
              <a:extLst>
                <a:ext uri="{FF2B5EF4-FFF2-40B4-BE49-F238E27FC236}">
                  <a16:creationId xmlns:a16="http://schemas.microsoft.com/office/drawing/2014/main" id="{77DD669C-38D7-4367-9566-B320DE7ABB7C}"/>
                </a:ext>
              </a:extLst>
            </p:cNvPr>
            <p:cNvSpPr/>
            <p:nvPr/>
          </p:nvSpPr>
          <p:spPr>
            <a:xfrm>
              <a:off x="1856962" y="2188495"/>
              <a:ext cx="13994" cy="13995"/>
            </a:xfrm>
            <a:custGeom>
              <a:avLst/>
              <a:gdLst/>
              <a:ahLst/>
              <a:cxnLst/>
              <a:rect l="0" t="0" r="0" b="0"/>
              <a:pathLst>
                <a:path w="13995" h="13995">
                  <a:moveTo>
                    <a:pt x="5756" y="14283"/>
                  </a:moveTo>
                  <a:cubicBezTo>
                    <a:pt x="10421" y="13350"/>
                    <a:pt x="14153" y="11017"/>
                    <a:pt x="16485" y="7285"/>
                  </a:cubicBezTo>
                  <a:cubicBezTo>
                    <a:pt x="16952" y="6352"/>
                    <a:pt x="16952" y="4953"/>
                    <a:pt x="16485" y="3553"/>
                  </a:cubicBezTo>
                  <a:cubicBezTo>
                    <a:pt x="15552" y="754"/>
                    <a:pt x="12753" y="-645"/>
                    <a:pt x="10421" y="288"/>
                  </a:cubicBezTo>
                  <a:cubicBezTo>
                    <a:pt x="8088" y="1221"/>
                    <a:pt x="5756" y="1687"/>
                    <a:pt x="2957" y="2620"/>
                  </a:cubicBezTo>
                  <a:cubicBezTo>
                    <a:pt x="158" y="3553"/>
                    <a:pt x="-309" y="5886"/>
                    <a:pt x="158" y="8685"/>
                  </a:cubicBezTo>
                  <a:cubicBezTo>
                    <a:pt x="158" y="9151"/>
                    <a:pt x="158" y="10084"/>
                    <a:pt x="158" y="10551"/>
                  </a:cubicBezTo>
                  <a:cubicBezTo>
                    <a:pt x="624" y="12884"/>
                    <a:pt x="3423" y="14750"/>
                    <a:pt x="5756" y="142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29" name="Freeform: Shape 128">
              <a:extLst>
                <a:ext uri="{FF2B5EF4-FFF2-40B4-BE49-F238E27FC236}">
                  <a16:creationId xmlns:a16="http://schemas.microsoft.com/office/drawing/2014/main" id="{2E246DB5-2302-4DDA-9AEF-B93EAEAD2459}"/>
                </a:ext>
              </a:extLst>
            </p:cNvPr>
            <p:cNvSpPr/>
            <p:nvPr/>
          </p:nvSpPr>
          <p:spPr>
            <a:xfrm>
              <a:off x="4480251" y="1392786"/>
              <a:ext cx="13994" cy="18659"/>
            </a:xfrm>
            <a:custGeom>
              <a:avLst/>
              <a:gdLst/>
              <a:ahLst/>
              <a:cxnLst/>
              <a:rect l="0" t="0" r="0" b="0"/>
              <a:pathLst>
                <a:path w="13995" h="18660">
                  <a:moveTo>
                    <a:pt x="13879" y="20710"/>
                  </a:moveTo>
                  <a:cubicBezTo>
                    <a:pt x="14345" y="21177"/>
                    <a:pt x="15278" y="21177"/>
                    <a:pt x="15744" y="21177"/>
                  </a:cubicBezTo>
                  <a:cubicBezTo>
                    <a:pt x="16678" y="20244"/>
                    <a:pt x="17144" y="19311"/>
                    <a:pt x="18077" y="18378"/>
                  </a:cubicBezTo>
                  <a:cubicBezTo>
                    <a:pt x="17611" y="16978"/>
                    <a:pt x="17611" y="15112"/>
                    <a:pt x="16678" y="13246"/>
                  </a:cubicBezTo>
                  <a:cubicBezTo>
                    <a:pt x="14811" y="8114"/>
                    <a:pt x="12479" y="3916"/>
                    <a:pt x="6881" y="2516"/>
                  </a:cubicBezTo>
                  <a:cubicBezTo>
                    <a:pt x="5481" y="2050"/>
                    <a:pt x="4548" y="1117"/>
                    <a:pt x="3615" y="650"/>
                  </a:cubicBezTo>
                  <a:cubicBezTo>
                    <a:pt x="2216" y="-283"/>
                    <a:pt x="1283" y="-283"/>
                    <a:pt x="350" y="1117"/>
                  </a:cubicBezTo>
                  <a:cubicBezTo>
                    <a:pt x="-117" y="1583"/>
                    <a:pt x="-117" y="2516"/>
                    <a:pt x="350" y="2983"/>
                  </a:cubicBezTo>
                  <a:cubicBezTo>
                    <a:pt x="4548" y="8581"/>
                    <a:pt x="9214" y="14645"/>
                    <a:pt x="13879" y="2071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0" name="Freeform: Shape 129">
              <a:extLst>
                <a:ext uri="{FF2B5EF4-FFF2-40B4-BE49-F238E27FC236}">
                  <a16:creationId xmlns:a16="http://schemas.microsoft.com/office/drawing/2014/main" id="{D71A5CBA-AC3C-4AA4-AD56-CF5E84ECFED2}"/>
                </a:ext>
              </a:extLst>
            </p:cNvPr>
            <p:cNvSpPr/>
            <p:nvPr/>
          </p:nvSpPr>
          <p:spPr>
            <a:xfrm>
              <a:off x="1821202" y="1597249"/>
              <a:ext cx="23324" cy="4665"/>
            </a:xfrm>
            <a:custGeom>
              <a:avLst/>
              <a:gdLst/>
              <a:ahLst/>
              <a:cxnLst/>
              <a:rect l="0" t="0" r="0" b="0"/>
              <a:pathLst>
                <a:path w="23325" h="4665">
                  <a:moveTo>
                    <a:pt x="16328" y="8434"/>
                  </a:moveTo>
                  <a:cubicBezTo>
                    <a:pt x="18660" y="7968"/>
                    <a:pt x="20993" y="6568"/>
                    <a:pt x="22859" y="5169"/>
                  </a:cubicBezTo>
                  <a:cubicBezTo>
                    <a:pt x="23792" y="4702"/>
                    <a:pt x="23792" y="2836"/>
                    <a:pt x="23792" y="1903"/>
                  </a:cubicBezTo>
                  <a:cubicBezTo>
                    <a:pt x="23792" y="1437"/>
                    <a:pt x="22859" y="970"/>
                    <a:pt x="22392" y="970"/>
                  </a:cubicBezTo>
                  <a:cubicBezTo>
                    <a:pt x="17261" y="-896"/>
                    <a:pt x="12596" y="504"/>
                    <a:pt x="7464" y="504"/>
                  </a:cubicBezTo>
                  <a:cubicBezTo>
                    <a:pt x="3266" y="970"/>
                    <a:pt x="1400" y="3769"/>
                    <a:pt x="0" y="7501"/>
                  </a:cubicBezTo>
                  <a:cubicBezTo>
                    <a:pt x="5598" y="8901"/>
                    <a:pt x="10730" y="9834"/>
                    <a:pt x="16328" y="843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1" name="Freeform: Shape 130">
              <a:extLst>
                <a:ext uri="{FF2B5EF4-FFF2-40B4-BE49-F238E27FC236}">
                  <a16:creationId xmlns:a16="http://schemas.microsoft.com/office/drawing/2014/main" id="{0B9FB06D-CBD2-48F1-BC3C-741BCC24B5C3}"/>
                </a:ext>
              </a:extLst>
            </p:cNvPr>
            <p:cNvSpPr/>
            <p:nvPr/>
          </p:nvSpPr>
          <p:spPr>
            <a:xfrm>
              <a:off x="1789296" y="1524808"/>
              <a:ext cx="9329" cy="9330"/>
            </a:xfrm>
            <a:custGeom>
              <a:avLst/>
              <a:gdLst/>
              <a:ahLst/>
              <a:cxnLst/>
              <a:rect l="0" t="0" r="0" b="0"/>
              <a:pathLst>
                <a:path w="9330" h="9330">
                  <a:moveTo>
                    <a:pt x="3917" y="13704"/>
                  </a:moveTo>
                  <a:cubicBezTo>
                    <a:pt x="7183" y="14170"/>
                    <a:pt x="10448" y="12771"/>
                    <a:pt x="11848" y="10438"/>
                  </a:cubicBezTo>
                  <a:cubicBezTo>
                    <a:pt x="13247" y="7639"/>
                    <a:pt x="13714" y="4840"/>
                    <a:pt x="11848" y="1574"/>
                  </a:cubicBezTo>
                  <a:cubicBezTo>
                    <a:pt x="10915" y="175"/>
                    <a:pt x="10448" y="-292"/>
                    <a:pt x="9049" y="175"/>
                  </a:cubicBezTo>
                  <a:cubicBezTo>
                    <a:pt x="4850" y="1574"/>
                    <a:pt x="1118" y="4840"/>
                    <a:pt x="185" y="8572"/>
                  </a:cubicBezTo>
                  <a:cubicBezTo>
                    <a:pt x="-748" y="9972"/>
                    <a:pt x="2051" y="13704"/>
                    <a:pt x="3917" y="1370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2" name="Freeform: Shape 131">
              <a:extLst>
                <a:ext uri="{FF2B5EF4-FFF2-40B4-BE49-F238E27FC236}">
                  <a16:creationId xmlns:a16="http://schemas.microsoft.com/office/drawing/2014/main" id="{98AF5002-C2C6-41BD-9DB9-589C6D6A3E44}"/>
                </a:ext>
              </a:extLst>
            </p:cNvPr>
            <p:cNvSpPr/>
            <p:nvPr/>
          </p:nvSpPr>
          <p:spPr>
            <a:xfrm>
              <a:off x="3086760" y="1556237"/>
              <a:ext cx="13994" cy="18659"/>
            </a:xfrm>
            <a:custGeom>
              <a:avLst/>
              <a:gdLst/>
              <a:ahLst/>
              <a:cxnLst/>
              <a:rect l="0" t="0" r="0" b="0"/>
              <a:pathLst>
                <a:path w="13995" h="18660">
                  <a:moveTo>
                    <a:pt x="1866" y="0"/>
                  </a:moveTo>
                  <a:cubicBezTo>
                    <a:pt x="1399" y="933"/>
                    <a:pt x="0" y="1866"/>
                    <a:pt x="0" y="2799"/>
                  </a:cubicBezTo>
                  <a:cubicBezTo>
                    <a:pt x="933" y="11663"/>
                    <a:pt x="5598" y="18194"/>
                    <a:pt x="13062" y="22392"/>
                  </a:cubicBezTo>
                  <a:cubicBezTo>
                    <a:pt x="13062" y="22392"/>
                    <a:pt x="13995" y="21926"/>
                    <a:pt x="14462" y="21459"/>
                  </a:cubicBezTo>
                  <a:cubicBezTo>
                    <a:pt x="14928" y="20993"/>
                    <a:pt x="14928" y="20060"/>
                    <a:pt x="14928" y="19593"/>
                  </a:cubicBezTo>
                  <a:cubicBezTo>
                    <a:pt x="12596" y="12129"/>
                    <a:pt x="6998" y="6998"/>
                    <a:pt x="3732" y="0"/>
                  </a:cubicBezTo>
                  <a:cubicBezTo>
                    <a:pt x="3266" y="0"/>
                    <a:pt x="2333" y="0"/>
                    <a:pt x="18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3" name="Freeform: Shape 132">
              <a:extLst>
                <a:ext uri="{FF2B5EF4-FFF2-40B4-BE49-F238E27FC236}">
                  <a16:creationId xmlns:a16="http://schemas.microsoft.com/office/drawing/2014/main" id="{65CD750C-1D2C-43A0-8ED6-FB9D86117738}"/>
                </a:ext>
              </a:extLst>
            </p:cNvPr>
            <p:cNvSpPr/>
            <p:nvPr/>
          </p:nvSpPr>
          <p:spPr>
            <a:xfrm>
              <a:off x="1934804" y="2000825"/>
              <a:ext cx="9329" cy="9330"/>
            </a:xfrm>
            <a:custGeom>
              <a:avLst/>
              <a:gdLst/>
              <a:ahLst/>
              <a:cxnLst/>
              <a:rect l="0" t="0" r="0" b="0"/>
              <a:pathLst>
                <a:path w="9330" h="9330">
                  <a:moveTo>
                    <a:pt x="1151" y="899"/>
                  </a:moveTo>
                  <a:cubicBezTo>
                    <a:pt x="-715" y="2299"/>
                    <a:pt x="-248" y="5564"/>
                    <a:pt x="2084" y="8830"/>
                  </a:cubicBezTo>
                  <a:cubicBezTo>
                    <a:pt x="2551" y="9763"/>
                    <a:pt x="3484" y="10696"/>
                    <a:pt x="4883" y="11629"/>
                  </a:cubicBezTo>
                  <a:cubicBezTo>
                    <a:pt x="6283" y="12562"/>
                    <a:pt x="8149" y="13495"/>
                    <a:pt x="10015" y="12096"/>
                  </a:cubicBezTo>
                  <a:cubicBezTo>
                    <a:pt x="11415" y="11163"/>
                    <a:pt x="12348" y="9297"/>
                    <a:pt x="13281" y="8364"/>
                  </a:cubicBezTo>
                  <a:cubicBezTo>
                    <a:pt x="13281" y="5098"/>
                    <a:pt x="12348" y="2765"/>
                    <a:pt x="10015" y="1832"/>
                  </a:cubicBezTo>
                  <a:cubicBezTo>
                    <a:pt x="6750" y="433"/>
                    <a:pt x="3950" y="-967"/>
                    <a:pt x="1151" y="8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Freeform: Shape 133">
              <a:extLst>
                <a:ext uri="{FF2B5EF4-FFF2-40B4-BE49-F238E27FC236}">
                  <a16:creationId xmlns:a16="http://schemas.microsoft.com/office/drawing/2014/main" id="{B7051AC5-8E25-41EB-ABB5-A72059B7E727}"/>
                </a:ext>
              </a:extLst>
            </p:cNvPr>
            <p:cNvSpPr/>
            <p:nvPr/>
          </p:nvSpPr>
          <p:spPr>
            <a:xfrm>
              <a:off x="1810345" y="2266795"/>
              <a:ext cx="13994" cy="9330"/>
            </a:xfrm>
            <a:custGeom>
              <a:avLst/>
              <a:gdLst/>
              <a:ahLst/>
              <a:cxnLst/>
              <a:rect l="0" t="0" r="0" b="0"/>
              <a:pathLst>
                <a:path w="13995" h="9330">
                  <a:moveTo>
                    <a:pt x="3393" y="823"/>
                  </a:moveTo>
                  <a:cubicBezTo>
                    <a:pt x="1993" y="1756"/>
                    <a:pt x="594" y="3155"/>
                    <a:pt x="127" y="5021"/>
                  </a:cubicBezTo>
                  <a:cubicBezTo>
                    <a:pt x="-339" y="5955"/>
                    <a:pt x="594" y="7821"/>
                    <a:pt x="1060" y="8287"/>
                  </a:cubicBezTo>
                  <a:cubicBezTo>
                    <a:pt x="3859" y="9687"/>
                    <a:pt x="6658" y="10153"/>
                    <a:pt x="8524" y="10620"/>
                  </a:cubicBezTo>
                  <a:cubicBezTo>
                    <a:pt x="10390" y="10620"/>
                    <a:pt x="11323" y="11086"/>
                    <a:pt x="11790" y="10620"/>
                  </a:cubicBezTo>
                  <a:cubicBezTo>
                    <a:pt x="12723" y="10153"/>
                    <a:pt x="14122" y="9687"/>
                    <a:pt x="15055" y="9220"/>
                  </a:cubicBezTo>
                  <a:cubicBezTo>
                    <a:pt x="15988" y="8287"/>
                    <a:pt x="15988" y="5488"/>
                    <a:pt x="15055" y="4088"/>
                  </a:cubicBezTo>
                  <a:cubicBezTo>
                    <a:pt x="12256" y="356"/>
                    <a:pt x="7591" y="-1043"/>
                    <a:pt x="3393" y="82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Freeform: Shape 134">
              <a:extLst>
                <a:ext uri="{FF2B5EF4-FFF2-40B4-BE49-F238E27FC236}">
                  <a16:creationId xmlns:a16="http://schemas.microsoft.com/office/drawing/2014/main" id="{CAD43662-801E-42D5-A277-F87E59FB89FA}"/>
                </a:ext>
              </a:extLst>
            </p:cNvPr>
            <p:cNvSpPr/>
            <p:nvPr/>
          </p:nvSpPr>
          <p:spPr>
            <a:xfrm>
              <a:off x="4941951" y="2111815"/>
              <a:ext cx="9329" cy="9330"/>
            </a:xfrm>
            <a:custGeom>
              <a:avLst/>
              <a:gdLst/>
              <a:ahLst/>
              <a:cxnLst/>
              <a:rect l="0" t="0" r="0" b="0"/>
              <a:pathLst>
                <a:path w="9330" h="9330">
                  <a:moveTo>
                    <a:pt x="9328" y="465"/>
                  </a:moveTo>
                  <a:cubicBezTo>
                    <a:pt x="6063" y="-935"/>
                    <a:pt x="2331" y="931"/>
                    <a:pt x="465" y="4663"/>
                  </a:cubicBezTo>
                  <a:cubicBezTo>
                    <a:pt x="-935" y="6996"/>
                    <a:pt x="931" y="9795"/>
                    <a:pt x="4663" y="11194"/>
                  </a:cubicBezTo>
                  <a:cubicBezTo>
                    <a:pt x="5596" y="11661"/>
                    <a:pt x="6996" y="11661"/>
                    <a:pt x="8862" y="12127"/>
                  </a:cubicBezTo>
                  <a:cubicBezTo>
                    <a:pt x="10261" y="11194"/>
                    <a:pt x="12127" y="10728"/>
                    <a:pt x="12594" y="9328"/>
                  </a:cubicBezTo>
                  <a:cubicBezTo>
                    <a:pt x="14926" y="6063"/>
                    <a:pt x="13527" y="2331"/>
                    <a:pt x="9328" y="4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Shape 135">
              <a:extLst>
                <a:ext uri="{FF2B5EF4-FFF2-40B4-BE49-F238E27FC236}">
                  <a16:creationId xmlns:a16="http://schemas.microsoft.com/office/drawing/2014/main" id="{F71FCA77-4552-4B38-B09F-607E1F80E58B}"/>
                </a:ext>
              </a:extLst>
            </p:cNvPr>
            <p:cNvSpPr/>
            <p:nvPr/>
          </p:nvSpPr>
          <p:spPr>
            <a:xfrm>
              <a:off x="5093554" y="3914356"/>
              <a:ext cx="13994" cy="4665"/>
            </a:xfrm>
            <a:custGeom>
              <a:avLst/>
              <a:gdLst/>
              <a:ahLst/>
              <a:cxnLst/>
              <a:rect l="0" t="0" r="0" b="0"/>
              <a:pathLst>
                <a:path w="13995" h="4665">
                  <a:moveTo>
                    <a:pt x="933" y="3199"/>
                  </a:moveTo>
                  <a:cubicBezTo>
                    <a:pt x="0" y="3665"/>
                    <a:pt x="0" y="5531"/>
                    <a:pt x="0" y="6465"/>
                  </a:cubicBezTo>
                  <a:cubicBezTo>
                    <a:pt x="0" y="6931"/>
                    <a:pt x="933" y="7397"/>
                    <a:pt x="1399" y="7397"/>
                  </a:cubicBezTo>
                  <a:cubicBezTo>
                    <a:pt x="3732" y="8330"/>
                    <a:pt x="6065" y="8797"/>
                    <a:pt x="7464" y="9263"/>
                  </a:cubicBezTo>
                  <a:cubicBezTo>
                    <a:pt x="9797" y="9263"/>
                    <a:pt x="11196" y="9263"/>
                    <a:pt x="12595" y="8797"/>
                  </a:cubicBezTo>
                  <a:cubicBezTo>
                    <a:pt x="13062" y="8797"/>
                    <a:pt x="13995" y="8797"/>
                    <a:pt x="14462" y="8330"/>
                  </a:cubicBezTo>
                  <a:cubicBezTo>
                    <a:pt x="15395" y="7864"/>
                    <a:pt x="16794" y="6931"/>
                    <a:pt x="17727" y="6465"/>
                  </a:cubicBezTo>
                  <a:cubicBezTo>
                    <a:pt x="16794" y="5065"/>
                    <a:pt x="16328" y="2732"/>
                    <a:pt x="14928" y="1799"/>
                  </a:cubicBezTo>
                  <a:cubicBezTo>
                    <a:pt x="10730" y="-1000"/>
                    <a:pt x="5131" y="-533"/>
                    <a:pt x="933" y="3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Shape 136">
              <a:extLst>
                <a:ext uri="{FF2B5EF4-FFF2-40B4-BE49-F238E27FC236}">
                  <a16:creationId xmlns:a16="http://schemas.microsoft.com/office/drawing/2014/main" id="{F6731C27-53C4-43FC-9A96-6F16AD4EF537}"/>
                </a:ext>
              </a:extLst>
            </p:cNvPr>
            <p:cNvSpPr/>
            <p:nvPr/>
          </p:nvSpPr>
          <p:spPr>
            <a:xfrm>
              <a:off x="3906492" y="1690582"/>
              <a:ext cx="9329" cy="13995"/>
            </a:xfrm>
            <a:custGeom>
              <a:avLst/>
              <a:gdLst/>
              <a:ahLst/>
              <a:cxnLst/>
              <a:rect l="0" t="0" r="0" b="0"/>
              <a:pathLst>
                <a:path w="9330" h="13995">
                  <a:moveTo>
                    <a:pt x="6870" y="466"/>
                  </a:moveTo>
                  <a:cubicBezTo>
                    <a:pt x="5937" y="0"/>
                    <a:pt x="4537" y="0"/>
                    <a:pt x="3604" y="0"/>
                  </a:cubicBezTo>
                  <a:cubicBezTo>
                    <a:pt x="-128" y="1399"/>
                    <a:pt x="-1061" y="8864"/>
                    <a:pt x="1272" y="11663"/>
                  </a:cubicBezTo>
                  <a:cubicBezTo>
                    <a:pt x="3604" y="13995"/>
                    <a:pt x="6403" y="14928"/>
                    <a:pt x="9669" y="14462"/>
                  </a:cubicBezTo>
                  <a:cubicBezTo>
                    <a:pt x="10602" y="13995"/>
                    <a:pt x="11535" y="13062"/>
                    <a:pt x="12468" y="12129"/>
                  </a:cubicBezTo>
                  <a:cubicBezTo>
                    <a:pt x="12468" y="7464"/>
                    <a:pt x="11068" y="3266"/>
                    <a:pt x="687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8" name="Freeform: Shape 137">
              <a:extLst>
                <a:ext uri="{FF2B5EF4-FFF2-40B4-BE49-F238E27FC236}">
                  <a16:creationId xmlns:a16="http://schemas.microsoft.com/office/drawing/2014/main" id="{96B788F7-A7CE-4AF3-88E0-78960AD68AEC}"/>
                </a:ext>
              </a:extLst>
            </p:cNvPr>
            <p:cNvSpPr/>
            <p:nvPr/>
          </p:nvSpPr>
          <p:spPr>
            <a:xfrm>
              <a:off x="5124272" y="3352939"/>
              <a:ext cx="9329" cy="13995"/>
            </a:xfrm>
            <a:custGeom>
              <a:avLst/>
              <a:gdLst/>
              <a:ahLst/>
              <a:cxnLst/>
              <a:rect l="0" t="0" r="0" b="0"/>
              <a:pathLst>
                <a:path w="9330" h="13995">
                  <a:moveTo>
                    <a:pt x="6135" y="175"/>
                  </a:moveTo>
                  <a:cubicBezTo>
                    <a:pt x="5669" y="175"/>
                    <a:pt x="4736" y="641"/>
                    <a:pt x="4736" y="641"/>
                  </a:cubicBezTo>
                  <a:cubicBezTo>
                    <a:pt x="1470" y="4840"/>
                    <a:pt x="-395" y="9039"/>
                    <a:pt x="71" y="14170"/>
                  </a:cubicBezTo>
                  <a:cubicBezTo>
                    <a:pt x="71" y="15103"/>
                    <a:pt x="1004" y="16503"/>
                    <a:pt x="1937" y="17436"/>
                  </a:cubicBezTo>
                  <a:cubicBezTo>
                    <a:pt x="2403" y="17902"/>
                    <a:pt x="3337" y="17436"/>
                    <a:pt x="3803" y="17436"/>
                  </a:cubicBezTo>
                  <a:cubicBezTo>
                    <a:pt x="9401" y="14637"/>
                    <a:pt x="11267" y="9039"/>
                    <a:pt x="9401" y="1574"/>
                  </a:cubicBezTo>
                  <a:cubicBezTo>
                    <a:pt x="8468" y="175"/>
                    <a:pt x="7535" y="-292"/>
                    <a:pt x="6135"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9" name="Freeform: Shape 138">
              <a:extLst>
                <a:ext uri="{FF2B5EF4-FFF2-40B4-BE49-F238E27FC236}">
                  <a16:creationId xmlns:a16="http://schemas.microsoft.com/office/drawing/2014/main" id="{22DDBD08-D944-4F8B-90AB-C37A4EA45D2F}"/>
                </a:ext>
              </a:extLst>
            </p:cNvPr>
            <p:cNvSpPr/>
            <p:nvPr/>
          </p:nvSpPr>
          <p:spPr>
            <a:xfrm>
              <a:off x="5059036" y="3447343"/>
              <a:ext cx="13994" cy="9330"/>
            </a:xfrm>
            <a:custGeom>
              <a:avLst/>
              <a:gdLst/>
              <a:ahLst/>
              <a:cxnLst/>
              <a:rect l="0" t="0" r="0" b="0"/>
              <a:pathLst>
                <a:path w="13995" h="9330">
                  <a:moveTo>
                    <a:pt x="9797" y="10263"/>
                  </a:moveTo>
                  <a:cubicBezTo>
                    <a:pt x="12596" y="11196"/>
                    <a:pt x="15395" y="8864"/>
                    <a:pt x="16794" y="5598"/>
                  </a:cubicBezTo>
                  <a:cubicBezTo>
                    <a:pt x="17727" y="4199"/>
                    <a:pt x="16328" y="1400"/>
                    <a:pt x="14928" y="933"/>
                  </a:cubicBezTo>
                  <a:cubicBezTo>
                    <a:pt x="13062" y="467"/>
                    <a:pt x="11196" y="467"/>
                    <a:pt x="9797" y="0"/>
                  </a:cubicBezTo>
                  <a:cubicBezTo>
                    <a:pt x="6998" y="467"/>
                    <a:pt x="4665" y="467"/>
                    <a:pt x="2333" y="933"/>
                  </a:cubicBezTo>
                  <a:cubicBezTo>
                    <a:pt x="1399" y="1400"/>
                    <a:pt x="466" y="2333"/>
                    <a:pt x="0" y="3266"/>
                  </a:cubicBezTo>
                  <a:cubicBezTo>
                    <a:pt x="0" y="4199"/>
                    <a:pt x="466" y="6065"/>
                    <a:pt x="933" y="6531"/>
                  </a:cubicBezTo>
                  <a:cubicBezTo>
                    <a:pt x="3732" y="8397"/>
                    <a:pt x="6998" y="9797"/>
                    <a:pt x="9797" y="1026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0" name="Freeform: Shape 139">
              <a:extLst>
                <a:ext uri="{FF2B5EF4-FFF2-40B4-BE49-F238E27FC236}">
                  <a16:creationId xmlns:a16="http://schemas.microsoft.com/office/drawing/2014/main" id="{DD31FBB9-0E15-4123-A51C-445EBB6FB73F}"/>
                </a:ext>
              </a:extLst>
            </p:cNvPr>
            <p:cNvSpPr/>
            <p:nvPr/>
          </p:nvSpPr>
          <p:spPr>
            <a:xfrm>
              <a:off x="837863" y="1967817"/>
              <a:ext cx="13994" cy="9330"/>
            </a:xfrm>
            <a:custGeom>
              <a:avLst/>
              <a:gdLst/>
              <a:ahLst/>
              <a:cxnLst/>
              <a:rect l="0" t="0" r="0" b="0"/>
              <a:pathLst>
                <a:path w="13995" h="9330">
                  <a:moveTo>
                    <a:pt x="7931" y="787"/>
                  </a:moveTo>
                  <a:cubicBezTo>
                    <a:pt x="5132" y="3586"/>
                    <a:pt x="933" y="5919"/>
                    <a:pt x="0" y="10584"/>
                  </a:cubicBezTo>
                  <a:cubicBezTo>
                    <a:pt x="4199" y="11983"/>
                    <a:pt x="8397" y="11983"/>
                    <a:pt x="12596" y="11050"/>
                  </a:cubicBezTo>
                  <a:cubicBezTo>
                    <a:pt x="13529" y="10584"/>
                    <a:pt x="14928" y="9651"/>
                    <a:pt x="15861" y="9184"/>
                  </a:cubicBezTo>
                  <a:cubicBezTo>
                    <a:pt x="17261" y="8251"/>
                    <a:pt x="16328" y="3586"/>
                    <a:pt x="14928" y="2187"/>
                  </a:cubicBezTo>
                  <a:cubicBezTo>
                    <a:pt x="13062" y="-146"/>
                    <a:pt x="9330" y="-612"/>
                    <a:pt x="7931" y="78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1" name="Freeform: Shape 140">
              <a:extLst>
                <a:ext uri="{FF2B5EF4-FFF2-40B4-BE49-F238E27FC236}">
                  <a16:creationId xmlns:a16="http://schemas.microsoft.com/office/drawing/2014/main" id="{7EF96D2B-7B0D-4C84-9A5F-696D5922AA83}"/>
                </a:ext>
              </a:extLst>
            </p:cNvPr>
            <p:cNvSpPr/>
            <p:nvPr/>
          </p:nvSpPr>
          <p:spPr>
            <a:xfrm>
              <a:off x="800078" y="1978400"/>
              <a:ext cx="41984" cy="37318"/>
            </a:xfrm>
            <a:custGeom>
              <a:avLst/>
              <a:gdLst/>
              <a:ahLst/>
              <a:cxnLst/>
              <a:rect l="0" t="0" r="0" b="0"/>
              <a:pathLst>
                <a:path w="41985" h="37320">
                  <a:moveTo>
                    <a:pt x="37321" y="467"/>
                  </a:moveTo>
                  <a:cubicBezTo>
                    <a:pt x="34522" y="2333"/>
                    <a:pt x="32189" y="4199"/>
                    <a:pt x="28457" y="3266"/>
                  </a:cubicBezTo>
                  <a:cubicBezTo>
                    <a:pt x="24725" y="2333"/>
                    <a:pt x="22392" y="3266"/>
                    <a:pt x="20993" y="6998"/>
                  </a:cubicBezTo>
                  <a:cubicBezTo>
                    <a:pt x="20526" y="7931"/>
                    <a:pt x="19127" y="8864"/>
                    <a:pt x="18194" y="9330"/>
                  </a:cubicBezTo>
                  <a:cubicBezTo>
                    <a:pt x="17727" y="9797"/>
                    <a:pt x="16794" y="9330"/>
                    <a:pt x="16328" y="9330"/>
                  </a:cubicBezTo>
                  <a:cubicBezTo>
                    <a:pt x="3266" y="11196"/>
                    <a:pt x="0" y="14928"/>
                    <a:pt x="0" y="27524"/>
                  </a:cubicBezTo>
                  <a:cubicBezTo>
                    <a:pt x="0" y="29390"/>
                    <a:pt x="933" y="30789"/>
                    <a:pt x="2333" y="32189"/>
                  </a:cubicBezTo>
                  <a:cubicBezTo>
                    <a:pt x="3732" y="33588"/>
                    <a:pt x="3732" y="35455"/>
                    <a:pt x="5132" y="36854"/>
                  </a:cubicBezTo>
                  <a:cubicBezTo>
                    <a:pt x="5598" y="37787"/>
                    <a:pt x="7931" y="38254"/>
                    <a:pt x="8397" y="37321"/>
                  </a:cubicBezTo>
                  <a:cubicBezTo>
                    <a:pt x="14928" y="31256"/>
                    <a:pt x="21926" y="26591"/>
                    <a:pt x="30789" y="23325"/>
                  </a:cubicBezTo>
                  <a:cubicBezTo>
                    <a:pt x="34522" y="21926"/>
                    <a:pt x="37321" y="17727"/>
                    <a:pt x="41519" y="15861"/>
                  </a:cubicBezTo>
                  <a:cubicBezTo>
                    <a:pt x="44318" y="14462"/>
                    <a:pt x="44785" y="10730"/>
                    <a:pt x="44318" y="7464"/>
                  </a:cubicBezTo>
                  <a:cubicBezTo>
                    <a:pt x="43852" y="5598"/>
                    <a:pt x="42452" y="4665"/>
                    <a:pt x="40586" y="3266"/>
                  </a:cubicBezTo>
                  <a:cubicBezTo>
                    <a:pt x="39653" y="3266"/>
                    <a:pt x="38720" y="1866"/>
                    <a:pt x="37321" y="467"/>
                  </a:cubicBezTo>
                  <a:cubicBezTo>
                    <a:pt x="37787" y="467"/>
                    <a:pt x="37787" y="467"/>
                    <a:pt x="37321" y="467"/>
                  </a:cubicBezTo>
                  <a:cubicBezTo>
                    <a:pt x="37321" y="0"/>
                    <a:pt x="36854" y="0"/>
                    <a:pt x="36854" y="0"/>
                  </a:cubicBezTo>
                  <a:lnTo>
                    <a:pt x="37321" y="467"/>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2" name="Freeform: Shape 141">
              <a:extLst>
                <a:ext uri="{FF2B5EF4-FFF2-40B4-BE49-F238E27FC236}">
                  <a16:creationId xmlns:a16="http://schemas.microsoft.com/office/drawing/2014/main" id="{908F6C26-642D-4B17-9514-8146CC7619FD}"/>
                </a:ext>
              </a:extLst>
            </p:cNvPr>
            <p:cNvSpPr/>
            <p:nvPr/>
          </p:nvSpPr>
          <p:spPr>
            <a:xfrm>
              <a:off x="5481665" y="4240133"/>
              <a:ext cx="9329" cy="9330"/>
            </a:xfrm>
            <a:custGeom>
              <a:avLst/>
              <a:gdLst/>
              <a:ahLst/>
              <a:cxnLst/>
              <a:rect l="0" t="0" r="0" b="0"/>
              <a:pathLst>
                <a:path w="9330" h="9330">
                  <a:moveTo>
                    <a:pt x="6065" y="692"/>
                  </a:moveTo>
                  <a:cubicBezTo>
                    <a:pt x="3266" y="3958"/>
                    <a:pt x="466" y="7223"/>
                    <a:pt x="0" y="11889"/>
                  </a:cubicBezTo>
                  <a:cubicBezTo>
                    <a:pt x="466" y="12355"/>
                    <a:pt x="933" y="13288"/>
                    <a:pt x="1400" y="13288"/>
                  </a:cubicBezTo>
                  <a:cubicBezTo>
                    <a:pt x="3732" y="12821"/>
                    <a:pt x="6531" y="12355"/>
                    <a:pt x="8397" y="11422"/>
                  </a:cubicBezTo>
                  <a:cubicBezTo>
                    <a:pt x="12129" y="9556"/>
                    <a:pt x="12596" y="5824"/>
                    <a:pt x="10730" y="1625"/>
                  </a:cubicBezTo>
                  <a:cubicBezTo>
                    <a:pt x="10263" y="226"/>
                    <a:pt x="6998" y="-707"/>
                    <a:pt x="6065" y="69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Freeform: Shape 142">
              <a:extLst>
                <a:ext uri="{FF2B5EF4-FFF2-40B4-BE49-F238E27FC236}">
                  <a16:creationId xmlns:a16="http://schemas.microsoft.com/office/drawing/2014/main" id="{48937653-57F4-4BB2-AB95-FA18475B3FDD}"/>
                </a:ext>
              </a:extLst>
            </p:cNvPr>
            <p:cNvSpPr/>
            <p:nvPr/>
          </p:nvSpPr>
          <p:spPr>
            <a:xfrm>
              <a:off x="2017063" y="3081551"/>
              <a:ext cx="9329" cy="9330"/>
            </a:xfrm>
            <a:custGeom>
              <a:avLst/>
              <a:gdLst/>
              <a:ahLst/>
              <a:cxnLst/>
              <a:rect l="0" t="0" r="0" b="0"/>
              <a:pathLst>
                <a:path w="9330" h="9330">
                  <a:moveTo>
                    <a:pt x="60" y="8003"/>
                  </a:moveTo>
                  <a:cubicBezTo>
                    <a:pt x="-406" y="10802"/>
                    <a:pt x="1926" y="12668"/>
                    <a:pt x="4259" y="12668"/>
                  </a:cubicBezTo>
                  <a:cubicBezTo>
                    <a:pt x="7991" y="12668"/>
                    <a:pt x="10323" y="10335"/>
                    <a:pt x="10790" y="7070"/>
                  </a:cubicBezTo>
                  <a:cubicBezTo>
                    <a:pt x="11256" y="3804"/>
                    <a:pt x="8924" y="539"/>
                    <a:pt x="5658" y="72"/>
                  </a:cubicBezTo>
                  <a:cubicBezTo>
                    <a:pt x="2859" y="-395"/>
                    <a:pt x="527" y="1471"/>
                    <a:pt x="60" y="3804"/>
                  </a:cubicBezTo>
                  <a:cubicBezTo>
                    <a:pt x="527" y="5204"/>
                    <a:pt x="60" y="6603"/>
                    <a:pt x="60" y="800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Freeform: Shape 143">
              <a:extLst>
                <a:ext uri="{FF2B5EF4-FFF2-40B4-BE49-F238E27FC236}">
                  <a16:creationId xmlns:a16="http://schemas.microsoft.com/office/drawing/2014/main" id="{2234C697-A849-486D-A1E0-3973932242E7}"/>
                </a:ext>
              </a:extLst>
            </p:cNvPr>
            <p:cNvSpPr/>
            <p:nvPr/>
          </p:nvSpPr>
          <p:spPr>
            <a:xfrm>
              <a:off x="3558356" y="1388129"/>
              <a:ext cx="9329" cy="9330"/>
            </a:xfrm>
            <a:custGeom>
              <a:avLst/>
              <a:gdLst/>
              <a:ahLst/>
              <a:cxnLst/>
              <a:rect l="0" t="0" r="0" b="0"/>
              <a:pathLst>
                <a:path w="9330" h="9330">
                  <a:moveTo>
                    <a:pt x="10278" y="12304"/>
                  </a:moveTo>
                  <a:cubicBezTo>
                    <a:pt x="11211" y="10905"/>
                    <a:pt x="12610" y="9505"/>
                    <a:pt x="13543" y="7639"/>
                  </a:cubicBezTo>
                  <a:cubicBezTo>
                    <a:pt x="14943" y="4374"/>
                    <a:pt x="12610" y="1108"/>
                    <a:pt x="9345" y="175"/>
                  </a:cubicBezTo>
                  <a:cubicBezTo>
                    <a:pt x="6546" y="-292"/>
                    <a:pt x="4213" y="175"/>
                    <a:pt x="2347" y="1574"/>
                  </a:cubicBezTo>
                  <a:cubicBezTo>
                    <a:pt x="-452" y="3440"/>
                    <a:pt x="-919" y="7173"/>
                    <a:pt x="1881" y="9505"/>
                  </a:cubicBezTo>
                  <a:cubicBezTo>
                    <a:pt x="4213" y="12304"/>
                    <a:pt x="7012" y="13237"/>
                    <a:pt x="10278" y="1230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Freeform: Shape 144">
              <a:extLst>
                <a:ext uri="{FF2B5EF4-FFF2-40B4-BE49-F238E27FC236}">
                  <a16:creationId xmlns:a16="http://schemas.microsoft.com/office/drawing/2014/main" id="{71841500-6498-415C-8E20-5DA8DCFAB83D}"/>
                </a:ext>
              </a:extLst>
            </p:cNvPr>
            <p:cNvSpPr/>
            <p:nvPr/>
          </p:nvSpPr>
          <p:spPr>
            <a:xfrm>
              <a:off x="3832943" y="3050836"/>
              <a:ext cx="13994" cy="4665"/>
            </a:xfrm>
            <a:custGeom>
              <a:avLst/>
              <a:gdLst/>
              <a:ahLst/>
              <a:cxnLst/>
              <a:rect l="0" t="0" r="0" b="0"/>
              <a:pathLst>
                <a:path w="13995" h="4665">
                  <a:moveTo>
                    <a:pt x="13246" y="1400"/>
                  </a:moveTo>
                  <a:cubicBezTo>
                    <a:pt x="10914" y="933"/>
                    <a:pt x="8581" y="467"/>
                    <a:pt x="8115" y="0"/>
                  </a:cubicBezTo>
                  <a:cubicBezTo>
                    <a:pt x="5316" y="0"/>
                    <a:pt x="4849" y="0"/>
                    <a:pt x="4383" y="0"/>
                  </a:cubicBezTo>
                  <a:cubicBezTo>
                    <a:pt x="2983" y="933"/>
                    <a:pt x="1117" y="1866"/>
                    <a:pt x="184" y="3266"/>
                  </a:cubicBezTo>
                  <a:cubicBezTo>
                    <a:pt x="-749" y="4665"/>
                    <a:pt x="2050" y="7931"/>
                    <a:pt x="4383" y="8397"/>
                  </a:cubicBezTo>
                  <a:cubicBezTo>
                    <a:pt x="8115" y="8864"/>
                    <a:pt x="11847" y="7931"/>
                    <a:pt x="13713" y="4665"/>
                  </a:cubicBezTo>
                  <a:cubicBezTo>
                    <a:pt x="14646" y="2799"/>
                    <a:pt x="14646" y="1866"/>
                    <a:pt x="13246"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Shape 145">
              <a:extLst>
                <a:ext uri="{FF2B5EF4-FFF2-40B4-BE49-F238E27FC236}">
                  <a16:creationId xmlns:a16="http://schemas.microsoft.com/office/drawing/2014/main" id="{D7819710-6018-43C5-BDA3-922F56B8EAFD}"/>
                </a:ext>
              </a:extLst>
            </p:cNvPr>
            <p:cNvSpPr/>
            <p:nvPr/>
          </p:nvSpPr>
          <p:spPr>
            <a:xfrm>
              <a:off x="1984936" y="1823223"/>
              <a:ext cx="13994" cy="9330"/>
            </a:xfrm>
            <a:custGeom>
              <a:avLst/>
              <a:gdLst/>
              <a:ahLst/>
              <a:cxnLst/>
              <a:rect l="0" t="0" r="0" b="0"/>
              <a:pathLst>
                <a:path w="13995" h="9330">
                  <a:moveTo>
                    <a:pt x="13062" y="306"/>
                  </a:moveTo>
                  <a:cubicBezTo>
                    <a:pt x="12129" y="773"/>
                    <a:pt x="10730" y="1706"/>
                    <a:pt x="9797" y="2172"/>
                  </a:cubicBezTo>
                  <a:cubicBezTo>
                    <a:pt x="6998" y="4505"/>
                    <a:pt x="2333" y="4505"/>
                    <a:pt x="467" y="8237"/>
                  </a:cubicBezTo>
                  <a:cubicBezTo>
                    <a:pt x="0" y="9170"/>
                    <a:pt x="0" y="10570"/>
                    <a:pt x="0" y="11503"/>
                  </a:cubicBezTo>
                  <a:cubicBezTo>
                    <a:pt x="0" y="11969"/>
                    <a:pt x="933" y="12902"/>
                    <a:pt x="1399" y="12902"/>
                  </a:cubicBezTo>
                  <a:cubicBezTo>
                    <a:pt x="3266" y="12902"/>
                    <a:pt x="5598" y="13369"/>
                    <a:pt x="6998" y="12902"/>
                  </a:cubicBezTo>
                  <a:cubicBezTo>
                    <a:pt x="10263" y="11036"/>
                    <a:pt x="13062" y="8237"/>
                    <a:pt x="15861" y="5905"/>
                  </a:cubicBezTo>
                  <a:cubicBezTo>
                    <a:pt x="17261" y="4505"/>
                    <a:pt x="17727" y="1706"/>
                    <a:pt x="16328" y="773"/>
                  </a:cubicBezTo>
                  <a:cubicBezTo>
                    <a:pt x="15395" y="-160"/>
                    <a:pt x="14462" y="-160"/>
                    <a:pt x="13062" y="3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Shape 146">
              <a:extLst>
                <a:ext uri="{FF2B5EF4-FFF2-40B4-BE49-F238E27FC236}">
                  <a16:creationId xmlns:a16="http://schemas.microsoft.com/office/drawing/2014/main" id="{C11843F0-8EEC-42AC-9F3C-E6A4D626F10E}"/>
                </a:ext>
              </a:extLst>
            </p:cNvPr>
            <p:cNvSpPr/>
            <p:nvPr/>
          </p:nvSpPr>
          <p:spPr>
            <a:xfrm>
              <a:off x="5630938" y="3512650"/>
              <a:ext cx="9329" cy="13995"/>
            </a:xfrm>
            <a:custGeom>
              <a:avLst/>
              <a:gdLst/>
              <a:ahLst/>
              <a:cxnLst/>
              <a:rect l="0" t="0" r="0" b="0"/>
              <a:pathLst>
                <a:path w="9330" h="13995">
                  <a:moveTo>
                    <a:pt x="10263" y="7931"/>
                  </a:moveTo>
                  <a:cubicBezTo>
                    <a:pt x="8864" y="4199"/>
                    <a:pt x="6065" y="1866"/>
                    <a:pt x="2799" y="0"/>
                  </a:cubicBezTo>
                  <a:cubicBezTo>
                    <a:pt x="1866" y="933"/>
                    <a:pt x="0" y="1400"/>
                    <a:pt x="0" y="2333"/>
                  </a:cubicBezTo>
                  <a:cubicBezTo>
                    <a:pt x="0" y="5598"/>
                    <a:pt x="0" y="8397"/>
                    <a:pt x="466" y="11663"/>
                  </a:cubicBezTo>
                  <a:cubicBezTo>
                    <a:pt x="933" y="13995"/>
                    <a:pt x="3732" y="14928"/>
                    <a:pt x="6531" y="13995"/>
                  </a:cubicBezTo>
                  <a:cubicBezTo>
                    <a:pt x="9797" y="12596"/>
                    <a:pt x="11196" y="10263"/>
                    <a:pt x="10263"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Freeform: Shape 147">
              <a:extLst>
                <a:ext uri="{FF2B5EF4-FFF2-40B4-BE49-F238E27FC236}">
                  <a16:creationId xmlns:a16="http://schemas.microsoft.com/office/drawing/2014/main" id="{DAEE2334-3949-4B50-934B-6586D8317EBB}"/>
                </a:ext>
              </a:extLst>
            </p:cNvPr>
            <p:cNvSpPr/>
            <p:nvPr/>
          </p:nvSpPr>
          <p:spPr>
            <a:xfrm>
              <a:off x="2033084" y="1870555"/>
              <a:ext cx="9329" cy="9330"/>
            </a:xfrm>
            <a:custGeom>
              <a:avLst/>
              <a:gdLst/>
              <a:ahLst/>
              <a:cxnLst/>
              <a:rect l="0" t="0" r="0" b="0"/>
              <a:pathLst>
                <a:path w="9330" h="9330">
                  <a:moveTo>
                    <a:pt x="10629" y="9885"/>
                  </a:moveTo>
                  <a:cubicBezTo>
                    <a:pt x="11562" y="9419"/>
                    <a:pt x="12029" y="8019"/>
                    <a:pt x="12962" y="7086"/>
                  </a:cubicBezTo>
                  <a:cubicBezTo>
                    <a:pt x="12962" y="5687"/>
                    <a:pt x="12962" y="4287"/>
                    <a:pt x="12495" y="3820"/>
                  </a:cubicBezTo>
                  <a:cubicBezTo>
                    <a:pt x="10629" y="1021"/>
                    <a:pt x="7830" y="-378"/>
                    <a:pt x="4565" y="88"/>
                  </a:cubicBezTo>
                  <a:cubicBezTo>
                    <a:pt x="2232" y="88"/>
                    <a:pt x="1299" y="1488"/>
                    <a:pt x="366" y="3354"/>
                  </a:cubicBezTo>
                  <a:cubicBezTo>
                    <a:pt x="-567" y="5220"/>
                    <a:pt x="366" y="7086"/>
                    <a:pt x="2232" y="8486"/>
                  </a:cubicBezTo>
                  <a:cubicBezTo>
                    <a:pt x="4565" y="9885"/>
                    <a:pt x="7830" y="10818"/>
                    <a:pt x="10629" y="988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Freeform: Shape 148">
              <a:extLst>
                <a:ext uri="{FF2B5EF4-FFF2-40B4-BE49-F238E27FC236}">
                  <a16:creationId xmlns:a16="http://schemas.microsoft.com/office/drawing/2014/main" id="{6CD93EB1-C9F7-42C6-9122-303A699B4B2E}"/>
                </a:ext>
              </a:extLst>
            </p:cNvPr>
            <p:cNvSpPr/>
            <p:nvPr/>
          </p:nvSpPr>
          <p:spPr>
            <a:xfrm>
              <a:off x="5547255" y="3401161"/>
              <a:ext cx="9329" cy="13995"/>
            </a:xfrm>
            <a:custGeom>
              <a:avLst/>
              <a:gdLst/>
              <a:ahLst/>
              <a:cxnLst/>
              <a:rect l="0" t="0" r="0" b="0"/>
              <a:pathLst>
                <a:path w="9330" h="13995">
                  <a:moveTo>
                    <a:pt x="11846" y="16794"/>
                  </a:moveTo>
                  <a:cubicBezTo>
                    <a:pt x="12313" y="16794"/>
                    <a:pt x="13245" y="16794"/>
                    <a:pt x="13245" y="16328"/>
                  </a:cubicBezTo>
                  <a:cubicBezTo>
                    <a:pt x="13712" y="15861"/>
                    <a:pt x="14178" y="14928"/>
                    <a:pt x="13712" y="14928"/>
                  </a:cubicBezTo>
                  <a:cubicBezTo>
                    <a:pt x="12313" y="13062"/>
                    <a:pt x="10913" y="10730"/>
                    <a:pt x="9980" y="8864"/>
                  </a:cubicBezTo>
                  <a:cubicBezTo>
                    <a:pt x="9980" y="8864"/>
                    <a:pt x="9980" y="8864"/>
                    <a:pt x="9513" y="8864"/>
                  </a:cubicBezTo>
                  <a:cubicBezTo>
                    <a:pt x="7648" y="6531"/>
                    <a:pt x="5781" y="3732"/>
                    <a:pt x="3915" y="1399"/>
                  </a:cubicBezTo>
                  <a:cubicBezTo>
                    <a:pt x="3449" y="467"/>
                    <a:pt x="2049" y="467"/>
                    <a:pt x="1116" y="0"/>
                  </a:cubicBezTo>
                  <a:cubicBezTo>
                    <a:pt x="183" y="0"/>
                    <a:pt x="-283" y="3732"/>
                    <a:pt x="183" y="5132"/>
                  </a:cubicBezTo>
                  <a:cubicBezTo>
                    <a:pt x="2515" y="10730"/>
                    <a:pt x="6714" y="13995"/>
                    <a:pt x="11846" y="1679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Freeform: Shape 149">
              <a:extLst>
                <a:ext uri="{FF2B5EF4-FFF2-40B4-BE49-F238E27FC236}">
                  <a16:creationId xmlns:a16="http://schemas.microsoft.com/office/drawing/2014/main" id="{A6EA5DD0-4A48-44C4-9304-916FF6D5F570}"/>
                </a:ext>
              </a:extLst>
            </p:cNvPr>
            <p:cNvSpPr/>
            <p:nvPr/>
          </p:nvSpPr>
          <p:spPr>
            <a:xfrm>
              <a:off x="3502738" y="1431686"/>
              <a:ext cx="13994" cy="9330"/>
            </a:xfrm>
            <a:custGeom>
              <a:avLst/>
              <a:gdLst/>
              <a:ahLst/>
              <a:cxnLst/>
              <a:rect l="0" t="0" r="0" b="0"/>
              <a:pathLst>
                <a:path w="13995" h="9330">
                  <a:moveTo>
                    <a:pt x="11317" y="933"/>
                  </a:moveTo>
                  <a:cubicBezTo>
                    <a:pt x="9452" y="467"/>
                    <a:pt x="7585" y="0"/>
                    <a:pt x="5719" y="0"/>
                  </a:cubicBezTo>
                  <a:cubicBezTo>
                    <a:pt x="4786" y="0"/>
                    <a:pt x="3387" y="467"/>
                    <a:pt x="2454" y="933"/>
                  </a:cubicBezTo>
                  <a:cubicBezTo>
                    <a:pt x="1521" y="1400"/>
                    <a:pt x="588" y="2799"/>
                    <a:pt x="121" y="3732"/>
                  </a:cubicBezTo>
                  <a:cubicBezTo>
                    <a:pt x="-345" y="5132"/>
                    <a:pt x="588" y="6531"/>
                    <a:pt x="1987" y="6531"/>
                  </a:cubicBezTo>
                  <a:cubicBezTo>
                    <a:pt x="6652" y="6998"/>
                    <a:pt x="11317" y="8864"/>
                    <a:pt x="15516" y="10263"/>
                  </a:cubicBezTo>
                  <a:cubicBezTo>
                    <a:pt x="15516" y="8864"/>
                    <a:pt x="15516" y="6998"/>
                    <a:pt x="15516" y="5598"/>
                  </a:cubicBezTo>
                  <a:cubicBezTo>
                    <a:pt x="15049" y="1866"/>
                    <a:pt x="15049" y="1866"/>
                    <a:pt x="11317"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1" name="Freeform: Shape 150">
              <a:extLst>
                <a:ext uri="{FF2B5EF4-FFF2-40B4-BE49-F238E27FC236}">
                  <a16:creationId xmlns:a16="http://schemas.microsoft.com/office/drawing/2014/main" id="{C2F0CF44-1A48-47E9-9723-DBAC850DE58E}"/>
                </a:ext>
              </a:extLst>
            </p:cNvPr>
            <p:cNvSpPr/>
            <p:nvPr/>
          </p:nvSpPr>
          <p:spPr>
            <a:xfrm>
              <a:off x="3518253" y="1441950"/>
              <a:ext cx="4665" cy="4665"/>
            </a:xfrm>
            <a:custGeom>
              <a:avLst/>
              <a:gdLst/>
              <a:ahLst/>
              <a:cxnLst/>
              <a:rect l="0" t="0" r="0" b="0"/>
              <a:pathLst>
                <a:path>
                  <a:moveTo>
                    <a:pt x="0" y="0"/>
                  </a:moveTo>
                  <a:cubicBezTo>
                    <a:pt x="0" y="466"/>
                    <a:pt x="0" y="466"/>
                    <a:pt x="0" y="933"/>
                  </a:cubicBezTo>
                  <a:cubicBezTo>
                    <a:pt x="0" y="933"/>
                    <a:pt x="466" y="933"/>
                    <a:pt x="466" y="933"/>
                  </a:cubicBezTo>
                  <a:cubicBezTo>
                    <a:pt x="466" y="933"/>
                    <a:pt x="466" y="466"/>
                    <a:pt x="466" y="466"/>
                  </a:cubicBezTo>
                  <a:cubicBezTo>
                    <a:pt x="466" y="466"/>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2" name="Freeform: Shape 151">
              <a:extLst>
                <a:ext uri="{FF2B5EF4-FFF2-40B4-BE49-F238E27FC236}">
                  <a16:creationId xmlns:a16="http://schemas.microsoft.com/office/drawing/2014/main" id="{E8986F2B-21FF-43C6-B5A6-D2E39E443F8B}"/>
                </a:ext>
              </a:extLst>
            </p:cNvPr>
            <p:cNvSpPr/>
            <p:nvPr/>
          </p:nvSpPr>
          <p:spPr>
            <a:xfrm>
              <a:off x="4011322" y="1480927"/>
              <a:ext cx="9329" cy="9330"/>
            </a:xfrm>
            <a:custGeom>
              <a:avLst/>
              <a:gdLst/>
              <a:ahLst/>
              <a:cxnLst/>
              <a:rect l="0" t="0" r="0" b="0"/>
              <a:pathLst>
                <a:path w="9330" h="9330">
                  <a:moveTo>
                    <a:pt x="2333" y="11403"/>
                  </a:moveTo>
                  <a:cubicBezTo>
                    <a:pt x="7930" y="11870"/>
                    <a:pt x="12129" y="8604"/>
                    <a:pt x="12595" y="3006"/>
                  </a:cubicBezTo>
                  <a:cubicBezTo>
                    <a:pt x="12129" y="2073"/>
                    <a:pt x="11663" y="674"/>
                    <a:pt x="10730" y="207"/>
                  </a:cubicBezTo>
                  <a:cubicBezTo>
                    <a:pt x="10263" y="-259"/>
                    <a:pt x="9330" y="207"/>
                    <a:pt x="8863" y="207"/>
                  </a:cubicBezTo>
                  <a:cubicBezTo>
                    <a:pt x="6065" y="2073"/>
                    <a:pt x="3732" y="3473"/>
                    <a:pt x="1399" y="5805"/>
                  </a:cubicBezTo>
                  <a:cubicBezTo>
                    <a:pt x="466" y="6272"/>
                    <a:pt x="0" y="8138"/>
                    <a:pt x="0" y="9071"/>
                  </a:cubicBezTo>
                  <a:cubicBezTo>
                    <a:pt x="466" y="9537"/>
                    <a:pt x="1399" y="10937"/>
                    <a:pt x="2333" y="1140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Freeform: Shape 152">
              <a:extLst>
                <a:ext uri="{FF2B5EF4-FFF2-40B4-BE49-F238E27FC236}">
                  <a16:creationId xmlns:a16="http://schemas.microsoft.com/office/drawing/2014/main" id="{B53B236F-A289-4DC3-BEFF-73D0C0C55F5B}"/>
                </a:ext>
              </a:extLst>
            </p:cNvPr>
            <p:cNvSpPr/>
            <p:nvPr/>
          </p:nvSpPr>
          <p:spPr>
            <a:xfrm>
              <a:off x="4093681" y="1398100"/>
              <a:ext cx="13994" cy="4665"/>
            </a:xfrm>
            <a:custGeom>
              <a:avLst/>
              <a:gdLst/>
              <a:ahLst/>
              <a:cxnLst/>
              <a:rect l="0" t="0" r="0" b="0"/>
              <a:pathLst>
                <a:path w="13995" h="4665">
                  <a:moveTo>
                    <a:pt x="17002" y="5132"/>
                  </a:moveTo>
                  <a:cubicBezTo>
                    <a:pt x="17468" y="4665"/>
                    <a:pt x="17935" y="4199"/>
                    <a:pt x="17935" y="3732"/>
                  </a:cubicBezTo>
                  <a:cubicBezTo>
                    <a:pt x="17468" y="2799"/>
                    <a:pt x="17002" y="933"/>
                    <a:pt x="16069" y="933"/>
                  </a:cubicBezTo>
                  <a:cubicBezTo>
                    <a:pt x="11404" y="-466"/>
                    <a:pt x="6272" y="3266"/>
                    <a:pt x="1607" y="0"/>
                  </a:cubicBezTo>
                  <a:cubicBezTo>
                    <a:pt x="1607" y="0"/>
                    <a:pt x="674" y="933"/>
                    <a:pt x="207" y="1400"/>
                  </a:cubicBezTo>
                  <a:cubicBezTo>
                    <a:pt x="207" y="1866"/>
                    <a:pt x="-259" y="2799"/>
                    <a:pt x="207" y="3266"/>
                  </a:cubicBezTo>
                  <a:cubicBezTo>
                    <a:pt x="4872" y="7931"/>
                    <a:pt x="10937" y="8864"/>
                    <a:pt x="17002" y="51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Freeform: Shape 153">
              <a:extLst>
                <a:ext uri="{FF2B5EF4-FFF2-40B4-BE49-F238E27FC236}">
                  <a16:creationId xmlns:a16="http://schemas.microsoft.com/office/drawing/2014/main" id="{7DCCC2BF-1E4D-4FE1-BBEF-2BFB60E6927C}"/>
                </a:ext>
              </a:extLst>
            </p:cNvPr>
            <p:cNvSpPr/>
            <p:nvPr/>
          </p:nvSpPr>
          <p:spPr>
            <a:xfrm>
              <a:off x="2210712" y="3772478"/>
              <a:ext cx="4665" cy="4665"/>
            </a:xfrm>
            <a:custGeom>
              <a:avLst/>
              <a:gdLst/>
              <a:ahLst/>
              <a:cxnLst/>
              <a:rect l="0" t="0" r="0" b="0"/>
              <a:pathLst>
                <a:path>
                  <a:moveTo>
                    <a:pt x="0" y="467"/>
                  </a:moveTo>
                  <a:cubicBezTo>
                    <a:pt x="0" y="467"/>
                    <a:pt x="467" y="467"/>
                    <a:pt x="0" y="467"/>
                  </a:cubicBezTo>
                  <a:cubicBezTo>
                    <a:pt x="467" y="467"/>
                    <a:pt x="0" y="0"/>
                    <a:pt x="0" y="0"/>
                  </a:cubicBezTo>
                  <a:cubicBezTo>
                    <a:pt x="0" y="0"/>
                    <a:pt x="0" y="0"/>
                    <a:pt x="0" y="467"/>
                  </a:cubicBezTo>
                  <a:cubicBezTo>
                    <a:pt x="0" y="0"/>
                    <a:pt x="0" y="0"/>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Freeform: Shape 154">
              <a:extLst>
                <a:ext uri="{FF2B5EF4-FFF2-40B4-BE49-F238E27FC236}">
                  <a16:creationId xmlns:a16="http://schemas.microsoft.com/office/drawing/2014/main" id="{5FEFAA5B-C9D2-4166-AB3E-14AC77B0A71E}"/>
                </a:ext>
              </a:extLst>
            </p:cNvPr>
            <p:cNvSpPr/>
            <p:nvPr/>
          </p:nvSpPr>
          <p:spPr>
            <a:xfrm>
              <a:off x="2191586" y="3772478"/>
              <a:ext cx="18659" cy="18659"/>
            </a:xfrm>
            <a:custGeom>
              <a:avLst/>
              <a:gdLst/>
              <a:ahLst/>
              <a:cxnLst/>
              <a:rect l="0" t="0" r="0" b="0"/>
              <a:pathLst>
                <a:path w="18660" h="18660">
                  <a:moveTo>
                    <a:pt x="7464" y="7931"/>
                  </a:moveTo>
                  <a:cubicBezTo>
                    <a:pt x="5598" y="10263"/>
                    <a:pt x="3732" y="12129"/>
                    <a:pt x="1866" y="14462"/>
                  </a:cubicBezTo>
                  <a:cubicBezTo>
                    <a:pt x="933" y="15861"/>
                    <a:pt x="467" y="17261"/>
                    <a:pt x="0" y="18660"/>
                  </a:cubicBezTo>
                  <a:cubicBezTo>
                    <a:pt x="10263" y="17261"/>
                    <a:pt x="16328" y="11196"/>
                    <a:pt x="19127" y="1400"/>
                  </a:cubicBezTo>
                  <a:cubicBezTo>
                    <a:pt x="19127" y="933"/>
                    <a:pt x="19127" y="467"/>
                    <a:pt x="19127" y="0"/>
                  </a:cubicBezTo>
                  <a:cubicBezTo>
                    <a:pt x="17727" y="467"/>
                    <a:pt x="15861" y="933"/>
                    <a:pt x="14462" y="1866"/>
                  </a:cubicBezTo>
                  <a:cubicBezTo>
                    <a:pt x="12129" y="4199"/>
                    <a:pt x="9797" y="6065"/>
                    <a:pt x="7464"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Shape 155">
              <a:extLst>
                <a:ext uri="{FF2B5EF4-FFF2-40B4-BE49-F238E27FC236}">
                  <a16:creationId xmlns:a16="http://schemas.microsoft.com/office/drawing/2014/main" id="{A8937AD1-05F2-4A8B-A78D-3D197FB70350}"/>
                </a:ext>
              </a:extLst>
            </p:cNvPr>
            <p:cNvSpPr/>
            <p:nvPr/>
          </p:nvSpPr>
          <p:spPr>
            <a:xfrm>
              <a:off x="2199051" y="3779942"/>
              <a:ext cx="4665" cy="4665"/>
            </a:xfrm>
            <a:custGeom>
              <a:avLst/>
              <a:gdLst/>
              <a:ahLst/>
              <a:cxnLst/>
              <a:rect l="0" t="0" r="0" b="0"/>
              <a:pathLst>
                <a:path>
                  <a:moveTo>
                    <a:pt x="0" y="466"/>
                  </a:moveTo>
                  <a:cubicBezTo>
                    <a:pt x="0" y="466"/>
                    <a:pt x="467" y="0"/>
                    <a:pt x="467" y="0"/>
                  </a:cubicBezTo>
                  <a:cubicBezTo>
                    <a:pt x="467" y="0"/>
                    <a:pt x="467" y="0"/>
                    <a:pt x="0" y="466"/>
                  </a:cubicBezTo>
                  <a:cubicBezTo>
                    <a:pt x="0" y="466"/>
                    <a:pt x="0" y="466"/>
                    <a:pt x="0" y="466"/>
                  </a:cubicBezTo>
                  <a:cubicBezTo>
                    <a:pt x="0" y="933"/>
                    <a:pt x="0" y="466"/>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Shape 156">
              <a:extLst>
                <a:ext uri="{FF2B5EF4-FFF2-40B4-BE49-F238E27FC236}">
                  <a16:creationId xmlns:a16="http://schemas.microsoft.com/office/drawing/2014/main" id="{C4247323-9514-484D-9A06-AE2818D096EA}"/>
                </a:ext>
              </a:extLst>
            </p:cNvPr>
            <p:cNvSpPr/>
            <p:nvPr/>
          </p:nvSpPr>
          <p:spPr>
            <a:xfrm>
              <a:off x="2563479" y="1308888"/>
              <a:ext cx="9329" cy="9330"/>
            </a:xfrm>
            <a:custGeom>
              <a:avLst/>
              <a:gdLst/>
              <a:ahLst/>
              <a:cxnLst/>
              <a:rect l="0" t="0" r="0" b="0"/>
              <a:pathLst>
                <a:path w="9330" h="9330">
                  <a:moveTo>
                    <a:pt x="2690" y="9445"/>
                  </a:moveTo>
                  <a:cubicBezTo>
                    <a:pt x="3623" y="9911"/>
                    <a:pt x="5023" y="9911"/>
                    <a:pt x="6889" y="10378"/>
                  </a:cubicBezTo>
                  <a:cubicBezTo>
                    <a:pt x="7822" y="9445"/>
                    <a:pt x="9688" y="8512"/>
                    <a:pt x="9688" y="7112"/>
                  </a:cubicBezTo>
                  <a:cubicBezTo>
                    <a:pt x="10621" y="3847"/>
                    <a:pt x="9221" y="581"/>
                    <a:pt x="5956" y="115"/>
                  </a:cubicBezTo>
                  <a:cubicBezTo>
                    <a:pt x="3623" y="-352"/>
                    <a:pt x="1757" y="581"/>
                    <a:pt x="358" y="3380"/>
                  </a:cubicBezTo>
                  <a:cubicBezTo>
                    <a:pt x="-576" y="5713"/>
                    <a:pt x="358" y="8512"/>
                    <a:pt x="2690" y="944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Freeform: Shape 157">
              <a:extLst>
                <a:ext uri="{FF2B5EF4-FFF2-40B4-BE49-F238E27FC236}">
                  <a16:creationId xmlns:a16="http://schemas.microsoft.com/office/drawing/2014/main" id="{C7EEE7FF-4468-4422-BB98-19DE72D6A115}"/>
                </a:ext>
              </a:extLst>
            </p:cNvPr>
            <p:cNvSpPr/>
            <p:nvPr/>
          </p:nvSpPr>
          <p:spPr>
            <a:xfrm>
              <a:off x="4971168" y="3288739"/>
              <a:ext cx="18659" cy="4665"/>
            </a:xfrm>
            <a:custGeom>
              <a:avLst/>
              <a:gdLst/>
              <a:ahLst/>
              <a:cxnLst/>
              <a:rect l="0" t="0" r="0" b="0"/>
              <a:pathLst>
                <a:path w="18660" h="4665">
                  <a:moveTo>
                    <a:pt x="10898" y="5132"/>
                  </a:moveTo>
                  <a:cubicBezTo>
                    <a:pt x="10898" y="5132"/>
                    <a:pt x="10898" y="5132"/>
                    <a:pt x="10898" y="5132"/>
                  </a:cubicBezTo>
                  <a:cubicBezTo>
                    <a:pt x="13230" y="5132"/>
                    <a:pt x="16029" y="5132"/>
                    <a:pt x="18362" y="4665"/>
                  </a:cubicBezTo>
                  <a:cubicBezTo>
                    <a:pt x="19295" y="4665"/>
                    <a:pt x="19762" y="3266"/>
                    <a:pt x="20228" y="2799"/>
                  </a:cubicBezTo>
                  <a:cubicBezTo>
                    <a:pt x="19762" y="2333"/>
                    <a:pt x="19295" y="1866"/>
                    <a:pt x="18829" y="1866"/>
                  </a:cubicBezTo>
                  <a:cubicBezTo>
                    <a:pt x="13230" y="1400"/>
                    <a:pt x="7632" y="467"/>
                    <a:pt x="2501" y="0"/>
                  </a:cubicBezTo>
                  <a:cubicBezTo>
                    <a:pt x="1568" y="0"/>
                    <a:pt x="635" y="1400"/>
                    <a:pt x="168" y="2333"/>
                  </a:cubicBezTo>
                  <a:cubicBezTo>
                    <a:pt x="-298" y="3732"/>
                    <a:pt x="168" y="5132"/>
                    <a:pt x="2034" y="5132"/>
                  </a:cubicBezTo>
                  <a:cubicBezTo>
                    <a:pt x="4833" y="5598"/>
                    <a:pt x="8099" y="5132"/>
                    <a:pt x="10898" y="51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Freeform: Shape 158">
              <a:extLst>
                <a:ext uri="{FF2B5EF4-FFF2-40B4-BE49-F238E27FC236}">
                  <a16:creationId xmlns:a16="http://schemas.microsoft.com/office/drawing/2014/main" id="{903D9F39-6DD7-45A9-AE98-73A151D1C960}"/>
                </a:ext>
              </a:extLst>
            </p:cNvPr>
            <p:cNvSpPr/>
            <p:nvPr/>
          </p:nvSpPr>
          <p:spPr>
            <a:xfrm>
              <a:off x="5532026" y="3414223"/>
              <a:ext cx="13994" cy="9330"/>
            </a:xfrm>
            <a:custGeom>
              <a:avLst/>
              <a:gdLst/>
              <a:ahLst/>
              <a:cxnLst/>
              <a:rect l="0" t="0" r="0" b="0"/>
              <a:pathLst>
                <a:path w="13995" h="9330">
                  <a:moveTo>
                    <a:pt x="12148" y="9797"/>
                  </a:moveTo>
                  <a:cubicBezTo>
                    <a:pt x="13081" y="9797"/>
                    <a:pt x="14480" y="8864"/>
                    <a:pt x="14480" y="7931"/>
                  </a:cubicBezTo>
                  <a:cubicBezTo>
                    <a:pt x="14947" y="6998"/>
                    <a:pt x="14480" y="5598"/>
                    <a:pt x="13548" y="4665"/>
                  </a:cubicBezTo>
                  <a:cubicBezTo>
                    <a:pt x="11215" y="1866"/>
                    <a:pt x="7949" y="0"/>
                    <a:pt x="3751" y="0"/>
                  </a:cubicBezTo>
                  <a:cubicBezTo>
                    <a:pt x="2818" y="467"/>
                    <a:pt x="1418" y="933"/>
                    <a:pt x="485" y="1400"/>
                  </a:cubicBezTo>
                  <a:cubicBezTo>
                    <a:pt x="-447" y="2333"/>
                    <a:pt x="19" y="5132"/>
                    <a:pt x="1418" y="6065"/>
                  </a:cubicBezTo>
                  <a:cubicBezTo>
                    <a:pt x="5150" y="8864"/>
                    <a:pt x="8416" y="9330"/>
                    <a:pt x="12148" y="97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Freeform: Shape 159">
              <a:extLst>
                <a:ext uri="{FF2B5EF4-FFF2-40B4-BE49-F238E27FC236}">
                  <a16:creationId xmlns:a16="http://schemas.microsoft.com/office/drawing/2014/main" id="{41460BBC-34EA-41AF-9880-6501B56669C0}"/>
                </a:ext>
              </a:extLst>
            </p:cNvPr>
            <p:cNvSpPr/>
            <p:nvPr/>
          </p:nvSpPr>
          <p:spPr>
            <a:xfrm>
              <a:off x="5172856" y="2394966"/>
              <a:ext cx="4665" cy="4665"/>
            </a:xfrm>
            <a:custGeom>
              <a:avLst/>
              <a:gdLst/>
              <a:ahLst/>
              <a:cxnLst/>
              <a:rect l="0" t="0" r="0" b="0"/>
              <a:pathLst>
                <a:path>
                  <a:moveTo>
                    <a:pt x="466" y="0"/>
                  </a:moveTo>
                  <a:cubicBezTo>
                    <a:pt x="466" y="0"/>
                    <a:pt x="0" y="466"/>
                    <a:pt x="0" y="466"/>
                  </a:cubicBezTo>
                  <a:cubicBezTo>
                    <a:pt x="0" y="466"/>
                    <a:pt x="0" y="466"/>
                    <a:pt x="0" y="466"/>
                  </a:cubicBezTo>
                  <a:cubicBezTo>
                    <a:pt x="0" y="466"/>
                    <a:pt x="466" y="933"/>
                    <a:pt x="466" y="933"/>
                  </a:cubicBezTo>
                  <a:cubicBezTo>
                    <a:pt x="466" y="933"/>
                    <a:pt x="933" y="466"/>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1" name="Freeform: Shape 160">
              <a:extLst>
                <a:ext uri="{FF2B5EF4-FFF2-40B4-BE49-F238E27FC236}">
                  <a16:creationId xmlns:a16="http://schemas.microsoft.com/office/drawing/2014/main" id="{A869C384-C1C9-41E1-A4C8-76E74106572B}"/>
                </a:ext>
              </a:extLst>
            </p:cNvPr>
            <p:cNvSpPr/>
            <p:nvPr/>
          </p:nvSpPr>
          <p:spPr>
            <a:xfrm>
              <a:off x="5173672" y="2378446"/>
              <a:ext cx="9329" cy="13995"/>
            </a:xfrm>
            <a:custGeom>
              <a:avLst/>
              <a:gdLst/>
              <a:ahLst/>
              <a:cxnLst/>
              <a:rect l="0" t="0" r="0" b="0"/>
              <a:pathLst>
                <a:path w="9330" h="13995">
                  <a:moveTo>
                    <a:pt x="8514" y="660"/>
                  </a:moveTo>
                  <a:cubicBezTo>
                    <a:pt x="7581" y="193"/>
                    <a:pt x="6181" y="-273"/>
                    <a:pt x="5248" y="193"/>
                  </a:cubicBezTo>
                  <a:cubicBezTo>
                    <a:pt x="4315" y="660"/>
                    <a:pt x="3382" y="2059"/>
                    <a:pt x="2916" y="2992"/>
                  </a:cubicBezTo>
                  <a:cubicBezTo>
                    <a:pt x="583" y="7191"/>
                    <a:pt x="-350" y="11856"/>
                    <a:pt x="117" y="16987"/>
                  </a:cubicBezTo>
                  <a:cubicBezTo>
                    <a:pt x="5715" y="11856"/>
                    <a:pt x="8980" y="7191"/>
                    <a:pt x="9447" y="2526"/>
                  </a:cubicBezTo>
                  <a:cubicBezTo>
                    <a:pt x="9447" y="1593"/>
                    <a:pt x="8980" y="660"/>
                    <a:pt x="8514" y="6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Shape 161">
              <a:extLst>
                <a:ext uri="{FF2B5EF4-FFF2-40B4-BE49-F238E27FC236}">
                  <a16:creationId xmlns:a16="http://schemas.microsoft.com/office/drawing/2014/main" id="{0C256540-A0EE-4390-9E3E-2E670963BABA}"/>
                </a:ext>
              </a:extLst>
            </p:cNvPr>
            <p:cNvSpPr/>
            <p:nvPr/>
          </p:nvSpPr>
          <p:spPr>
            <a:xfrm>
              <a:off x="3478602" y="1460742"/>
              <a:ext cx="9329" cy="9330"/>
            </a:xfrm>
            <a:custGeom>
              <a:avLst/>
              <a:gdLst/>
              <a:ahLst/>
              <a:cxnLst/>
              <a:rect l="0" t="0" r="0" b="0"/>
              <a:pathLst>
                <a:path w="9330" h="9330">
                  <a:moveTo>
                    <a:pt x="0" y="6397"/>
                  </a:moveTo>
                  <a:cubicBezTo>
                    <a:pt x="0" y="7330"/>
                    <a:pt x="466" y="8729"/>
                    <a:pt x="1399" y="9662"/>
                  </a:cubicBezTo>
                  <a:cubicBezTo>
                    <a:pt x="3732" y="11995"/>
                    <a:pt x="9330" y="11062"/>
                    <a:pt x="11196" y="8263"/>
                  </a:cubicBezTo>
                  <a:cubicBezTo>
                    <a:pt x="11663" y="7796"/>
                    <a:pt x="11663" y="6863"/>
                    <a:pt x="11663" y="6863"/>
                  </a:cubicBezTo>
                  <a:cubicBezTo>
                    <a:pt x="10263" y="4530"/>
                    <a:pt x="9330" y="2198"/>
                    <a:pt x="7931" y="798"/>
                  </a:cubicBezTo>
                  <a:cubicBezTo>
                    <a:pt x="6065" y="-1068"/>
                    <a:pt x="3732" y="798"/>
                    <a:pt x="1866" y="1731"/>
                  </a:cubicBezTo>
                  <a:cubicBezTo>
                    <a:pt x="933" y="3131"/>
                    <a:pt x="0" y="4530"/>
                    <a:pt x="0" y="63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Freeform: Shape 162">
              <a:extLst>
                <a:ext uri="{FF2B5EF4-FFF2-40B4-BE49-F238E27FC236}">
                  <a16:creationId xmlns:a16="http://schemas.microsoft.com/office/drawing/2014/main" id="{1DF4BBE6-EBA2-433C-9187-03895C164315}"/>
                </a:ext>
              </a:extLst>
            </p:cNvPr>
            <p:cNvSpPr/>
            <p:nvPr/>
          </p:nvSpPr>
          <p:spPr>
            <a:xfrm>
              <a:off x="3565309" y="1446148"/>
              <a:ext cx="9329" cy="9330"/>
            </a:xfrm>
            <a:custGeom>
              <a:avLst/>
              <a:gdLst/>
              <a:ahLst/>
              <a:cxnLst/>
              <a:rect l="0" t="0" r="0" b="0"/>
              <a:pathLst>
                <a:path w="9330" h="9330">
                  <a:moveTo>
                    <a:pt x="59" y="6065"/>
                  </a:moveTo>
                  <a:cubicBezTo>
                    <a:pt x="59" y="8397"/>
                    <a:pt x="2858" y="10730"/>
                    <a:pt x="5191" y="10263"/>
                  </a:cubicBezTo>
                  <a:cubicBezTo>
                    <a:pt x="8456" y="9797"/>
                    <a:pt x="10789" y="7464"/>
                    <a:pt x="10789" y="4199"/>
                  </a:cubicBezTo>
                  <a:cubicBezTo>
                    <a:pt x="10789" y="1866"/>
                    <a:pt x="7990" y="0"/>
                    <a:pt x="5657" y="0"/>
                  </a:cubicBezTo>
                  <a:cubicBezTo>
                    <a:pt x="1925" y="0"/>
                    <a:pt x="-407" y="2799"/>
                    <a:pt x="59" y="60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Freeform: Shape 163">
              <a:extLst>
                <a:ext uri="{FF2B5EF4-FFF2-40B4-BE49-F238E27FC236}">
                  <a16:creationId xmlns:a16="http://schemas.microsoft.com/office/drawing/2014/main" id="{0652CADD-C19B-46CF-84DF-15FAAEED0B44}"/>
                </a:ext>
              </a:extLst>
            </p:cNvPr>
            <p:cNvSpPr/>
            <p:nvPr/>
          </p:nvSpPr>
          <p:spPr>
            <a:xfrm>
              <a:off x="4538445" y="3237544"/>
              <a:ext cx="9329" cy="9330"/>
            </a:xfrm>
            <a:custGeom>
              <a:avLst/>
              <a:gdLst/>
              <a:ahLst/>
              <a:cxnLst/>
              <a:rect l="0" t="0" r="0" b="0"/>
              <a:pathLst>
                <a:path w="9330" h="9330">
                  <a:moveTo>
                    <a:pt x="4198" y="350"/>
                  </a:moveTo>
                  <a:cubicBezTo>
                    <a:pt x="3732" y="-117"/>
                    <a:pt x="2799" y="-117"/>
                    <a:pt x="2333" y="350"/>
                  </a:cubicBezTo>
                  <a:cubicBezTo>
                    <a:pt x="1399" y="816"/>
                    <a:pt x="0" y="1749"/>
                    <a:pt x="0" y="2682"/>
                  </a:cubicBezTo>
                  <a:cubicBezTo>
                    <a:pt x="0" y="6881"/>
                    <a:pt x="2333" y="9680"/>
                    <a:pt x="5598" y="11546"/>
                  </a:cubicBezTo>
                  <a:cubicBezTo>
                    <a:pt x="6065" y="12013"/>
                    <a:pt x="6998" y="12013"/>
                    <a:pt x="7464" y="12013"/>
                  </a:cubicBezTo>
                  <a:cubicBezTo>
                    <a:pt x="8397" y="11546"/>
                    <a:pt x="8863" y="10147"/>
                    <a:pt x="9797" y="9680"/>
                  </a:cubicBezTo>
                  <a:cubicBezTo>
                    <a:pt x="9797" y="4548"/>
                    <a:pt x="6998" y="2216"/>
                    <a:pt x="4198"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Freeform: Shape 164">
              <a:extLst>
                <a:ext uri="{FF2B5EF4-FFF2-40B4-BE49-F238E27FC236}">
                  <a16:creationId xmlns:a16="http://schemas.microsoft.com/office/drawing/2014/main" id="{13306441-6DB6-49ED-BF52-6E6DBF92D040}"/>
                </a:ext>
              </a:extLst>
            </p:cNvPr>
            <p:cNvSpPr/>
            <p:nvPr/>
          </p:nvSpPr>
          <p:spPr>
            <a:xfrm>
              <a:off x="3501460" y="1446615"/>
              <a:ext cx="13994" cy="9330"/>
            </a:xfrm>
            <a:custGeom>
              <a:avLst/>
              <a:gdLst/>
              <a:ahLst/>
              <a:cxnLst/>
              <a:rect l="0" t="0" r="0" b="0"/>
              <a:pathLst>
                <a:path w="13995" h="9330">
                  <a:moveTo>
                    <a:pt x="0" y="5598"/>
                  </a:moveTo>
                  <a:cubicBezTo>
                    <a:pt x="0" y="6531"/>
                    <a:pt x="933" y="7931"/>
                    <a:pt x="1400" y="8864"/>
                  </a:cubicBezTo>
                  <a:cubicBezTo>
                    <a:pt x="2333" y="9330"/>
                    <a:pt x="3732" y="9797"/>
                    <a:pt x="4665" y="9330"/>
                  </a:cubicBezTo>
                  <a:cubicBezTo>
                    <a:pt x="8864" y="7464"/>
                    <a:pt x="12129" y="3732"/>
                    <a:pt x="15395" y="466"/>
                  </a:cubicBezTo>
                  <a:cubicBezTo>
                    <a:pt x="11663" y="466"/>
                    <a:pt x="7464" y="0"/>
                    <a:pt x="3732" y="0"/>
                  </a:cubicBezTo>
                  <a:cubicBezTo>
                    <a:pt x="1866" y="0"/>
                    <a:pt x="0" y="2333"/>
                    <a:pt x="0" y="5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Shape 165">
              <a:extLst>
                <a:ext uri="{FF2B5EF4-FFF2-40B4-BE49-F238E27FC236}">
                  <a16:creationId xmlns:a16="http://schemas.microsoft.com/office/drawing/2014/main" id="{DA1E76A6-245D-4E0C-A88D-202E26739113}"/>
                </a:ext>
              </a:extLst>
            </p:cNvPr>
            <p:cNvSpPr/>
            <p:nvPr/>
          </p:nvSpPr>
          <p:spPr>
            <a:xfrm>
              <a:off x="949352" y="1928487"/>
              <a:ext cx="4665" cy="4665"/>
            </a:xfrm>
            <a:custGeom>
              <a:avLst/>
              <a:gdLst/>
              <a:ahLst/>
              <a:cxnLst/>
              <a:rect l="0" t="0" r="0" b="0"/>
              <a:pathLst>
                <a:path>
                  <a:moveTo>
                    <a:pt x="0" y="466"/>
                  </a:moveTo>
                  <a:cubicBezTo>
                    <a:pt x="0" y="466"/>
                    <a:pt x="466" y="0"/>
                    <a:pt x="466" y="0"/>
                  </a:cubicBezTo>
                  <a:cubicBezTo>
                    <a:pt x="466" y="0"/>
                    <a:pt x="0" y="0"/>
                    <a:pt x="0" y="0"/>
                  </a:cubicBezTo>
                  <a:cubicBezTo>
                    <a:pt x="0" y="0"/>
                    <a:pt x="0" y="466"/>
                    <a:pt x="0" y="466"/>
                  </a:cubicBezTo>
                  <a:cubicBezTo>
                    <a:pt x="0" y="466"/>
                    <a:pt x="0" y="466"/>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Shape 166">
              <a:extLst>
                <a:ext uri="{FF2B5EF4-FFF2-40B4-BE49-F238E27FC236}">
                  <a16:creationId xmlns:a16="http://schemas.microsoft.com/office/drawing/2014/main" id="{6DEDCC0D-2C3B-4382-9B9D-42E2E6DDBECA}"/>
                </a:ext>
              </a:extLst>
            </p:cNvPr>
            <p:cNvSpPr/>
            <p:nvPr/>
          </p:nvSpPr>
          <p:spPr>
            <a:xfrm>
              <a:off x="5220903" y="2325927"/>
              <a:ext cx="9329" cy="9330"/>
            </a:xfrm>
            <a:custGeom>
              <a:avLst/>
              <a:gdLst/>
              <a:ahLst/>
              <a:cxnLst/>
              <a:rect l="0" t="0" r="0" b="0"/>
              <a:pathLst>
                <a:path w="9330" h="9330">
                  <a:moveTo>
                    <a:pt x="2799" y="13529"/>
                  </a:moveTo>
                  <a:cubicBezTo>
                    <a:pt x="7464" y="11196"/>
                    <a:pt x="10263" y="6998"/>
                    <a:pt x="9797" y="1400"/>
                  </a:cubicBezTo>
                  <a:cubicBezTo>
                    <a:pt x="9330" y="933"/>
                    <a:pt x="8863" y="0"/>
                    <a:pt x="8397" y="0"/>
                  </a:cubicBezTo>
                  <a:cubicBezTo>
                    <a:pt x="7931" y="0"/>
                    <a:pt x="6998" y="0"/>
                    <a:pt x="6531" y="467"/>
                  </a:cubicBezTo>
                  <a:cubicBezTo>
                    <a:pt x="3266" y="3266"/>
                    <a:pt x="933" y="6998"/>
                    <a:pt x="0" y="11663"/>
                  </a:cubicBezTo>
                  <a:cubicBezTo>
                    <a:pt x="0" y="12129"/>
                    <a:pt x="466" y="12596"/>
                    <a:pt x="933" y="13062"/>
                  </a:cubicBezTo>
                  <a:cubicBezTo>
                    <a:pt x="1399" y="13529"/>
                    <a:pt x="2333" y="13995"/>
                    <a:pt x="2799" y="1352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Freeform: Shape 167">
              <a:extLst>
                <a:ext uri="{FF2B5EF4-FFF2-40B4-BE49-F238E27FC236}">
                  <a16:creationId xmlns:a16="http://schemas.microsoft.com/office/drawing/2014/main" id="{55251F74-B1E1-42D4-B918-FDAFE39252AF}"/>
                </a:ext>
              </a:extLst>
            </p:cNvPr>
            <p:cNvSpPr/>
            <p:nvPr/>
          </p:nvSpPr>
          <p:spPr>
            <a:xfrm>
              <a:off x="2885241" y="2213506"/>
              <a:ext cx="4665" cy="4665"/>
            </a:xfrm>
            <a:custGeom>
              <a:avLst/>
              <a:gdLst/>
              <a:ahLst/>
              <a:cxnLst/>
              <a:rect l="0" t="0" r="0" b="0"/>
              <a:pathLst>
                <a:path>
                  <a:moveTo>
                    <a:pt x="933" y="0"/>
                  </a:moveTo>
                  <a:cubicBezTo>
                    <a:pt x="933" y="0"/>
                    <a:pt x="467" y="0"/>
                    <a:pt x="933" y="0"/>
                  </a:cubicBezTo>
                  <a:lnTo>
                    <a:pt x="0" y="933"/>
                  </a:lnTo>
                  <a:lnTo>
                    <a:pt x="933" y="467"/>
                  </a:lnTo>
                  <a:cubicBezTo>
                    <a:pt x="933" y="467"/>
                    <a:pt x="933" y="467"/>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FA68DB23-A6F6-490E-933D-B3E18B269064}"/>
                </a:ext>
              </a:extLst>
            </p:cNvPr>
            <p:cNvSpPr/>
            <p:nvPr/>
          </p:nvSpPr>
          <p:spPr>
            <a:xfrm>
              <a:off x="2885708" y="2200237"/>
              <a:ext cx="9329" cy="9330"/>
            </a:xfrm>
            <a:custGeom>
              <a:avLst/>
              <a:gdLst/>
              <a:ahLst/>
              <a:cxnLst/>
              <a:rect l="0" t="0" r="0" b="0"/>
              <a:pathLst>
                <a:path w="9330" h="9330">
                  <a:moveTo>
                    <a:pt x="10263" y="3473"/>
                  </a:moveTo>
                  <a:cubicBezTo>
                    <a:pt x="10730" y="2073"/>
                    <a:pt x="10263" y="1140"/>
                    <a:pt x="8864" y="207"/>
                  </a:cubicBezTo>
                  <a:cubicBezTo>
                    <a:pt x="8397" y="207"/>
                    <a:pt x="7464" y="-259"/>
                    <a:pt x="6998" y="207"/>
                  </a:cubicBezTo>
                  <a:cubicBezTo>
                    <a:pt x="3732" y="1140"/>
                    <a:pt x="1399" y="3006"/>
                    <a:pt x="467" y="6272"/>
                  </a:cubicBezTo>
                  <a:cubicBezTo>
                    <a:pt x="0" y="8604"/>
                    <a:pt x="0" y="10937"/>
                    <a:pt x="0" y="13269"/>
                  </a:cubicBezTo>
                  <a:cubicBezTo>
                    <a:pt x="933" y="12803"/>
                    <a:pt x="2333" y="12803"/>
                    <a:pt x="3265" y="12336"/>
                  </a:cubicBezTo>
                  <a:cubicBezTo>
                    <a:pt x="7464" y="10470"/>
                    <a:pt x="9330" y="7205"/>
                    <a:pt x="10263" y="347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Freeform: Shape 169">
              <a:extLst>
                <a:ext uri="{FF2B5EF4-FFF2-40B4-BE49-F238E27FC236}">
                  <a16:creationId xmlns:a16="http://schemas.microsoft.com/office/drawing/2014/main" id="{63495BF9-DC36-4F39-92FF-98FFD9AD8162}"/>
                </a:ext>
              </a:extLst>
            </p:cNvPr>
            <p:cNvSpPr/>
            <p:nvPr/>
          </p:nvSpPr>
          <p:spPr>
            <a:xfrm>
              <a:off x="4702398" y="3303301"/>
              <a:ext cx="9329" cy="9330"/>
            </a:xfrm>
            <a:custGeom>
              <a:avLst/>
              <a:gdLst/>
              <a:ahLst/>
              <a:cxnLst/>
              <a:rect l="0" t="0" r="0" b="0"/>
              <a:pathLst>
                <a:path w="9330" h="9330">
                  <a:moveTo>
                    <a:pt x="2580" y="367"/>
                  </a:moveTo>
                  <a:cubicBezTo>
                    <a:pt x="2113" y="367"/>
                    <a:pt x="1647" y="1300"/>
                    <a:pt x="1180" y="1766"/>
                  </a:cubicBezTo>
                  <a:cubicBezTo>
                    <a:pt x="247" y="3632"/>
                    <a:pt x="-686" y="5032"/>
                    <a:pt x="714" y="6898"/>
                  </a:cubicBezTo>
                  <a:cubicBezTo>
                    <a:pt x="2113" y="9697"/>
                    <a:pt x="4446" y="10630"/>
                    <a:pt x="6778" y="10163"/>
                  </a:cubicBezTo>
                  <a:cubicBezTo>
                    <a:pt x="8644" y="9697"/>
                    <a:pt x="10044" y="8764"/>
                    <a:pt x="10977" y="7831"/>
                  </a:cubicBezTo>
                  <a:cubicBezTo>
                    <a:pt x="11443" y="6431"/>
                    <a:pt x="11443" y="5965"/>
                    <a:pt x="11443" y="5498"/>
                  </a:cubicBezTo>
                  <a:cubicBezTo>
                    <a:pt x="10510" y="1766"/>
                    <a:pt x="5845" y="-1033"/>
                    <a:pt x="2580" y="3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1" name="Freeform: Shape 170">
              <a:extLst>
                <a:ext uri="{FF2B5EF4-FFF2-40B4-BE49-F238E27FC236}">
                  <a16:creationId xmlns:a16="http://schemas.microsoft.com/office/drawing/2014/main" id="{72F046A7-9802-4792-8A75-D5CE32C34664}"/>
                </a:ext>
              </a:extLst>
            </p:cNvPr>
            <p:cNvSpPr/>
            <p:nvPr/>
          </p:nvSpPr>
          <p:spPr>
            <a:xfrm>
              <a:off x="5517701" y="3385769"/>
              <a:ext cx="9329" cy="9330"/>
            </a:xfrm>
            <a:custGeom>
              <a:avLst/>
              <a:gdLst/>
              <a:ahLst/>
              <a:cxnLst/>
              <a:rect l="0" t="0" r="0" b="0"/>
              <a:pathLst>
                <a:path w="9330" h="9330">
                  <a:moveTo>
                    <a:pt x="10146" y="11196"/>
                  </a:moveTo>
                  <a:cubicBezTo>
                    <a:pt x="11546" y="12129"/>
                    <a:pt x="12945" y="11663"/>
                    <a:pt x="12945" y="10263"/>
                  </a:cubicBezTo>
                  <a:cubicBezTo>
                    <a:pt x="13412" y="9330"/>
                    <a:pt x="13412" y="7931"/>
                    <a:pt x="12479" y="6998"/>
                  </a:cubicBezTo>
                  <a:cubicBezTo>
                    <a:pt x="10146" y="3265"/>
                    <a:pt x="6414" y="933"/>
                    <a:pt x="1749" y="0"/>
                  </a:cubicBezTo>
                  <a:cubicBezTo>
                    <a:pt x="1283" y="466"/>
                    <a:pt x="816" y="466"/>
                    <a:pt x="350" y="933"/>
                  </a:cubicBezTo>
                  <a:cubicBezTo>
                    <a:pt x="-117" y="1399"/>
                    <a:pt x="-117" y="2333"/>
                    <a:pt x="350" y="2333"/>
                  </a:cubicBezTo>
                  <a:cubicBezTo>
                    <a:pt x="2682" y="6531"/>
                    <a:pt x="5948" y="9330"/>
                    <a:pt x="10146" y="1119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2" name="Freeform: Shape 171">
              <a:extLst>
                <a:ext uri="{FF2B5EF4-FFF2-40B4-BE49-F238E27FC236}">
                  <a16:creationId xmlns:a16="http://schemas.microsoft.com/office/drawing/2014/main" id="{F6B2D670-9F08-491B-95E6-C42DDFC1BE8E}"/>
                </a:ext>
              </a:extLst>
            </p:cNvPr>
            <p:cNvSpPr/>
            <p:nvPr/>
          </p:nvSpPr>
          <p:spPr>
            <a:xfrm>
              <a:off x="1712612" y="1777348"/>
              <a:ext cx="9329" cy="9330"/>
            </a:xfrm>
            <a:custGeom>
              <a:avLst/>
              <a:gdLst/>
              <a:ahLst/>
              <a:cxnLst/>
              <a:rect l="0" t="0" r="0" b="0"/>
              <a:pathLst>
                <a:path w="9330" h="9330">
                  <a:moveTo>
                    <a:pt x="8763" y="0"/>
                  </a:moveTo>
                  <a:cubicBezTo>
                    <a:pt x="6431" y="933"/>
                    <a:pt x="4098" y="1866"/>
                    <a:pt x="2232" y="3266"/>
                  </a:cubicBezTo>
                  <a:cubicBezTo>
                    <a:pt x="366" y="4665"/>
                    <a:pt x="-567" y="7464"/>
                    <a:pt x="366" y="9797"/>
                  </a:cubicBezTo>
                  <a:cubicBezTo>
                    <a:pt x="833" y="11196"/>
                    <a:pt x="2232" y="12129"/>
                    <a:pt x="3165" y="11196"/>
                  </a:cubicBezTo>
                  <a:cubicBezTo>
                    <a:pt x="6897" y="8864"/>
                    <a:pt x="10163" y="6065"/>
                    <a:pt x="11096" y="1399"/>
                  </a:cubicBezTo>
                  <a:cubicBezTo>
                    <a:pt x="10629" y="933"/>
                    <a:pt x="10629" y="466"/>
                    <a:pt x="10163" y="0"/>
                  </a:cubicBezTo>
                  <a:cubicBezTo>
                    <a:pt x="9696" y="0"/>
                    <a:pt x="9230" y="0"/>
                    <a:pt x="876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Freeform: Shape 172">
              <a:extLst>
                <a:ext uri="{FF2B5EF4-FFF2-40B4-BE49-F238E27FC236}">
                  <a16:creationId xmlns:a16="http://schemas.microsoft.com/office/drawing/2014/main" id="{3B7F7ECD-6EDF-40A1-9B7D-6CEC45869BD5}"/>
                </a:ext>
              </a:extLst>
            </p:cNvPr>
            <p:cNvSpPr/>
            <p:nvPr/>
          </p:nvSpPr>
          <p:spPr>
            <a:xfrm>
              <a:off x="4560350" y="3279217"/>
              <a:ext cx="9329" cy="9330"/>
            </a:xfrm>
            <a:custGeom>
              <a:avLst/>
              <a:gdLst/>
              <a:ahLst/>
              <a:cxnLst/>
              <a:rect l="0" t="0" r="0" b="0"/>
              <a:pathLst>
                <a:path w="9330" h="9330">
                  <a:moveTo>
                    <a:pt x="4684" y="193"/>
                  </a:moveTo>
                  <a:cubicBezTo>
                    <a:pt x="3751" y="-273"/>
                    <a:pt x="2351" y="193"/>
                    <a:pt x="1419" y="660"/>
                  </a:cubicBezTo>
                  <a:cubicBezTo>
                    <a:pt x="19" y="1126"/>
                    <a:pt x="-448" y="2059"/>
                    <a:pt x="485" y="3925"/>
                  </a:cubicBezTo>
                  <a:cubicBezTo>
                    <a:pt x="1885" y="6724"/>
                    <a:pt x="3284" y="9523"/>
                    <a:pt x="6084" y="10456"/>
                  </a:cubicBezTo>
                  <a:cubicBezTo>
                    <a:pt x="7016" y="10456"/>
                    <a:pt x="7949" y="10923"/>
                    <a:pt x="7949" y="10456"/>
                  </a:cubicBezTo>
                  <a:cubicBezTo>
                    <a:pt x="8883" y="9523"/>
                    <a:pt x="9816" y="8590"/>
                    <a:pt x="9816" y="7657"/>
                  </a:cubicBezTo>
                  <a:cubicBezTo>
                    <a:pt x="9816" y="3459"/>
                    <a:pt x="7483" y="1126"/>
                    <a:pt x="4684" y="19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Freeform: Shape 173">
              <a:extLst>
                <a:ext uri="{FF2B5EF4-FFF2-40B4-BE49-F238E27FC236}">
                  <a16:creationId xmlns:a16="http://schemas.microsoft.com/office/drawing/2014/main" id="{F54840FC-E58B-4689-851B-1F48BAD08FE5}"/>
                </a:ext>
              </a:extLst>
            </p:cNvPr>
            <p:cNvSpPr/>
            <p:nvPr/>
          </p:nvSpPr>
          <p:spPr>
            <a:xfrm>
              <a:off x="2049894" y="2096420"/>
              <a:ext cx="4665" cy="4665"/>
            </a:xfrm>
            <a:custGeom>
              <a:avLst/>
              <a:gdLst/>
              <a:ahLst/>
              <a:cxnLst/>
              <a:rect l="0" t="0" r="0" b="0"/>
              <a:pathLst>
                <a:path w="4665" h="4665">
                  <a:moveTo>
                    <a:pt x="4082" y="466"/>
                  </a:moveTo>
                  <a:cubicBezTo>
                    <a:pt x="2682" y="1866"/>
                    <a:pt x="1749" y="3266"/>
                    <a:pt x="350" y="4665"/>
                  </a:cubicBezTo>
                  <a:cubicBezTo>
                    <a:pt x="-117" y="5132"/>
                    <a:pt x="-117" y="6065"/>
                    <a:pt x="350" y="6531"/>
                  </a:cubicBezTo>
                  <a:cubicBezTo>
                    <a:pt x="1283" y="7464"/>
                    <a:pt x="2216" y="7931"/>
                    <a:pt x="3616" y="8397"/>
                  </a:cubicBezTo>
                  <a:cubicBezTo>
                    <a:pt x="5015" y="7464"/>
                    <a:pt x="6881" y="6531"/>
                    <a:pt x="7814" y="5132"/>
                  </a:cubicBezTo>
                  <a:cubicBezTo>
                    <a:pt x="8747" y="4199"/>
                    <a:pt x="8747" y="2799"/>
                    <a:pt x="8747" y="1866"/>
                  </a:cubicBezTo>
                  <a:cubicBezTo>
                    <a:pt x="8747" y="0"/>
                    <a:pt x="5948" y="-467"/>
                    <a:pt x="4082"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Freeform: Shape 174">
              <a:extLst>
                <a:ext uri="{FF2B5EF4-FFF2-40B4-BE49-F238E27FC236}">
                  <a16:creationId xmlns:a16="http://schemas.microsoft.com/office/drawing/2014/main" id="{742F287A-4FA5-4532-95A5-E4B7FA7A7DB0}"/>
                </a:ext>
              </a:extLst>
            </p:cNvPr>
            <p:cNvSpPr/>
            <p:nvPr/>
          </p:nvSpPr>
          <p:spPr>
            <a:xfrm>
              <a:off x="5557234" y="3431775"/>
              <a:ext cx="9329" cy="4665"/>
            </a:xfrm>
            <a:custGeom>
              <a:avLst/>
              <a:gdLst/>
              <a:ahLst/>
              <a:cxnLst/>
              <a:rect l="0" t="0" r="0" b="0"/>
              <a:pathLst>
                <a:path w="9330" h="4665">
                  <a:moveTo>
                    <a:pt x="0" y="1574"/>
                  </a:moveTo>
                  <a:cubicBezTo>
                    <a:pt x="0" y="2041"/>
                    <a:pt x="0" y="2974"/>
                    <a:pt x="0" y="3440"/>
                  </a:cubicBezTo>
                  <a:cubicBezTo>
                    <a:pt x="1399" y="6239"/>
                    <a:pt x="4198" y="8572"/>
                    <a:pt x="7464" y="9039"/>
                  </a:cubicBezTo>
                  <a:cubicBezTo>
                    <a:pt x="8863" y="9039"/>
                    <a:pt x="10263" y="7639"/>
                    <a:pt x="11663" y="7173"/>
                  </a:cubicBezTo>
                  <a:cubicBezTo>
                    <a:pt x="11196" y="5773"/>
                    <a:pt x="11196" y="5307"/>
                    <a:pt x="11196" y="4840"/>
                  </a:cubicBezTo>
                  <a:cubicBezTo>
                    <a:pt x="9330" y="2041"/>
                    <a:pt x="6064" y="1108"/>
                    <a:pt x="3265" y="175"/>
                  </a:cubicBezTo>
                  <a:cubicBezTo>
                    <a:pt x="1866" y="-292"/>
                    <a:pt x="466" y="175"/>
                    <a:pt x="0" y="15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Shape 175">
              <a:extLst>
                <a:ext uri="{FF2B5EF4-FFF2-40B4-BE49-F238E27FC236}">
                  <a16:creationId xmlns:a16="http://schemas.microsoft.com/office/drawing/2014/main" id="{D0166660-B2D1-439A-9CB2-64F51F08974E}"/>
                </a:ext>
              </a:extLst>
            </p:cNvPr>
            <p:cNvSpPr/>
            <p:nvPr/>
          </p:nvSpPr>
          <p:spPr>
            <a:xfrm>
              <a:off x="1862525" y="1476843"/>
              <a:ext cx="9329" cy="4665"/>
            </a:xfrm>
            <a:custGeom>
              <a:avLst/>
              <a:gdLst/>
              <a:ahLst/>
              <a:cxnLst/>
              <a:rect l="0" t="0" r="0" b="0"/>
              <a:pathLst>
                <a:path w="9330" h="4665">
                  <a:moveTo>
                    <a:pt x="12322" y="1958"/>
                  </a:moveTo>
                  <a:cubicBezTo>
                    <a:pt x="12322" y="1491"/>
                    <a:pt x="11389" y="1025"/>
                    <a:pt x="10923" y="558"/>
                  </a:cubicBezTo>
                  <a:cubicBezTo>
                    <a:pt x="7191" y="-375"/>
                    <a:pt x="3459" y="-375"/>
                    <a:pt x="660" y="2424"/>
                  </a:cubicBezTo>
                  <a:cubicBezTo>
                    <a:pt x="193" y="2891"/>
                    <a:pt x="-273" y="5223"/>
                    <a:pt x="193" y="5223"/>
                  </a:cubicBezTo>
                  <a:cubicBezTo>
                    <a:pt x="1593" y="6156"/>
                    <a:pt x="2992" y="7089"/>
                    <a:pt x="4858" y="7556"/>
                  </a:cubicBezTo>
                  <a:cubicBezTo>
                    <a:pt x="7191" y="6156"/>
                    <a:pt x="9523" y="4757"/>
                    <a:pt x="11856" y="2891"/>
                  </a:cubicBezTo>
                  <a:cubicBezTo>
                    <a:pt x="12322" y="3357"/>
                    <a:pt x="12322" y="2424"/>
                    <a:pt x="12322" y="195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Shape 176">
              <a:extLst>
                <a:ext uri="{FF2B5EF4-FFF2-40B4-BE49-F238E27FC236}">
                  <a16:creationId xmlns:a16="http://schemas.microsoft.com/office/drawing/2014/main" id="{1A490FAC-637C-4613-A362-5B70C2E44CD2}"/>
                </a:ext>
              </a:extLst>
            </p:cNvPr>
            <p:cNvSpPr/>
            <p:nvPr/>
          </p:nvSpPr>
          <p:spPr>
            <a:xfrm>
              <a:off x="1866917" y="1485332"/>
              <a:ext cx="4665" cy="4665"/>
            </a:xfrm>
            <a:custGeom>
              <a:avLst/>
              <a:gdLst/>
              <a:ahLst/>
              <a:cxnLst/>
              <a:rect l="0" t="0" r="0" b="0"/>
              <a:pathLst>
                <a:path>
                  <a:moveTo>
                    <a:pt x="466" y="0"/>
                  </a:moveTo>
                  <a:cubicBezTo>
                    <a:pt x="466" y="0"/>
                    <a:pt x="0" y="467"/>
                    <a:pt x="0" y="467"/>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Freeform: Shape 177">
              <a:extLst>
                <a:ext uri="{FF2B5EF4-FFF2-40B4-BE49-F238E27FC236}">
                  <a16:creationId xmlns:a16="http://schemas.microsoft.com/office/drawing/2014/main" id="{E300A215-7DA6-4DB1-9A23-CD1F7692F035}"/>
                </a:ext>
              </a:extLst>
            </p:cNvPr>
            <p:cNvSpPr/>
            <p:nvPr/>
          </p:nvSpPr>
          <p:spPr>
            <a:xfrm>
              <a:off x="1886782" y="1915425"/>
              <a:ext cx="4665" cy="9330"/>
            </a:xfrm>
            <a:custGeom>
              <a:avLst/>
              <a:gdLst/>
              <a:ahLst/>
              <a:cxnLst/>
              <a:rect l="0" t="0" r="0" b="0"/>
              <a:pathLst>
                <a:path w="4665" h="9330">
                  <a:moveTo>
                    <a:pt x="2526" y="0"/>
                  </a:moveTo>
                  <a:cubicBezTo>
                    <a:pt x="1593" y="467"/>
                    <a:pt x="660" y="1400"/>
                    <a:pt x="193" y="1866"/>
                  </a:cubicBezTo>
                  <a:cubicBezTo>
                    <a:pt x="-273" y="2799"/>
                    <a:pt x="193" y="4665"/>
                    <a:pt x="660" y="5598"/>
                  </a:cubicBezTo>
                  <a:cubicBezTo>
                    <a:pt x="2059" y="7464"/>
                    <a:pt x="3925" y="9330"/>
                    <a:pt x="5325" y="11196"/>
                  </a:cubicBezTo>
                  <a:cubicBezTo>
                    <a:pt x="5791" y="11663"/>
                    <a:pt x="6724" y="11663"/>
                    <a:pt x="7191" y="11663"/>
                  </a:cubicBezTo>
                  <a:cubicBezTo>
                    <a:pt x="8590" y="11196"/>
                    <a:pt x="9057" y="10263"/>
                    <a:pt x="8590" y="8864"/>
                  </a:cubicBezTo>
                  <a:cubicBezTo>
                    <a:pt x="7657" y="5132"/>
                    <a:pt x="6724" y="1866"/>
                    <a:pt x="252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Freeform: Shape 178">
              <a:extLst>
                <a:ext uri="{FF2B5EF4-FFF2-40B4-BE49-F238E27FC236}">
                  <a16:creationId xmlns:a16="http://schemas.microsoft.com/office/drawing/2014/main" id="{8CEE5CE3-D764-41C3-98F2-72444D00A850}"/>
                </a:ext>
              </a:extLst>
            </p:cNvPr>
            <p:cNvSpPr/>
            <p:nvPr/>
          </p:nvSpPr>
          <p:spPr>
            <a:xfrm>
              <a:off x="2100064" y="2068898"/>
              <a:ext cx="4665" cy="9330"/>
            </a:xfrm>
            <a:custGeom>
              <a:avLst/>
              <a:gdLst/>
              <a:ahLst/>
              <a:cxnLst/>
              <a:rect l="0" t="0" r="0" b="0"/>
              <a:pathLst>
                <a:path w="4665" h="9330">
                  <a:moveTo>
                    <a:pt x="5691" y="0"/>
                  </a:moveTo>
                  <a:cubicBezTo>
                    <a:pt x="4758" y="0"/>
                    <a:pt x="3358" y="467"/>
                    <a:pt x="2892" y="933"/>
                  </a:cubicBezTo>
                  <a:cubicBezTo>
                    <a:pt x="1492" y="2333"/>
                    <a:pt x="93" y="3732"/>
                    <a:pt x="93" y="5598"/>
                  </a:cubicBezTo>
                  <a:cubicBezTo>
                    <a:pt x="-374" y="6998"/>
                    <a:pt x="1026" y="8864"/>
                    <a:pt x="1959" y="10263"/>
                  </a:cubicBezTo>
                  <a:cubicBezTo>
                    <a:pt x="2425" y="11196"/>
                    <a:pt x="4758" y="11663"/>
                    <a:pt x="5224" y="11196"/>
                  </a:cubicBezTo>
                  <a:cubicBezTo>
                    <a:pt x="6624" y="10263"/>
                    <a:pt x="7557" y="8397"/>
                    <a:pt x="8023" y="7464"/>
                  </a:cubicBezTo>
                  <a:cubicBezTo>
                    <a:pt x="7557" y="5132"/>
                    <a:pt x="7557" y="3266"/>
                    <a:pt x="7090" y="1400"/>
                  </a:cubicBezTo>
                  <a:cubicBezTo>
                    <a:pt x="6624" y="933"/>
                    <a:pt x="5691" y="0"/>
                    <a:pt x="5691"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Freeform: Shape 179">
              <a:extLst>
                <a:ext uri="{FF2B5EF4-FFF2-40B4-BE49-F238E27FC236}">
                  <a16:creationId xmlns:a16="http://schemas.microsoft.com/office/drawing/2014/main" id="{3A127B38-23E3-4135-A67E-6A12813B3D25}"/>
                </a:ext>
              </a:extLst>
            </p:cNvPr>
            <p:cNvSpPr/>
            <p:nvPr/>
          </p:nvSpPr>
          <p:spPr>
            <a:xfrm>
              <a:off x="5420951" y="3317662"/>
              <a:ext cx="4665" cy="13995"/>
            </a:xfrm>
            <a:custGeom>
              <a:avLst/>
              <a:gdLst/>
              <a:ahLst/>
              <a:cxnLst/>
              <a:rect l="0" t="0" r="0" b="0"/>
              <a:pathLst>
                <a:path w="4665" h="13995">
                  <a:moveTo>
                    <a:pt x="72" y="0"/>
                  </a:moveTo>
                  <a:cubicBezTo>
                    <a:pt x="-394" y="6065"/>
                    <a:pt x="1472" y="12129"/>
                    <a:pt x="3804" y="17727"/>
                  </a:cubicBezTo>
                  <a:cubicBezTo>
                    <a:pt x="3804" y="18194"/>
                    <a:pt x="5203" y="18194"/>
                    <a:pt x="5670" y="17727"/>
                  </a:cubicBezTo>
                  <a:cubicBezTo>
                    <a:pt x="7536" y="17261"/>
                    <a:pt x="8936" y="14928"/>
                    <a:pt x="8936" y="13529"/>
                  </a:cubicBezTo>
                  <a:cubicBezTo>
                    <a:pt x="8003" y="7464"/>
                    <a:pt x="5203" y="3265"/>
                    <a:pt x="72"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1" name="Freeform: Shape 180">
              <a:extLst>
                <a:ext uri="{FF2B5EF4-FFF2-40B4-BE49-F238E27FC236}">
                  <a16:creationId xmlns:a16="http://schemas.microsoft.com/office/drawing/2014/main" id="{9071A24B-1494-4D4C-A61B-B702A469E377}"/>
                </a:ext>
              </a:extLst>
            </p:cNvPr>
            <p:cNvSpPr/>
            <p:nvPr/>
          </p:nvSpPr>
          <p:spPr>
            <a:xfrm>
              <a:off x="3519003" y="1349535"/>
              <a:ext cx="9329" cy="4665"/>
            </a:xfrm>
            <a:custGeom>
              <a:avLst/>
              <a:gdLst/>
              <a:ahLst/>
              <a:cxnLst/>
              <a:rect l="0" t="0" r="0" b="0"/>
              <a:pathLst>
                <a:path w="9330" h="4665">
                  <a:moveTo>
                    <a:pt x="2982" y="7982"/>
                  </a:moveTo>
                  <a:cubicBezTo>
                    <a:pt x="4381" y="7982"/>
                    <a:pt x="4848" y="7982"/>
                    <a:pt x="5781" y="7982"/>
                  </a:cubicBezTo>
                  <a:cubicBezTo>
                    <a:pt x="8113" y="7982"/>
                    <a:pt x="10446" y="4717"/>
                    <a:pt x="9513" y="2851"/>
                  </a:cubicBezTo>
                  <a:cubicBezTo>
                    <a:pt x="8580" y="1451"/>
                    <a:pt x="6714" y="518"/>
                    <a:pt x="4848" y="52"/>
                  </a:cubicBezTo>
                  <a:cubicBezTo>
                    <a:pt x="2049" y="-415"/>
                    <a:pt x="-750" y="2384"/>
                    <a:pt x="183" y="4250"/>
                  </a:cubicBezTo>
                  <a:cubicBezTo>
                    <a:pt x="1116" y="6116"/>
                    <a:pt x="2516" y="7049"/>
                    <a:pt x="2982" y="79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Freeform: Shape 181">
              <a:extLst>
                <a:ext uri="{FF2B5EF4-FFF2-40B4-BE49-F238E27FC236}">
                  <a16:creationId xmlns:a16="http://schemas.microsoft.com/office/drawing/2014/main" id="{24836985-A294-4220-8B0C-33868EC88A42}"/>
                </a:ext>
              </a:extLst>
            </p:cNvPr>
            <p:cNvSpPr/>
            <p:nvPr/>
          </p:nvSpPr>
          <p:spPr>
            <a:xfrm>
              <a:off x="3566986" y="1350867"/>
              <a:ext cx="4665" cy="4665"/>
            </a:xfrm>
            <a:custGeom>
              <a:avLst/>
              <a:gdLst/>
              <a:ahLst/>
              <a:cxnLst/>
              <a:rect l="0" t="0" r="0" b="0"/>
              <a:pathLst>
                <a:path w="4665" h="4665">
                  <a:moveTo>
                    <a:pt x="3514" y="6183"/>
                  </a:moveTo>
                  <a:cubicBezTo>
                    <a:pt x="6313" y="5717"/>
                    <a:pt x="7712" y="3851"/>
                    <a:pt x="7246" y="2451"/>
                  </a:cubicBezTo>
                  <a:cubicBezTo>
                    <a:pt x="6779" y="585"/>
                    <a:pt x="4913" y="-348"/>
                    <a:pt x="3047" y="119"/>
                  </a:cubicBezTo>
                  <a:cubicBezTo>
                    <a:pt x="1181" y="119"/>
                    <a:pt x="-685" y="2451"/>
                    <a:pt x="248" y="3851"/>
                  </a:cubicBezTo>
                  <a:cubicBezTo>
                    <a:pt x="1181" y="4784"/>
                    <a:pt x="2581" y="5717"/>
                    <a:pt x="3514" y="61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Freeform: Shape 182">
              <a:extLst>
                <a:ext uri="{FF2B5EF4-FFF2-40B4-BE49-F238E27FC236}">
                  <a16:creationId xmlns:a16="http://schemas.microsoft.com/office/drawing/2014/main" id="{28D33860-492C-4D94-9184-4B1AB07FDEE1}"/>
                </a:ext>
              </a:extLst>
            </p:cNvPr>
            <p:cNvSpPr/>
            <p:nvPr/>
          </p:nvSpPr>
          <p:spPr>
            <a:xfrm>
              <a:off x="1725912" y="1427022"/>
              <a:ext cx="9329" cy="4665"/>
            </a:xfrm>
            <a:custGeom>
              <a:avLst/>
              <a:gdLst/>
              <a:ahLst/>
              <a:cxnLst/>
              <a:rect l="0" t="0" r="0" b="0"/>
              <a:pathLst>
                <a:path w="9330" h="4665">
                  <a:moveTo>
                    <a:pt x="127" y="2333"/>
                  </a:moveTo>
                  <a:cubicBezTo>
                    <a:pt x="-339" y="3266"/>
                    <a:pt x="594" y="4665"/>
                    <a:pt x="1060" y="5598"/>
                  </a:cubicBezTo>
                  <a:cubicBezTo>
                    <a:pt x="1993" y="7464"/>
                    <a:pt x="3859" y="7931"/>
                    <a:pt x="5725" y="7931"/>
                  </a:cubicBezTo>
                  <a:cubicBezTo>
                    <a:pt x="7591" y="7931"/>
                    <a:pt x="8991" y="6531"/>
                    <a:pt x="9457" y="4665"/>
                  </a:cubicBezTo>
                  <a:cubicBezTo>
                    <a:pt x="8991" y="3732"/>
                    <a:pt x="8524" y="1866"/>
                    <a:pt x="8058" y="1400"/>
                  </a:cubicBezTo>
                  <a:cubicBezTo>
                    <a:pt x="6658" y="467"/>
                    <a:pt x="4792" y="0"/>
                    <a:pt x="2926" y="0"/>
                  </a:cubicBezTo>
                  <a:cubicBezTo>
                    <a:pt x="1527" y="467"/>
                    <a:pt x="127" y="1400"/>
                    <a:pt x="127"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Freeform: Shape 183">
              <a:extLst>
                <a:ext uri="{FF2B5EF4-FFF2-40B4-BE49-F238E27FC236}">
                  <a16:creationId xmlns:a16="http://schemas.microsoft.com/office/drawing/2014/main" id="{1C6D4F40-98BD-4066-A61B-66A105B1C00A}"/>
                </a:ext>
              </a:extLst>
            </p:cNvPr>
            <p:cNvSpPr/>
            <p:nvPr/>
          </p:nvSpPr>
          <p:spPr>
            <a:xfrm>
              <a:off x="4645268" y="3240693"/>
              <a:ext cx="9329" cy="4665"/>
            </a:xfrm>
            <a:custGeom>
              <a:avLst/>
              <a:gdLst/>
              <a:ahLst/>
              <a:cxnLst/>
              <a:rect l="0" t="0" r="0" b="0"/>
              <a:pathLst>
                <a:path w="9330" h="4665">
                  <a:moveTo>
                    <a:pt x="12129" y="4665"/>
                  </a:moveTo>
                  <a:cubicBezTo>
                    <a:pt x="12596" y="4665"/>
                    <a:pt x="12596" y="3265"/>
                    <a:pt x="12596" y="3265"/>
                  </a:cubicBezTo>
                  <a:cubicBezTo>
                    <a:pt x="12129" y="2333"/>
                    <a:pt x="11196" y="933"/>
                    <a:pt x="10263" y="467"/>
                  </a:cubicBezTo>
                  <a:cubicBezTo>
                    <a:pt x="9330" y="0"/>
                    <a:pt x="7931" y="0"/>
                    <a:pt x="6531" y="0"/>
                  </a:cubicBezTo>
                  <a:cubicBezTo>
                    <a:pt x="4199" y="0"/>
                    <a:pt x="2333" y="467"/>
                    <a:pt x="0" y="467"/>
                  </a:cubicBezTo>
                  <a:cubicBezTo>
                    <a:pt x="2799" y="2333"/>
                    <a:pt x="6065" y="4199"/>
                    <a:pt x="8864" y="5598"/>
                  </a:cubicBezTo>
                  <a:cubicBezTo>
                    <a:pt x="9797" y="6065"/>
                    <a:pt x="11196" y="5132"/>
                    <a:pt x="12129" y="46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Freeform: Shape 184">
              <a:extLst>
                <a:ext uri="{FF2B5EF4-FFF2-40B4-BE49-F238E27FC236}">
                  <a16:creationId xmlns:a16="http://schemas.microsoft.com/office/drawing/2014/main" id="{C36B94F5-CF09-4A0E-9023-FC8A1E1D8E57}"/>
                </a:ext>
              </a:extLst>
            </p:cNvPr>
            <p:cNvSpPr/>
            <p:nvPr/>
          </p:nvSpPr>
          <p:spPr>
            <a:xfrm>
              <a:off x="5071437" y="3260634"/>
              <a:ext cx="9329" cy="4665"/>
            </a:xfrm>
            <a:custGeom>
              <a:avLst/>
              <a:gdLst/>
              <a:ahLst/>
              <a:cxnLst/>
              <a:rect l="0" t="0" r="0" b="0"/>
              <a:pathLst>
                <a:path w="9330" h="4665">
                  <a:moveTo>
                    <a:pt x="660" y="2449"/>
                  </a:moveTo>
                  <a:cubicBezTo>
                    <a:pt x="193" y="2916"/>
                    <a:pt x="-273" y="3849"/>
                    <a:pt x="193" y="3849"/>
                  </a:cubicBezTo>
                  <a:cubicBezTo>
                    <a:pt x="660" y="4782"/>
                    <a:pt x="1593" y="6181"/>
                    <a:pt x="2059" y="6181"/>
                  </a:cubicBezTo>
                  <a:cubicBezTo>
                    <a:pt x="4392" y="6181"/>
                    <a:pt x="6724" y="5715"/>
                    <a:pt x="9057" y="5715"/>
                  </a:cubicBezTo>
                  <a:cubicBezTo>
                    <a:pt x="9523" y="5715"/>
                    <a:pt x="9990" y="4782"/>
                    <a:pt x="9990" y="4315"/>
                  </a:cubicBezTo>
                  <a:cubicBezTo>
                    <a:pt x="9990" y="3849"/>
                    <a:pt x="9990" y="2916"/>
                    <a:pt x="9523" y="2449"/>
                  </a:cubicBezTo>
                  <a:cubicBezTo>
                    <a:pt x="7191" y="-816"/>
                    <a:pt x="3459" y="-816"/>
                    <a:pt x="660" y="244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Shape 185">
              <a:extLst>
                <a:ext uri="{FF2B5EF4-FFF2-40B4-BE49-F238E27FC236}">
                  <a16:creationId xmlns:a16="http://schemas.microsoft.com/office/drawing/2014/main" id="{4D83621F-243B-4C5B-A15F-5086E05DFE0B}"/>
                </a:ext>
              </a:extLst>
            </p:cNvPr>
            <p:cNvSpPr/>
            <p:nvPr/>
          </p:nvSpPr>
          <p:spPr>
            <a:xfrm>
              <a:off x="3896995" y="1590126"/>
              <a:ext cx="4665" cy="4665"/>
            </a:xfrm>
            <a:custGeom>
              <a:avLst/>
              <a:gdLst/>
              <a:ahLst/>
              <a:cxnLst/>
              <a:rect l="0" t="0" r="0" b="0"/>
              <a:pathLst>
                <a:path w="4665" h="4665">
                  <a:moveTo>
                    <a:pt x="40" y="4828"/>
                  </a:moveTo>
                  <a:cubicBezTo>
                    <a:pt x="40" y="6694"/>
                    <a:pt x="1440" y="8094"/>
                    <a:pt x="3305" y="8560"/>
                  </a:cubicBezTo>
                  <a:cubicBezTo>
                    <a:pt x="5172" y="9027"/>
                    <a:pt x="7038" y="7627"/>
                    <a:pt x="7038" y="4362"/>
                  </a:cubicBezTo>
                  <a:cubicBezTo>
                    <a:pt x="6571" y="3429"/>
                    <a:pt x="6105" y="1563"/>
                    <a:pt x="4705" y="163"/>
                  </a:cubicBezTo>
                  <a:cubicBezTo>
                    <a:pt x="3305" y="-770"/>
                    <a:pt x="-427" y="2496"/>
                    <a:pt x="40" y="482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Shape 186">
              <a:extLst>
                <a:ext uri="{FF2B5EF4-FFF2-40B4-BE49-F238E27FC236}">
                  <a16:creationId xmlns:a16="http://schemas.microsoft.com/office/drawing/2014/main" id="{EF7D5C25-A9CB-4833-A939-71FB48B01428}"/>
                </a:ext>
              </a:extLst>
            </p:cNvPr>
            <p:cNvSpPr/>
            <p:nvPr/>
          </p:nvSpPr>
          <p:spPr>
            <a:xfrm>
              <a:off x="1879511" y="1542880"/>
              <a:ext cx="13994" cy="4665"/>
            </a:xfrm>
            <a:custGeom>
              <a:avLst/>
              <a:gdLst/>
              <a:ahLst/>
              <a:cxnLst/>
              <a:rect l="0" t="0" r="0" b="0"/>
              <a:pathLst>
                <a:path w="13995" h="4665">
                  <a:moveTo>
                    <a:pt x="10730" y="4960"/>
                  </a:moveTo>
                  <a:cubicBezTo>
                    <a:pt x="12129" y="4494"/>
                    <a:pt x="13529" y="4027"/>
                    <a:pt x="14928" y="3561"/>
                  </a:cubicBezTo>
                  <a:cubicBezTo>
                    <a:pt x="10730" y="-638"/>
                    <a:pt x="5132" y="-171"/>
                    <a:pt x="0" y="295"/>
                  </a:cubicBezTo>
                  <a:cubicBezTo>
                    <a:pt x="2799" y="7759"/>
                    <a:pt x="2799" y="7759"/>
                    <a:pt x="10730" y="496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Freeform: Shape 187">
              <a:extLst>
                <a:ext uri="{FF2B5EF4-FFF2-40B4-BE49-F238E27FC236}">
                  <a16:creationId xmlns:a16="http://schemas.microsoft.com/office/drawing/2014/main" id="{C4D6162C-CFAE-40F6-A281-106F7283124A}"/>
                </a:ext>
              </a:extLst>
            </p:cNvPr>
            <p:cNvSpPr/>
            <p:nvPr/>
          </p:nvSpPr>
          <p:spPr>
            <a:xfrm>
              <a:off x="1879045" y="1542709"/>
              <a:ext cx="4665" cy="4665"/>
            </a:xfrm>
            <a:custGeom>
              <a:avLst/>
              <a:gdLst/>
              <a:ahLst/>
              <a:cxnLst/>
              <a:rect l="0" t="0" r="0" b="0"/>
              <a:pathLst>
                <a:path>
                  <a:moveTo>
                    <a:pt x="467" y="466"/>
                  </a:moveTo>
                  <a:cubicBezTo>
                    <a:pt x="467" y="466"/>
                    <a:pt x="467" y="0"/>
                    <a:pt x="467" y="0"/>
                  </a:cubicBezTo>
                  <a:cubicBezTo>
                    <a:pt x="467" y="0"/>
                    <a:pt x="467" y="0"/>
                    <a:pt x="0" y="0"/>
                  </a:cubicBezTo>
                  <a:cubicBezTo>
                    <a:pt x="0" y="0"/>
                    <a:pt x="0" y="466"/>
                    <a:pt x="0" y="466"/>
                  </a:cubicBezTo>
                  <a:cubicBezTo>
                    <a:pt x="0" y="933"/>
                    <a:pt x="0" y="466"/>
                    <a:pt x="467"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Freeform: Shape 188">
              <a:extLst>
                <a:ext uri="{FF2B5EF4-FFF2-40B4-BE49-F238E27FC236}">
                  <a16:creationId xmlns:a16="http://schemas.microsoft.com/office/drawing/2014/main" id="{5441CD62-E704-42F0-B59D-C2C2775D2E04}"/>
                </a:ext>
              </a:extLst>
            </p:cNvPr>
            <p:cNvSpPr/>
            <p:nvPr/>
          </p:nvSpPr>
          <p:spPr>
            <a:xfrm>
              <a:off x="4957342" y="3090365"/>
              <a:ext cx="9329" cy="4665"/>
            </a:xfrm>
            <a:custGeom>
              <a:avLst/>
              <a:gdLst/>
              <a:ahLst/>
              <a:cxnLst/>
              <a:rect l="0" t="0" r="0" b="0"/>
              <a:pathLst>
                <a:path w="9330" h="4665">
                  <a:moveTo>
                    <a:pt x="6065" y="121"/>
                  </a:moveTo>
                  <a:cubicBezTo>
                    <a:pt x="4198" y="1054"/>
                    <a:pt x="1866" y="1987"/>
                    <a:pt x="0" y="3387"/>
                  </a:cubicBezTo>
                  <a:cubicBezTo>
                    <a:pt x="2799" y="8519"/>
                    <a:pt x="4665" y="9451"/>
                    <a:pt x="8397" y="8052"/>
                  </a:cubicBezTo>
                  <a:cubicBezTo>
                    <a:pt x="10730" y="7119"/>
                    <a:pt x="12129" y="3854"/>
                    <a:pt x="11196" y="1987"/>
                  </a:cubicBezTo>
                  <a:cubicBezTo>
                    <a:pt x="10263" y="588"/>
                    <a:pt x="7931" y="-345"/>
                    <a:pt x="6065" y="12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Freeform: Shape 189">
              <a:extLst>
                <a:ext uri="{FF2B5EF4-FFF2-40B4-BE49-F238E27FC236}">
                  <a16:creationId xmlns:a16="http://schemas.microsoft.com/office/drawing/2014/main" id="{F9AE2E59-66CE-465B-B89C-53073C00F40C}"/>
                </a:ext>
              </a:extLst>
            </p:cNvPr>
            <p:cNvSpPr/>
            <p:nvPr/>
          </p:nvSpPr>
          <p:spPr>
            <a:xfrm>
              <a:off x="4953611" y="3077658"/>
              <a:ext cx="4665" cy="13995"/>
            </a:xfrm>
            <a:custGeom>
              <a:avLst/>
              <a:gdLst/>
              <a:ahLst/>
              <a:cxnLst/>
              <a:rect l="0" t="0" r="0" b="0"/>
              <a:pathLst>
                <a:path w="4665" h="13995">
                  <a:moveTo>
                    <a:pt x="6998" y="2566"/>
                  </a:moveTo>
                  <a:cubicBezTo>
                    <a:pt x="6998" y="2099"/>
                    <a:pt x="6531" y="1166"/>
                    <a:pt x="6531" y="700"/>
                  </a:cubicBezTo>
                  <a:cubicBezTo>
                    <a:pt x="5598" y="-233"/>
                    <a:pt x="4665" y="-233"/>
                    <a:pt x="3732" y="700"/>
                  </a:cubicBezTo>
                  <a:cubicBezTo>
                    <a:pt x="2333" y="1633"/>
                    <a:pt x="1399" y="3032"/>
                    <a:pt x="0" y="4432"/>
                  </a:cubicBezTo>
                  <a:cubicBezTo>
                    <a:pt x="0" y="8164"/>
                    <a:pt x="0" y="11896"/>
                    <a:pt x="0" y="16095"/>
                  </a:cubicBezTo>
                  <a:cubicBezTo>
                    <a:pt x="1399" y="16095"/>
                    <a:pt x="2333" y="16095"/>
                    <a:pt x="3732" y="16095"/>
                  </a:cubicBezTo>
                  <a:cubicBezTo>
                    <a:pt x="4665" y="13295"/>
                    <a:pt x="5598" y="10963"/>
                    <a:pt x="6531" y="8164"/>
                  </a:cubicBezTo>
                  <a:cubicBezTo>
                    <a:pt x="6998" y="6298"/>
                    <a:pt x="6998" y="4432"/>
                    <a:pt x="6998" y="25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1" name="Freeform: Shape 190">
              <a:extLst>
                <a:ext uri="{FF2B5EF4-FFF2-40B4-BE49-F238E27FC236}">
                  <a16:creationId xmlns:a16="http://schemas.microsoft.com/office/drawing/2014/main" id="{5DB49350-F48C-4DC8-A75E-41261C7C6C4C}"/>
                </a:ext>
              </a:extLst>
            </p:cNvPr>
            <p:cNvSpPr/>
            <p:nvPr/>
          </p:nvSpPr>
          <p:spPr>
            <a:xfrm>
              <a:off x="4953261" y="3082091"/>
              <a:ext cx="4665" cy="4665"/>
            </a:xfrm>
            <a:custGeom>
              <a:avLst/>
              <a:gdLst/>
              <a:ahLst/>
              <a:cxnLst/>
              <a:rect l="0" t="0" r="0" b="0"/>
              <a:pathLst>
                <a:path>
                  <a:moveTo>
                    <a:pt x="350" y="0"/>
                  </a:moveTo>
                  <a:cubicBezTo>
                    <a:pt x="350" y="0"/>
                    <a:pt x="350" y="0"/>
                    <a:pt x="350" y="0"/>
                  </a:cubicBezTo>
                  <a:cubicBezTo>
                    <a:pt x="-117" y="0"/>
                    <a:pt x="-117" y="0"/>
                    <a:pt x="350" y="0"/>
                  </a:cubicBezTo>
                  <a:cubicBezTo>
                    <a:pt x="-117" y="467"/>
                    <a:pt x="-117" y="467"/>
                    <a:pt x="350" y="0"/>
                  </a:cubicBezTo>
                  <a:cubicBezTo>
                    <a:pt x="-117" y="0"/>
                    <a:pt x="350" y="0"/>
                    <a:pt x="35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2" name="Freeform: Shape 191">
              <a:extLst>
                <a:ext uri="{FF2B5EF4-FFF2-40B4-BE49-F238E27FC236}">
                  <a16:creationId xmlns:a16="http://schemas.microsoft.com/office/drawing/2014/main" id="{C2BF05BC-09F4-4E6A-830E-6140F0F04109}"/>
                </a:ext>
              </a:extLst>
            </p:cNvPr>
            <p:cNvSpPr/>
            <p:nvPr/>
          </p:nvSpPr>
          <p:spPr>
            <a:xfrm>
              <a:off x="4956875" y="3093752"/>
              <a:ext cx="4665" cy="4665"/>
            </a:xfrm>
            <a:custGeom>
              <a:avLst/>
              <a:gdLst/>
              <a:ahLst/>
              <a:cxnLst/>
              <a:rect l="0" t="0" r="0" b="0"/>
              <a:pathLst>
                <a:path>
                  <a:moveTo>
                    <a:pt x="0" y="0"/>
                  </a:moveTo>
                  <a:cubicBezTo>
                    <a:pt x="0" y="0"/>
                    <a:pt x="0" y="467"/>
                    <a:pt x="0" y="467"/>
                  </a:cubicBezTo>
                  <a:cubicBezTo>
                    <a:pt x="0" y="467"/>
                    <a:pt x="467" y="467"/>
                    <a:pt x="467" y="0"/>
                  </a:cubicBezTo>
                  <a:cubicBezTo>
                    <a:pt x="467" y="0"/>
                    <a:pt x="467" y="0"/>
                    <a:pt x="0" y="0"/>
                  </a:cubicBezTo>
                  <a:cubicBezTo>
                    <a:pt x="467" y="0"/>
                    <a:pt x="467"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Freeform: Shape 192">
              <a:extLst>
                <a:ext uri="{FF2B5EF4-FFF2-40B4-BE49-F238E27FC236}">
                  <a16:creationId xmlns:a16="http://schemas.microsoft.com/office/drawing/2014/main" id="{52D8735F-39AF-4F6A-A1C5-3B03F3EBB2E0}"/>
                </a:ext>
              </a:extLst>
            </p:cNvPr>
            <p:cNvSpPr/>
            <p:nvPr/>
          </p:nvSpPr>
          <p:spPr>
            <a:xfrm>
              <a:off x="2024871" y="3014734"/>
              <a:ext cx="4665" cy="4665"/>
            </a:xfrm>
            <a:custGeom>
              <a:avLst/>
              <a:gdLst/>
              <a:ahLst/>
              <a:cxnLst/>
              <a:rect l="0" t="0" r="0" b="0"/>
              <a:pathLst>
                <a:path w="4665" h="4665">
                  <a:moveTo>
                    <a:pt x="4382" y="1116"/>
                  </a:moveTo>
                  <a:cubicBezTo>
                    <a:pt x="3915" y="183"/>
                    <a:pt x="2049" y="-284"/>
                    <a:pt x="1116" y="183"/>
                  </a:cubicBezTo>
                  <a:cubicBezTo>
                    <a:pt x="183" y="649"/>
                    <a:pt x="-284" y="2516"/>
                    <a:pt x="183" y="3448"/>
                  </a:cubicBezTo>
                  <a:cubicBezTo>
                    <a:pt x="1116" y="4848"/>
                    <a:pt x="2049" y="6714"/>
                    <a:pt x="3448" y="7647"/>
                  </a:cubicBezTo>
                  <a:cubicBezTo>
                    <a:pt x="3915" y="8114"/>
                    <a:pt x="5315" y="6714"/>
                    <a:pt x="6714" y="5781"/>
                  </a:cubicBezTo>
                  <a:cubicBezTo>
                    <a:pt x="6248" y="4382"/>
                    <a:pt x="5781" y="2516"/>
                    <a:pt x="4382" y="11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Freeform: Shape 193">
              <a:extLst>
                <a:ext uri="{FF2B5EF4-FFF2-40B4-BE49-F238E27FC236}">
                  <a16:creationId xmlns:a16="http://schemas.microsoft.com/office/drawing/2014/main" id="{56FADF5A-4497-491D-AAC3-9EEA1DD3804A}"/>
                </a:ext>
              </a:extLst>
            </p:cNvPr>
            <p:cNvSpPr/>
            <p:nvPr/>
          </p:nvSpPr>
          <p:spPr>
            <a:xfrm>
              <a:off x="2018398" y="2987395"/>
              <a:ext cx="4665" cy="4665"/>
            </a:xfrm>
            <a:custGeom>
              <a:avLst/>
              <a:gdLst/>
              <a:ahLst/>
              <a:cxnLst/>
              <a:rect l="0" t="0" r="0" b="0"/>
              <a:pathLst>
                <a:path w="4665" h="4665">
                  <a:moveTo>
                    <a:pt x="8521" y="2333"/>
                  </a:moveTo>
                  <a:cubicBezTo>
                    <a:pt x="7588" y="1400"/>
                    <a:pt x="7122" y="0"/>
                    <a:pt x="6189" y="0"/>
                  </a:cubicBezTo>
                  <a:cubicBezTo>
                    <a:pt x="3390" y="0"/>
                    <a:pt x="1057" y="933"/>
                    <a:pt x="124" y="3732"/>
                  </a:cubicBezTo>
                  <a:cubicBezTo>
                    <a:pt x="-342" y="4665"/>
                    <a:pt x="590" y="6531"/>
                    <a:pt x="1524" y="6998"/>
                  </a:cubicBezTo>
                  <a:cubicBezTo>
                    <a:pt x="4323" y="7464"/>
                    <a:pt x="7588" y="5132"/>
                    <a:pt x="8521"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Freeform: Shape 194">
              <a:extLst>
                <a:ext uri="{FF2B5EF4-FFF2-40B4-BE49-F238E27FC236}">
                  <a16:creationId xmlns:a16="http://schemas.microsoft.com/office/drawing/2014/main" id="{71BCEEA6-3D78-43A3-B881-0B482433F72B}"/>
                </a:ext>
              </a:extLst>
            </p:cNvPr>
            <p:cNvSpPr/>
            <p:nvPr/>
          </p:nvSpPr>
          <p:spPr>
            <a:xfrm>
              <a:off x="1953507" y="1997709"/>
              <a:ext cx="4665" cy="4665"/>
            </a:xfrm>
            <a:custGeom>
              <a:avLst/>
              <a:gdLst/>
              <a:ahLst/>
              <a:cxnLst/>
              <a:rect l="0" t="0" r="0" b="0"/>
              <a:pathLst>
                <a:path w="4665" h="4665">
                  <a:moveTo>
                    <a:pt x="1574" y="284"/>
                  </a:moveTo>
                  <a:cubicBezTo>
                    <a:pt x="175" y="750"/>
                    <a:pt x="-292" y="1683"/>
                    <a:pt x="175" y="3083"/>
                  </a:cubicBezTo>
                  <a:cubicBezTo>
                    <a:pt x="1108" y="5415"/>
                    <a:pt x="2507" y="7748"/>
                    <a:pt x="4840" y="8214"/>
                  </a:cubicBezTo>
                  <a:cubicBezTo>
                    <a:pt x="6240" y="8681"/>
                    <a:pt x="7639" y="6815"/>
                    <a:pt x="9039" y="6348"/>
                  </a:cubicBezTo>
                  <a:cubicBezTo>
                    <a:pt x="9039" y="4949"/>
                    <a:pt x="9039" y="4482"/>
                    <a:pt x="9039" y="4016"/>
                  </a:cubicBezTo>
                  <a:cubicBezTo>
                    <a:pt x="7639" y="750"/>
                    <a:pt x="4840" y="-649"/>
                    <a:pt x="1574" y="28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Shape 195">
              <a:extLst>
                <a:ext uri="{FF2B5EF4-FFF2-40B4-BE49-F238E27FC236}">
                  <a16:creationId xmlns:a16="http://schemas.microsoft.com/office/drawing/2014/main" id="{E9266DE7-4C98-4BE5-A391-61BE42B4A1BA}"/>
                </a:ext>
              </a:extLst>
            </p:cNvPr>
            <p:cNvSpPr/>
            <p:nvPr/>
          </p:nvSpPr>
          <p:spPr>
            <a:xfrm>
              <a:off x="1768896" y="2841386"/>
              <a:ext cx="4665" cy="4665"/>
            </a:xfrm>
            <a:custGeom>
              <a:avLst/>
              <a:gdLst/>
              <a:ahLst/>
              <a:cxnLst/>
              <a:rect l="0" t="0" r="0" b="0"/>
              <a:pathLst>
                <a:path w="4665" h="4665">
                  <a:moveTo>
                    <a:pt x="3792" y="0"/>
                  </a:moveTo>
                  <a:cubicBezTo>
                    <a:pt x="1926" y="0"/>
                    <a:pt x="-406" y="3266"/>
                    <a:pt x="60" y="5598"/>
                  </a:cubicBezTo>
                  <a:cubicBezTo>
                    <a:pt x="527" y="7464"/>
                    <a:pt x="1926" y="8397"/>
                    <a:pt x="3792" y="8864"/>
                  </a:cubicBezTo>
                  <a:cubicBezTo>
                    <a:pt x="5658" y="9330"/>
                    <a:pt x="7524" y="7464"/>
                    <a:pt x="7058" y="5598"/>
                  </a:cubicBezTo>
                  <a:cubicBezTo>
                    <a:pt x="7058" y="2799"/>
                    <a:pt x="5192" y="467"/>
                    <a:pt x="3792"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Shape 196">
              <a:extLst>
                <a:ext uri="{FF2B5EF4-FFF2-40B4-BE49-F238E27FC236}">
                  <a16:creationId xmlns:a16="http://schemas.microsoft.com/office/drawing/2014/main" id="{99854F57-D902-40F4-A235-94F509C5C4CF}"/>
                </a:ext>
              </a:extLst>
            </p:cNvPr>
            <p:cNvSpPr/>
            <p:nvPr/>
          </p:nvSpPr>
          <p:spPr>
            <a:xfrm>
              <a:off x="1785542" y="2810133"/>
              <a:ext cx="4665" cy="9330"/>
            </a:xfrm>
            <a:custGeom>
              <a:avLst/>
              <a:gdLst/>
              <a:ahLst/>
              <a:cxnLst/>
              <a:rect l="0" t="0" r="0" b="0"/>
              <a:pathLst>
                <a:path w="4665" h="9330">
                  <a:moveTo>
                    <a:pt x="3939" y="10263"/>
                  </a:moveTo>
                  <a:cubicBezTo>
                    <a:pt x="7205" y="7931"/>
                    <a:pt x="6272" y="1866"/>
                    <a:pt x="2073" y="0"/>
                  </a:cubicBezTo>
                  <a:cubicBezTo>
                    <a:pt x="1607" y="0"/>
                    <a:pt x="674" y="0"/>
                    <a:pt x="674" y="467"/>
                  </a:cubicBezTo>
                  <a:cubicBezTo>
                    <a:pt x="-726" y="4199"/>
                    <a:pt x="207" y="7464"/>
                    <a:pt x="2073" y="10730"/>
                  </a:cubicBezTo>
                  <a:cubicBezTo>
                    <a:pt x="2540" y="10730"/>
                    <a:pt x="3939" y="10263"/>
                    <a:pt x="3939" y="1026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Freeform: Shape 197">
              <a:extLst>
                <a:ext uri="{FF2B5EF4-FFF2-40B4-BE49-F238E27FC236}">
                  <a16:creationId xmlns:a16="http://schemas.microsoft.com/office/drawing/2014/main" id="{4D50AEC2-28B1-43A9-90F7-4C13A9515059}"/>
                </a:ext>
              </a:extLst>
            </p:cNvPr>
            <p:cNvSpPr/>
            <p:nvPr/>
          </p:nvSpPr>
          <p:spPr>
            <a:xfrm>
              <a:off x="1765691" y="2808474"/>
              <a:ext cx="4665" cy="4665"/>
            </a:xfrm>
            <a:custGeom>
              <a:avLst/>
              <a:gdLst/>
              <a:ahLst/>
              <a:cxnLst/>
              <a:rect l="0" t="0" r="0" b="0"/>
              <a:pathLst>
                <a:path w="4665" h="4665">
                  <a:moveTo>
                    <a:pt x="467" y="1659"/>
                  </a:moveTo>
                  <a:cubicBezTo>
                    <a:pt x="0" y="2125"/>
                    <a:pt x="0" y="3991"/>
                    <a:pt x="0" y="4924"/>
                  </a:cubicBezTo>
                  <a:cubicBezTo>
                    <a:pt x="0" y="5391"/>
                    <a:pt x="933" y="5857"/>
                    <a:pt x="1399" y="5857"/>
                  </a:cubicBezTo>
                  <a:cubicBezTo>
                    <a:pt x="4199" y="6324"/>
                    <a:pt x="6531" y="4924"/>
                    <a:pt x="8397" y="3058"/>
                  </a:cubicBezTo>
                  <a:cubicBezTo>
                    <a:pt x="8864" y="2592"/>
                    <a:pt x="8864" y="1659"/>
                    <a:pt x="8864" y="1192"/>
                  </a:cubicBezTo>
                  <a:cubicBezTo>
                    <a:pt x="8397" y="726"/>
                    <a:pt x="7931" y="259"/>
                    <a:pt x="7464" y="259"/>
                  </a:cubicBezTo>
                  <a:cubicBezTo>
                    <a:pt x="5132" y="-207"/>
                    <a:pt x="2333" y="-207"/>
                    <a:pt x="467" y="16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Freeform: Shape 198">
              <a:extLst>
                <a:ext uri="{FF2B5EF4-FFF2-40B4-BE49-F238E27FC236}">
                  <a16:creationId xmlns:a16="http://schemas.microsoft.com/office/drawing/2014/main" id="{E7D65CF7-E6FD-404D-9414-298BC14E8C33}"/>
                </a:ext>
              </a:extLst>
            </p:cNvPr>
            <p:cNvSpPr/>
            <p:nvPr/>
          </p:nvSpPr>
          <p:spPr>
            <a:xfrm>
              <a:off x="1835539" y="2907210"/>
              <a:ext cx="4665" cy="4665"/>
            </a:xfrm>
            <a:custGeom>
              <a:avLst/>
              <a:gdLst/>
              <a:ahLst/>
              <a:cxnLst/>
              <a:rect l="0" t="0" r="0" b="0"/>
              <a:pathLst>
                <a:path w="4665" h="4665">
                  <a:moveTo>
                    <a:pt x="6189" y="5082"/>
                  </a:moveTo>
                  <a:cubicBezTo>
                    <a:pt x="6655" y="5082"/>
                    <a:pt x="7588" y="4149"/>
                    <a:pt x="7588" y="4149"/>
                  </a:cubicBezTo>
                  <a:cubicBezTo>
                    <a:pt x="7588" y="3216"/>
                    <a:pt x="7122" y="1816"/>
                    <a:pt x="6655" y="883"/>
                  </a:cubicBezTo>
                  <a:cubicBezTo>
                    <a:pt x="5256" y="-516"/>
                    <a:pt x="3390" y="-50"/>
                    <a:pt x="1524" y="883"/>
                  </a:cubicBezTo>
                  <a:cubicBezTo>
                    <a:pt x="591" y="1350"/>
                    <a:pt x="-342" y="3216"/>
                    <a:pt x="124" y="3682"/>
                  </a:cubicBezTo>
                  <a:cubicBezTo>
                    <a:pt x="124" y="4615"/>
                    <a:pt x="1990" y="5082"/>
                    <a:pt x="2923" y="5548"/>
                  </a:cubicBezTo>
                  <a:cubicBezTo>
                    <a:pt x="3856" y="5548"/>
                    <a:pt x="5256" y="5548"/>
                    <a:pt x="6189" y="50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Freeform: Shape 199">
              <a:extLst>
                <a:ext uri="{FF2B5EF4-FFF2-40B4-BE49-F238E27FC236}">
                  <a16:creationId xmlns:a16="http://schemas.microsoft.com/office/drawing/2014/main" id="{8A182F3B-9C11-40FC-95A2-5741626A5341}"/>
                </a:ext>
              </a:extLst>
            </p:cNvPr>
            <p:cNvSpPr/>
            <p:nvPr/>
          </p:nvSpPr>
          <p:spPr>
            <a:xfrm>
              <a:off x="5411694" y="3313464"/>
              <a:ext cx="4665" cy="4665"/>
            </a:xfrm>
            <a:custGeom>
              <a:avLst/>
              <a:gdLst/>
              <a:ahLst/>
              <a:cxnLst/>
              <a:rect l="0" t="0" r="0" b="0"/>
              <a:pathLst>
                <a:path>
                  <a:moveTo>
                    <a:pt x="0" y="0"/>
                  </a:moveTo>
                  <a:cubicBezTo>
                    <a:pt x="0" y="0"/>
                    <a:pt x="466" y="466"/>
                    <a:pt x="466" y="466"/>
                  </a:cubicBezTo>
                  <a:cubicBezTo>
                    <a:pt x="933" y="466"/>
                    <a:pt x="933" y="466"/>
                    <a:pt x="1400" y="466"/>
                  </a:cubicBezTo>
                  <a:cubicBezTo>
                    <a:pt x="1400" y="466"/>
                    <a:pt x="933" y="0"/>
                    <a:pt x="933" y="0"/>
                  </a:cubicBezTo>
                  <a:cubicBezTo>
                    <a:pt x="466"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Freeform: Shape 200">
              <a:extLst>
                <a:ext uri="{FF2B5EF4-FFF2-40B4-BE49-F238E27FC236}">
                  <a16:creationId xmlns:a16="http://schemas.microsoft.com/office/drawing/2014/main" id="{BA562AFC-76ED-4DB2-B2DE-44E4D9726109}"/>
                </a:ext>
              </a:extLst>
            </p:cNvPr>
            <p:cNvSpPr/>
            <p:nvPr/>
          </p:nvSpPr>
          <p:spPr>
            <a:xfrm>
              <a:off x="5397699" y="3306239"/>
              <a:ext cx="13994" cy="4665"/>
            </a:xfrm>
            <a:custGeom>
              <a:avLst/>
              <a:gdLst/>
              <a:ahLst/>
              <a:cxnLst/>
              <a:rect l="0" t="0" r="0" b="0"/>
              <a:pathLst>
                <a:path w="13995" h="4665">
                  <a:moveTo>
                    <a:pt x="0" y="227"/>
                  </a:moveTo>
                  <a:cubicBezTo>
                    <a:pt x="3732" y="4892"/>
                    <a:pt x="7931" y="7225"/>
                    <a:pt x="13995" y="7225"/>
                  </a:cubicBezTo>
                  <a:cubicBezTo>
                    <a:pt x="10730" y="1160"/>
                    <a:pt x="6065" y="-706"/>
                    <a:pt x="0" y="22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2" name="Freeform: Shape 201">
              <a:extLst>
                <a:ext uri="{FF2B5EF4-FFF2-40B4-BE49-F238E27FC236}">
                  <a16:creationId xmlns:a16="http://schemas.microsoft.com/office/drawing/2014/main" id="{73F082A5-7E12-4001-98A8-B09B9F1677C2}"/>
                </a:ext>
              </a:extLst>
            </p:cNvPr>
            <p:cNvSpPr/>
            <p:nvPr/>
          </p:nvSpPr>
          <p:spPr>
            <a:xfrm>
              <a:off x="5018750" y="3222499"/>
              <a:ext cx="23324" cy="51313"/>
            </a:xfrm>
            <a:custGeom>
              <a:avLst/>
              <a:gdLst/>
              <a:ahLst/>
              <a:cxnLst/>
              <a:rect l="0" t="0" r="0" b="0"/>
              <a:pathLst>
                <a:path w="23325" h="51315">
                  <a:moveTo>
                    <a:pt x="3900" y="51782"/>
                  </a:moveTo>
                  <a:cubicBezTo>
                    <a:pt x="5300" y="50849"/>
                    <a:pt x="6699" y="49916"/>
                    <a:pt x="8099" y="48983"/>
                  </a:cubicBezTo>
                  <a:cubicBezTo>
                    <a:pt x="8099" y="48983"/>
                    <a:pt x="8565" y="49450"/>
                    <a:pt x="8565" y="49450"/>
                  </a:cubicBezTo>
                  <a:lnTo>
                    <a:pt x="8099" y="48983"/>
                  </a:lnTo>
                  <a:cubicBezTo>
                    <a:pt x="9498" y="48983"/>
                    <a:pt x="10431" y="48983"/>
                    <a:pt x="11831" y="48517"/>
                  </a:cubicBezTo>
                  <a:cubicBezTo>
                    <a:pt x="11364" y="45718"/>
                    <a:pt x="10431" y="42452"/>
                    <a:pt x="9965" y="39653"/>
                  </a:cubicBezTo>
                  <a:cubicBezTo>
                    <a:pt x="9498" y="37787"/>
                    <a:pt x="10431" y="35921"/>
                    <a:pt x="12297" y="34988"/>
                  </a:cubicBezTo>
                  <a:cubicBezTo>
                    <a:pt x="12764" y="34521"/>
                    <a:pt x="13697" y="34521"/>
                    <a:pt x="14164" y="34521"/>
                  </a:cubicBezTo>
                  <a:cubicBezTo>
                    <a:pt x="17429" y="33588"/>
                    <a:pt x="20228" y="32655"/>
                    <a:pt x="18829" y="28457"/>
                  </a:cubicBezTo>
                  <a:cubicBezTo>
                    <a:pt x="18362" y="27057"/>
                    <a:pt x="19295" y="24725"/>
                    <a:pt x="20228" y="23325"/>
                  </a:cubicBezTo>
                  <a:cubicBezTo>
                    <a:pt x="21628" y="21459"/>
                    <a:pt x="23960" y="19593"/>
                    <a:pt x="23960" y="16794"/>
                  </a:cubicBezTo>
                  <a:cubicBezTo>
                    <a:pt x="23960" y="15861"/>
                    <a:pt x="23494" y="13995"/>
                    <a:pt x="22561" y="13529"/>
                  </a:cubicBezTo>
                  <a:cubicBezTo>
                    <a:pt x="20694" y="13062"/>
                    <a:pt x="18829" y="12596"/>
                    <a:pt x="16962" y="12596"/>
                  </a:cubicBezTo>
                  <a:cubicBezTo>
                    <a:pt x="15096" y="12596"/>
                    <a:pt x="13230" y="12129"/>
                    <a:pt x="12297" y="10263"/>
                  </a:cubicBezTo>
                  <a:cubicBezTo>
                    <a:pt x="11364" y="8397"/>
                    <a:pt x="11831" y="7931"/>
                    <a:pt x="14630" y="6065"/>
                  </a:cubicBezTo>
                  <a:cubicBezTo>
                    <a:pt x="15563" y="5598"/>
                    <a:pt x="16962" y="5131"/>
                    <a:pt x="17896" y="4199"/>
                  </a:cubicBezTo>
                  <a:cubicBezTo>
                    <a:pt x="18362" y="3732"/>
                    <a:pt x="18362" y="2333"/>
                    <a:pt x="17896" y="933"/>
                  </a:cubicBezTo>
                  <a:cubicBezTo>
                    <a:pt x="17896" y="466"/>
                    <a:pt x="16962" y="0"/>
                    <a:pt x="16496" y="0"/>
                  </a:cubicBezTo>
                  <a:cubicBezTo>
                    <a:pt x="2967" y="3732"/>
                    <a:pt x="168" y="11663"/>
                    <a:pt x="1101" y="24258"/>
                  </a:cubicBezTo>
                  <a:cubicBezTo>
                    <a:pt x="1101" y="26591"/>
                    <a:pt x="2034" y="29390"/>
                    <a:pt x="2501" y="31722"/>
                  </a:cubicBezTo>
                  <a:cubicBezTo>
                    <a:pt x="3434" y="35921"/>
                    <a:pt x="4367" y="40586"/>
                    <a:pt x="5300" y="44785"/>
                  </a:cubicBezTo>
                  <a:lnTo>
                    <a:pt x="4833" y="44318"/>
                  </a:lnTo>
                  <a:cubicBezTo>
                    <a:pt x="4833" y="44318"/>
                    <a:pt x="5300" y="44318"/>
                    <a:pt x="5300" y="44785"/>
                  </a:cubicBezTo>
                  <a:cubicBezTo>
                    <a:pt x="4367" y="45251"/>
                    <a:pt x="2967" y="45251"/>
                    <a:pt x="2034" y="45718"/>
                  </a:cubicBezTo>
                  <a:cubicBezTo>
                    <a:pt x="168" y="46651"/>
                    <a:pt x="-298" y="48517"/>
                    <a:pt x="168" y="49916"/>
                  </a:cubicBezTo>
                  <a:cubicBezTo>
                    <a:pt x="168" y="51782"/>
                    <a:pt x="2034" y="52715"/>
                    <a:pt x="3900" y="517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Freeform: Shape 202">
              <a:extLst>
                <a:ext uri="{FF2B5EF4-FFF2-40B4-BE49-F238E27FC236}">
                  <a16:creationId xmlns:a16="http://schemas.microsoft.com/office/drawing/2014/main" id="{48E7C091-41E5-4E4A-B80D-C45C7564EA9F}"/>
                </a:ext>
              </a:extLst>
            </p:cNvPr>
            <p:cNvSpPr/>
            <p:nvPr/>
          </p:nvSpPr>
          <p:spPr>
            <a:xfrm>
              <a:off x="4458935" y="3039466"/>
              <a:ext cx="4665" cy="9330"/>
            </a:xfrm>
            <a:custGeom>
              <a:avLst/>
              <a:gdLst/>
              <a:ahLst/>
              <a:cxnLst/>
              <a:rect l="0" t="0" r="0" b="0"/>
              <a:pathLst>
                <a:path h="9330">
                  <a:moveTo>
                    <a:pt x="3006" y="175"/>
                  </a:moveTo>
                  <a:cubicBezTo>
                    <a:pt x="2073" y="-292"/>
                    <a:pt x="1140" y="175"/>
                    <a:pt x="674" y="1574"/>
                  </a:cubicBezTo>
                  <a:cubicBezTo>
                    <a:pt x="207" y="2974"/>
                    <a:pt x="207" y="3907"/>
                    <a:pt x="207" y="5773"/>
                  </a:cubicBezTo>
                  <a:cubicBezTo>
                    <a:pt x="207" y="6706"/>
                    <a:pt x="-259" y="7639"/>
                    <a:pt x="207" y="9039"/>
                  </a:cubicBezTo>
                  <a:cubicBezTo>
                    <a:pt x="674" y="9972"/>
                    <a:pt x="1607" y="10905"/>
                    <a:pt x="2073" y="11838"/>
                  </a:cubicBezTo>
                  <a:cubicBezTo>
                    <a:pt x="2540" y="10905"/>
                    <a:pt x="3939" y="9972"/>
                    <a:pt x="3939" y="9039"/>
                  </a:cubicBezTo>
                  <a:cubicBezTo>
                    <a:pt x="3939" y="6706"/>
                    <a:pt x="3939" y="3907"/>
                    <a:pt x="3939" y="1574"/>
                  </a:cubicBezTo>
                  <a:cubicBezTo>
                    <a:pt x="3939" y="1108"/>
                    <a:pt x="3473" y="641"/>
                    <a:pt x="3006"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Freeform: Shape 203">
              <a:extLst>
                <a:ext uri="{FF2B5EF4-FFF2-40B4-BE49-F238E27FC236}">
                  <a16:creationId xmlns:a16="http://schemas.microsoft.com/office/drawing/2014/main" id="{D6B8D773-7429-4EBA-A1E5-3F0C012FC1AC}"/>
                </a:ext>
              </a:extLst>
            </p:cNvPr>
            <p:cNvSpPr/>
            <p:nvPr/>
          </p:nvSpPr>
          <p:spPr>
            <a:xfrm>
              <a:off x="5077226" y="3381183"/>
              <a:ext cx="4665" cy="9330"/>
            </a:xfrm>
            <a:custGeom>
              <a:avLst/>
              <a:gdLst/>
              <a:ahLst/>
              <a:cxnLst/>
              <a:rect l="0" t="0" r="0" b="0"/>
              <a:pathLst>
                <a:path w="4665" h="9330">
                  <a:moveTo>
                    <a:pt x="2333" y="1319"/>
                  </a:moveTo>
                  <a:cubicBezTo>
                    <a:pt x="1399" y="2719"/>
                    <a:pt x="466" y="4585"/>
                    <a:pt x="0" y="6451"/>
                  </a:cubicBezTo>
                  <a:cubicBezTo>
                    <a:pt x="0" y="7384"/>
                    <a:pt x="933" y="8317"/>
                    <a:pt x="1866" y="9250"/>
                  </a:cubicBezTo>
                  <a:cubicBezTo>
                    <a:pt x="2333" y="9717"/>
                    <a:pt x="3265" y="9250"/>
                    <a:pt x="3732" y="9250"/>
                  </a:cubicBezTo>
                  <a:cubicBezTo>
                    <a:pt x="6065" y="8317"/>
                    <a:pt x="7930" y="6451"/>
                    <a:pt x="7464" y="3185"/>
                  </a:cubicBezTo>
                  <a:cubicBezTo>
                    <a:pt x="6998" y="2253"/>
                    <a:pt x="6531" y="386"/>
                    <a:pt x="5598" y="386"/>
                  </a:cubicBezTo>
                  <a:cubicBezTo>
                    <a:pt x="4665" y="-547"/>
                    <a:pt x="2799" y="386"/>
                    <a:pt x="2333" y="13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Freeform: Shape 204">
              <a:extLst>
                <a:ext uri="{FF2B5EF4-FFF2-40B4-BE49-F238E27FC236}">
                  <a16:creationId xmlns:a16="http://schemas.microsoft.com/office/drawing/2014/main" id="{0112A87B-85DA-4F7E-83C1-F500EADD3212}"/>
                </a:ext>
              </a:extLst>
            </p:cNvPr>
            <p:cNvSpPr/>
            <p:nvPr/>
          </p:nvSpPr>
          <p:spPr>
            <a:xfrm>
              <a:off x="3853185" y="1702711"/>
              <a:ext cx="4665" cy="4665"/>
            </a:xfrm>
            <a:custGeom>
              <a:avLst/>
              <a:gdLst/>
              <a:ahLst/>
              <a:cxnLst/>
              <a:rect l="0" t="0" r="0" b="0"/>
              <a:pathLst>
                <a:path w="4665" h="4665">
                  <a:moveTo>
                    <a:pt x="5598" y="8397"/>
                  </a:moveTo>
                  <a:cubicBezTo>
                    <a:pt x="6065" y="8397"/>
                    <a:pt x="6065" y="7464"/>
                    <a:pt x="6531" y="6998"/>
                  </a:cubicBezTo>
                  <a:cubicBezTo>
                    <a:pt x="6531" y="5598"/>
                    <a:pt x="6531" y="3732"/>
                    <a:pt x="5598" y="1866"/>
                  </a:cubicBezTo>
                  <a:cubicBezTo>
                    <a:pt x="5131" y="933"/>
                    <a:pt x="3732" y="0"/>
                    <a:pt x="3266" y="0"/>
                  </a:cubicBezTo>
                  <a:cubicBezTo>
                    <a:pt x="2333" y="0"/>
                    <a:pt x="933" y="933"/>
                    <a:pt x="466" y="1866"/>
                  </a:cubicBezTo>
                  <a:cubicBezTo>
                    <a:pt x="-466" y="4199"/>
                    <a:pt x="0" y="6531"/>
                    <a:pt x="1866" y="8397"/>
                  </a:cubicBezTo>
                  <a:cubicBezTo>
                    <a:pt x="3266" y="8864"/>
                    <a:pt x="4665" y="8397"/>
                    <a:pt x="5598" y="83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Shape 205">
              <a:extLst>
                <a:ext uri="{FF2B5EF4-FFF2-40B4-BE49-F238E27FC236}">
                  <a16:creationId xmlns:a16="http://schemas.microsoft.com/office/drawing/2014/main" id="{9A26A025-CDFA-4296-B28C-8B402A82992A}"/>
                </a:ext>
              </a:extLst>
            </p:cNvPr>
            <p:cNvSpPr/>
            <p:nvPr/>
          </p:nvSpPr>
          <p:spPr>
            <a:xfrm>
              <a:off x="2014791" y="1825862"/>
              <a:ext cx="4665" cy="4665"/>
            </a:xfrm>
            <a:custGeom>
              <a:avLst/>
              <a:gdLst/>
              <a:ahLst/>
              <a:cxnLst/>
              <a:rect l="0" t="0" r="0" b="0"/>
              <a:pathLst>
                <a:path w="4665" h="4665">
                  <a:moveTo>
                    <a:pt x="6531" y="1399"/>
                  </a:moveTo>
                  <a:cubicBezTo>
                    <a:pt x="6531" y="933"/>
                    <a:pt x="4665" y="0"/>
                    <a:pt x="3732" y="0"/>
                  </a:cubicBezTo>
                  <a:cubicBezTo>
                    <a:pt x="1866" y="0"/>
                    <a:pt x="0" y="1399"/>
                    <a:pt x="0" y="3266"/>
                  </a:cubicBezTo>
                  <a:cubicBezTo>
                    <a:pt x="0" y="4665"/>
                    <a:pt x="1400" y="6065"/>
                    <a:pt x="1866" y="7464"/>
                  </a:cubicBezTo>
                  <a:cubicBezTo>
                    <a:pt x="3732" y="6998"/>
                    <a:pt x="5132" y="6998"/>
                    <a:pt x="5598" y="6065"/>
                  </a:cubicBezTo>
                  <a:cubicBezTo>
                    <a:pt x="6531" y="4665"/>
                    <a:pt x="6998" y="2799"/>
                    <a:pt x="6531"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Shape 206">
              <a:extLst>
                <a:ext uri="{FF2B5EF4-FFF2-40B4-BE49-F238E27FC236}">
                  <a16:creationId xmlns:a16="http://schemas.microsoft.com/office/drawing/2014/main" id="{5DAA4485-A75A-4073-9DDB-02EAEA3241AA}"/>
                </a:ext>
              </a:extLst>
            </p:cNvPr>
            <p:cNvSpPr/>
            <p:nvPr/>
          </p:nvSpPr>
          <p:spPr>
            <a:xfrm>
              <a:off x="4940174" y="2650596"/>
              <a:ext cx="4665" cy="4665"/>
            </a:xfrm>
            <a:custGeom>
              <a:avLst/>
              <a:gdLst/>
              <a:ahLst/>
              <a:cxnLst/>
              <a:rect l="0" t="0" r="0" b="0"/>
              <a:pathLst>
                <a:path w="4665" h="4665">
                  <a:moveTo>
                    <a:pt x="8306" y="3265"/>
                  </a:moveTo>
                  <a:cubicBezTo>
                    <a:pt x="8306" y="1399"/>
                    <a:pt x="6907" y="0"/>
                    <a:pt x="5041" y="0"/>
                  </a:cubicBezTo>
                  <a:cubicBezTo>
                    <a:pt x="4108" y="0"/>
                    <a:pt x="2708" y="467"/>
                    <a:pt x="1775" y="933"/>
                  </a:cubicBezTo>
                  <a:cubicBezTo>
                    <a:pt x="375" y="1866"/>
                    <a:pt x="-557" y="4199"/>
                    <a:pt x="375" y="5132"/>
                  </a:cubicBezTo>
                  <a:cubicBezTo>
                    <a:pt x="1309" y="6065"/>
                    <a:pt x="2242" y="6531"/>
                    <a:pt x="3641" y="6531"/>
                  </a:cubicBezTo>
                  <a:cubicBezTo>
                    <a:pt x="6440" y="7464"/>
                    <a:pt x="7840" y="6065"/>
                    <a:pt x="8306" y="32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Freeform: Shape 207">
              <a:extLst>
                <a:ext uri="{FF2B5EF4-FFF2-40B4-BE49-F238E27FC236}">
                  <a16:creationId xmlns:a16="http://schemas.microsoft.com/office/drawing/2014/main" id="{A68BCDC4-B6D4-4100-82F3-CDC1CE6F67AB}"/>
                </a:ext>
              </a:extLst>
            </p:cNvPr>
            <p:cNvSpPr/>
            <p:nvPr/>
          </p:nvSpPr>
          <p:spPr>
            <a:xfrm>
              <a:off x="4761420" y="3701574"/>
              <a:ext cx="4665" cy="4665"/>
            </a:xfrm>
            <a:custGeom>
              <a:avLst/>
              <a:gdLst/>
              <a:ahLst/>
              <a:cxnLst/>
              <a:rect l="0" t="0" r="0" b="0"/>
              <a:pathLst>
                <a:path w="4665" h="4665">
                  <a:moveTo>
                    <a:pt x="5131" y="933"/>
                  </a:moveTo>
                  <a:cubicBezTo>
                    <a:pt x="4665" y="466"/>
                    <a:pt x="2799" y="0"/>
                    <a:pt x="1866" y="0"/>
                  </a:cubicBezTo>
                  <a:cubicBezTo>
                    <a:pt x="933" y="466"/>
                    <a:pt x="0" y="1866"/>
                    <a:pt x="0" y="2799"/>
                  </a:cubicBezTo>
                  <a:cubicBezTo>
                    <a:pt x="466" y="5131"/>
                    <a:pt x="1866" y="6998"/>
                    <a:pt x="2799" y="8863"/>
                  </a:cubicBezTo>
                  <a:cubicBezTo>
                    <a:pt x="4198" y="8863"/>
                    <a:pt x="5131" y="8863"/>
                    <a:pt x="6531" y="8863"/>
                  </a:cubicBezTo>
                  <a:cubicBezTo>
                    <a:pt x="7464" y="6065"/>
                    <a:pt x="7464" y="3265"/>
                    <a:pt x="5131"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Freeform: Shape 208">
              <a:extLst>
                <a:ext uri="{FF2B5EF4-FFF2-40B4-BE49-F238E27FC236}">
                  <a16:creationId xmlns:a16="http://schemas.microsoft.com/office/drawing/2014/main" id="{1BFF1059-1363-40F1-BF9F-43231A699279}"/>
                </a:ext>
              </a:extLst>
            </p:cNvPr>
            <p:cNvSpPr/>
            <p:nvPr/>
          </p:nvSpPr>
          <p:spPr>
            <a:xfrm>
              <a:off x="4764220" y="3710437"/>
              <a:ext cx="4665" cy="4665"/>
            </a:xfrm>
            <a:custGeom>
              <a:avLst/>
              <a:gdLst/>
              <a:ahLst/>
              <a:cxnLst/>
              <a:rect l="0" t="0" r="0" b="0"/>
              <a:pathLst>
                <a:path>
                  <a:moveTo>
                    <a:pt x="0" y="0"/>
                  </a:moveTo>
                  <a:cubicBezTo>
                    <a:pt x="0" y="0"/>
                    <a:pt x="0" y="0"/>
                    <a:pt x="0" y="0"/>
                  </a:cubicBezTo>
                  <a:cubicBezTo>
                    <a:pt x="0" y="467"/>
                    <a:pt x="0" y="467"/>
                    <a:pt x="0" y="0"/>
                  </a:cubicBezTo>
                  <a:cubicBezTo>
                    <a:pt x="0" y="467"/>
                    <a:pt x="0" y="467"/>
                    <a:pt x="0" y="0"/>
                  </a:cubicBezTo>
                  <a:cubicBezTo>
                    <a:pt x="467" y="467"/>
                    <a:pt x="0" y="467"/>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Freeform: Shape 209">
              <a:extLst>
                <a:ext uri="{FF2B5EF4-FFF2-40B4-BE49-F238E27FC236}">
                  <a16:creationId xmlns:a16="http://schemas.microsoft.com/office/drawing/2014/main" id="{0D804288-E311-4553-9112-7002E75E01FD}"/>
                </a:ext>
              </a:extLst>
            </p:cNvPr>
            <p:cNvSpPr/>
            <p:nvPr/>
          </p:nvSpPr>
          <p:spPr>
            <a:xfrm>
              <a:off x="3479536" y="1462007"/>
              <a:ext cx="4665" cy="4665"/>
            </a:xfrm>
            <a:custGeom>
              <a:avLst/>
              <a:gdLst/>
              <a:ahLst/>
              <a:cxnLst/>
              <a:rect l="0" t="0" r="0" b="0"/>
              <a:pathLst>
                <a:path>
                  <a:moveTo>
                    <a:pt x="0" y="0"/>
                  </a:moveTo>
                  <a:cubicBezTo>
                    <a:pt x="0" y="0"/>
                    <a:pt x="0" y="467"/>
                    <a:pt x="0" y="467"/>
                  </a:cubicBezTo>
                  <a:cubicBezTo>
                    <a:pt x="0" y="467"/>
                    <a:pt x="466" y="467"/>
                    <a:pt x="466" y="467"/>
                  </a:cubicBezTo>
                  <a:cubicBezTo>
                    <a:pt x="466" y="467"/>
                    <a:pt x="466" y="0"/>
                    <a:pt x="466" y="0"/>
                  </a:cubicBezTo>
                  <a:cubicBezTo>
                    <a:pt x="466"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1" name="Freeform: Shape 210">
              <a:extLst>
                <a:ext uri="{FF2B5EF4-FFF2-40B4-BE49-F238E27FC236}">
                  <a16:creationId xmlns:a16="http://schemas.microsoft.com/office/drawing/2014/main" id="{67762918-25FC-4412-BB49-0E285F7F4E07}"/>
                </a:ext>
              </a:extLst>
            </p:cNvPr>
            <p:cNvSpPr/>
            <p:nvPr/>
          </p:nvSpPr>
          <p:spPr>
            <a:xfrm>
              <a:off x="3471139" y="1454545"/>
              <a:ext cx="4665" cy="4665"/>
            </a:xfrm>
            <a:custGeom>
              <a:avLst/>
              <a:gdLst/>
              <a:ahLst/>
              <a:cxnLst/>
              <a:rect l="0" t="0" r="0" b="0"/>
              <a:pathLst>
                <a:path w="4665" h="4665">
                  <a:moveTo>
                    <a:pt x="2799" y="0"/>
                  </a:moveTo>
                  <a:cubicBezTo>
                    <a:pt x="1866" y="0"/>
                    <a:pt x="0" y="1400"/>
                    <a:pt x="0" y="1866"/>
                  </a:cubicBezTo>
                  <a:cubicBezTo>
                    <a:pt x="0" y="3266"/>
                    <a:pt x="467" y="6065"/>
                    <a:pt x="1866" y="6531"/>
                  </a:cubicBezTo>
                  <a:cubicBezTo>
                    <a:pt x="3732" y="7464"/>
                    <a:pt x="6065" y="6998"/>
                    <a:pt x="8397" y="6998"/>
                  </a:cubicBezTo>
                  <a:cubicBezTo>
                    <a:pt x="7464" y="5132"/>
                    <a:pt x="6998" y="2799"/>
                    <a:pt x="6065" y="933"/>
                  </a:cubicBezTo>
                  <a:cubicBezTo>
                    <a:pt x="5598" y="466"/>
                    <a:pt x="3732" y="0"/>
                    <a:pt x="27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2" name="Freeform: Shape 211">
              <a:extLst>
                <a:ext uri="{FF2B5EF4-FFF2-40B4-BE49-F238E27FC236}">
                  <a16:creationId xmlns:a16="http://schemas.microsoft.com/office/drawing/2014/main" id="{1EA5ADAA-F0F8-4F84-A64D-72714FBCEC8D}"/>
                </a:ext>
              </a:extLst>
            </p:cNvPr>
            <p:cNvSpPr/>
            <p:nvPr/>
          </p:nvSpPr>
          <p:spPr>
            <a:xfrm>
              <a:off x="4889237" y="3054013"/>
              <a:ext cx="4665" cy="4665"/>
            </a:xfrm>
            <a:custGeom>
              <a:avLst/>
              <a:gdLst/>
              <a:ahLst/>
              <a:cxnLst/>
              <a:rect l="0" t="0" r="0" b="0"/>
              <a:pathLst>
                <a:path w="4665" h="4665">
                  <a:moveTo>
                    <a:pt x="7464" y="2887"/>
                  </a:moveTo>
                  <a:cubicBezTo>
                    <a:pt x="6065" y="1954"/>
                    <a:pt x="5132" y="1021"/>
                    <a:pt x="3266" y="88"/>
                  </a:cubicBezTo>
                  <a:cubicBezTo>
                    <a:pt x="1400" y="-378"/>
                    <a:pt x="0" y="1021"/>
                    <a:pt x="0" y="3820"/>
                  </a:cubicBezTo>
                  <a:cubicBezTo>
                    <a:pt x="0" y="4753"/>
                    <a:pt x="467" y="6619"/>
                    <a:pt x="1400" y="7086"/>
                  </a:cubicBezTo>
                  <a:cubicBezTo>
                    <a:pt x="2799" y="7553"/>
                    <a:pt x="6998" y="5220"/>
                    <a:pt x="7464" y="288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FD3E0232-9011-435E-B1E5-FE0B0DDF0002}"/>
                </a:ext>
              </a:extLst>
            </p:cNvPr>
            <p:cNvSpPr/>
            <p:nvPr/>
          </p:nvSpPr>
          <p:spPr>
            <a:xfrm>
              <a:off x="4992553" y="3385560"/>
              <a:ext cx="9329" cy="4665"/>
            </a:xfrm>
            <a:custGeom>
              <a:avLst/>
              <a:gdLst/>
              <a:ahLst/>
              <a:cxnLst/>
              <a:rect l="0" t="0" r="0" b="0"/>
              <a:pathLst>
                <a:path w="9330" h="4665">
                  <a:moveTo>
                    <a:pt x="3975" y="5339"/>
                  </a:moveTo>
                  <a:cubicBezTo>
                    <a:pt x="5374" y="5339"/>
                    <a:pt x="6774" y="5339"/>
                    <a:pt x="7707" y="4872"/>
                  </a:cubicBezTo>
                  <a:cubicBezTo>
                    <a:pt x="8640" y="4406"/>
                    <a:pt x="9573" y="3473"/>
                    <a:pt x="10040" y="2540"/>
                  </a:cubicBezTo>
                  <a:cubicBezTo>
                    <a:pt x="10040" y="1607"/>
                    <a:pt x="9106" y="674"/>
                    <a:pt x="8173" y="207"/>
                  </a:cubicBezTo>
                  <a:cubicBezTo>
                    <a:pt x="7707" y="-259"/>
                    <a:pt x="6774" y="207"/>
                    <a:pt x="6307" y="207"/>
                  </a:cubicBezTo>
                  <a:cubicBezTo>
                    <a:pt x="5841" y="207"/>
                    <a:pt x="4908" y="207"/>
                    <a:pt x="4441" y="207"/>
                  </a:cubicBezTo>
                  <a:cubicBezTo>
                    <a:pt x="2575" y="207"/>
                    <a:pt x="709" y="674"/>
                    <a:pt x="243" y="3006"/>
                  </a:cubicBezTo>
                  <a:cubicBezTo>
                    <a:pt x="-690" y="3939"/>
                    <a:pt x="1176" y="5339"/>
                    <a:pt x="3975" y="533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Freeform: Shape 213">
              <a:extLst>
                <a:ext uri="{FF2B5EF4-FFF2-40B4-BE49-F238E27FC236}">
                  <a16:creationId xmlns:a16="http://schemas.microsoft.com/office/drawing/2014/main" id="{EA020284-4802-4953-8C4D-F45F7B786C2B}"/>
                </a:ext>
              </a:extLst>
            </p:cNvPr>
            <p:cNvSpPr/>
            <p:nvPr/>
          </p:nvSpPr>
          <p:spPr>
            <a:xfrm>
              <a:off x="2797076" y="1399012"/>
              <a:ext cx="4665" cy="4665"/>
            </a:xfrm>
            <a:custGeom>
              <a:avLst/>
              <a:gdLst/>
              <a:ahLst/>
              <a:cxnLst/>
              <a:rect l="0" t="0" r="0" b="0"/>
              <a:pathLst>
                <a:path w="4665" h="4665">
                  <a:moveTo>
                    <a:pt x="3732" y="8419"/>
                  </a:moveTo>
                  <a:cubicBezTo>
                    <a:pt x="4199" y="7020"/>
                    <a:pt x="5132" y="5154"/>
                    <a:pt x="5598" y="3754"/>
                  </a:cubicBezTo>
                  <a:cubicBezTo>
                    <a:pt x="5598" y="2821"/>
                    <a:pt x="5132" y="1422"/>
                    <a:pt x="4199" y="489"/>
                  </a:cubicBezTo>
                  <a:cubicBezTo>
                    <a:pt x="3265" y="-911"/>
                    <a:pt x="467" y="955"/>
                    <a:pt x="0" y="2821"/>
                  </a:cubicBezTo>
                  <a:cubicBezTo>
                    <a:pt x="467" y="5620"/>
                    <a:pt x="1399" y="7486"/>
                    <a:pt x="3732" y="841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Freeform: Shape 214">
              <a:extLst>
                <a:ext uri="{FF2B5EF4-FFF2-40B4-BE49-F238E27FC236}">
                  <a16:creationId xmlns:a16="http://schemas.microsoft.com/office/drawing/2014/main" id="{358A79B0-EBD3-41D4-AF40-2ED0EAB8300B}"/>
                </a:ext>
              </a:extLst>
            </p:cNvPr>
            <p:cNvSpPr/>
            <p:nvPr/>
          </p:nvSpPr>
          <p:spPr>
            <a:xfrm>
              <a:off x="3665660" y="3439790"/>
              <a:ext cx="4665" cy="4665"/>
            </a:xfrm>
            <a:custGeom>
              <a:avLst/>
              <a:gdLst/>
              <a:ahLst/>
              <a:cxnLst/>
              <a:rect l="0" t="0" r="0" b="0"/>
              <a:pathLst>
                <a:path w="4665" h="4665">
                  <a:moveTo>
                    <a:pt x="5598" y="5221"/>
                  </a:moveTo>
                  <a:cubicBezTo>
                    <a:pt x="6531" y="3355"/>
                    <a:pt x="6065" y="556"/>
                    <a:pt x="4199" y="89"/>
                  </a:cubicBezTo>
                  <a:cubicBezTo>
                    <a:pt x="2333" y="-377"/>
                    <a:pt x="467" y="1022"/>
                    <a:pt x="0" y="3355"/>
                  </a:cubicBezTo>
                  <a:cubicBezTo>
                    <a:pt x="467" y="4288"/>
                    <a:pt x="933" y="5687"/>
                    <a:pt x="1866" y="6621"/>
                  </a:cubicBezTo>
                  <a:cubicBezTo>
                    <a:pt x="3732" y="7087"/>
                    <a:pt x="5132" y="6621"/>
                    <a:pt x="5598" y="522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Shape 215">
              <a:extLst>
                <a:ext uri="{FF2B5EF4-FFF2-40B4-BE49-F238E27FC236}">
                  <a16:creationId xmlns:a16="http://schemas.microsoft.com/office/drawing/2014/main" id="{559CB44F-A248-4D51-8C37-D5B556DD4CFF}"/>
                </a:ext>
              </a:extLst>
            </p:cNvPr>
            <p:cNvSpPr/>
            <p:nvPr/>
          </p:nvSpPr>
          <p:spPr>
            <a:xfrm>
              <a:off x="2790427" y="1534535"/>
              <a:ext cx="4665" cy="4665"/>
            </a:xfrm>
            <a:custGeom>
              <a:avLst/>
              <a:gdLst/>
              <a:ahLst/>
              <a:cxnLst/>
              <a:rect l="0" t="0" r="0" b="0"/>
              <a:pathLst>
                <a:path w="4665" h="4665">
                  <a:moveTo>
                    <a:pt x="2451" y="244"/>
                  </a:moveTo>
                  <a:cubicBezTo>
                    <a:pt x="585" y="1177"/>
                    <a:pt x="-348" y="3043"/>
                    <a:pt x="119" y="4909"/>
                  </a:cubicBezTo>
                  <a:cubicBezTo>
                    <a:pt x="119" y="5375"/>
                    <a:pt x="585" y="6308"/>
                    <a:pt x="1052" y="6308"/>
                  </a:cubicBezTo>
                  <a:cubicBezTo>
                    <a:pt x="1985" y="6308"/>
                    <a:pt x="3851" y="6775"/>
                    <a:pt x="4317" y="6308"/>
                  </a:cubicBezTo>
                  <a:cubicBezTo>
                    <a:pt x="5250" y="4909"/>
                    <a:pt x="5717" y="3043"/>
                    <a:pt x="6183" y="2110"/>
                  </a:cubicBezTo>
                  <a:cubicBezTo>
                    <a:pt x="5250" y="-223"/>
                    <a:pt x="4317" y="-223"/>
                    <a:pt x="2451" y="24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Shape 216">
              <a:extLst>
                <a:ext uri="{FF2B5EF4-FFF2-40B4-BE49-F238E27FC236}">
                  <a16:creationId xmlns:a16="http://schemas.microsoft.com/office/drawing/2014/main" id="{1783C8AB-379D-47F2-9E0E-9B36A117AA49}"/>
                </a:ext>
              </a:extLst>
            </p:cNvPr>
            <p:cNvSpPr/>
            <p:nvPr/>
          </p:nvSpPr>
          <p:spPr>
            <a:xfrm>
              <a:off x="3289679" y="2612395"/>
              <a:ext cx="4665" cy="4665"/>
            </a:xfrm>
            <a:custGeom>
              <a:avLst/>
              <a:gdLst/>
              <a:ahLst/>
              <a:cxnLst/>
              <a:rect l="0" t="0" r="0" b="0"/>
              <a:pathLst>
                <a:path w="4665" h="4665">
                  <a:moveTo>
                    <a:pt x="6065" y="1816"/>
                  </a:moveTo>
                  <a:cubicBezTo>
                    <a:pt x="5598" y="1350"/>
                    <a:pt x="5131" y="1350"/>
                    <a:pt x="4665" y="883"/>
                  </a:cubicBezTo>
                  <a:cubicBezTo>
                    <a:pt x="3732" y="-50"/>
                    <a:pt x="2333" y="-516"/>
                    <a:pt x="1399" y="883"/>
                  </a:cubicBezTo>
                  <a:cubicBezTo>
                    <a:pt x="466" y="1816"/>
                    <a:pt x="0" y="3216"/>
                    <a:pt x="0" y="4149"/>
                  </a:cubicBezTo>
                  <a:cubicBezTo>
                    <a:pt x="0" y="5082"/>
                    <a:pt x="1399" y="6481"/>
                    <a:pt x="1866" y="6948"/>
                  </a:cubicBezTo>
                  <a:cubicBezTo>
                    <a:pt x="4198" y="7414"/>
                    <a:pt x="6065" y="7414"/>
                    <a:pt x="8397" y="7414"/>
                  </a:cubicBezTo>
                  <a:cubicBezTo>
                    <a:pt x="8397" y="6015"/>
                    <a:pt x="8397" y="5082"/>
                    <a:pt x="8397" y="3682"/>
                  </a:cubicBezTo>
                  <a:cubicBezTo>
                    <a:pt x="7931" y="2749"/>
                    <a:pt x="6998" y="2283"/>
                    <a:pt x="6065" y="18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Freeform: Shape 217">
              <a:extLst>
                <a:ext uri="{FF2B5EF4-FFF2-40B4-BE49-F238E27FC236}">
                  <a16:creationId xmlns:a16="http://schemas.microsoft.com/office/drawing/2014/main" id="{62DB85E7-08EE-4DA9-B6AB-E40C1C9C38C4}"/>
                </a:ext>
              </a:extLst>
            </p:cNvPr>
            <p:cNvSpPr/>
            <p:nvPr/>
          </p:nvSpPr>
          <p:spPr>
            <a:xfrm>
              <a:off x="3298542" y="2618876"/>
              <a:ext cx="4665" cy="4665"/>
            </a:xfrm>
            <a:custGeom>
              <a:avLst/>
              <a:gdLst/>
              <a:ahLst/>
              <a:cxnLst/>
              <a:rect l="0" t="0" r="0" b="0"/>
              <a:pathLst>
                <a:path>
                  <a:moveTo>
                    <a:pt x="0" y="0"/>
                  </a:moveTo>
                  <a:cubicBezTo>
                    <a:pt x="0" y="0"/>
                    <a:pt x="0" y="467"/>
                    <a:pt x="0" y="467"/>
                  </a:cubicBezTo>
                  <a:cubicBezTo>
                    <a:pt x="467" y="0"/>
                    <a:pt x="467" y="0"/>
                    <a:pt x="467"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Freeform: Shape 218">
              <a:extLst>
                <a:ext uri="{FF2B5EF4-FFF2-40B4-BE49-F238E27FC236}">
                  <a16:creationId xmlns:a16="http://schemas.microsoft.com/office/drawing/2014/main" id="{903466A9-97F8-46CA-AFCE-E8CEA6C9ED53}"/>
                </a:ext>
              </a:extLst>
            </p:cNvPr>
            <p:cNvSpPr/>
            <p:nvPr/>
          </p:nvSpPr>
          <p:spPr>
            <a:xfrm>
              <a:off x="5178921" y="4017380"/>
              <a:ext cx="4665" cy="9330"/>
            </a:xfrm>
            <a:custGeom>
              <a:avLst/>
              <a:gdLst/>
              <a:ahLst/>
              <a:cxnLst/>
              <a:rect l="0" t="0" r="0" b="0"/>
              <a:pathLst>
                <a:path w="4665" h="9330">
                  <a:moveTo>
                    <a:pt x="5131" y="7931"/>
                  </a:moveTo>
                  <a:cubicBezTo>
                    <a:pt x="5598" y="6998"/>
                    <a:pt x="6065" y="5598"/>
                    <a:pt x="6531" y="4665"/>
                  </a:cubicBezTo>
                  <a:cubicBezTo>
                    <a:pt x="6531" y="4199"/>
                    <a:pt x="6531" y="3266"/>
                    <a:pt x="6065" y="2799"/>
                  </a:cubicBezTo>
                  <a:cubicBezTo>
                    <a:pt x="5598" y="1866"/>
                    <a:pt x="5131" y="467"/>
                    <a:pt x="4198" y="0"/>
                  </a:cubicBezTo>
                  <a:cubicBezTo>
                    <a:pt x="3266" y="0"/>
                    <a:pt x="1866" y="467"/>
                    <a:pt x="1399" y="1400"/>
                  </a:cubicBezTo>
                  <a:cubicBezTo>
                    <a:pt x="466" y="2799"/>
                    <a:pt x="0" y="4665"/>
                    <a:pt x="0" y="6531"/>
                  </a:cubicBezTo>
                  <a:cubicBezTo>
                    <a:pt x="0" y="7464"/>
                    <a:pt x="1399" y="8397"/>
                    <a:pt x="2333" y="8864"/>
                  </a:cubicBezTo>
                  <a:cubicBezTo>
                    <a:pt x="3732" y="9797"/>
                    <a:pt x="4665" y="9330"/>
                    <a:pt x="5131" y="793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Freeform: Shape 219">
              <a:extLst>
                <a:ext uri="{FF2B5EF4-FFF2-40B4-BE49-F238E27FC236}">
                  <a16:creationId xmlns:a16="http://schemas.microsoft.com/office/drawing/2014/main" id="{0C399E40-1A9E-4B6E-9F94-DF1995ED02D6}"/>
                </a:ext>
              </a:extLst>
            </p:cNvPr>
            <p:cNvSpPr/>
            <p:nvPr/>
          </p:nvSpPr>
          <p:spPr>
            <a:xfrm>
              <a:off x="5020227" y="3283956"/>
              <a:ext cx="4665" cy="4665"/>
            </a:xfrm>
            <a:custGeom>
              <a:avLst/>
              <a:gdLst/>
              <a:ahLst/>
              <a:cxnLst/>
              <a:rect l="0" t="0" r="0" b="0"/>
              <a:pathLst>
                <a:path w="4665" h="4665">
                  <a:moveTo>
                    <a:pt x="5222" y="6184"/>
                  </a:moveTo>
                  <a:cubicBezTo>
                    <a:pt x="6155" y="5717"/>
                    <a:pt x="7088" y="4784"/>
                    <a:pt x="8021" y="4317"/>
                  </a:cubicBezTo>
                  <a:cubicBezTo>
                    <a:pt x="8021" y="3851"/>
                    <a:pt x="8021" y="2918"/>
                    <a:pt x="7554" y="2451"/>
                  </a:cubicBezTo>
                  <a:cubicBezTo>
                    <a:pt x="6621" y="585"/>
                    <a:pt x="4756" y="-348"/>
                    <a:pt x="2889" y="119"/>
                  </a:cubicBezTo>
                  <a:cubicBezTo>
                    <a:pt x="1024" y="585"/>
                    <a:pt x="-376" y="3384"/>
                    <a:pt x="90" y="4317"/>
                  </a:cubicBezTo>
                  <a:cubicBezTo>
                    <a:pt x="1490" y="6184"/>
                    <a:pt x="3356" y="6650"/>
                    <a:pt x="5222" y="618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1" name="Freeform: Shape 220">
              <a:extLst>
                <a:ext uri="{FF2B5EF4-FFF2-40B4-BE49-F238E27FC236}">
                  <a16:creationId xmlns:a16="http://schemas.microsoft.com/office/drawing/2014/main" id="{437EE708-7FFC-48CA-9804-8969D435CFFF}"/>
                </a:ext>
              </a:extLst>
            </p:cNvPr>
            <p:cNvSpPr/>
            <p:nvPr/>
          </p:nvSpPr>
          <p:spPr>
            <a:xfrm>
              <a:off x="1881729" y="4044903"/>
              <a:ext cx="4665" cy="4665"/>
            </a:xfrm>
            <a:custGeom>
              <a:avLst/>
              <a:gdLst/>
              <a:ahLst/>
              <a:cxnLst/>
              <a:rect l="0" t="0" r="0" b="0"/>
              <a:pathLst>
                <a:path w="4665" h="4665">
                  <a:moveTo>
                    <a:pt x="3380" y="7464"/>
                  </a:moveTo>
                  <a:cubicBezTo>
                    <a:pt x="3847" y="7464"/>
                    <a:pt x="4780" y="7464"/>
                    <a:pt x="5246" y="7464"/>
                  </a:cubicBezTo>
                  <a:cubicBezTo>
                    <a:pt x="5713" y="6998"/>
                    <a:pt x="6179" y="6531"/>
                    <a:pt x="6179" y="6065"/>
                  </a:cubicBezTo>
                  <a:cubicBezTo>
                    <a:pt x="6179" y="3732"/>
                    <a:pt x="5246" y="1399"/>
                    <a:pt x="2914" y="0"/>
                  </a:cubicBezTo>
                  <a:cubicBezTo>
                    <a:pt x="1981" y="466"/>
                    <a:pt x="581" y="933"/>
                    <a:pt x="115" y="1866"/>
                  </a:cubicBezTo>
                  <a:cubicBezTo>
                    <a:pt x="-352" y="4199"/>
                    <a:pt x="581" y="6065"/>
                    <a:pt x="3380" y="746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2" name="Freeform: Shape 221">
              <a:extLst>
                <a:ext uri="{FF2B5EF4-FFF2-40B4-BE49-F238E27FC236}">
                  <a16:creationId xmlns:a16="http://schemas.microsoft.com/office/drawing/2014/main" id="{CA440473-0513-4216-A2F6-83104424B1B0}"/>
                </a:ext>
              </a:extLst>
            </p:cNvPr>
            <p:cNvSpPr/>
            <p:nvPr/>
          </p:nvSpPr>
          <p:spPr>
            <a:xfrm>
              <a:off x="5153432" y="3491192"/>
              <a:ext cx="4665" cy="4665"/>
            </a:xfrm>
            <a:custGeom>
              <a:avLst/>
              <a:gdLst/>
              <a:ahLst/>
              <a:cxnLst/>
              <a:rect l="0" t="0" r="0" b="0"/>
              <a:pathLst>
                <a:path w="4665" h="4665">
                  <a:moveTo>
                    <a:pt x="297" y="4199"/>
                  </a:moveTo>
                  <a:cubicBezTo>
                    <a:pt x="1230" y="5598"/>
                    <a:pt x="2630" y="6065"/>
                    <a:pt x="3563" y="6998"/>
                  </a:cubicBezTo>
                  <a:cubicBezTo>
                    <a:pt x="4962" y="6065"/>
                    <a:pt x="6362" y="5598"/>
                    <a:pt x="6828" y="4665"/>
                  </a:cubicBezTo>
                  <a:cubicBezTo>
                    <a:pt x="7295" y="3732"/>
                    <a:pt x="6362" y="2333"/>
                    <a:pt x="5895" y="1400"/>
                  </a:cubicBezTo>
                  <a:cubicBezTo>
                    <a:pt x="4962" y="467"/>
                    <a:pt x="4029" y="467"/>
                    <a:pt x="2630" y="0"/>
                  </a:cubicBezTo>
                  <a:cubicBezTo>
                    <a:pt x="764" y="467"/>
                    <a:pt x="-636" y="2799"/>
                    <a:pt x="297" y="4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Freeform: Shape 222">
              <a:extLst>
                <a:ext uri="{FF2B5EF4-FFF2-40B4-BE49-F238E27FC236}">
                  <a16:creationId xmlns:a16="http://schemas.microsoft.com/office/drawing/2014/main" id="{32D30EBE-3492-4180-AD20-D3FBA90A65FF}"/>
                </a:ext>
              </a:extLst>
            </p:cNvPr>
            <p:cNvSpPr/>
            <p:nvPr/>
          </p:nvSpPr>
          <p:spPr>
            <a:xfrm>
              <a:off x="2532518" y="1336058"/>
              <a:ext cx="4665" cy="4665"/>
            </a:xfrm>
            <a:custGeom>
              <a:avLst/>
              <a:gdLst/>
              <a:ahLst/>
              <a:cxnLst/>
              <a:rect l="0" t="0" r="0" b="0"/>
              <a:pathLst>
                <a:path w="4665" h="4665">
                  <a:moveTo>
                    <a:pt x="4263" y="6998"/>
                  </a:moveTo>
                  <a:cubicBezTo>
                    <a:pt x="4730" y="6531"/>
                    <a:pt x="5196" y="6065"/>
                    <a:pt x="5663" y="5598"/>
                  </a:cubicBezTo>
                  <a:cubicBezTo>
                    <a:pt x="6596" y="2799"/>
                    <a:pt x="5196" y="467"/>
                    <a:pt x="2397" y="0"/>
                  </a:cubicBezTo>
                  <a:cubicBezTo>
                    <a:pt x="1931" y="0"/>
                    <a:pt x="1464" y="467"/>
                    <a:pt x="998" y="467"/>
                  </a:cubicBezTo>
                  <a:cubicBezTo>
                    <a:pt x="-402" y="1400"/>
                    <a:pt x="-402" y="3732"/>
                    <a:pt x="1464" y="5132"/>
                  </a:cubicBezTo>
                  <a:cubicBezTo>
                    <a:pt x="1931" y="6531"/>
                    <a:pt x="3330" y="6531"/>
                    <a:pt x="4263" y="69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Freeform: Shape 223">
              <a:extLst>
                <a:ext uri="{FF2B5EF4-FFF2-40B4-BE49-F238E27FC236}">
                  <a16:creationId xmlns:a16="http://schemas.microsoft.com/office/drawing/2014/main" id="{00F0E855-57F1-40FE-9774-237B97B807F9}"/>
                </a:ext>
              </a:extLst>
            </p:cNvPr>
            <p:cNvSpPr/>
            <p:nvPr/>
          </p:nvSpPr>
          <p:spPr>
            <a:xfrm>
              <a:off x="5641317" y="3535975"/>
              <a:ext cx="4665" cy="4665"/>
            </a:xfrm>
            <a:custGeom>
              <a:avLst/>
              <a:gdLst/>
              <a:ahLst/>
              <a:cxnLst/>
              <a:rect l="0" t="0" r="0" b="0"/>
              <a:pathLst>
                <a:path w="4665" h="4665">
                  <a:moveTo>
                    <a:pt x="3149" y="8397"/>
                  </a:moveTo>
                  <a:cubicBezTo>
                    <a:pt x="4082" y="7931"/>
                    <a:pt x="5015" y="7464"/>
                    <a:pt x="5948" y="6998"/>
                  </a:cubicBezTo>
                  <a:cubicBezTo>
                    <a:pt x="6414" y="6998"/>
                    <a:pt x="5948" y="5598"/>
                    <a:pt x="5948" y="5132"/>
                  </a:cubicBezTo>
                  <a:cubicBezTo>
                    <a:pt x="5015" y="3732"/>
                    <a:pt x="4082" y="1866"/>
                    <a:pt x="3149" y="467"/>
                  </a:cubicBezTo>
                  <a:cubicBezTo>
                    <a:pt x="2683" y="0"/>
                    <a:pt x="2216" y="0"/>
                    <a:pt x="1283" y="0"/>
                  </a:cubicBezTo>
                  <a:cubicBezTo>
                    <a:pt x="816" y="0"/>
                    <a:pt x="350" y="467"/>
                    <a:pt x="350" y="933"/>
                  </a:cubicBezTo>
                  <a:cubicBezTo>
                    <a:pt x="-583" y="4665"/>
                    <a:pt x="350" y="7464"/>
                    <a:pt x="3149" y="83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Freeform: Shape 224">
              <a:extLst>
                <a:ext uri="{FF2B5EF4-FFF2-40B4-BE49-F238E27FC236}">
                  <a16:creationId xmlns:a16="http://schemas.microsoft.com/office/drawing/2014/main" id="{5360A232-9D93-489C-AF5F-0A3699039AC9}"/>
                </a:ext>
              </a:extLst>
            </p:cNvPr>
            <p:cNvSpPr/>
            <p:nvPr/>
          </p:nvSpPr>
          <p:spPr>
            <a:xfrm>
              <a:off x="3615747" y="1805337"/>
              <a:ext cx="9329" cy="4665"/>
            </a:xfrm>
            <a:custGeom>
              <a:avLst/>
              <a:gdLst/>
              <a:ahLst/>
              <a:cxnLst/>
              <a:rect l="0" t="0" r="0" b="0"/>
              <a:pathLst>
                <a:path w="9330" h="4665">
                  <a:moveTo>
                    <a:pt x="3266" y="0"/>
                  </a:moveTo>
                  <a:cubicBezTo>
                    <a:pt x="2333" y="466"/>
                    <a:pt x="933" y="933"/>
                    <a:pt x="0" y="1399"/>
                  </a:cubicBezTo>
                  <a:cubicBezTo>
                    <a:pt x="0" y="1399"/>
                    <a:pt x="0" y="2799"/>
                    <a:pt x="467" y="3266"/>
                  </a:cubicBezTo>
                  <a:cubicBezTo>
                    <a:pt x="2333" y="5132"/>
                    <a:pt x="3732" y="6998"/>
                    <a:pt x="5598" y="8397"/>
                  </a:cubicBezTo>
                  <a:cubicBezTo>
                    <a:pt x="6531" y="8864"/>
                    <a:pt x="7931" y="8864"/>
                    <a:pt x="8864" y="8397"/>
                  </a:cubicBezTo>
                  <a:cubicBezTo>
                    <a:pt x="10263" y="7931"/>
                    <a:pt x="10263" y="5132"/>
                    <a:pt x="9330" y="3732"/>
                  </a:cubicBezTo>
                  <a:cubicBezTo>
                    <a:pt x="7931" y="1866"/>
                    <a:pt x="6065" y="0"/>
                    <a:pt x="32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Shape 225">
              <a:extLst>
                <a:ext uri="{FF2B5EF4-FFF2-40B4-BE49-F238E27FC236}">
                  <a16:creationId xmlns:a16="http://schemas.microsoft.com/office/drawing/2014/main" id="{39005F4E-A7D1-4A9B-99E4-6F45F954F5DD}"/>
                </a:ext>
              </a:extLst>
            </p:cNvPr>
            <p:cNvSpPr/>
            <p:nvPr/>
          </p:nvSpPr>
          <p:spPr>
            <a:xfrm>
              <a:off x="4708884" y="3188914"/>
              <a:ext cx="4665" cy="4665"/>
            </a:xfrm>
            <a:custGeom>
              <a:avLst/>
              <a:gdLst/>
              <a:ahLst/>
              <a:cxnLst/>
              <a:rect l="0" t="0" r="0" b="0"/>
              <a:pathLst>
                <a:path w="4665" h="4665">
                  <a:moveTo>
                    <a:pt x="6357" y="3266"/>
                  </a:moveTo>
                  <a:cubicBezTo>
                    <a:pt x="5890" y="1866"/>
                    <a:pt x="4024" y="933"/>
                    <a:pt x="3091" y="0"/>
                  </a:cubicBezTo>
                  <a:cubicBezTo>
                    <a:pt x="759" y="467"/>
                    <a:pt x="-641" y="2799"/>
                    <a:pt x="292" y="4665"/>
                  </a:cubicBezTo>
                  <a:cubicBezTo>
                    <a:pt x="759" y="5598"/>
                    <a:pt x="2158" y="6531"/>
                    <a:pt x="3091" y="6998"/>
                  </a:cubicBezTo>
                  <a:cubicBezTo>
                    <a:pt x="4957" y="6998"/>
                    <a:pt x="7290" y="4665"/>
                    <a:pt x="6357"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Shape 226">
              <a:extLst>
                <a:ext uri="{FF2B5EF4-FFF2-40B4-BE49-F238E27FC236}">
                  <a16:creationId xmlns:a16="http://schemas.microsoft.com/office/drawing/2014/main" id="{C2277A8C-DAE8-484D-B221-13DC88C0773B}"/>
                </a:ext>
              </a:extLst>
            </p:cNvPr>
            <p:cNvSpPr/>
            <p:nvPr/>
          </p:nvSpPr>
          <p:spPr>
            <a:xfrm>
              <a:off x="4958535" y="3026113"/>
              <a:ext cx="4665" cy="4665"/>
            </a:xfrm>
            <a:custGeom>
              <a:avLst/>
              <a:gdLst/>
              <a:ahLst/>
              <a:cxnLst/>
              <a:rect l="0" t="0" r="0" b="0"/>
              <a:pathLst>
                <a:path w="4665" h="4665">
                  <a:moveTo>
                    <a:pt x="3473" y="0"/>
                  </a:moveTo>
                  <a:cubicBezTo>
                    <a:pt x="2540" y="0"/>
                    <a:pt x="1140" y="0"/>
                    <a:pt x="674" y="933"/>
                  </a:cubicBezTo>
                  <a:cubicBezTo>
                    <a:pt x="-726" y="2333"/>
                    <a:pt x="207" y="5132"/>
                    <a:pt x="2074" y="4665"/>
                  </a:cubicBezTo>
                  <a:cubicBezTo>
                    <a:pt x="3006" y="4665"/>
                    <a:pt x="3939" y="3732"/>
                    <a:pt x="4872" y="3265"/>
                  </a:cubicBezTo>
                  <a:cubicBezTo>
                    <a:pt x="5339" y="1399"/>
                    <a:pt x="4872" y="0"/>
                    <a:pt x="347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ACF97DDA-F698-474C-9874-17579F3C4942}"/>
                </a:ext>
              </a:extLst>
            </p:cNvPr>
            <p:cNvSpPr/>
            <p:nvPr/>
          </p:nvSpPr>
          <p:spPr>
            <a:xfrm>
              <a:off x="2026745" y="3030311"/>
              <a:ext cx="4665" cy="4665"/>
            </a:xfrm>
            <a:custGeom>
              <a:avLst/>
              <a:gdLst/>
              <a:ahLst/>
              <a:cxnLst/>
              <a:rect l="0" t="0" r="0" b="0"/>
              <a:pathLst>
                <a:path>
                  <a:moveTo>
                    <a:pt x="3907" y="1866"/>
                  </a:moveTo>
                  <a:cubicBezTo>
                    <a:pt x="3907" y="467"/>
                    <a:pt x="2974" y="0"/>
                    <a:pt x="1574" y="0"/>
                  </a:cubicBezTo>
                  <a:cubicBezTo>
                    <a:pt x="1108" y="0"/>
                    <a:pt x="641" y="933"/>
                    <a:pt x="175" y="1399"/>
                  </a:cubicBezTo>
                  <a:cubicBezTo>
                    <a:pt x="-292" y="2799"/>
                    <a:pt x="175" y="3732"/>
                    <a:pt x="1574" y="3732"/>
                  </a:cubicBezTo>
                  <a:cubicBezTo>
                    <a:pt x="2507" y="4199"/>
                    <a:pt x="3441" y="2799"/>
                    <a:pt x="3907"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Freeform: Shape 228">
              <a:extLst>
                <a:ext uri="{FF2B5EF4-FFF2-40B4-BE49-F238E27FC236}">
                  <a16:creationId xmlns:a16="http://schemas.microsoft.com/office/drawing/2014/main" id="{D06EAD14-B4F3-46F4-9045-02455CB52FB9}"/>
                </a:ext>
              </a:extLst>
            </p:cNvPr>
            <p:cNvSpPr/>
            <p:nvPr/>
          </p:nvSpPr>
          <p:spPr>
            <a:xfrm>
              <a:off x="5485398" y="3371307"/>
              <a:ext cx="4665" cy="4665"/>
            </a:xfrm>
            <a:custGeom>
              <a:avLst/>
              <a:gdLst/>
              <a:ahLst/>
              <a:cxnLst/>
              <a:rect l="0" t="0" r="0" b="0"/>
              <a:pathLst>
                <a:path>
                  <a:moveTo>
                    <a:pt x="466" y="467"/>
                  </a:moveTo>
                  <a:cubicBezTo>
                    <a:pt x="466" y="0"/>
                    <a:pt x="466" y="0"/>
                    <a:pt x="466" y="467"/>
                  </a:cubicBezTo>
                  <a:cubicBezTo>
                    <a:pt x="0" y="0"/>
                    <a:pt x="0" y="0"/>
                    <a:pt x="0" y="0"/>
                  </a:cubicBezTo>
                  <a:cubicBezTo>
                    <a:pt x="0" y="0"/>
                    <a:pt x="0" y="0"/>
                    <a:pt x="466" y="467"/>
                  </a:cubicBezTo>
                  <a:cubicBezTo>
                    <a:pt x="466" y="467"/>
                    <a:pt x="466" y="467"/>
                    <a:pt x="466"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5B263815-E8CD-41AE-B965-67ACB79EEBCD}"/>
                </a:ext>
              </a:extLst>
            </p:cNvPr>
            <p:cNvSpPr/>
            <p:nvPr/>
          </p:nvSpPr>
          <p:spPr>
            <a:xfrm>
              <a:off x="5485398" y="3370775"/>
              <a:ext cx="9329" cy="4665"/>
            </a:xfrm>
            <a:custGeom>
              <a:avLst/>
              <a:gdLst/>
              <a:ahLst/>
              <a:cxnLst/>
              <a:rect l="0" t="0" r="0" b="0"/>
              <a:pathLst>
                <a:path w="9330" h="4665">
                  <a:moveTo>
                    <a:pt x="7464" y="7997"/>
                  </a:moveTo>
                  <a:cubicBezTo>
                    <a:pt x="8397" y="7997"/>
                    <a:pt x="9330" y="7063"/>
                    <a:pt x="10263" y="6130"/>
                  </a:cubicBezTo>
                  <a:cubicBezTo>
                    <a:pt x="10263" y="6130"/>
                    <a:pt x="9797" y="5197"/>
                    <a:pt x="9330" y="4264"/>
                  </a:cubicBezTo>
                  <a:cubicBezTo>
                    <a:pt x="6998" y="532"/>
                    <a:pt x="4199" y="-867"/>
                    <a:pt x="0" y="532"/>
                  </a:cubicBezTo>
                  <a:cubicBezTo>
                    <a:pt x="933" y="5197"/>
                    <a:pt x="3732" y="7530"/>
                    <a:pt x="7464" y="799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1" name="Freeform: Shape 230">
              <a:extLst>
                <a:ext uri="{FF2B5EF4-FFF2-40B4-BE49-F238E27FC236}">
                  <a16:creationId xmlns:a16="http://schemas.microsoft.com/office/drawing/2014/main" id="{9A5D26CA-D338-431C-BC16-D3229846CC5F}"/>
                </a:ext>
              </a:extLst>
            </p:cNvPr>
            <p:cNvSpPr/>
            <p:nvPr/>
          </p:nvSpPr>
          <p:spPr>
            <a:xfrm>
              <a:off x="1911021" y="1534719"/>
              <a:ext cx="4665" cy="4665"/>
            </a:xfrm>
            <a:custGeom>
              <a:avLst/>
              <a:gdLst/>
              <a:ahLst/>
              <a:cxnLst/>
              <a:rect l="0" t="0" r="0" b="0"/>
              <a:pathLst>
                <a:path w="4665" h="4665">
                  <a:moveTo>
                    <a:pt x="3943" y="59"/>
                  </a:moveTo>
                  <a:cubicBezTo>
                    <a:pt x="1610" y="-407"/>
                    <a:pt x="-722" y="1925"/>
                    <a:pt x="211" y="5191"/>
                  </a:cubicBezTo>
                  <a:cubicBezTo>
                    <a:pt x="211" y="5658"/>
                    <a:pt x="1144" y="6591"/>
                    <a:pt x="1610" y="6591"/>
                  </a:cubicBezTo>
                  <a:cubicBezTo>
                    <a:pt x="3943" y="7057"/>
                    <a:pt x="6742" y="3791"/>
                    <a:pt x="5342" y="1459"/>
                  </a:cubicBezTo>
                  <a:cubicBezTo>
                    <a:pt x="5342" y="526"/>
                    <a:pt x="4409" y="59"/>
                    <a:pt x="3943" y="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2" name="Freeform: Shape 231">
              <a:extLst>
                <a:ext uri="{FF2B5EF4-FFF2-40B4-BE49-F238E27FC236}">
                  <a16:creationId xmlns:a16="http://schemas.microsoft.com/office/drawing/2014/main" id="{F6571A76-207A-4B7B-82BA-400266ADD097}"/>
                </a:ext>
              </a:extLst>
            </p:cNvPr>
            <p:cNvSpPr/>
            <p:nvPr/>
          </p:nvSpPr>
          <p:spPr>
            <a:xfrm>
              <a:off x="5006535" y="2755322"/>
              <a:ext cx="4665" cy="4665"/>
            </a:xfrm>
            <a:custGeom>
              <a:avLst/>
              <a:gdLst/>
              <a:ahLst/>
              <a:cxnLst/>
              <a:rect l="0" t="0" r="0" b="0"/>
              <a:pathLst>
                <a:path w="4665" h="4665">
                  <a:moveTo>
                    <a:pt x="5387" y="2566"/>
                  </a:moveTo>
                  <a:cubicBezTo>
                    <a:pt x="5387" y="2099"/>
                    <a:pt x="5387" y="1166"/>
                    <a:pt x="4920" y="700"/>
                  </a:cubicBezTo>
                  <a:cubicBezTo>
                    <a:pt x="3987" y="-233"/>
                    <a:pt x="2587" y="-233"/>
                    <a:pt x="1654" y="700"/>
                  </a:cubicBezTo>
                  <a:cubicBezTo>
                    <a:pt x="-212" y="2566"/>
                    <a:pt x="-678" y="5365"/>
                    <a:pt x="1188" y="5365"/>
                  </a:cubicBezTo>
                  <a:cubicBezTo>
                    <a:pt x="2121" y="5365"/>
                    <a:pt x="3520" y="4898"/>
                    <a:pt x="4454" y="3965"/>
                  </a:cubicBezTo>
                  <a:cubicBezTo>
                    <a:pt x="4920" y="3965"/>
                    <a:pt x="4920" y="3032"/>
                    <a:pt x="5387" y="25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3" name="Freeform: Shape 232">
              <a:extLst>
                <a:ext uri="{FF2B5EF4-FFF2-40B4-BE49-F238E27FC236}">
                  <a16:creationId xmlns:a16="http://schemas.microsoft.com/office/drawing/2014/main" id="{BD97DBDA-14F1-473D-B189-DD86A9B22DED}"/>
                </a:ext>
              </a:extLst>
            </p:cNvPr>
            <p:cNvSpPr/>
            <p:nvPr/>
          </p:nvSpPr>
          <p:spPr>
            <a:xfrm>
              <a:off x="1899789" y="1777224"/>
              <a:ext cx="9329" cy="4665"/>
            </a:xfrm>
            <a:custGeom>
              <a:avLst/>
              <a:gdLst/>
              <a:ahLst/>
              <a:cxnLst/>
              <a:rect l="0" t="0" r="0" b="0"/>
              <a:pathLst>
                <a:path w="9330" h="4665">
                  <a:moveTo>
                    <a:pt x="248" y="1524"/>
                  </a:moveTo>
                  <a:cubicBezTo>
                    <a:pt x="-685" y="2923"/>
                    <a:pt x="1181" y="4789"/>
                    <a:pt x="3047" y="5256"/>
                  </a:cubicBezTo>
                  <a:cubicBezTo>
                    <a:pt x="6779" y="5722"/>
                    <a:pt x="8645" y="4323"/>
                    <a:pt x="10045" y="1524"/>
                  </a:cubicBezTo>
                  <a:cubicBezTo>
                    <a:pt x="7712" y="1057"/>
                    <a:pt x="5380" y="124"/>
                    <a:pt x="3514" y="124"/>
                  </a:cubicBezTo>
                  <a:cubicBezTo>
                    <a:pt x="2114" y="-342"/>
                    <a:pt x="715" y="591"/>
                    <a:pt x="248" y="152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4" name="Freeform: Shape 233">
              <a:extLst>
                <a:ext uri="{FF2B5EF4-FFF2-40B4-BE49-F238E27FC236}">
                  <a16:creationId xmlns:a16="http://schemas.microsoft.com/office/drawing/2014/main" id="{88212B1A-18BF-452B-8C57-ABE10F855FBF}"/>
                </a:ext>
              </a:extLst>
            </p:cNvPr>
            <p:cNvSpPr/>
            <p:nvPr/>
          </p:nvSpPr>
          <p:spPr>
            <a:xfrm>
              <a:off x="1909833" y="1778398"/>
              <a:ext cx="4665" cy="4665"/>
            </a:xfrm>
            <a:custGeom>
              <a:avLst/>
              <a:gdLst/>
              <a:ahLst/>
              <a:cxnLst/>
              <a:rect l="0" t="0" r="0" b="0"/>
              <a:pathLst>
                <a:path>
                  <a:moveTo>
                    <a:pt x="0" y="350"/>
                  </a:moveTo>
                  <a:cubicBezTo>
                    <a:pt x="0" y="350"/>
                    <a:pt x="467" y="350"/>
                    <a:pt x="467" y="350"/>
                  </a:cubicBezTo>
                  <a:cubicBezTo>
                    <a:pt x="467" y="350"/>
                    <a:pt x="467" y="350"/>
                    <a:pt x="467" y="350"/>
                  </a:cubicBezTo>
                  <a:cubicBezTo>
                    <a:pt x="467" y="-117"/>
                    <a:pt x="0" y="-117"/>
                    <a:pt x="0" y="350"/>
                  </a:cubicBezTo>
                  <a:cubicBezTo>
                    <a:pt x="0" y="-117"/>
                    <a:pt x="0" y="-117"/>
                    <a:pt x="0"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5" name="Freeform: Shape 234">
              <a:extLst>
                <a:ext uri="{FF2B5EF4-FFF2-40B4-BE49-F238E27FC236}">
                  <a16:creationId xmlns:a16="http://schemas.microsoft.com/office/drawing/2014/main" id="{6987E384-C1AB-4647-8435-583D48160C8A}"/>
                </a:ext>
              </a:extLst>
            </p:cNvPr>
            <p:cNvSpPr/>
            <p:nvPr/>
          </p:nvSpPr>
          <p:spPr>
            <a:xfrm>
              <a:off x="2196252" y="1531338"/>
              <a:ext cx="4665" cy="4665"/>
            </a:xfrm>
            <a:custGeom>
              <a:avLst/>
              <a:gdLst/>
              <a:ahLst/>
              <a:cxnLst/>
              <a:rect l="0" t="0" r="0" b="0"/>
              <a:pathLst>
                <a:path w="4665" h="4665">
                  <a:moveTo>
                    <a:pt x="6998" y="1574"/>
                  </a:moveTo>
                  <a:cubicBezTo>
                    <a:pt x="5598" y="175"/>
                    <a:pt x="3732" y="-292"/>
                    <a:pt x="1866" y="175"/>
                  </a:cubicBezTo>
                  <a:cubicBezTo>
                    <a:pt x="1400" y="175"/>
                    <a:pt x="933" y="641"/>
                    <a:pt x="467" y="1108"/>
                  </a:cubicBezTo>
                  <a:cubicBezTo>
                    <a:pt x="0" y="1574"/>
                    <a:pt x="0" y="2507"/>
                    <a:pt x="0" y="2974"/>
                  </a:cubicBezTo>
                  <a:cubicBezTo>
                    <a:pt x="933" y="4840"/>
                    <a:pt x="2333" y="5773"/>
                    <a:pt x="4199" y="5773"/>
                  </a:cubicBezTo>
                  <a:cubicBezTo>
                    <a:pt x="5132" y="5773"/>
                    <a:pt x="6065" y="4373"/>
                    <a:pt x="6998" y="3907"/>
                  </a:cubicBezTo>
                  <a:cubicBezTo>
                    <a:pt x="7464" y="2507"/>
                    <a:pt x="7464" y="1574"/>
                    <a:pt x="6998" y="15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1B0FE6AF-929B-4BB4-8EDA-564493A9998F}"/>
                </a:ext>
              </a:extLst>
            </p:cNvPr>
            <p:cNvSpPr/>
            <p:nvPr/>
          </p:nvSpPr>
          <p:spPr>
            <a:xfrm>
              <a:off x="5154936" y="3286874"/>
              <a:ext cx="4665" cy="4665"/>
            </a:xfrm>
            <a:custGeom>
              <a:avLst/>
              <a:gdLst/>
              <a:ahLst/>
              <a:cxnLst/>
              <a:rect l="0" t="0" r="0" b="0"/>
              <a:pathLst>
                <a:path w="4665">
                  <a:moveTo>
                    <a:pt x="660" y="3266"/>
                  </a:moveTo>
                  <a:cubicBezTo>
                    <a:pt x="1126" y="3732"/>
                    <a:pt x="2059" y="3732"/>
                    <a:pt x="2526" y="3732"/>
                  </a:cubicBezTo>
                  <a:cubicBezTo>
                    <a:pt x="4392" y="3732"/>
                    <a:pt x="6258" y="3732"/>
                    <a:pt x="7657" y="1866"/>
                  </a:cubicBezTo>
                  <a:cubicBezTo>
                    <a:pt x="6258" y="933"/>
                    <a:pt x="4392" y="467"/>
                    <a:pt x="3459" y="0"/>
                  </a:cubicBezTo>
                  <a:cubicBezTo>
                    <a:pt x="2059" y="467"/>
                    <a:pt x="1593" y="467"/>
                    <a:pt x="1126" y="467"/>
                  </a:cubicBezTo>
                  <a:cubicBezTo>
                    <a:pt x="660" y="933"/>
                    <a:pt x="193" y="1399"/>
                    <a:pt x="193" y="1866"/>
                  </a:cubicBezTo>
                  <a:cubicBezTo>
                    <a:pt x="-273" y="2333"/>
                    <a:pt x="193" y="2799"/>
                    <a:pt x="660"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7" name="Freeform: Shape 236">
              <a:extLst>
                <a:ext uri="{FF2B5EF4-FFF2-40B4-BE49-F238E27FC236}">
                  <a16:creationId xmlns:a16="http://schemas.microsoft.com/office/drawing/2014/main" id="{67C6972A-E45B-44ED-BD14-6C67F77532A0}"/>
                </a:ext>
              </a:extLst>
            </p:cNvPr>
            <p:cNvSpPr/>
            <p:nvPr/>
          </p:nvSpPr>
          <p:spPr>
            <a:xfrm>
              <a:off x="3358535" y="2578760"/>
              <a:ext cx="4665" cy="4665"/>
            </a:xfrm>
            <a:custGeom>
              <a:avLst/>
              <a:gdLst/>
              <a:ahLst/>
              <a:cxnLst/>
              <a:rect l="0" t="0" r="0" b="0"/>
              <a:pathLst>
                <a:path>
                  <a:moveTo>
                    <a:pt x="3449" y="2799"/>
                  </a:moveTo>
                  <a:cubicBezTo>
                    <a:pt x="3916" y="1399"/>
                    <a:pt x="3916" y="466"/>
                    <a:pt x="2516" y="0"/>
                  </a:cubicBezTo>
                  <a:cubicBezTo>
                    <a:pt x="2050" y="0"/>
                    <a:pt x="1117" y="0"/>
                    <a:pt x="1117" y="466"/>
                  </a:cubicBezTo>
                  <a:cubicBezTo>
                    <a:pt x="-283" y="1399"/>
                    <a:pt x="-283" y="2333"/>
                    <a:pt x="650" y="3265"/>
                  </a:cubicBezTo>
                  <a:cubicBezTo>
                    <a:pt x="1583" y="4199"/>
                    <a:pt x="2516" y="4199"/>
                    <a:pt x="3449"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8" name="Freeform: Shape 237">
              <a:extLst>
                <a:ext uri="{FF2B5EF4-FFF2-40B4-BE49-F238E27FC236}">
                  <a16:creationId xmlns:a16="http://schemas.microsoft.com/office/drawing/2014/main" id="{EC6AD13A-4EF6-4F0A-9ED3-CB407E0B74FA}"/>
                </a:ext>
              </a:extLst>
            </p:cNvPr>
            <p:cNvSpPr/>
            <p:nvPr/>
          </p:nvSpPr>
          <p:spPr>
            <a:xfrm>
              <a:off x="3939485" y="1494020"/>
              <a:ext cx="4665" cy="4665"/>
            </a:xfrm>
            <a:custGeom>
              <a:avLst/>
              <a:gdLst/>
              <a:ahLst/>
              <a:cxnLst/>
              <a:rect l="0" t="0" r="0" b="0"/>
              <a:pathLst>
                <a:path w="4665" h="4665">
                  <a:moveTo>
                    <a:pt x="1866" y="5773"/>
                  </a:moveTo>
                  <a:cubicBezTo>
                    <a:pt x="2799" y="5307"/>
                    <a:pt x="4199" y="4840"/>
                    <a:pt x="5131" y="4373"/>
                  </a:cubicBezTo>
                  <a:cubicBezTo>
                    <a:pt x="6531" y="2974"/>
                    <a:pt x="5598" y="1108"/>
                    <a:pt x="3732" y="175"/>
                  </a:cubicBezTo>
                  <a:cubicBezTo>
                    <a:pt x="2333" y="-292"/>
                    <a:pt x="1399" y="175"/>
                    <a:pt x="466" y="1574"/>
                  </a:cubicBezTo>
                  <a:cubicBezTo>
                    <a:pt x="-466" y="2974"/>
                    <a:pt x="0" y="4840"/>
                    <a:pt x="1866" y="577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2ED7BBA1-CD1F-49A4-A002-DEC669A5952E}"/>
                </a:ext>
              </a:extLst>
            </p:cNvPr>
            <p:cNvSpPr/>
            <p:nvPr/>
          </p:nvSpPr>
          <p:spPr>
            <a:xfrm>
              <a:off x="5493793" y="3390899"/>
              <a:ext cx="4665" cy="4665"/>
            </a:xfrm>
            <a:custGeom>
              <a:avLst/>
              <a:gdLst/>
              <a:ahLst/>
              <a:cxnLst/>
              <a:rect l="0" t="0" r="0" b="0"/>
              <a:pathLst>
                <a:path w="4665" h="4665">
                  <a:moveTo>
                    <a:pt x="4199" y="6998"/>
                  </a:moveTo>
                  <a:cubicBezTo>
                    <a:pt x="5132" y="7464"/>
                    <a:pt x="6531" y="6998"/>
                    <a:pt x="7465" y="6531"/>
                  </a:cubicBezTo>
                  <a:cubicBezTo>
                    <a:pt x="7931" y="6065"/>
                    <a:pt x="7931" y="4199"/>
                    <a:pt x="7465" y="3266"/>
                  </a:cubicBezTo>
                  <a:cubicBezTo>
                    <a:pt x="6065" y="467"/>
                    <a:pt x="2799" y="0"/>
                    <a:pt x="0" y="0"/>
                  </a:cubicBezTo>
                  <a:cubicBezTo>
                    <a:pt x="0" y="3266"/>
                    <a:pt x="1400" y="5598"/>
                    <a:pt x="4199" y="69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03BC9542-3728-4966-9E59-0EF5FC86F4D5}"/>
                </a:ext>
              </a:extLst>
            </p:cNvPr>
            <p:cNvSpPr/>
            <p:nvPr/>
          </p:nvSpPr>
          <p:spPr>
            <a:xfrm>
              <a:off x="1080880" y="2129000"/>
              <a:ext cx="4665" cy="4665"/>
            </a:xfrm>
            <a:custGeom>
              <a:avLst/>
              <a:gdLst/>
              <a:ahLst/>
              <a:cxnLst/>
              <a:rect l="0" t="0" r="0" b="0"/>
              <a:pathLst>
                <a:path w="4665" h="4665">
                  <a:moveTo>
                    <a:pt x="3284" y="6603"/>
                  </a:moveTo>
                  <a:cubicBezTo>
                    <a:pt x="3751" y="5670"/>
                    <a:pt x="4217" y="4737"/>
                    <a:pt x="4684" y="3804"/>
                  </a:cubicBezTo>
                  <a:cubicBezTo>
                    <a:pt x="4217" y="1472"/>
                    <a:pt x="2818" y="-395"/>
                    <a:pt x="1418" y="72"/>
                  </a:cubicBezTo>
                  <a:cubicBezTo>
                    <a:pt x="19" y="538"/>
                    <a:pt x="-448" y="2871"/>
                    <a:pt x="485" y="4737"/>
                  </a:cubicBezTo>
                  <a:cubicBezTo>
                    <a:pt x="952" y="5670"/>
                    <a:pt x="2351" y="6137"/>
                    <a:pt x="3284" y="660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40F4D428-C0E9-418A-9513-B25F4CEA0DEC}"/>
                </a:ext>
              </a:extLst>
            </p:cNvPr>
            <p:cNvSpPr/>
            <p:nvPr/>
          </p:nvSpPr>
          <p:spPr>
            <a:xfrm>
              <a:off x="4540776" y="1469355"/>
              <a:ext cx="9329" cy="4665"/>
            </a:xfrm>
            <a:custGeom>
              <a:avLst/>
              <a:gdLst/>
              <a:ahLst/>
              <a:cxnLst/>
              <a:rect l="0" t="0" r="0" b="0"/>
              <a:pathLst>
                <a:path w="9330" h="4665">
                  <a:moveTo>
                    <a:pt x="0" y="583"/>
                  </a:moveTo>
                  <a:cubicBezTo>
                    <a:pt x="933" y="4781"/>
                    <a:pt x="4665" y="5714"/>
                    <a:pt x="8397" y="5248"/>
                  </a:cubicBezTo>
                  <a:cubicBezTo>
                    <a:pt x="8863" y="5248"/>
                    <a:pt x="9330" y="4315"/>
                    <a:pt x="9330" y="3848"/>
                  </a:cubicBezTo>
                  <a:cubicBezTo>
                    <a:pt x="9330" y="3382"/>
                    <a:pt x="8863" y="2449"/>
                    <a:pt x="8397" y="1982"/>
                  </a:cubicBezTo>
                  <a:cubicBezTo>
                    <a:pt x="6065" y="-350"/>
                    <a:pt x="3265" y="-350"/>
                    <a:pt x="0" y="5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4771A0B8-3383-4B8B-AB9B-32E61ECD8CDA}"/>
                </a:ext>
              </a:extLst>
            </p:cNvPr>
            <p:cNvSpPr/>
            <p:nvPr/>
          </p:nvSpPr>
          <p:spPr>
            <a:xfrm>
              <a:off x="5152330" y="3271947"/>
              <a:ext cx="4665" cy="4665"/>
            </a:xfrm>
            <a:custGeom>
              <a:avLst/>
              <a:gdLst/>
              <a:ahLst/>
              <a:cxnLst/>
              <a:rect l="0" t="0" r="0" b="0"/>
              <a:pathLst>
                <a:path w="4665" h="4665">
                  <a:moveTo>
                    <a:pt x="5598" y="5598"/>
                  </a:moveTo>
                  <a:cubicBezTo>
                    <a:pt x="6065" y="5598"/>
                    <a:pt x="6065" y="4665"/>
                    <a:pt x="6531" y="4199"/>
                  </a:cubicBezTo>
                  <a:cubicBezTo>
                    <a:pt x="6065" y="1866"/>
                    <a:pt x="3732" y="0"/>
                    <a:pt x="1399" y="0"/>
                  </a:cubicBezTo>
                  <a:cubicBezTo>
                    <a:pt x="933" y="0"/>
                    <a:pt x="0" y="933"/>
                    <a:pt x="0" y="933"/>
                  </a:cubicBezTo>
                  <a:cubicBezTo>
                    <a:pt x="466" y="2333"/>
                    <a:pt x="1399" y="4199"/>
                    <a:pt x="2333" y="5132"/>
                  </a:cubicBezTo>
                  <a:cubicBezTo>
                    <a:pt x="2799" y="6531"/>
                    <a:pt x="4665" y="6065"/>
                    <a:pt x="5598" y="5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3" name="Freeform: Shape 242">
              <a:extLst>
                <a:ext uri="{FF2B5EF4-FFF2-40B4-BE49-F238E27FC236}">
                  <a16:creationId xmlns:a16="http://schemas.microsoft.com/office/drawing/2014/main" id="{6526BCF0-2C18-4B3D-85D5-5898C051FED1}"/>
                </a:ext>
              </a:extLst>
            </p:cNvPr>
            <p:cNvSpPr/>
            <p:nvPr/>
          </p:nvSpPr>
          <p:spPr>
            <a:xfrm>
              <a:off x="2095026" y="1573496"/>
              <a:ext cx="4665" cy="4665"/>
            </a:xfrm>
            <a:custGeom>
              <a:avLst/>
              <a:gdLst/>
              <a:ahLst/>
              <a:cxnLst/>
              <a:rect l="0" t="0" r="0" b="0"/>
              <a:pathLst>
                <a:path>
                  <a:moveTo>
                    <a:pt x="0" y="467"/>
                  </a:moveTo>
                  <a:cubicBezTo>
                    <a:pt x="0" y="467"/>
                    <a:pt x="0" y="467"/>
                    <a:pt x="0" y="467"/>
                  </a:cubicBezTo>
                  <a:cubicBezTo>
                    <a:pt x="467" y="467"/>
                    <a:pt x="467" y="0"/>
                    <a:pt x="467" y="0"/>
                  </a:cubicBezTo>
                  <a:cubicBezTo>
                    <a:pt x="0" y="0"/>
                    <a:pt x="0" y="0"/>
                    <a:pt x="0" y="467"/>
                  </a:cubicBezTo>
                  <a:cubicBezTo>
                    <a:pt x="0" y="467"/>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4" name="Freeform: Shape 243">
              <a:extLst>
                <a:ext uri="{FF2B5EF4-FFF2-40B4-BE49-F238E27FC236}">
                  <a16:creationId xmlns:a16="http://schemas.microsoft.com/office/drawing/2014/main" id="{05B257D8-13CD-4749-89BF-46F51065A39B}"/>
                </a:ext>
              </a:extLst>
            </p:cNvPr>
            <p:cNvSpPr/>
            <p:nvPr/>
          </p:nvSpPr>
          <p:spPr>
            <a:xfrm>
              <a:off x="2089363" y="1573788"/>
              <a:ext cx="4665" cy="4665"/>
            </a:xfrm>
            <a:custGeom>
              <a:avLst/>
              <a:gdLst/>
              <a:ahLst/>
              <a:cxnLst/>
              <a:rect l="0" t="0" r="0" b="0"/>
              <a:pathLst>
                <a:path w="4665" h="4665">
                  <a:moveTo>
                    <a:pt x="998" y="1574"/>
                  </a:moveTo>
                  <a:cubicBezTo>
                    <a:pt x="-402" y="3440"/>
                    <a:pt x="-402" y="6240"/>
                    <a:pt x="1464" y="6240"/>
                  </a:cubicBezTo>
                  <a:cubicBezTo>
                    <a:pt x="2397" y="6240"/>
                    <a:pt x="4263" y="5773"/>
                    <a:pt x="4730" y="4840"/>
                  </a:cubicBezTo>
                  <a:cubicBezTo>
                    <a:pt x="5196" y="3440"/>
                    <a:pt x="5196" y="1574"/>
                    <a:pt x="5663" y="175"/>
                  </a:cubicBezTo>
                  <a:cubicBezTo>
                    <a:pt x="3797" y="-292"/>
                    <a:pt x="2397" y="175"/>
                    <a:pt x="998" y="1574"/>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5" name="Freeform: Shape 244">
              <a:extLst>
                <a:ext uri="{FF2B5EF4-FFF2-40B4-BE49-F238E27FC236}">
                  <a16:creationId xmlns:a16="http://schemas.microsoft.com/office/drawing/2014/main" id="{B64BEE60-3A19-46A0-A03D-2F4053155BC7}"/>
                </a:ext>
              </a:extLst>
            </p:cNvPr>
            <p:cNvSpPr/>
            <p:nvPr/>
          </p:nvSpPr>
          <p:spPr>
            <a:xfrm>
              <a:off x="5329594" y="3289965"/>
              <a:ext cx="4665" cy="4665"/>
            </a:xfrm>
            <a:custGeom>
              <a:avLst/>
              <a:gdLst/>
              <a:ahLst/>
              <a:cxnLst/>
              <a:rect l="0" t="0" r="0" b="0"/>
              <a:pathLst>
                <a:path w="4665" h="4665">
                  <a:moveTo>
                    <a:pt x="6531" y="3440"/>
                  </a:moveTo>
                  <a:cubicBezTo>
                    <a:pt x="6531" y="2974"/>
                    <a:pt x="6531" y="2041"/>
                    <a:pt x="6531" y="1574"/>
                  </a:cubicBezTo>
                  <a:cubicBezTo>
                    <a:pt x="5131" y="175"/>
                    <a:pt x="3265" y="-292"/>
                    <a:pt x="1400" y="175"/>
                  </a:cubicBezTo>
                  <a:cubicBezTo>
                    <a:pt x="933" y="175"/>
                    <a:pt x="0" y="641"/>
                    <a:pt x="0" y="1108"/>
                  </a:cubicBezTo>
                  <a:cubicBezTo>
                    <a:pt x="0" y="2041"/>
                    <a:pt x="0" y="3440"/>
                    <a:pt x="466" y="3907"/>
                  </a:cubicBezTo>
                  <a:cubicBezTo>
                    <a:pt x="2799" y="6706"/>
                    <a:pt x="5131" y="5773"/>
                    <a:pt x="6531" y="344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6" name="Freeform: Shape 245">
              <a:extLst>
                <a:ext uri="{FF2B5EF4-FFF2-40B4-BE49-F238E27FC236}">
                  <a16:creationId xmlns:a16="http://schemas.microsoft.com/office/drawing/2014/main" id="{EAA43A0E-DDBA-4A81-B354-46124B0FC70D}"/>
                </a:ext>
              </a:extLst>
            </p:cNvPr>
            <p:cNvSpPr/>
            <p:nvPr/>
          </p:nvSpPr>
          <p:spPr>
            <a:xfrm>
              <a:off x="5628605" y="3625726"/>
              <a:ext cx="4665" cy="4665"/>
            </a:xfrm>
            <a:custGeom>
              <a:avLst/>
              <a:gdLst/>
              <a:ahLst/>
              <a:cxnLst/>
              <a:rect l="0" t="0" r="0" b="0"/>
              <a:pathLst>
                <a:path h="4665">
                  <a:moveTo>
                    <a:pt x="4199" y="4478"/>
                  </a:moveTo>
                  <a:cubicBezTo>
                    <a:pt x="4665" y="3545"/>
                    <a:pt x="4199" y="2145"/>
                    <a:pt x="3732" y="1212"/>
                  </a:cubicBezTo>
                  <a:cubicBezTo>
                    <a:pt x="3266" y="-188"/>
                    <a:pt x="1866" y="-188"/>
                    <a:pt x="933" y="279"/>
                  </a:cubicBezTo>
                  <a:cubicBezTo>
                    <a:pt x="466" y="746"/>
                    <a:pt x="0" y="1212"/>
                    <a:pt x="0" y="1679"/>
                  </a:cubicBezTo>
                  <a:cubicBezTo>
                    <a:pt x="466" y="2612"/>
                    <a:pt x="466" y="4011"/>
                    <a:pt x="1400" y="4944"/>
                  </a:cubicBezTo>
                  <a:cubicBezTo>
                    <a:pt x="2333" y="6344"/>
                    <a:pt x="4199" y="5877"/>
                    <a:pt x="4199" y="447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7" name="Freeform: Shape 246">
              <a:extLst>
                <a:ext uri="{FF2B5EF4-FFF2-40B4-BE49-F238E27FC236}">
                  <a16:creationId xmlns:a16="http://schemas.microsoft.com/office/drawing/2014/main" id="{89F0CC38-9B15-4D39-B0A8-660134D2CB73}"/>
                </a:ext>
              </a:extLst>
            </p:cNvPr>
            <p:cNvSpPr/>
            <p:nvPr/>
          </p:nvSpPr>
          <p:spPr>
            <a:xfrm>
              <a:off x="2344474" y="1852542"/>
              <a:ext cx="4665" cy="4665"/>
            </a:xfrm>
            <a:custGeom>
              <a:avLst/>
              <a:gdLst/>
              <a:ahLst/>
              <a:cxnLst/>
              <a:rect l="0" t="0" r="0" b="0"/>
              <a:pathLst>
                <a:path w="4665" h="4665">
                  <a:moveTo>
                    <a:pt x="4315" y="1775"/>
                  </a:moveTo>
                  <a:cubicBezTo>
                    <a:pt x="3849" y="376"/>
                    <a:pt x="2916" y="-557"/>
                    <a:pt x="1516" y="376"/>
                  </a:cubicBezTo>
                  <a:cubicBezTo>
                    <a:pt x="1050" y="376"/>
                    <a:pt x="117" y="1309"/>
                    <a:pt x="117" y="1309"/>
                  </a:cubicBezTo>
                  <a:cubicBezTo>
                    <a:pt x="117" y="2242"/>
                    <a:pt x="-350" y="4108"/>
                    <a:pt x="583" y="4574"/>
                  </a:cubicBezTo>
                  <a:cubicBezTo>
                    <a:pt x="1983" y="5507"/>
                    <a:pt x="3382" y="5974"/>
                    <a:pt x="4782" y="6440"/>
                  </a:cubicBezTo>
                  <a:cubicBezTo>
                    <a:pt x="4782" y="5507"/>
                    <a:pt x="4782" y="4574"/>
                    <a:pt x="4782" y="3641"/>
                  </a:cubicBezTo>
                  <a:cubicBezTo>
                    <a:pt x="4782" y="2708"/>
                    <a:pt x="4315" y="2242"/>
                    <a:pt x="4315" y="17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C9403E8A-AED4-42C1-8C78-54329A94049E}"/>
                </a:ext>
              </a:extLst>
            </p:cNvPr>
            <p:cNvSpPr/>
            <p:nvPr/>
          </p:nvSpPr>
          <p:spPr>
            <a:xfrm>
              <a:off x="1889308" y="4060297"/>
              <a:ext cx="4665" cy="9330"/>
            </a:xfrm>
            <a:custGeom>
              <a:avLst/>
              <a:gdLst/>
              <a:ahLst/>
              <a:cxnLst/>
              <a:rect l="0" t="0" r="0" b="0"/>
              <a:pathLst>
                <a:path w="4665" h="9330">
                  <a:moveTo>
                    <a:pt x="4665" y="1866"/>
                  </a:moveTo>
                  <a:cubicBezTo>
                    <a:pt x="4199" y="933"/>
                    <a:pt x="2799" y="0"/>
                    <a:pt x="1866" y="0"/>
                  </a:cubicBezTo>
                  <a:cubicBezTo>
                    <a:pt x="467" y="0"/>
                    <a:pt x="0" y="1399"/>
                    <a:pt x="0" y="2799"/>
                  </a:cubicBezTo>
                  <a:cubicBezTo>
                    <a:pt x="467" y="5132"/>
                    <a:pt x="933" y="6998"/>
                    <a:pt x="1866" y="9330"/>
                  </a:cubicBezTo>
                  <a:cubicBezTo>
                    <a:pt x="2799" y="7931"/>
                    <a:pt x="4199" y="6998"/>
                    <a:pt x="5132" y="5598"/>
                  </a:cubicBezTo>
                  <a:cubicBezTo>
                    <a:pt x="5598" y="4665"/>
                    <a:pt x="5132" y="2799"/>
                    <a:pt x="4665"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9" name="Freeform: Shape 248">
              <a:extLst>
                <a:ext uri="{FF2B5EF4-FFF2-40B4-BE49-F238E27FC236}">
                  <a16:creationId xmlns:a16="http://schemas.microsoft.com/office/drawing/2014/main" id="{AE498389-9101-486C-9931-8029EAD124C1}"/>
                </a:ext>
              </a:extLst>
            </p:cNvPr>
            <p:cNvSpPr/>
            <p:nvPr/>
          </p:nvSpPr>
          <p:spPr>
            <a:xfrm>
              <a:off x="1890824" y="4069627"/>
              <a:ext cx="4665" cy="4665"/>
            </a:xfrm>
            <a:custGeom>
              <a:avLst/>
              <a:gdLst/>
              <a:ahLst/>
              <a:cxnLst/>
              <a:rect l="0" t="0" r="0" b="0"/>
              <a:pathLst>
                <a:path>
                  <a:moveTo>
                    <a:pt x="350" y="0"/>
                  </a:moveTo>
                  <a:cubicBezTo>
                    <a:pt x="-117" y="0"/>
                    <a:pt x="-117" y="0"/>
                    <a:pt x="350" y="0"/>
                  </a:cubicBezTo>
                  <a:cubicBezTo>
                    <a:pt x="-117" y="467"/>
                    <a:pt x="-117" y="467"/>
                    <a:pt x="350" y="933"/>
                  </a:cubicBezTo>
                  <a:cubicBezTo>
                    <a:pt x="350" y="933"/>
                    <a:pt x="816" y="933"/>
                    <a:pt x="816" y="933"/>
                  </a:cubicBezTo>
                  <a:cubicBezTo>
                    <a:pt x="350" y="467"/>
                    <a:pt x="350" y="0"/>
                    <a:pt x="35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0" name="Freeform: Shape 249">
              <a:extLst>
                <a:ext uri="{FF2B5EF4-FFF2-40B4-BE49-F238E27FC236}">
                  <a16:creationId xmlns:a16="http://schemas.microsoft.com/office/drawing/2014/main" id="{8F6F6D8B-CC06-4671-BDD2-547EDC8CA492}"/>
                </a:ext>
              </a:extLst>
            </p:cNvPr>
            <p:cNvSpPr/>
            <p:nvPr/>
          </p:nvSpPr>
          <p:spPr>
            <a:xfrm>
              <a:off x="4131674" y="1433534"/>
              <a:ext cx="4665" cy="4665"/>
            </a:xfrm>
            <a:custGeom>
              <a:avLst/>
              <a:gdLst/>
              <a:ahLst/>
              <a:cxnLst/>
              <a:rect l="0" t="0" r="0" b="0"/>
              <a:pathLst>
                <a:path w="4665" h="4665">
                  <a:moveTo>
                    <a:pt x="1866" y="6550"/>
                  </a:moveTo>
                  <a:cubicBezTo>
                    <a:pt x="2799" y="6083"/>
                    <a:pt x="4199" y="6083"/>
                    <a:pt x="5132" y="5150"/>
                  </a:cubicBezTo>
                  <a:cubicBezTo>
                    <a:pt x="6531" y="3751"/>
                    <a:pt x="5598" y="1418"/>
                    <a:pt x="3732" y="485"/>
                  </a:cubicBezTo>
                  <a:cubicBezTo>
                    <a:pt x="2333" y="-448"/>
                    <a:pt x="1400" y="19"/>
                    <a:pt x="467" y="1418"/>
                  </a:cubicBezTo>
                  <a:cubicBezTo>
                    <a:pt x="-467" y="3751"/>
                    <a:pt x="0" y="5617"/>
                    <a:pt x="1866" y="65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1" name="Freeform: Shape 250">
              <a:extLst>
                <a:ext uri="{FF2B5EF4-FFF2-40B4-BE49-F238E27FC236}">
                  <a16:creationId xmlns:a16="http://schemas.microsoft.com/office/drawing/2014/main" id="{50FBF38E-65A6-454D-B700-5F8F20107F96}"/>
                </a:ext>
              </a:extLst>
            </p:cNvPr>
            <p:cNvSpPr/>
            <p:nvPr/>
          </p:nvSpPr>
          <p:spPr>
            <a:xfrm>
              <a:off x="2544994" y="1312541"/>
              <a:ext cx="4665" cy="4665"/>
            </a:xfrm>
            <a:custGeom>
              <a:avLst/>
              <a:gdLst/>
              <a:ahLst/>
              <a:cxnLst/>
              <a:rect l="0" t="0" r="0" b="0"/>
              <a:pathLst>
                <a:path w="4665" h="4665">
                  <a:moveTo>
                    <a:pt x="3916" y="5325"/>
                  </a:moveTo>
                  <a:cubicBezTo>
                    <a:pt x="5315" y="5325"/>
                    <a:pt x="5782" y="4392"/>
                    <a:pt x="5315" y="2992"/>
                  </a:cubicBezTo>
                  <a:cubicBezTo>
                    <a:pt x="4382" y="2059"/>
                    <a:pt x="3916" y="1126"/>
                    <a:pt x="2983" y="193"/>
                  </a:cubicBezTo>
                  <a:cubicBezTo>
                    <a:pt x="2516" y="-273"/>
                    <a:pt x="1583" y="193"/>
                    <a:pt x="1117" y="660"/>
                  </a:cubicBezTo>
                  <a:cubicBezTo>
                    <a:pt x="-283" y="1593"/>
                    <a:pt x="-283" y="2526"/>
                    <a:pt x="650" y="3925"/>
                  </a:cubicBezTo>
                  <a:cubicBezTo>
                    <a:pt x="1583" y="4392"/>
                    <a:pt x="2983" y="4858"/>
                    <a:pt x="3916" y="532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2" name="Freeform: Shape 251">
              <a:extLst>
                <a:ext uri="{FF2B5EF4-FFF2-40B4-BE49-F238E27FC236}">
                  <a16:creationId xmlns:a16="http://schemas.microsoft.com/office/drawing/2014/main" id="{665D8B06-381D-40FB-A1B1-9F2F18EDF3AA}"/>
                </a:ext>
              </a:extLst>
            </p:cNvPr>
            <p:cNvSpPr/>
            <p:nvPr/>
          </p:nvSpPr>
          <p:spPr>
            <a:xfrm>
              <a:off x="3462742" y="1402298"/>
              <a:ext cx="4665" cy="4665"/>
            </a:xfrm>
            <a:custGeom>
              <a:avLst/>
              <a:gdLst/>
              <a:ahLst/>
              <a:cxnLst/>
              <a:rect l="0" t="0" r="0" b="0"/>
              <a:pathLst>
                <a:path>
                  <a:moveTo>
                    <a:pt x="2799" y="4199"/>
                  </a:moveTo>
                  <a:cubicBezTo>
                    <a:pt x="3266" y="4199"/>
                    <a:pt x="3732" y="3266"/>
                    <a:pt x="4199" y="2799"/>
                  </a:cubicBezTo>
                  <a:cubicBezTo>
                    <a:pt x="4665" y="1400"/>
                    <a:pt x="3732" y="0"/>
                    <a:pt x="2333" y="0"/>
                  </a:cubicBezTo>
                  <a:cubicBezTo>
                    <a:pt x="933" y="0"/>
                    <a:pt x="0" y="933"/>
                    <a:pt x="0" y="2333"/>
                  </a:cubicBezTo>
                  <a:cubicBezTo>
                    <a:pt x="467" y="3732"/>
                    <a:pt x="1399" y="4199"/>
                    <a:pt x="2799" y="4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3" name="Freeform: Shape 252">
              <a:extLst>
                <a:ext uri="{FF2B5EF4-FFF2-40B4-BE49-F238E27FC236}">
                  <a16:creationId xmlns:a16="http://schemas.microsoft.com/office/drawing/2014/main" id="{BA336840-C038-4FCF-85EE-6712DB91C755}"/>
                </a:ext>
              </a:extLst>
            </p:cNvPr>
            <p:cNvSpPr/>
            <p:nvPr/>
          </p:nvSpPr>
          <p:spPr>
            <a:xfrm>
              <a:off x="5240495" y="4028401"/>
              <a:ext cx="4665" cy="4665"/>
            </a:xfrm>
            <a:custGeom>
              <a:avLst/>
              <a:gdLst/>
              <a:ahLst/>
              <a:cxnLst/>
              <a:rect l="0" t="0" r="0" b="0"/>
              <a:pathLst>
                <a:path w="4665" h="4665">
                  <a:moveTo>
                    <a:pt x="1866" y="175"/>
                  </a:moveTo>
                  <a:cubicBezTo>
                    <a:pt x="933" y="641"/>
                    <a:pt x="466" y="2041"/>
                    <a:pt x="0" y="2974"/>
                  </a:cubicBezTo>
                  <a:cubicBezTo>
                    <a:pt x="933" y="3907"/>
                    <a:pt x="1399" y="4840"/>
                    <a:pt x="2333" y="5773"/>
                  </a:cubicBezTo>
                  <a:cubicBezTo>
                    <a:pt x="3732" y="6706"/>
                    <a:pt x="5131" y="6239"/>
                    <a:pt x="5598" y="4840"/>
                  </a:cubicBezTo>
                  <a:cubicBezTo>
                    <a:pt x="6065" y="3907"/>
                    <a:pt x="5598" y="2507"/>
                    <a:pt x="5131" y="1574"/>
                  </a:cubicBezTo>
                  <a:cubicBezTo>
                    <a:pt x="4665" y="175"/>
                    <a:pt x="3265" y="-292"/>
                    <a:pt x="1866"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4" name="Freeform: Shape 253">
              <a:extLst>
                <a:ext uri="{FF2B5EF4-FFF2-40B4-BE49-F238E27FC236}">
                  <a16:creationId xmlns:a16="http://schemas.microsoft.com/office/drawing/2014/main" id="{084626DF-D566-4CDD-B013-85E9B346B12C}"/>
                </a:ext>
              </a:extLst>
            </p:cNvPr>
            <p:cNvSpPr/>
            <p:nvPr/>
          </p:nvSpPr>
          <p:spPr>
            <a:xfrm>
              <a:off x="1895838" y="4169920"/>
              <a:ext cx="4665" cy="4665"/>
            </a:xfrm>
            <a:custGeom>
              <a:avLst/>
              <a:gdLst/>
              <a:ahLst/>
              <a:cxnLst/>
              <a:rect l="0" t="0" r="0" b="0"/>
              <a:pathLst>
                <a:path w="4665" h="4665">
                  <a:moveTo>
                    <a:pt x="1400" y="1399"/>
                  </a:moveTo>
                  <a:cubicBezTo>
                    <a:pt x="-467" y="2333"/>
                    <a:pt x="-467" y="5132"/>
                    <a:pt x="1400" y="6065"/>
                  </a:cubicBezTo>
                  <a:cubicBezTo>
                    <a:pt x="2799" y="6531"/>
                    <a:pt x="4665" y="6998"/>
                    <a:pt x="6065" y="7464"/>
                  </a:cubicBezTo>
                  <a:cubicBezTo>
                    <a:pt x="6065" y="5132"/>
                    <a:pt x="6065" y="2799"/>
                    <a:pt x="6065" y="0"/>
                  </a:cubicBezTo>
                  <a:cubicBezTo>
                    <a:pt x="4665" y="467"/>
                    <a:pt x="2799" y="933"/>
                    <a:pt x="1400"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5" name="Freeform: Shape 254">
              <a:extLst>
                <a:ext uri="{FF2B5EF4-FFF2-40B4-BE49-F238E27FC236}">
                  <a16:creationId xmlns:a16="http://schemas.microsoft.com/office/drawing/2014/main" id="{003A681C-B351-4470-82C8-027084DD4D1A}"/>
                </a:ext>
              </a:extLst>
            </p:cNvPr>
            <p:cNvSpPr/>
            <p:nvPr/>
          </p:nvSpPr>
          <p:spPr>
            <a:xfrm>
              <a:off x="5377641" y="3415035"/>
              <a:ext cx="9329" cy="4665"/>
            </a:xfrm>
            <a:custGeom>
              <a:avLst/>
              <a:gdLst/>
              <a:ahLst/>
              <a:cxnLst/>
              <a:rect l="0" t="0" r="0" b="0"/>
              <a:pathLst>
                <a:path w="9330" h="4665">
                  <a:moveTo>
                    <a:pt x="10729" y="5252"/>
                  </a:moveTo>
                  <a:cubicBezTo>
                    <a:pt x="8863" y="120"/>
                    <a:pt x="7464" y="-813"/>
                    <a:pt x="2799" y="587"/>
                  </a:cubicBezTo>
                  <a:cubicBezTo>
                    <a:pt x="1866" y="1053"/>
                    <a:pt x="933" y="1520"/>
                    <a:pt x="0" y="1986"/>
                  </a:cubicBezTo>
                  <a:cubicBezTo>
                    <a:pt x="4198" y="1986"/>
                    <a:pt x="7464" y="3852"/>
                    <a:pt x="10729" y="6185"/>
                  </a:cubicBezTo>
                  <a:cubicBezTo>
                    <a:pt x="10729" y="5718"/>
                    <a:pt x="10729" y="5252"/>
                    <a:pt x="10729" y="525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6" name="Freeform: Shape 255">
              <a:extLst>
                <a:ext uri="{FF2B5EF4-FFF2-40B4-BE49-F238E27FC236}">
                  <a16:creationId xmlns:a16="http://schemas.microsoft.com/office/drawing/2014/main" id="{027B55E3-401E-44FD-A89F-34809E3009A7}"/>
                </a:ext>
              </a:extLst>
            </p:cNvPr>
            <p:cNvSpPr/>
            <p:nvPr/>
          </p:nvSpPr>
          <p:spPr>
            <a:xfrm>
              <a:off x="5376707" y="3417022"/>
              <a:ext cx="4665" cy="4665"/>
            </a:xfrm>
            <a:custGeom>
              <a:avLst/>
              <a:gdLst/>
              <a:ahLst/>
              <a:cxnLst/>
              <a:rect l="0" t="0" r="0" b="0"/>
              <a:pathLst>
                <a:path>
                  <a:moveTo>
                    <a:pt x="933" y="0"/>
                  </a:moveTo>
                  <a:cubicBezTo>
                    <a:pt x="466" y="0"/>
                    <a:pt x="466" y="0"/>
                    <a:pt x="0" y="0"/>
                  </a:cubicBezTo>
                  <a:cubicBezTo>
                    <a:pt x="0" y="0"/>
                    <a:pt x="0" y="467"/>
                    <a:pt x="0" y="467"/>
                  </a:cubicBezTo>
                  <a:cubicBezTo>
                    <a:pt x="0" y="467"/>
                    <a:pt x="466" y="467"/>
                    <a:pt x="466" y="467"/>
                  </a:cubicBezTo>
                  <a:cubicBezTo>
                    <a:pt x="466" y="467"/>
                    <a:pt x="933" y="0"/>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7" name="Freeform: Shape 256">
              <a:extLst>
                <a:ext uri="{FF2B5EF4-FFF2-40B4-BE49-F238E27FC236}">
                  <a16:creationId xmlns:a16="http://schemas.microsoft.com/office/drawing/2014/main" id="{588A6838-D7AA-4C13-B402-12A8A9F295BC}"/>
                </a:ext>
              </a:extLst>
            </p:cNvPr>
            <p:cNvSpPr/>
            <p:nvPr/>
          </p:nvSpPr>
          <p:spPr>
            <a:xfrm>
              <a:off x="1684815" y="1786677"/>
              <a:ext cx="4665" cy="4665"/>
            </a:xfrm>
            <a:custGeom>
              <a:avLst/>
              <a:gdLst/>
              <a:ahLst/>
              <a:cxnLst/>
              <a:rect l="0" t="0" r="0" b="0"/>
              <a:pathLst>
                <a:path>
                  <a:moveTo>
                    <a:pt x="175" y="2799"/>
                  </a:moveTo>
                  <a:cubicBezTo>
                    <a:pt x="641" y="3266"/>
                    <a:pt x="1108" y="3732"/>
                    <a:pt x="1574" y="3732"/>
                  </a:cubicBezTo>
                  <a:cubicBezTo>
                    <a:pt x="2974" y="4199"/>
                    <a:pt x="3907" y="3266"/>
                    <a:pt x="3907" y="1866"/>
                  </a:cubicBezTo>
                  <a:cubicBezTo>
                    <a:pt x="3907" y="466"/>
                    <a:pt x="2974" y="0"/>
                    <a:pt x="1574" y="0"/>
                  </a:cubicBezTo>
                  <a:cubicBezTo>
                    <a:pt x="175" y="466"/>
                    <a:pt x="-292" y="1399"/>
                    <a:pt x="175"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8" name="Freeform: Shape 257">
              <a:extLst>
                <a:ext uri="{FF2B5EF4-FFF2-40B4-BE49-F238E27FC236}">
                  <a16:creationId xmlns:a16="http://schemas.microsoft.com/office/drawing/2014/main" id="{BA67E0F6-41E4-412F-A064-DD73CB3E5DE9}"/>
                </a:ext>
              </a:extLst>
            </p:cNvPr>
            <p:cNvSpPr/>
            <p:nvPr/>
          </p:nvSpPr>
          <p:spPr>
            <a:xfrm>
              <a:off x="2764238" y="2790073"/>
              <a:ext cx="4665" cy="4665"/>
            </a:xfrm>
            <a:custGeom>
              <a:avLst/>
              <a:gdLst/>
              <a:ahLst/>
              <a:cxnLst/>
              <a:rect l="0" t="0" r="0" b="0"/>
              <a:pathLst>
                <a:path w="4665" h="4665">
                  <a:moveTo>
                    <a:pt x="1117" y="5132"/>
                  </a:moveTo>
                  <a:cubicBezTo>
                    <a:pt x="1583" y="5132"/>
                    <a:pt x="2516" y="5598"/>
                    <a:pt x="2983" y="5132"/>
                  </a:cubicBezTo>
                  <a:cubicBezTo>
                    <a:pt x="3916" y="4199"/>
                    <a:pt x="4382" y="3266"/>
                    <a:pt x="5315" y="2333"/>
                  </a:cubicBezTo>
                  <a:cubicBezTo>
                    <a:pt x="4849" y="1399"/>
                    <a:pt x="4382" y="467"/>
                    <a:pt x="3449" y="0"/>
                  </a:cubicBezTo>
                  <a:cubicBezTo>
                    <a:pt x="2516" y="467"/>
                    <a:pt x="1583" y="1399"/>
                    <a:pt x="650" y="1866"/>
                  </a:cubicBezTo>
                  <a:cubicBezTo>
                    <a:pt x="-283" y="3266"/>
                    <a:pt x="-283" y="4199"/>
                    <a:pt x="1117" y="51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59" name="Freeform: Shape 258">
              <a:extLst>
                <a:ext uri="{FF2B5EF4-FFF2-40B4-BE49-F238E27FC236}">
                  <a16:creationId xmlns:a16="http://schemas.microsoft.com/office/drawing/2014/main" id="{603A452F-6BFB-40FF-83E4-2C501693CA46}"/>
                </a:ext>
              </a:extLst>
            </p:cNvPr>
            <p:cNvSpPr/>
            <p:nvPr/>
          </p:nvSpPr>
          <p:spPr>
            <a:xfrm>
              <a:off x="4988972" y="2790541"/>
              <a:ext cx="4665" cy="4665"/>
            </a:xfrm>
            <a:custGeom>
              <a:avLst/>
              <a:gdLst/>
              <a:ahLst/>
              <a:cxnLst/>
              <a:rect l="0" t="0" r="0" b="0"/>
              <a:pathLst>
                <a:path h="4665">
                  <a:moveTo>
                    <a:pt x="4289" y="933"/>
                  </a:moveTo>
                  <a:cubicBezTo>
                    <a:pt x="4289" y="933"/>
                    <a:pt x="3356" y="0"/>
                    <a:pt x="2889" y="0"/>
                  </a:cubicBezTo>
                  <a:cubicBezTo>
                    <a:pt x="1023" y="0"/>
                    <a:pt x="-376" y="933"/>
                    <a:pt x="90" y="3265"/>
                  </a:cubicBezTo>
                  <a:cubicBezTo>
                    <a:pt x="90" y="3732"/>
                    <a:pt x="557" y="4199"/>
                    <a:pt x="1023" y="4665"/>
                  </a:cubicBezTo>
                  <a:cubicBezTo>
                    <a:pt x="1490" y="4665"/>
                    <a:pt x="2423" y="4665"/>
                    <a:pt x="2889" y="4199"/>
                  </a:cubicBezTo>
                  <a:cubicBezTo>
                    <a:pt x="3356" y="3265"/>
                    <a:pt x="3822" y="2333"/>
                    <a:pt x="4289"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0" name="Freeform: Shape 259">
              <a:extLst>
                <a:ext uri="{FF2B5EF4-FFF2-40B4-BE49-F238E27FC236}">
                  <a16:creationId xmlns:a16="http://schemas.microsoft.com/office/drawing/2014/main" id="{91E9EFA0-7DC2-405F-A6FD-7B1DBB1BCBCC}"/>
                </a:ext>
              </a:extLst>
            </p:cNvPr>
            <p:cNvSpPr/>
            <p:nvPr/>
          </p:nvSpPr>
          <p:spPr>
            <a:xfrm>
              <a:off x="1810940" y="2853049"/>
              <a:ext cx="4665" cy="4665"/>
            </a:xfrm>
            <a:custGeom>
              <a:avLst/>
              <a:gdLst/>
              <a:ahLst/>
              <a:cxnLst/>
              <a:rect l="0" t="0" r="0" b="0"/>
              <a:pathLst>
                <a:path>
                  <a:moveTo>
                    <a:pt x="3265" y="2333"/>
                  </a:moveTo>
                  <a:cubicBezTo>
                    <a:pt x="2333" y="1399"/>
                    <a:pt x="1399" y="933"/>
                    <a:pt x="933" y="0"/>
                  </a:cubicBezTo>
                  <a:cubicBezTo>
                    <a:pt x="466" y="933"/>
                    <a:pt x="0" y="1866"/>
                    <a:pt x="0" y="2799"/>
                  </a:cubicBezTo>
                  <a:cubicBezTo>
                    <a:pt x="0" y="3266"/>
                    <a:pt x="933" y="3732"/>
                    <a:pt x="933" y="3732"/>
                  </a:cubicBezTo>
                  <a:cubicBezTo>
                    <a:pt x="2333" y="4665"/>
                    <a:pt x="3265" y="3732"/>
                    <a:pt x="3265"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1" name="Freeform: Shape 260">
              <a:extLst>
                <a:ext uri="{FF2B5EF4-FFF2-40B4-BE49-F238E27FC236}">
                  <a16:creationId xmlns:a16="http://schemas.microsoft.com/office/drawing/2014/main" id="{74AD35D4-F3DA-477F-BF05-12C9345E39FD}"/>
                </a:ext>
              </a:extLst>
            </p:cNvPr>
            <p:cNvSpPr/>
            <p:nvPr/>
          </p:nvSpPr>
          <p:spPr>
            <a:xfrm>
              <a:off x="1774481" y="2857247"/>
              <a:ext cx="4665" cy="4665"/>
            </a:xfrm>
            <a:custGeom>
              <a:avLst/>
              <a:gdLst/>
              <a:ahLst/>
              <a:cxnLst/>
              <a:rect l="0" t="0" r="0" b="0"/>
              <a:pathLst>
                <a:path h="4665">
                  <a:moveTo>
                    <a:pt x="2872" y="5598"/>
                  </a:moveTo>
                  <a:cubicBezTo>
                    <a:pt x="3805" y="5132"/>
                    <a:pt x="3805" y="3732"/>
                    <a:pt x="4272" y="2799"/>
                  </a:cubicBezTo>
                  <a:cubicBezTo>
                    <a:pt x="3805" y="1866"/>
                    <a:pt x="2872" y="933"/>
                    <a:pt x="2406" y="0"/>
                  </a:cubicBezTo>
                  <a:cubicBezTo>
                    <a:pt x="1473" y="933"/>
                    <a:pt x="540" y="1400"/>
                    <a:pt x="73" y="2333"/>
                  </a:cubicBezTo>
                  <a:cubicBezTo>
                    <a:pt x="-393" y="4199"/>
                    <a:pt x="1473" y="6531"/>
                    <a:pt x="2872" y="5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2" name="Freeform: Shape 261">
              <a:extLst>
                <a:ext uri="{FF2B5EF4-FFF2-40B4-BE49-F238E27FC236}">
                  <a16:creationId xmlns:a16="http://schemas.microsoft.com/office/drawing/2014/main" id="{2638AE59-4AC3-40AD-B292-F2528D5DC87B}"/>
                </a:ext>
              </a:extLst>
            </p:cNvPr>
            <p:cNvSpPr/>
            <p:nvPr/>
          </p:nvSpPr>
          <p:spPr>
            <a:xfrm>
              <a:off x="1828200" y="2881037"/>
              <a:ext cx="4665" cy="4665"/>
            </a:xfrm>
            <a:custGeom>
              <a:avLst/>
              <a:gdLst/>
              <a:ahLst/>
              <a:cxnLst/>
              <a:rect l="0" t="0" r="0" b="0"/>
              <a:pathLst>
                <a:path>
                  <a:moveTo>
                    <a:pt x="933" y="933"/>
                  </a:moveTo>
                  <a:cubicBezTo>
                    <a:pt x="933" y="933"/>
                    <a:pt x="933" y="933"/>
                    <a:pt x="933" y="933"/>
                  </a:cubicBezTo>
                  <a:cubicBezTo>
                    <a:pt x="467" y="467"/>
                    <a:pt x="467" y="0"/>
                    <a:pt x="0" y="0"/>
                  </a:cubicBezTo>
                  <a:cubicBezTo>
                    <a:pt x="0" y="467"/>
                    <a:pt x="0" y="467"/>
                    <a:pt x="0" y="933"/>
                  </a:cubicBezTo>
                  <a:cubicBezTo>
                    <a:pt x="467" y="933"/>
                    <a:pt x="933" y="933"/>
                    <a:pt x="933"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3" name="Freeform: Shape 262">
              <a:extLst>
                <a:ext uri="{FF2B5EF4-FFF2-40B4-BE49-F238E27FC236}">
                  <a16:creationId xmlns:a16="http://schemas.microsoft.com/office/drawing/2014/main" id="{17E564FD-D543-4BC0-936C-B6547D4807D1}"/>
                </a:ext>
              </a:extLst>
            </p:cNvPr>
            <p:cNvSpPr/>
            <p:nvPr/>
          </p:nvSpPr>
          <p:spPr>
            <a:xfrm>
              <a:off x="1829132" y="2881970"/>
              <a:ext cx="4665" cy="4665"/>
            </a:xfrm>
            <a:custGeom>
              <a:avLst/>
              <a:gdLst/>
              <a:ahLst/>
              <a:cxnLst/>
              <a:rect l="0" t="0" r="0" b="0"/>
              <a:pathLst>
                <a:path w="4665">
                  <a:moveTo>
                    <a:pt x="3732" y="3732"/>
                  </a:moveTo>
                  <a:cubicBezTo>
                    <a:pt x="4199" y="3265"/>
                    <a:pt x="4665" y="2799"/>
                    <a:pt x="4665" y="2333"/>
                  </a:cubicBezTo>
                  <a:cubicBezTo>
                    <a:pt x="5132" y="933"/>
                    <a:pt x="4199" y="0"/>
                    <a:pt x="2799" y="0"/>
                  </a:cubicBezTo>
                  <a:cubicBezTo>
                    <a:pt x="1866" y="0"/>
                    <a:pt x="933" y="0"/>
                    <a:pt x="0" y="0"/>
                  </a:cubicBezTo>
                  <a:cubicBezTo>
                    <a:pt x="0" y="933"/>
                    <a:pt x="467" y="2333"/>
                    <a:pt x="467" y="3265"/>
                  </a:cubicBezTo>
                  <a:cubicBezTo>
                    <a:pt x="1399" y="4665"/>
                    <a:pt x="2799" y="4665"/>
                    <a:pt x="3732" y="37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4" name="Freeform: Shape 263">
              <a:extLst>
                <a:ext uri="{FF2B5EF4-FFF2-40B4-BE49-F238E27FC236}">
                  <a16:creationId xmlns:a16="http://schemas.microsoft.com/office/drawing/2014/main" id="{FCC4289F-1EAE-48BF-8C1C-B8A1A47C3D16}"/>
                </a:ext>
              </a:extLst>
            </p:cNvPr>
            <p:cNvSpPr/>
            <p:nvPr/>
          </p:nvSpPr>
          <p:spPr>
            <a:xfrm>
              <a:off x="2324981" y="1803005"/>
              <a:ext cx="4665" cy="4665"/>
            </a:xfrm>
            <a:custGeom>
              <a:avLst/>
              <a:gdLst/>
              <a:ahLst/>
              <a:cxnLst/>
              <a:rect l="0" t="0" r="0" b="0"/>
              <a:pathLst>
                <a:path h="4665">
                  <a:moveTo>
                    <a:pt x="4217" y="3266"/>
                  </a:moveTo>
                  <a:cubicBezTo>
                    <a:pt x="4217" y="2333"/>
                    <a:pt x="3751" y="933"/>
                    <a:pt x="3285" y="0"/>
                  </a:cubicBezTo>
                  <a:cubicBezTo>
                    <a:pt x="2351" y="466"/>
                    <a:pt x="952" y="933"/>
                    <a:pt x="485" y="1399"/>
                  </a:cubicBezTo>
                  <a:cubicBezTo>
                    <a:pt x="-448" y="2333"/>
                    <a:pt x="19" y="3732"/>
                    <a:pt x="1419" y="4199"/>
                  </a:cubicBezTo>
                  <a:cubicBezTo>
                    <a:pt x="2818" y="5132"/>
                    <a:pt x="4217" y="4665"/>
                    <a:pt x="4217"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5" name="Freeform: Shape 264">
              <a:extLst>
                <a:ext uri="{FF2B5EF4-FFF2-40B4-BE49-F238E27FC236}">
                  <a16:creationId xmlns:a16="http://schemas.microsoft.com/office/drawing/2014/main" id="{52AD6511-6A83-446F-962C-14332C7F121B}"/>
                </a:ext>
              </a:extLst>
            </p:cNvPr>
            <p:cNvSpPr/>
            <p:nvPr/>
          </p:nvSpPr>
          <p:spPr>
            <a:xfrm>
              <a:off x="1689014" y="2895589"/>
              <a:ext cx="4665" cy="4665"/>
            </a:xfrm>
            <a:custGeom>
              <a:avLst/>
              <a:gdLst/>
              <a:ahLst/>
              <a:cxnLst/>
              <a:rect l="0" t="0" r="0" b="0"/>
              <a:pathLst>
                <a:path w="4665" h="4665">
                  <a:moveTo>
                    <a:pt x="175" y="1775"/>
                  </a:moveTo>
                  <a:cubicBezTo>
                    <a:pt x="-292" y="3175"/>
                    <a:pt x="175" y="4108"/>
                    <a:pt x="1574" y="5041"/>
                  </a:cubicBezTo>
                  <a:cubicBezTo>
                    <a:pt x="2974" y="5507"/>
                    <a:pt x="3907" y="5041"/>
                    <a:pt x="4840" y="3641"/>
                  </a:cubicBezTo>
                  <a:cubicBezTo>
                    <a:pt x="4373" y="2708"/>
                    <a:pt x="4373" y="842"/>
                    <a:pt x="3440" y="376"/>
                  </a:cubicBezTo>
                  <a:cubicBezTo>
                    <a:pt x="2041" y="-557"/>
                    <a:pt x="1108" y="376"/>
                    <a:pt x="175" y="17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6" name="Freeform: Shape 265">
              <a:extLst>
                <a:ext uri="{FF2B5EF4-FFF2-40B4-BE49-F238E27FC236}">
                  <a16:creationId xmlns:a16="http://schemas.microsoft.com/office/drawing/2014/main" id="{F0B5D334-1EE0-4042-9F85-91049BAE24B6}"/>
                </a:ext>
              </a:extLst>
            </p:cNvPr>
            <p:cNvSpPr/>
            <p:nvPr/>
          </p:nvSpPr>
          <p:spPr>
            <a:xfrm>
              <a:off x="2051643" y="3041040"/>
              <a:ext cx="4665" cy="4665"/>
            </a:xfrm>
            <a:custGeom>
              <a:avLst/>
              <a:gdLst/>
              <a:ahLst/>
              <a:cxnLst/>
              <a:rect l="0" t="0" r="0" b="0"/>
              <a:pathLst>
                <a:path>
                  <a:moveTo>
                    <a:pt x="0" y="933"/>
                  </a:moveTo>
                  <a:cubicBezTo>
                    <a:pt x="0" y="2333"/>
                    <a:pt x="467" y="3266"/>
                    <a:pt x="1866" y="3266"/>
                  </a:cubicBezTo>
                  <a:cubicBezTo>
                    <a:pt x="2333" y="3266"/>
                    <a:pt x="2799" y="2799"/>
                    <a:pt x="3266" y="2333"/>
                  </a:cubicBezTo>
                  <a:cubicBezTo>
                    <a:pt x="3732" y="933"/>
                    <a:pt x="2799" y="0"/>
                    <a:pt x="1400" y="0"/>
                  </a:cubicBezTo>
                  <a:cubicBezTo>
                    <a:pt x="1400" y="0"/>
                    <a:pt x="467" y="467"/>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7" name="Freeform: Shape 266">
              <a:extLst>
                <a:ext uri="{FF2B5EF4-FFF2-40B4-BE49-F238E27FC236}">
                  <a16:creationId xmlns:a16="http://schemas.microsoft.com/office/drawing/2014/main" id="{BAF578A9-CAD6-4F55-8ABE-DF7BFBFC147A}"/>
                </a:ext>
              </a:extLst>
            </p:cNvPr>
            <p:cNvSpPr/>
            <p:nvPr/>
          </p:nvSpPr>
          <p:spPr>
            <a:xfrm>
              <a:off x="2004995" y="1812566"/>
              <a:ext cx="4665" cy="4665"/>
            </a:xfrm>
            <a:custGeom>
              <a:avLst/>
              <a:gdLst/>
              <a:ahLst/>
              <a:cxnLst/>
              <a:rect l="0" t="0" r="0" b="0"/>
              <a:pathLst>
                <a:path>
                  <a:moveTo>
                    <a:pt x="3732" y="700"/>
                  </a:moveTo>
                  <a:cubicBezTo>
                    <a:pt x="3266" y="-233"/>
                    <a:pt x="1866" y="-233"/>
                    <a:pt x="933" y="700"/>
                  </a:cubicBezTo>
                  <a:cubicBezTo>
                    <a:pt x="467" y="1166"/>
                    <a:pt x="467" y="1633"/>
                    <a:pt x="0" y="2099"/>
                  </a:cubicBezTo>
                  <a:cubicBezTo>
                    <a:pt x="933" y="2566"/>
                    <a:pt x="1866" y="3032"/>
                    <a:pt x="2333" y="3499"/>
                  </a:cubicBezTo>
                  <a:cubicBezTo>
                    <a:pt x="3732" y="3032"/>
                    <a:pt x="4199" y="2099"/>
                    <a:pt x="3732" y="7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8" name="Freeform: Shape 267">
              <a:extLst>
                <a:ext uri="{FF2B5EF4-FFF2-40B4-BE49-F238E27FC236}">
                  <a16:creationId xmlns:a16="http://schemas.microsoft.com/office/drawing/2014/main" id="{14A194CB-1649-4414-8820-D882075A2F03}"/>
                </a:ext>
              </a:extLst>
            </p:cNvPr>
            <p:cNvSpPr/>
            <p:nvPr/>
          </p:nvSpPr>
          <p:spPr>
            <a:xfrm>
              <a:off x="4925623" y="3050370"/>
              <a:ext cx="4665" cy="4665"/>
            </a:xfrm>
            <a:custGeom>
              <a:avLst/>
              <a:gdLst/>
              <a:ahLst/>
              <a:cxnLst/>
              <a:rect l="0" t="0" r="0" b="0"/>
              <a:pathLst>
                <a:path>
                  <a:moveTo>
                    <a:pt x="3732" y="2799"/>
                  </a:moveTo>
                  <a:cubicBezTo>
                    <a:pt x="3265" y="1866"/>
                    <a:pt x="2799" y="933"/>
                    <a:pt x="2333" y="0"/>
                  </a:cubicBezTo>
                  <a:cubicBezTo>
                    <a:pt x="1399" y="933"/>
                    <a:pt x="933" y="1400"/>
                    <a:pt x="0" y="2333"/>
                  </a:cubicBezTo>
                  <a:cubicBezTo>
                    <a:pt x="933" y="2799"/>
                    <a:pt x="1866" y="3266"/>
                    <a:pt x="2799" y="3732"/>
                  </a:cubicBezTo>
                  <a:cubicBezTo>
                    <a:pt x="2799" y="4199"/>
                    <a:pt x="3732" y="2799"/>
                    <a:pt x="3732"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69" name="Freeform: Shape 268">
              <a:extLst>
                <a:ext uri="{FF2B5EF4-FFF2-40B4-BE49-F238E27FC236}">
                  <a16:creationId xmlns:a16="http://schemas.microsoft.com/office/drawing/2014/main" id="{22A06A5A-62D9-4D5F-9480-AB3ADC14EE23}"/>
                </a:ext>
              </a:extLst>
            </p:cNvPr>
            <p:cNvSpPr/>
            <p:nvPr/>
          </p:nvSpPr>
          <p:spPr>
            <a:xfrm>
              <a:off x="4456584" y="3062614"/>
              <a:ext cx="4665" cy="4665"/>
            </a:xfrm>
            <a:custGeom>
              <a:avLst/>
              <a:gdLst/>
              <a:ahLst/>
              <a:cxnLst/>
              <a:rect l="0" t="0" r="0" b="0"/>
              <a:pathLst>
                <a:path>
                  <a:moveTo>
                    <a:pt x="692" y="350"/>
                  </a:moveTo>
                  <a:cubicBezTo>
                    <a:pt x="-707" y="1749"/>
                    <a:pt x="226" y="5015"/>
                    <a:pt x="1625" y="4548"/>
                  </a:cubicBezTo>
                  <a:cubicBezTo>
                    <a:pt x="2092" y="4548"/>
                    <a:pt x="2558" y="3616"/>
                    <a:pt x="2558" y="3616"/>
                  </a:cubicBezTo>
                  <a:cubicBezTo>
                    <a:pt x="2558" y="2682"/>
                    <a:pt x="2092" y="1283"/>
                    <a:pt x="2092" y="350"/>
                  </a:cubicBezTo>
                  <a:cubicBezTo>
                    <a:pt x="1625" y="-117"/>
                    <a:pt x="692" y="-117"/>
                    <a:pt x="692"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0" name="Freeform: Shape 269">
              <a:extLst>
                <a:ext uri="{FF2B5EF4-FFF2-40B4-BE49-F238E27FC236}">
                  <a16:creationId xmlns:a16="http://schemas.microsoft.com/office/drawing/2014/main" id="{68C88ED5-F743-4646-9B64-A632594791E6}"/>
                </a:ext>
              </a:extLst>
            </p:cNvPr>
            <p:cNvSpPr/>
            <p:nvPr/>
          </p:nvSpPr>
          <p:spPr>
            <a:xfrm>
              <a:off x="4929179" y="3148622"/>
              <a:ext cx="4665" cy="4665"/>
            </a:xfrm>
            <a:custGeom>
              <a:avLst/>
              <a:gdLst/>
              <a:ahLst/>
              <a:cxnLst/>
              <a:rect l="0" t="0" r="0" b="0"/>
              <a:pathLst>
                <a:path>
                  <a:moveTo>
                    <a:pt x="4373" y="1575"/>
                  </a:moveTo>
                  <a:cubicBezTo>
                    <a:pt x="4373" y="175"/>
                    <a:pt x="2974" y="-292"/>
                    <a:pt x="1574" y="175"/>
                  </a:cubicBezTo>
                  <a:cubicBezTo>
                    <a:pt x="175" y="641"/>
                    <a:pt x="-292" y="2041"/>
                    <a:pt x="175" y="2974"/>
                  </a:cubicBezTo>
                  <a:cubicBezTo>
                    <a:pt x="641" y="3907"/>
                    <a:pt x="2041" y="3907"/>
                    <a:pt x="2974" y="4373"/>
                  </a:cubicBezTo>
                  <a:cubicBezTo>
                    <a:pt x="3441" y="3441"/>
                    <a:pt x="4373" y="2507"/>
                    <a:pt x="4373" y="15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1" name="Freeform: Shape 270">
              <a:extLst>
                <a:ext uri="{FF2B5EF4-FFF2-40B4-BE49-F238E27FC236}">
                  <a16:creationId xmlns:a16="http://schemas.microsoft.com/office/drawing/2014/main" id="{572CDAE0-1B17-4AA4-B212-E15741B2AEF6}"/>
                </a:ext>
              </a:extLst>
            </p:cNvPr>
            <p:cNvSpPr/>
            <p:nvPr/>
          </p:nvSpPr>
          <p:spPr>
            <a:xfrm>
              <a:off x="5058660" y="3289673"/>
              <a:ext cx="4665" cy="4665"/>
            </a:xfrm>
            <a:custGeom>
              <a:avLst/>
              <a:gdLst/>
              <a:ahLst/>
              <a:cxnLst/>
              <a:rect l="0" t="0" r="0" b="0"/>
              <a:pathLst>
                <a:path w="4665">
                  <a:moveTo>
                    <a:pt x="3175" y="0"/>
                  </a:moveTo>
                  <a:cubicBezTo>
                    <a:pt x="2242" y="467"/>
                    <a:pt x="1309" y="933"/>
                    <a:pt x="376" y="1866"/>
                  </a:cubicBezTo>
                  <a:cubicBezTo>
                    <a:pt x="-557" y="2799"/>
                    <a:pt x="376" y="4199"/>
                    <a:pt x="1775" y="4199"/>
                  </a:cubicBezTo>
                  <a:cubicBezTo>
                    <a:pt x="4108" y="4665"/>
                    <a:pt x="5974" y="3265"/>
                    <a:pt x="5041" y="1866"/>
                  </a:cubicBezTo>
                  <a:cubicBezTo>
                    <a:pt x="5041" y="933"/>
                    <a:pt x="4108" y="467"/>
                    <a:pt x="3175"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2" name="Freeform: Shape 271">
              <a:extLst>
                <a:ext uri="{FF2B5EF4-FFF2-40B4-BE49-F238E27FC236}">
                  <a16:creationId xmlns:a16="http://schemas.microsoft.com/office/drawing/2014/main" id="{EADB94CF-324D-4D17-8B8F-DFD902E69233}"/>
                </a:ext>
              </a:extLst>
            </p:cNvPr>
            <p:cNvSpPr/>
            <p:nvPr/>
          </p:nvSpPr>
          <p:spPr>
            <a:xfrm>
              <a:off x="2784948" y="1599619"/>
              <a:ext cx="4665" cy="4665"/>
            </a:xfrm>
            <a:custGeom>
              <a:avLst/>
              <a:gdLst/>
              <a:ahLst/>
              <a:cxnLst/>
              <a:rect l="0" t="0" r="0" b="0"/>
              <a:pathLst>
                <a:path>
                  <a:moveTo>
                    <a:pt x="467" y="3266"/>
                  </a:moveTo>
                  <a:cubicBezTo>
                    <a:pt x="1399" y="2799"/>
                    <a:pt x="1866" y="1866"/>
                    <a:pt x="2333" y="1399"/>
                  </a:cubicBezTo>
                  <a:cubicBezTo>
                    <a:pt x="2333" y="1399"/>
                    <a:pt x="1866" y="466"/>
                    <a:pt x="1866" y="0"/>
                  </a:cubicBezTo>
                  <a:cubicBezTo>
                    <a:pt x="933" y="466"/>
                    <a:pt x="467" y="1399"/>
                    <a:pt x="0" y="1866"/>
                  </a:cubicBezTo>
                  <a:cubicBezTo>
                    <a:pt x="0" y="2333"/>
                    <a:pt x="467" y="2799"/>
                    <a:pt x="467"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3" name="Freeform: Shape 272">
              <a:extLst>
                <a:ext uri="{FF2B5EF4-FFF2-40B4-BE49-F238E27FC236}">
                  <a16:creationId xmlns:a16="http://schemas.microsoft.com/office/drawing/2014/main" id="{8F7CD021-08DC-4974-AD85-7B551CA962B7}"/>
                </a:ext>
              </a:extLst>
            </p:cNvPr>
            <p:cNvSpPr/>
            <p:nvPr/>
          </p:nvSpPr>
          <p:spPr>
            <a:xfrm>
              <a:off x="4969937" y="3395395"/>
              <a:ext cx="4665" cy="4665"/>
            </a:xfrm>
            <a:custGeom>
              <a:avLst/>
              <a:gdLst/>
              <a:ahLst/>
              <a:cxnLst/>
              <a:rect l="0" t="0" r="0" b="0"/>
              <a:pathLst>
                <a:path w="4665">
                  <a:moveTo>
                    <a:pt x="5131" y="1101"/>
                  </a:moveTo>
                  <a:cubicBezTo>
                    <a:pt x="5131" y="635"/>
                    <a:pt x="4198" y="168"/>
                    <a:pt x="3732" y="168"/>
                  </a:cubicBezTo>
                  <a:cubicBezTo>
                    <a:pt x="1866" y="-298"/>
                    <a:pt x="0" y="168"/>
                    <a:pt x="0" y="2034"/>
                  </a:cubicBezTo>
                  <a:cubicBezTo>
                    <a:pt x="0" y="2967"/>
                    <a:pt x="933" y="3900"/>
                    <a:pt x="1866" y="4367"/>
                  </a:cubicBezTo>
                  <a:cubicBezTo>
                    <a:pt x="3265" y="4833"/>
                    <a:pt x="5598" y="2501"/>
                    <a:pt x="5131" y="110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4" name="Freeform: Shape 273">
              <a:extLst>
                <a:ext uri="{FF2B5EF4-FFF2-40B4-BE49-F238E27FC236}">
                  <a16:creationId xmlns:a16="http://schemas.microsoft.com/office/drawing/2014/main" id="{DC34FE29-7982-43FA-9397-E1A374A6E80A}"/>
                </a:ext>
              </a:extLst>
            </p:cNvPr>
            <p:cNvSpPr/>
            <p:nvPr/>
          </p:nvSpPr>
          <p:spPr>
            <a:xfrm>
              <a:off x="5389304" y="3422153"/>
              <a:ext cx="4665" cy="4665"/>
            </a:xfrm>
            <a:custGeom>
              <a:avLst/>
              <a:gdLst/>
              <a:ahLst/>
              <a:cxnLst/>
              <a:rect l="0" t="0" r="0" b="0"/>
              <a:pathLst>
                <a:path w="4665">
                  <a:moveTo>
                    <a:pt x="5131" y="2333"/>
                  </a:moveTo>
                  <a:cubicBezTo>
                    <a:pt x="5131" y="1866"/>
                    <a:pt x="4665" y="933"/>
                    <a:pt x="4198" y="933"/>
                  </a:cubicBezTo>
                  <a:cubicBezTo>
                    <a:pt x="2799" y="467"/>
                    <a:pt x="1399" y="467"/>
                    <a:pt x="0" y="0"/>
                  </a:cubicBezTo>
                  <a:cubicBezTo>
                    <a:pt x="933" y="1399"/>
                    <a:pt x="1866" y="2333"/>
                    <a:pt x="2799" y="3266"/>
                  </a:cubicBezTo>
                  <a:cubicBezTo>
                    <a:pt x="4198" y="4665"/>
                    <a:pt x="5131" y="4199"/>
                    <a:pt x="5131"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5" name="Freeform: Shape 274">
              <a:extLst>
                <a:ext uri="{FF2B5EF4-FFF2-40B4-BE49-F238E27FC236}">
                  <a16:creationId xmlns:a16="http://schemas.microsoft.com/office/drawing/2014/main" id="{8C7E1E15-C96E-4FAD-8D50-843C52985328}"/>
                </a:ext>
              </a:extLst>
            </p:cNvPr>
            <p:cNvSpPr/>
            <p:nvPr/>
          </p:nvSpPr>
          <p:spPr>
            <a:xfrm>
              <a:off x="5388835" y="3420754"/>
              <a:ext cx="4665" cy="4665"/>
            </a:xfrm>
            <a:custGeom>
              <a:avLst/>
              <a:gdLst/>
              <a:ahLst/>
              <a:cxnLst/>
              <a:rect l="0" t="0" r="0" b="0"/>
              <a:pathLst>
                <a:path>
                  <a:moveTo>
                    <a:pt x="933" y="1399"/>
                  </a:moveTo>
                  <a:cubicBezTo>
                    <a:pt x="933" y="933"/>
                    <a:pt x="467" y="933"/>
                    <a:pt x="467" y="466"/>
                  </a:cubicBezTo>
                  <a:cubicBezTo>
                    <a:pt x="467" y="466"/>
                    <a:pt x="0" y="0"/>
                    <a:pt x="0" y="0"/>
                  </a:cubicBezTo>
                  <a:cubicBezTo>
                    <a:pt x="0" y="466"/>
                    <a:pt x="0" y="466"/>
                    <a:pt x="0" y="933"/>
                  </a:cubicBezTo>
                  <a:cubicBezTo>
                    <a:pt x="0" y="1399"/>
                    <a:pt x="467" y="1399"/>
                    <a:pt x="933"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6" name="Freeform: Shape 275">
              <a:extLst>
                <a:ext uri="{FF2B5EF4-FFF2-40B4-BE49-F238E27FC236}">
                  <a16:creationId xmlns:a16="http://schemas.microsoft.com/office/drawing/2014/main" id="{B3FB8226-B716-4C87-907C-175F1ED6641F}"/>
                </a:ext>
              </a:extLst>
            </p:cNvPr>
            <p:cNvSpPr/>
            <p:nvPr/>
          </p:nvSpPr>
          <p:spPr>
            <a:xfrm>
              <a:off x="5191981" y="3544371"/>
              <a:ext cx="4665" cy="4665"/>
            </a:xfrm>
            <a:custGeom>
              <a:avLst/>
              <a:gdLst/>
              <a:ahLst/>
              <a:cxnLst/>
              <a:rect l="0" t="0" r="0" b="0"/>
              <a:pathLst>
                <a:path>
                  <a:moveTo>
                    <a:pt x="933" y="0"/>
                  </a:moveTo>
                  <a:cubicBezTo>
                    <a:pt x="466" y="0"/>
                    <a:pt x="0" y="0"/>
                    <a:pt x="0" y="466"/>
                  </a:cubicBezTo>
                  <a:cubicBezTo>
                    <a:pt x="0" y="466"/>
                    <a:pt x="0" y="933"/>
                    <a:pt x="0" y="933"/>
                  </a:cubicBezTo>
                  <a:cubicBezTo>
                    <a:pt x="0" y="933"/>
                    <a:pt x="0" y="933"/>
                    <a:pt x="466" y="933"/>
                  </a:cubicBezTo>
                  <a:cubicBezTo>
                    <a:pt x="466" y="466"/>
                    <a:pt x="933" y="466"/>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7" name="Freeform: Shape 276">
              <a:extLst>
                <a:ext uri="{FF2B5EF4-FFF2-40B4-BE49-F238E27FC236}">
                  <a16:creationId xmlns:a16="http://schemas.microsoft.com/office/drawing/2014/main" id="{C4E35CEE-35EC-4877-A242-7F4D04F5D8D8}"/>
                </a:ext>
              </a:extLst>
            </p:cNvPr>
            <p:cNvSpPr/>
            <p:nvPr/>
          </p:nvSpPr>
          <p:spPr>
            <a:xfrm>
              <a:off x="5192915" y="3540639"/>
              <a:ext cx="4665" cy="4665"/>
            </a:xfrm>
            <a:custGeom>
              <a:avLst/>
              <a:gdLst/>
              <a:ahLst/>
              <a:cxnLst/>
              <a:rect l="0" t="0" r="0" b="0"/>
              <a:pathLst>
                <a:path w="4665">
                  <a:moveTo>
                    <a:pt x="4198" y="0"/>
                  </a:moveTo>
                  <a:cubicBezTo>
                    <a:pt x="3732" y="0"/>
                    <a:pt x="2799" y="0"/>
                    <a:pt x="2799" y="467"/>
                  </a:cubicBezTo>
                  <a:cubicBezTo>
                    <a:pt x="1866" y="1400"/>
                    <a:pt x="933" y="2799"/>
                    <a:pt x="0" y="3732"/>
                  </a:cubicBezTo>
                  <a:cubicBezTo>
                    <a:pt x="1399" y="3266"/>
                    <a:pt x="2799" y="3266"/>
                    <a:pt x="4198" y="2333"/>
                  </a:cubicBezTo>
                  <a:cubicBezTo>
                    <a:pt x="5598" y="1866"/>
                    <a:pt x="5598" y="467"/>
                    <a:pt x="4198"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8" name="Freeform: Shape 277">
              <a:extLst>
                <a:ext uri="{FF2B5EF4-FFF2-40B4-BE49-F238E27FC236}">
                  <a16:creationId xmlns:a16="http://schemas.microsoft.com/office/drawing/2014/main" id="{E48B0AD7-AF0E-4DDB-86EA-C89F6EB2360D}"/>
                </a:ext>
              </a:extLst>
            </p:cNvPr>
            <p:cNvSpPr/>
            <p:nvPr/>
          </p:nvSpPr>
          <p:spPr>
            <a:xfrm>
              <a:off x="4759623" y="3710904"/>
              <a:ext cx="4665" cy="4665"/>
            </a:xfrm>
            <a:custGeom>
              <a:avLst/>
              <a:gdLst/>
              <a:ahLst/>
              <a:cxnLst/>
              <a:rect l="0" t="0" r="0" b="0"/>
              <a:pathLst>
                <a:path h="4665">
                  <a:moveTo>
                    <a:pt x="3199" y="466"/>
                  </a:moveTo>
                  <a:cubicBezTo>
                    <a:pt x="-533" y="1866"/>
                    <a:pt x="-1000" y="3732"/>
                    <a:pt x="1799" y="6531"/>
                  </a:cubicBezTo>
                  <a:cubicBezTo>
                    <a:pt x="2266" y="6998"/>
                    <a:pt x="3665" y="7464"/>
                    <a:pt x="4598" y="7464"/>
                  </a:cubicBezTo>
                  <a:cubicBezTo>
                    <a:pt x="4598" y="5131"/>
                    <a:pt x="4598" y="2333"/>
                    <a:pt x="4598" y="0"/>
                  </a:cubicBezTo>
                  <a:cubicBezTo>
                    <a:pt x="4132" y="0"/>
                    <a:pt x="3665" y="0"/>
                    <a:pt x="3199"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9" name="Freeform: Shape 278">
              <a:extLst>
                <a:ext uri="{FF2B5EF4-FFF2-40B4-BE49-F238E27FC236}">
                  <a16:creationId xmlns:a16="http://schemas.microsoft.com/office/drawing/2014/main" id="{F3A6AEC4-39CD-4EF2-BC96-ECDE32F7F935}"/>
                </a:ext>
              </a:extLst>
            </p:cNvPr>
            <p:cNvSpPr/>
            <p:nvPr/>
          </p:nvSpPr>
          <p:spPr>
            <a:xfrm>
              <a:off x="2812937" y="1395767"/>
              <a:ext cx="4665" cy="4665"/>
            </a:xfrm>
            <a:custGeom>
              <a:avLst/>
              <a:gdLst/>
              <a:ahLst/>
              <a:cxnLst/>
              <a:rect l="0" t="0" r="0" b="0"/>
              <a:pathLst>
                <a:path h="4665">
                  <a:moveTo>
                    <a:pt x="2799" y="2799"/>
                  </a:moveTo>
                  <a:cubicBezTo>
                    <a:pt x="2799" y="1866"/>
                    <a:pt x="1866" y="933"/>
                    <a:pt x="1399" y="0"/>
                  </a:cubicBezTo>
                  <a:cubicBezTo>
                    <a:pt x="933" y="933"/>
                    <a:pt x="0" y="1866"/>
                    <a:pt x="0" y="2799"/>
                  </a:cubicBezTo>
                  <a:cubicBezTo>
                    <a:pt x="0" y="3732"/>
                    <a:pt x="933" y="4665"/>
                    <a:pt x="1399" y="5598"/>
                  </a:cubicBezTo>
                  <a:cubicBezTo>
                    <a:pt x="1866" y="4665"/>
                    <a:pt x="2799" y="3732"/>
                    <a:pt x="2799"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0" name="Freeform: Shape 279">
              <a:extLst>
                <a:ext uri="{FF2B5EF4-FFF2-40B4-BE49-F238E27FC236}">
                  <a16:creationId xmlns:a16="http://schemas.microsoft.com/office/drawing/2014/main" id="{60AE779F-4DC1-4B76-BCD4-ED66AE0E8100}"/>
                </a:ext>
              </a:extLst>
            </p:cNvPr>
            <p:cNvSpPr/>
            <p:nvPr/>
          </p:nvSpPr>
          <p:spPr>
            <a:xfrm>
              <a:off x="3534580" y="1393436"/>
              <a:ext cx="4665" cy="4665"/>
            </a:xfrm>
            <a:custGeom>
              <a:avLst/>
              <a:gdLst/>
              <a:ahLst/>
              <a:cxnLst/>
              <a:rect l="0" t="0" r="0" b="0"/>
              <a:pathLst>
                <a:path w="4665" h="4665">
                  <a:moveTo>
                    <a:pt x="5132" y="467"/>
                  </a:moveTo>
                  <a:cubicBezTo>
                    <a:pt x="4199" y="0"/>
                    <a:pt x="2799" y="0"/>
                    <a:pt x="1866" y="0"/>
                  </a:cubicBezTo>
                  <a:cubicBezTo>
                    <a:pt x="0" y="0"/>
                    <a:pt x="-467" y="1400"/>
                    <a:pt x="467" y="2799"/>
                  </a:cubicBezTo>
                  <a:cubicBezTo>
                    <a:pt x="1400" y="4199"/>
                    <a:pt x="2333" y="5598"/>
                    <a:pt x="2799" y="6998"/>
                  </a:cubicBezTo>
                  <a:cubicBezTo>
                    <a:pt x="4199" y="6998"/>
                    <a:pt x="5132" y="6998"/>
                    <a:pt x="6531" y="6998"/>
                  </a:cubicBezTo>
                  <a:cubicBezTo>
                    <a:pt x="6531" y="4665"/>
                    <a:pt x="7464" y="1866"/>
                    <a:pt x="5132"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1" name="Freeform: Shape 280">
              <a:extLst>
                <a:ext uri="{FF2B5EF4-FFF2-40B4-BE49-F238E27FC236}">
                  <a16:creationId xmlns:a16="http://schemas.microsoft.com/office/drawing/2014/main" id="{1FB546DD-63F9-485D-A1DA-B9094C73EBD7}"/>
                </a:ext>
              </a:extLst>
            </p:cNvPr>
            <p:cNvSpPr/>
            <p:nvPr/>
          </p:nvSpPr>
          <p:spPr>
            <a:xfrm>
              <a:off x="1833330" y="1639736"/>
              <a:ext cx="4665" cy="4665"/>
            </a:xfrm>
            <a:custGeom>
              <a:avLst/>
              <a:gdLst/>
              <a:ahLst/>
              <a:cxnLst/>
              <a:rect l="0" t="0" r="0" b="0"/>
              <a:pathLst>
                <a:path h="4665">
                  <a:moveTo>
                    <a:pt x="2333" y="0"/>
                  </a:moveTo>
                  <a:cubicBezTo>
                    <a:pt x="1399" y="466"/>
                    <a:pt x="0" y="933"/>
                    <a:pt x="0" y="1866"/>
                  </a:cubicBezTo>
                  <a:cubicBezTo>
                    <a:pt x="0" y="2799"/>
                    <a:pt x="467" y="4199"/>
                    <a:pt x="933" y="5132"/>
                  </a:cubicBezTo>
                  <a:cubicBezTo>
                    <a:pt x="1866" y="6065"/>
                    <a:pt x="4665" y="4199"/>
                    <a:pt x="4199" y="2333"/>
                  </a:cubicBezTo>
                  <a:cubicBezTo>
                    <a:pt x="4199" y="1399"/>
                    <a:pt x="2799" y="933"/>
                    <a:pt x="23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2" name="Freeform: Shape 281">
              <a:extLst>
                <a:ext uri="{FF2B5EF4-FFF2-40B4-BE49-F238E27FC236}">
                  <a16:creationId xmlns:a16="http://schemas.microsoft.com/office/drawing/2014/main" id="{F07247DD-2EED-4E39-9644-2EDDA231DF1A}"/>
                </a:ext>
              </a:extLst>
            </p:cNvPr>
            <p:cNvSpPr/>
            <p:nvPr/>
          </p:nvSpPr>
          <p:spPr>
            <a:xfrm>
              <a:off x="3856898" y="1682187"/>
              <a:ext cx="4665" cy="4665"/>
            </a:xfrm>
            <a:custGeom>
              <a:avLst/>
              <a:gdLst/>
              <a:ahLst/>
              <a:cxnLst/>
              <a:rect l="0" t="0" r="0" b="0"/>
              <a:pathLst>
                <a:path h="4665">
                  <a:moveTo>
                    <a:pt x="1418" y="5132"/>
                  </a:moveTo>
                  <a:cubicBezTo>
                    <a:pt x="2351" y="5132"/>
                    <a:pt x="3284" y="4199"/>
                    <a:pt x="4217" y="3266"/>
                  </a:cubicBezTo>
                  <a:cubicBezTo>
                    <a:pt x="4684" y="2799"/>
                    <a:pt x="4217" y="2333"/>
                    <a:pt x="4217" y="1400"/>
                  </a:cubicBezTo>
                  <a:cubicBezTo>
                    <a:pt x="3751" y="933"/>
                    <a:pt x="3284" y="0"/>
                    <a:pt x="3284" y="0"/>
                  </a:cubicBezTo>
                  <a:cubicBezTo>
                    <a:pt x="2351" y="466"/>
                    <a:pt x="952" y="933"/>
                    <a:pt x="485" y="1866"/>
                  </a:cubicBezTo>
                  <a:cubicBezTo>
                    <a:pt x="-448" y="3732"/>
                    <a:pt x="19" y="5132"/>
                    <a:pt x="1418" y="51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3" name="Freeform: Shape 282">
              <a:extLst>
                <a:ext uri="{FF2B5EF4-FFF2-40B4-BE49-F238E27FC236}">
                  <a16:creationId xmlns:a16="http://schemas.microsoft.com/office/drawing/2014/main" id="{17D4640D-19DF-47C0-98AD-CA7E77359578}"/>
                </a:ext>
              </a:extLst>
            </p:cNvPr>
            <p:cNvSpPr/>
            <p:nvPr/>
          </p:nvSpPr>
          <p:spPr>
            <a:xfrm>
              <a:off x="961857" y="1926094"/>
              <a:ext cx="4665" cy="4665"/>
            </a:xfrm>
            <a:custGeom>
              <a:avLst/>
              <a:gdLst/>
              <a:ahLst/>
              <a:cxnLst/>
              <a:rect l="0" t="0" r="0" b="0"/>
              <a:pathLst>
                <a:path h="4665">
                  <a:moveTo>
                    <a:pt x="1023" y="61"/>
                  </a:moveTo>
                  <a:cubicBezTo>
                    <a:pt x="557" y="61"/>
                    <a:pt x="90" y="994"/>
                    <a:pt x="90" y="1460"/>
                  </a:cubicBezTo>
                  <a:cubicBezTo>
                    <a:pt x="-376" y="3793"/>
                    <a:pt x="1023" y="5659"/>
                    <a:pt x="2889" y="4726"/>
                  </a:cubicBezTo>
                  <a:cubicBezTo>
                    <a:pt x="3356" y="4726"/>
                    <a:pt x="3822" y="3793"/>
                    <a:pt x="4289" y="3326"/>
                  </a:cubicBezTo>
                  <a:cubicBezTo>
                    <a:pt x="4755" y="1927"/>
                    <a:pt x="2423" y="-406"/>
                    <a:pt x="1023" y="6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4" name="Freeform: Shape 283">
              <a:extLst>
                <a:ext uri="{FF2B5EF4-FFF2-40B4-BE49-F238E27FC236}">
                  <a16:creationId xmlns:a16="http://schemas.microsoft.com/office/drawing/2014/main" id="{402315F9-019D-481A-9F55-18C0074769ED}"/>
                </a:ext>
              </a:extLst>
            </p:cNvPr>
            <p:cNvSpPr/>
            <p:nvPr/>
          </p:nvSpPr>
          <p:spPr>
            <a:xfrm>
              <a:off x="3149618" y="1933152"/>
              <a:ext cx="4665" cy="4665"/>
            </a:xfrm>
            <a:custGeom>
              <a:avLst/>
              <a:gdLst/>
              <a:ahLst/>
              <a:cxnLst/>
              <a:rect l="0" t="0" r="0" b="0"/>
              <a:pathLst>
                <a:path w="4665">
                  <a:moveTo>
                    <a:pt x="1050" y="4199"/>
                  </a:moveTo>
                  <a:cubicBezTo>
                    <a:pt x="1516" y="4199"/>
                    <a:pt x="2449" y="4199"/>
                    <a:pt x="2449" y="3732"/>
                  </a:cubicBezTo>
                  <a:cubicBezTo>
                    <a:pt x="3382" y="2799"/>
                    <a:pt x="4315" y="1400"/>
                    <a:pt x="5248" y="0"/>
                  </a:cubicBezTo>
                  <a:cubicBezTo>
                    <a:pt x="3849" y="466"/>
                    <a:pt x="2449" y="933"/>
                    <a:pt x="1050" y="1400"/>
                  </a:cubicBezTo>
                  <a:cubicBezTo>
                    <a:pt x="-350" y="1866"/>
                    <a:pt x="-350" y="3266"/>
                    <a:pt x="1050" y="4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5" name="Freeform: Shape 284">
              <a:extLst>
                <a:ext uri="{FF2B5EF4-FFF2-40B4-BE49-F238E27FC236}">
                  <a16:creationId xmlns:a16="http://schemas.microsoft.com/office/drawing/2014/main" id="{3C21E87E-5E50-4885-9511-D1B0CCC527EC}"/>
                </a:ext>
              </a:extLst>
            </p:cNvPr>
            <p:cNvSpPr/>
            <p:nvPr/>
          </p:nvSpPr>
          <p:spPr>
            <a:xfrm>
              <a:off x="3155332" y="1932219"/>
              <a:ext cx="4665" cy="4665"/>
            </a:xfrm>
            <a:custGeom>
              <a:avLst/>
              <a:gdLst/>
              <a:ahLst/>
              <a:cxnLst/>
              <a:rect l="0" t="0" r="0" b="0"/>
              <a:pathLst>
                <a:path>
                  <a:moveTo>
                    <a:pt x="0" y="933"/>
                  </a:moveTo>
                  <a:cubicBezTo>
                    <a:pt x="466" y="933"/>
                    <a:pt x="933" y="933"/>
                    <a:pt x="933" y="466"/>
                  </a:cubicBezTo>
                  <a:cubicBezTo>
                    <a:pt x="933" y="466"/>
                    <a:pt x="933" y="0"/>
                    <a:pt x="1399" y="0"/>
                  </a:cubicBezTo>
                  <a:cubicBezTo>
                    <a:pt x="1399" y="0"/>
                    <a:pt x="933" y="0"/>
                    <a:pt x="933" y="0"/>
                  </a:cubicBezTo>
                  <a:cubicBezTo>
                    <a:pt x="466" y="466"/>
                    <a:pt x="0" y="466"/>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6" name="Freeform: Shape 285">
              <a:extLst>
                <a:ext uri="{FF2B5EF4-FFF2-40B4-BE49-F238E27FC236}">
                  <a16:creationId xmlns:a16="http://schemas.microsoft.com/office/drawing/2014/main" id="{3B686838-3FA6-4BDF-8201-6A225EAD2B3B}"/>
                </a:ext>
              </a:extLst>
            </p:cNvPr>
            <p:cNvSpPr/>
            <p:nvPr/>
          </p:nvSpPr>
          <p:spPr>
            <a:xfrm>
              <a:off x="3439418" y="2011054"/>
              <a:ext cx="4665" cy="4665"/>
            </a:xfrm>
            <a:custGeom>
              <a:avLst/>
              <a:gdLst/>
              <a:ahLst/>
              <a:cxnLst/>
              <a:rect l="0" t="0" r="0" b="0"/>
              <a:pathLst>
                <a:path>
                  <a:moveTo>
                    <a:pt x="0" y="933"/>
                  </a:moveTo>
                  <a:cubicBezTo>
                    <a:pt x="933" y="1866"/>
                    <a:pt x="1399" y="2333"/>
                    <a:pt x="2333" y="3266"/>
                  </a:cubicBezTo>
                  <a:cubicBezTo>
                    <a:pt x="2799" y="2799"/>
                    <a:pt x="3732" y="2799"/>
                    <a:pt x="3732" y="2333"/>
                  </a:cubicBezTo>
                  <a:cubicBezTo>
                    <a:pt x="3732" y="933"/>
                    <a:pt x="3266" y="0"/>
                    <a:pt x="1866" y="0"/>
                  </a:cubicBezTo>
                  <a:cubicBezTo>
                    <a:pt x="933" y="0"/>
                    <a:pt x="467" y="467"/>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7" name="Freeform: Shape 286">
              <a:extLst>
                <a:ext uri="{FF2B5EF4-FFF2-40B4-BE49-F238E27FC236}">
                  <a16:creationId xmlns:a16="http://schemas.microsoft.com/office/drawing/2014/main" id="{776891FE-9700-4FAA-801B-E8D3CD64FF45}"/>
                </a:ext>
              </a:extLst>
            </p:cNvPr>
            <p:cNvSpPr/>
            <p:nvPr/>
          </p:nvSpPr>
          <p:spPr>
            <a:xfrm>
              <a:off x="2035316" y="2032785"/>
              <a:ext cx="4665" cy="4665"/>
            </a:xfrm>
            <a:custGeom>
              <a:avLst/>
              <a:gdLst/>
              <a:ahLst/>
              <a:cxnLst/>
              <a:rect l="0" t="0" r="0" b="0"/>
              <a:pathLst>
                <a:path w="4665" h="4665">
                  <a:moveTo>
                    <a:pt x="2333" y="193"/>
                  </a:moveTo>
                  <a:cubicBezTo>
                    <a:pt x="1400" y="660"/>
                    <a:pt x="0" y="1593"/>
                    <a:pt x="0" y="2526"/>
                  </a:cubicBezTo>
                  <a:cubicBezTo>
                    <a:pt x="0" y="3459"/>
                    <a:pt x="933" y="4392"/>
                    <a:pt x="1866" y="5325"/>
                  </a:cubicBezTo>
                  <a:cubicBezTo>
                    <a:pt x="2799" y="6258"/>
                    <a:pt x="4199" y="5325"/>
                    <a:pt x="4665" y="3925"/>
                  </a:cubicBezTo>
                  <a:cubicBezTo>
                    <a:pt x="5132" y="2992"/>
                    <a:pt x="5132" y="1593"/>
                    <a:pt x="5132" y="660"/>
                  </a:cubicBezTo>
                  <a:cubicBezTo>
                    <a:pt x="4665" y="193"/>
                    <a:pt x="3266" y="-273"/>
                    <a:pt x="2333" y="19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8" name="Freeform: Shape 287">
              <a:extLst>
                <a:ext uri="{FF2B5EF4-FFF2-40B4-BE49-F238E27FC236}">
                  <a16:creationId xmlns:a16="http://schemas.microsoft.com/office/drawing/2014/main" id="{39CF85D5-5252-49AF-A828-BE0805CF7EE5}"/>
                </a:ext>
              </a:extLst>
            </p:cNvPr>
            <p:cNvSpPr/>
            <p:nvPr/>
          </p:nvSpPr>
          <p:spPr>
            <a:xfrm>
              <a:off x="4030793" y="1503615"/>
              <a:ext cx="4665" cy="4665"/>
            </a:xfrm>
            <a:custGeom>
              <a:avLst/>
              <a:gdLst/>
              <a:ahLst/>
              <a:cxnLst/>
              <a:rect l="0" t="0" r="0" b="0"/>
              <a:pathLst>
                <a:path>
                  <a:moveTo>
                    <a:pt x="1054" y="376"/>
                  </a:moveTo>
                  <a:cubicBezTo>
                    <a:pt x="588" y="842"/>
                    <a:pt x="121" y="1309"/>
                    <a:pt x="121" y="1775"/>
                  </a:cubicBezTo>
                  <a:cubicBezTo>
                    <a:pt x="-345" y="3175"/>
                    <a:pt x="588" y="4108"/>
                    <a:pt x="1987" y="4108"/>
                  </a:cubicBezTo>
                  <a:cubicBezTo>
                    <a:pt x="3387" y="4108"/>
                    <a:pt x="3854" y="3175"/>
                    <a:pt x="3854" y="1775"/>
                  </a:cubicBezTo>
                  <a:cubicBezTo>
                    <a:pt x="3387" y="376"/>
                    <a:pt x="2454" y="-557"/>
                    <a:pt x="1054" y="37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89" name="Freeform: Shape 288">
              <a:extLst>
                <a:ext uri="{FF2B5EF4-FFF2-40B4-BE49-F238E27FC236}">
                  <a16:creationId xmlns:a16="http://schemas.microsoft.com/office/drawing/2014/main" id="{AEFB8675-9F71-44D2-8FB6-725149072AD6}"/>
                </a:ext>
              </a:extLst>
            </p:cNvPr>
            <p:cNvSpPr/>
            <p:nvPr/>
          </p:nvSpPr>
          <p:spPr>
            <a:xfrm>
              <a:off x="5256355" y="2190649"/>
              <a:ext cx="4665" cy="4665"/>
            </a:xfrm>
            <a:custGeom>
              <a:avLst/>
              <a:gdLst/>
              <a:ahLst/>
              <a:cxnLst/>
              <a:rect l="0" t="0" r="0" b="0"/>
              <a:pathLst>
                <a:path>
                  <a:moveTo>
                    <a:pt x="2333" y="933"/>
                  </a:moveTo>
                  <a:cubicBezTo>
                    <a:pt x="2333" y="467"/>
                    <a:pt x="1866" y="0"/>
                    <a:pt x="1399" y="0"/>
                  </a:cubicBezTo>
                  <a:cubicBezTo>
                    <a:pt x="933" y="0"/>
                    <a:pt x="467" y="0"/>
                    <a:pt x="0" y="467"/>
                  </a:cubicBezTo>
                  <a:cubicBezTo>
                    <a:pt x="0" y="933"/>
                    <a:pt x="0" y="1866"/>
                    <a:pt x="0" y="1866"/>
                  </a:cubicBezTo>
                  <a:cubicBezTo>
                    <a:pt x="1399" y="2799"/>
                    <a:pt x="2333" y="2333"/>
                    <a:pt x="2333"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0" name="Freeform: Shape 289">
              <a:extLst>
                <a:ext uri="{FF2B5EF4-FFF2-40B4-BE49-F238E27FC236}">
                  <a16:creationId xmlns:a16="http://schemas.microsoft.com/office/drawing/2014/main" id="{D9FA6078-EE8D-49BB-ABB0-A2EC25DA8808}"/>
                </a:ext>
              </a:extLst>
            </p:cNvPr>
            <p:cNvSpPr/>
            <p:nvPr/>
          </p:nvSpPr>
          <p:spPr>
            <a:xfrm>
              <a:off x="5103817" y="2541440"/>
              <a:ext cx="4665" cy="4665"/>
            </a:xfrm>
            <a:custGeom>
              <a:avLst/>
              <a:gdLst/>
              <a:ahLst/>
              <a:cxnLst/>
              <a:rect l="0" t="0" r="0" b="0"/>
              <a:pathLst>
                <a:path h="4665">
                  <a:moveTo>
                    <a:pt x="1866" y="5598"/>
                  </a:moveTo>
                  <a:cubicBezTo>
                    <a:pt x="2333" y="4665"/>
                    <a:pt x="3266" y="3732"/>
                    <a:pt x="3732" y="2799"/>
                  </a:cubicBezTo>
                  <a:cubicBezTo>
                    <a:pt x="3266" y="1866"/>
                    <a:pt x="2333" y="933"/>
                    <a:pt x="1866" y="0"/>
                  </a:cubicBezTo>
                  <a:cubicBezTo>
                    <a:pt x="1400" y="933"/>
                    <a:pt x="0" y="1866"/>
                    <a:pt x="0" y="2799"/>
                  </a:cubicBezTo>
                  <a:cubicBezTo>
                    <a:pt x="0" y="3732"/>
                    <a:pt x="1400" y="4665"/>
                    <a:pt x="1866" y="559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1" name="Freeform: Shape 290">
              <a:extLst>
                <a:ext uri="{FF2B5EF4-FFF2-40B4-BE49-F238E27FC236}">
                  <a16:creationId xmlns:a16="http://schemas.microsoft.com/office/drawing/2014/main" id="{EB46CBFE-6331-4942-9928-893C1E3F5237}"/>
                </a:ext>
              </a:extLst>
            </p:cNvPr>
            <p:cNvSpPr/>
            <p:nvPr/>
          </p:nvSpPr>
          <p:spPr>
            <a:xfrm>
              <a:off x="3022138" y="2587155"/>
              <a:ext cx="4665" cy="4665"/>
            </a:xfrm>
            <a:custGeom>
              <a:avLst/>
              <a:gdLst/>
              <a:ahLst/>
              <a:cxnLst/>
              <a:rect l="0" t="0" r="0" b="0"/>
              <a:pathLst>
                <a:path w="4665" h="4665">
                  <a:moveTo>
                    <a:pt x="3514" y="4665"/>
                  </a:moveTo>
                  <a:cubicBezTo>
                    <a:pt x="4447" y="4665"/>
                    <a:pt x="5380" y="2799"/>
                    <a:pt x="5380" y="1866"/>
                  </a:cubicBezTo>
                  <a:cubicBezTo>
                    <a:pt x="5380" y="933"/>
                    <a:pt x="3980" y="467"/>
                    <a:pt x="3047" y="0"/>
                  </a:cubicBezTo>
                  <a:cubicBezTo>
                    <a:pt x="1181" y="0"/>
                    <a:pt x="-685" y="2333"/>
                    <a:pt x="248" y="3732"/>
                  </a:cubicBezTo>
                  <a:cubicBezTo>
                    <a:pt x="1181" y="4665"/>
                    <a:pt x="2581" y="5132"/>
                    <a:pt x="3514" y="46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2" name="Freeform: Shape 291">
              <a:extLst>
                <a:ext uri="{FF2B5EF4-FFF2-40B4-BE49-F238E27FC236}">
                  <a16:creationId xmlns:a16="http://schemas.microsoft.com/office/drawing/2014/main" id="{B2DF0ED1-6F70-4422-A763-EE9E57B85E05}"/>
                </a:ext>
              </a:extLst>
            </p:cNvPr>
            <p:cNvSpPr/>
            <p:nvPr/>
          </p:nvSpPr>
          <p:spPr>
            <a:xfrm>
              <a:off x="3403876" y="2651435"/>
              <a:ext cx="4665" cy="4665"/>
            </a:xfrm>
            <a:custGeom>
              <a:avLst/>
              <a:gdLst/>
              <a:ahLst/>
              <a:cxnLst/>
              <a:rect l="0" t="0" r="0" b="0"/>
              <a:pathLst>
                <a:path w="4665" h="4665">
                  <a:moveTo>
                    <a:pt x="1490" y="4759"/>
                  </a:moveTo>
                  <a:cubicBezTo>
                    <a:pt x="1956" y="4759"/>
                    <a:pt x="2889" y="4759"/>
                    <a:pt x="3356" y="4293"/>
                  </a:cubicBezTo>
                  <a:cubicBezTo>
                    <a:pt x="4289" y="3359"/>
                    <a:pt x="4756" y="2426"/>
                    <a:pt x="5689" y="1493"/>
                  </a:cubicBezTo>
                  <a:cubicBezTo>
                    <a:pt x="4756" y="1027"/>
                    <a:pt x="3822" y="-373"/>
                    <a:pt x="2889" y="94"/>
                  </a:cubicBezTo>
                  <a:cubicBezTo>
                    <a:pt x="1024" y="94"/>
                    <a:pt x="-376" y="1960"/>
                    <a:pt x="90" y="3826"/>
                  </a:cubicBezTo>
                  <a:cubicBezTo>
                    <a:pt x="557" y="3826"/>
                    <a:pt x="1024" y="4293"/>
                    <a:pt x="1490" y="47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3" name="Freeform: Shape 292">
              <a:extLst>
                <a:ext uri="{FF2B5EF4-FFF2-40B4-BE49-F238E27FC236}">
                  <a16:creationId xmlns:a16="http://schemas.microsoft.com/office/drawing/2014/main" id="{5E5C26B3-AEB7-4169-8CBC-FE05CDCED82C}"/>
                </a:ext>
              </a:extLst>
            </p:cNvPr>
            <p:cNvSpPr/>
            <p:nvPr/>
          </p:nvSpPr>
          <p:spPr>
            <a:xfrm>
              <a:off x="1597292" y="2761618"/>
              <a:ext cx="4665" cy="4665"/>
            </a:xfrm>
            <a:custGeom>
              <a:avLst/>
              <a:gdLst/>
              <a:ahLst/>
              <a:cxnLst/>
              <a:rect l="0" t="0" r="0" b="0"/>
              <a:pathLst>
                <a:path>
                  <a:moveTo>
                    <a:pt x="467" y="467"/>
                  </a:moveTo>
                  <a:cubicBezTo>
                    <a:pt x="467" y="467"/>
                    <a:pt x="467" y="0"/>
                    <a:pt x="467" y="0"/>
                  </a:cubicBezTo>
                  <a:cubicBezTo>
                    <a:pt x="467" y="0"/>
                    <a:pt x="0" y="0"/>
                    <a:pt x="467" y="467"/>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4" name="Freeform: Shape 293">
              <a:extLst>
                <a:ext uri="{FF2B5EF4-FFF2-40B4-BE49-F238E27FC236}">
                  <a16:creationId xmlns:a16="http://schemas.microsoft.com/office/drawing/2014/main" id="{3F8A833D-8194-46EC-A5B8-BC96A7DF5488}"/>
                </a:ext>
              </a:extLst>
            </p:cNvPr>
            <p:cNvSpPr/>
            <p:nvPr/>
          </p:nvSpPr>
          <p:spPr>
            <a:xfrm>
              <a:off x="1597758" y="2762086"/>
              <a:ext cx="4665" cy="4665"/>
            </a:xfrm>
            <a:custGeom>
              <a:avLst/>
              <a:gdLst/>
              <a:ahLst/>
              <a:cxnLst/>
              <a:rect l="0" t="0" r="0" b="0"/>
              <a:pathLst>
                <a:path w="4665" h="4665">
                  <a:moveTo>
                    <a:pt x="2799" y="4199"/>
                  </a:moveTo>
                  <a:cubicBezTo>
                    <a:pt x="4199" y="5132"/>
                    <a:pt x="5598" y="4665"/>
                    <a:pt x="5598" y="2799"/>
                  </a:cubicBezTo>
                  <a:cubicBezTo>
                    <a:pt x="5598" y="2333"/>
                    <a:pt x="5132" y="1399"/>
                    <a:pt x="5132" y="933"/>
                  </a:cubicBezTo>
                  <a:cubicBezTo>
                    <a:pt x="3732" y="467"/>
                    <a:pt x="1866" y="0"/>
                    <a:pt x="0" y="0"/>
                  </a:cubicBezTo>
                  <a:cubicBezTo>
                    <a:pt x="0" y="1866"/>
                    <a:pt x="933" y="3266"/>
                    <a:pt x="2799" y="41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5" name="Freeform: Shape 294">
              <a:extLst>
                <a:ext uri="{FF2B5EF4-FFF2-40B4-BE49-F238E27FC236}">
                  <a16:creationId xmlns:a16="http://schemas.microsoft.com/office/drawing/2014/main" id="{A53F88D6-DA31-4272-A2A0-56217EE3F47C}"/>
                </a:ext>
              </a:extLst>
            </p:cNvPr>
            <p:cNvSpPr/>
            <p:nvPr/>
          </p:nvSpPr>
          <p:spPr>
            <a:xfrm>
              <a:off x="1880402" y="1584225"/>
              <a:ext cx="4665" cy="4665"/>
            </a:xfrm>
            <a:custGeom>
              <a:avLst/>
              <a:gdLst/>
              <a:ahLst/>
              <a:cxnLst/>
              <a:rect l="0" t="0" r="0" b="0"/>
              <a:pathLst>
                <a:path>
                  <a:moveTo>
                    <a:pt x="975" y="1866"/>
                  </a:moveTo>
                  <a:cubicBezTo>
                    <a:pt x="975" y="1866"/>
                    <a:pt x="1442" y="933"/>
                    <a:pt x="1442" y="466"/>
                  </a:cubicBezTo>
                  <a:cubicBezTo>
                    <a:pt x="1442" y="466"/>
                    <a:pt x="975" y="0"/>
                    <a:pt x="509" y="0"/>
                  </a:cubicBezTo>
                  <a:cubicBezTo>
                    <a:pt x="-424" y="1400"/>
                    <a:pt x="42" y="1866"/>
                    <a:pt x="975"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6" name="Freeform: Shape 295">
              <a:extLst>
                <a:ext uri="{FF2B5EF4-FFF2-40B4-BE49-F238E27FC236}">
                  <a16:creationId xmlns:a16="http://schemas.microsoft.com/office/drawing/2014/main" id="{15F5167A-8DA6-436C-85BD-C1EDFA59F44E}"/>
                </a:ext>
              </a:extLst>
            </p:cNvPr>
            <p:cNvSpPr/>
            <p:nvPr/>
          </p:nvSpPr>
          <p:spPr>
            <a:xfrm>
              <a:off x="1712493" y="1586558"/>
              <a:ext cx="4665" cy="4665"/>
            </a:xfrm>
            <a:custGeom>
              <a:avLst/>
              <a:gdLst/>
              <a:ahLst/>
              <a:cxnLst/>
              <a:rect l="0" t="0" r="0" b="0"/>
              <a:pathLst>
                <a:path>
                  <a:moveTo>
                    <a:pt x="485" y="1400"/>
                  </a:moveTo>
                  <a:cubicBezTo>
                    <a:pt x="485" y="1400"/>
                    <a:pt x="1418" y="1400"/>
                    <a:pt x="1885" y="933"/>
                  </a:cubicBezTo>
                  <a:cubicBezTo>
                    <a:pt x="1885" y="466"/>
                    <a:pt x="1418" y="0"/>
                    <a:pt x="1418" y="0"/>
                  </a:cubicBezTo>
                  <a:cubicBezTo>
                    <a:pt x="19" y="0"/>
                    <a:pt x="-448" y="466"/>
                    <a:pt x="485"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7" name="Freeform: Shape 296">
              <a:extLst>
                <a:ext uri="{FF2B5EF4-FFF2-40B4-BE49-F238E27FC236}">
                  <a16:creationId xmlns:a16="http://schemas.microsoft.com/office/drawing/2014/main" id="{047085F5-0504-42F7-95DC-5ED443B5C503}"/>
                </a:ext>
              </a:extLst>
            </p:cNvPr>
            <p:cNvSpPr/>
            <p:nvPr/>
          </p:nvSpPr>
          <p:spPr>
            <a:xfrm>
              <a:off x="4934952" y="2116012"/>
              <a:ext cx="4665" cy="4665"/>
            </a:xfrm>
            <a:custGeom>
              <a:avLst/>
              <a:gdLst/>
              <a:ahLst/>
              <a:cxnLst/>
              <a:rect l="0" t="0" r="0" b="0"/>
              <a:pathLst>
                <a:path>
                  <a:moveTo>
                    <a:pt x="1399" y="0"/>
                  </a:moveTo>
                  <a:cubicBezTo>
                    <a:pt x="933" y="933"/>
                    <a:pt x="466" y="1866"/>
                    <a:pt x="0" y="2799"/>
                  </a:cubicBezTo>
                  <a:cubicBezTo>
                    <a:pt x="0" y="2799"/>
                    <a:pt x="933" y="3732"/>
                    <a:pt x="933" y="3732"/>
                  </a:cubicBezTo>
                  <a:cubicBezTo>
                    <a:pt x="2333" y="3266"/>
                    <a:pt x="2799" y="2333"/>
                    <a:pt x="2333" y="933"/>
                  </a:cubicBezTo>
                  <a:cubicBezTo>
                    <a:pt x="2333" y="933"/>
                    <a:pt x="1866" y="467"/>
                    <a:pt x="13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8" name="Freeform: Shape 297">
              <a:extLst>
                <a:ext uri="{FF2B5EF4-FFF2-40B4-BE49-F238E27FC236}">
                  <a16:creationId xmlns:a16="http://schemas.microsoft.com/office/drawing/2014/main" id="{AAACBE08-942D-4F7C-A16E-2A033CE232A7}"/>
                </a:ext>
              </a:extLst>
            </p:cNvPr>
            <p:cNvSpPr/>
            <p:nvPr/>
          </p:nvSpPr>
          <p:spPr>
            <a:xfrm>
              <a:off x="3951952" y="1611748"/>
              <a:ext cx="4665" cy="4665"/>
            </a:xfrm>
            <a:custGeom>
              <a:avLst/>
              <a:gdLst/>
              <a:ahLst/>
              <a:cxnLst/>
              <a:rect l="0" t="0" r="0" b="0"/>
              <a:pathLst>
                <a:path>
                  <a:moveTo>
                    <a:pt x="1060" y="1866"/>
                  </a:moveTo>
                  <a:cubicBezTo>
                    <a:pt x="1993" y="933"/>
                    <a:pt x="1527" y="0"/>
                    <a:pt x="594" y="0"/>
                  </a:cubicBezTo>
                  <a:cubicBezTo>
                    <a:pt x="594" y="0"/>
                    <a:pt x="127" y="933"/>
                    <a:pt x="127" y="1399"/>
                  </a:cubicBezTo>
                  <a:cubicBezTo>
                    <a:pt x="-339" y="1399"/>
                    <a:pt x="594" y="1399"/>
                    <a:pt x="1060"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99" name="Freeform: Shape 298">
              <a:extLst>
                <a:ext uri="{FF2B5EF4-FFF2-40B4-BE49-F238E27FC236}">
                  <a16:creationId xmlns:a16="http://schemas.microsoft.com/office/drawing/2014/main" id="{B0B119FF-95A3-4209-BD7A-EFE33EF5B59F}"/>
                </a:ext>
              </a:extLst>
            </p:cNvPr>
            <p:cNvSpPr/>
            <p:nvPr/>
          </p:nvSpPr>
          <p:spPr>
            <a:xfrm>
              <a:off x="3950214" y="1625276"/>
              <a:ext cx="4665" cy="4665"/>
            </a:xfrm>
            <a:custGeom>
              <a:avLst/>
              <a:gdLst/>
              <a:ahLst/>
              <a:cxnLst/>
              <a:rect l="0" t="0" r="0" b="0"/>
              <a:pathLst>
                <a:path>
                  <a:moveTo>
                    <a:pt x="1399" y="933"/>
                  </a:moveTo>
                  <a:lnTo>
                    <a:pt x="0" y="0"/>
                  </a:lnTo>
                  <a:lnTo>
                    <a:pt x="0" y="1399"/>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0" name="Freeform: Shape 299">
              <a:extLst>
                <a:ext uri="{FF2B5EF4-FFF2-40B4-BE49-F238E27FC236}">
                  <a16:creationId xmlns:a16="http://schemas.microsoft.com/office/drawing/2014/main" id="{C13C843A-36A1-4AEA-B667-469B43718A28}"/>
                </a:ext>
              </a:extLst>
            </p:cNvPr>
            <p:cNvSpPr/>
            <p:nvPr/>
          </p:nvSpPr>
          <p:spPr>
            <a:xfrm>
              <a:off x="1242301" y="1631807"/>
              <a:ext cx="4665" cy="4665"/>
            </a:xfrm>
            <a:custGeom>
              <a:avLst/>
              <a:gdLst/>
              <a:ahLst/>
              <a:cxnLst/>
              <a:rect l="0" t="0" r="0" b="0"/>
              <a:pathLst>
                <a:path>
                  <a:moveTo>
                    <a:pt x="466" y="0"/>
                  </a:moveTo>
                  <a:cubicBezTo>
                    <a:pt x="466" y="0"/>
                    <a:pt x="0" y="0"/>
                    <a:pt x="0" y="0"/>
                  </a:cubicBezTo>
                  <a:cubicBezTo>
                    <a:pt x="0" y="0"/>
                    <a:pt x="0" y="0"/>
                    <a:pt x="466" y="0"/>
                  </a:cubicBezTo>
                  <a:cubicBezTo>
                    <a:pt x="466" y="0"/>
                    <a:pt x="466" y="0"/>
                    <a:pt x="466" y="0"/>
                  </a:cubicBezTo>
                  <a:cubicBezTo>
                    <a:pt x="466" y="0"/>
                    <a:pt x="466"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1" name="Freeform: Shape 300">
              <a:extLst>
                <a:ext uri="{FF2B5EF4-FFF2-40B4-BE49-F238E27FC236}">
                  <a16:creationId xmlns:a16="http://schemas.microsoft.com/office/drawing/2014/main" id="{8F61365A-D470-4F53-8D0C-0AE496D8DEE3}"/>
                </a:ext>
              </a:extLst>
            </p:cNvPr>
            <p:cNvSpPr/>
            <p:nvPr/>
          </p:nvSpPr>
          <p:spPr>
            <a:xfrm>
              <a:off x="1242767" y="1628814"/>
              <a:ext cx="4665" cy="4665"/>
            </a:xfrm>
            <a:custGeom>
              <a:avLst/>
              <a:gdLst/>
              <a:ahLst/>
              <a:cxnLst/>
              <a:rect l="0" t="0" r="0" b="0"/>
              <a:pathLst>
                <a:path w="4665">
                  <a:moveTo>
                    <a:pt x="4665" y="2059"/>
                  </a:moveTo>
                  <a:cubicBezTo>
                    <a:pt x="5132" y="1593"/>
                    <a:pt x="5132" y="660"/>
                    <a:pt x="4665" y="660"/>
                  </a:cubicBezTo>
                  <a:cubicBezTo>
                    <a:pt x="3732" y="193"/>
                    <a:pt x="2333" y="-273"/>
                    <a:pt x="1866" y="193"/>
                  </a:cubicBezTo>
                  <a:cubicBezTo>
                    <a:pt x="933" y="660"/>
                    <a:pt x="467" y="1593"/>
                    <a:pt x="0" y="2526"/>
                  </a:cubicBezTo>
                  <a:cubicBezTo>
                    <a:pt x="933" y="2526"/>
                    <a:pt x="1866" y="2526"/>
                    <a:pt x="3266" y="2526"/>
                  </a:cubicBezTo>
                  <a:cubicBezTo>
                    <a:pt x="3732" y="2992"/>
                    <a:pt x="4199" y="2526"/>
                    <a:pt x="4665" y="205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2" name="Freeform: Shape 301">
              <a:extLst>
                <a:ext uri="{FF2B5EF4-FFF2-40B4-BE49-F238E27FC236}">
                  <a16:creationId xmlns:a16="http://schemas.microsoft.com/office/drawing/2014/main" id="{C9F68809-2862-4B62-ACA2-8E9600F7D096}"/>
                </a:ext>
              </a:extLst>
            </p:cNvPr>
            <p:cNvSpPr/>
            <p:nvPr/>
          </p:nvSpPr>
          <p:spPr>
            <a:xfrm>
              <a:off x="3885197" y="1629474"/>
              <a:ext cx="4665" cy="4665"/>
            </a:xfrm>
            <a:custGeom>
              <a:avLst/>
              <a:gdLst/>
              <a:ahLst/>
              <a:cxnLst/>
              <a:rect l="0" t="0" r="0" b="0"/>
              <a:pathLst>
                <a:path>
                  <a:moveTo>
                    <a:pt x="175" y="1400"/>
                  </a:moveTo>
                  <a:cubicBezTo>
                    <a:pt x="-292" y="2799"/>
                    <a:pt x="175" y="3732"/>
                    <a:pt x="1574" y="4199"/>
                  </a:cubicBezTo>
                  <a:cubicBezTo>
                    <a:pt x="2041" y="3732"/>
                    <a:pt x="2508" y="3266"/>
                    <a:pt x="2974" y="2799"/>
                  </a:cubicBezTo>
                  <a:cubicBezTo>
                    <a:pt x="3440" y="1400"/>
                    <a:pt x="2974" y="467"/>
                    <a:pt x="1574" y="0"/>
                  </a:cubicBezTo>
                  <a:cubicBezTo>
                    <a:pt x="1108" y="467"/>
                    <a:pt x="641" y="933"/>
                    <a:pt x="175"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3" name="Freeform: Shape 302">
              <a:extLst>
                <a:ext uri="{FF2B5EF4-FFF2-40B4-BE49-F238E27FC236}">
                  <a16:creationId xmlns:a16="http://schemas.microsoft.com/office/drawing/2014/main" id="{693EA2C3-A7CF-46D1-B476-FE80C54CE607}"/>
                </a:ext>
              </a:extLst>
            </p:cNvPr>
            <p:cNvSpPr/>
            <p:nvPr/>
          </p:nvSpPr>
          <p:spPr>
            <a:xfrm>
              <a:off x="3037714" y="2581558"/>
              <a:ext cx="4665" cy="4665"/>
            </a:xfrm>
            <a:custGeom>
              <a:avLst/>
              <a:gdLst/>
              <a:ahLst/>
              <a:cxnLst/>
              <a:rect l="0" t="0" r="0" b="0"/>
              <a:pathLst>
                <a:path>
                  <a:moveTo>
                    <a:pt x="3330" y="1866"/>
                  </a:moveTo>
                  <a:cubicBezTo>
                    <a:pt x="3330" y="1400"/>
                    <a:pt x="3330" y="933"/>
                    <a:pt x="2864" y="467"/>
                  </a:cubicBezTo>
                  <a:cubicBezTo>
                    <a:pt x="2397" y="0"/>
                    <a:pt x="1464" y="0"/>
                    <a:pt x="998" y="0"/>
                  </a:cubicBezTo>
                  <a:cubicBezTo>
                    <a:pt x="-402" y="933"/>
                    <a:pt x="-402" y="1866"/>
                    <a:pt x="1464" y="1866"/>
                  </a:cubicBezTo>
                  <a:cubicBezTo>
                    <a:pt x="2397" y="2333"/>
                    <a:pt x="2864" y="1866"/>
                    <a:pt x="3330"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4" name="Freeform: Shape 303">
              <a:extLst>
                <a:ext uri="{FF2B5EF4-FFF2-40B4-BE49-F238E27FC236}">
                  <a16:creationId xmlns:a16="http://schemas.microsoft.com/office/drawing/2014/main" id="{43CB66AC-9AAB-43DF-8FE4-70F9EF974779}"/>
                </a:ext>
              </a:extLst>
            </p:cNvPr>
            <p:cNvSpPr/>
            <p:nvPr/>
          </p:nvSpPr>
          <p:spPr>
            <a:xfrm>
              <a:off x="1984470" y="1854317"/>
              <a:ext cx="4665" cy="4665"/>
            </a:xfrm>
            <a:custGeom>
              <a:avLst/>
              <a:gdLst/>
              <a:ahLst/>
              <a:cxnLst/>
              <a:rect l="0" t="0" r="0" b="0"/>
              <a:pathLst>
                <a:path>
                  <a:moveTo>
                    <a:pt x="933" y="1400"/>
                  </a:moveTo>
                  <a:lnTo>
                    <a:pt x="467" y="0"/>
                  </a:lnTo>
                  <a:lnTo>
                    <a:pt x="0" y="140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5" name="Freeform: Shape 304">
              <a:extLst>
                <a:ext uri="{FF2B5EF4-FFF2-40B4-BE49-F238E27FC236}">
                  <a16:creationId xmlns:a16="http://schemas.microsoft.com/office/drawing/2014/main" id="{2BD553E2-FAFC-4C0E-8904-54C95FD15D06}"/>
                </a:ext>
              </a:extLst>
            </p:cNvPr>
            <p:cNvSpPr/>
            <p:nvPr/>
          </p:nvSpPr>
          <p:spPr>
            <a:xfrm>
              <a:off x="3533938" y="1371045"/>
              <a:ext cx="4665" cy="4665"/>
            </a:xfrm>
            <a:custGeom>
              <a:avLst/>
              <a:gdLst/>
              <a:ahLst/>
              <a:cxnLst/>
              <a:rect l="0" t="0" r="0" b="0"/>
              <a:pathLst>
                <a:path>
                  <a:moveTo>
                    <a:pt x="1575" y="3732"/>
                  </a:moveTo>
                  <a:cubicBezTo>
                    <a:pt x="2041" y="3732"/>
                    <a:pt x="2507" y="3266"/>
                    <a:pt x="2974" y="2799"/>
                  </a:cubicBezTo>
                  <a:cubicBezTo>
                    <a:pt x="3440" y="1400"/>
                    <a:pt x="2974" y="467"/>
                    <a:pt x="1575" y="0"/>
                  </a:cubicBezTo>
                  <a:cubicBezTo>
                    <a:pt x="1108" y="467"/>
                    <a:pt x="175" y="467"/>
                    <a:pt x="175" y="933"/>
                  </a:cubicBezTo>
                  <a:cubicBezTo>
                    <a:pt x="-292" y="2333"/>
                    <a:pt x="175" y="3266"/>
                    <a:pt x="1575" y="37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6" name="Freeform: Shape 305">
              <a:extLst>
                <a:ext uri="{FF2B5EF4-FFF2-40B4-BE49-F238E27FC236}">
                  <a16:creationId xmlns:a16="http://schemas.microsoft.com/office/drawing/2014/main" id="{212B4DE7-36FE-4E2B-8DBD-65564B4458B7}"/>
                </a:ext>
              </a:extLst>
            </p:cNvPr>
            <p:cNvSpPr/>
            <p:nvPr/>
          </p:nvSpPr>
          <p:spPr>
            <a:xfrm>
              <a:off x="4981133" y="2667856"/>
              <a:ext cx="4665" cy="4665"/>
            </a:xfrm>
            <a:custGeom>
              <a:avLst/>
              <a:gdLst/>
              <a:ahLst/>
              <a:cxnLst/>
              <a:rect l="0" t="0" r="0" b="0"/>
              <a:pathLst>
                <a:path>
                  <a:moveTo>
                    <a:pt x="1866" y="1400"/>
                  </a:moveTo>
                  <a:cubicBezTo>
                    <a:pt x="1866" y="933"/>
                    <a:pt x="1399" y="467"/>
                    <a:pt x="1399" y="0"/>
                  </a:cubicBezTo>
                  <a:cubicBezTo>
                    <a:pt x="933" y="0"/>
                    <a:pt x="0" y="467"/>
                    <a:pt x="0" y="467"/>
                  </a:cubicBezTo>
                  <a:cubicBezTo>
                    <a:pt x="0" y="933"/>
                    <a:pt x="0" y="1400"/>
                    <a:pt x="467" y="1866"/>
                  </a:cubicBezTo>
                  <a:cubicBezTo>
                    <a:pt x="933" y="1400"/>
                    <a:pt x="1399" y="1400"/>
                    <a:pt x="1866"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7" name="Freeform: Shape 306">
              <a:extLst>
                <a:ext uri="{FF2B5EF4-FFF2-40B4-BE49-F238E27FC236}">
                  <a16:creationId xmlns:a16="http://schemas.microsoft.com/office/drawing/2014/main" id="{ABDC2077-CC5D-482C-9F40-C3C765D3837F}"/>
                </a:ext>
              </a:extLst>
            </p:cNvPr>
            <p:cNvSpPr/>
            <p:nvPr/>
          </p:nvSpPr>
          <p:spPr>
            <a:xfrm>
              <a:off x="3938430" y="1644358"/>
              <a:ext cx="4665" cy="4665"/>
            </a:xfrm>
            <a:custGeom>
              <a:avLst/>
              <a:gdLst/>
              <a:ahLst/>
              <a:cxnLst/>
              <a:rect l="0" t="0" r="0" b="0"/>
              <a:pathLst>
                <a:path>
                  <a:moveTo>
                    <a:pt x="121" y="975"/>
                  </a:moveTo>
                  <a:cubicBezTo>
                    <a:pt x="121" y="975"/>
                    <a:pt x="1054" y="1442"/>
                    <a:pt x="1521" y="1442"/>
                  </a:cubicBezTo>
                  <a:cubicBezTo>
                    <a:pt x="1521" y="1442"/>
                    <a:pt x="1987" y="975"/>
                    <a:pt x="1987" y="509"/>
                  </a:cubicBezTo>
                  <a:cubicBezTo>
                    <a:pt x="588" y="-424"/>
                    <a:pt x="-345" y="42"/>
                    <a:pt x="121" y="9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8" name="Freeform: Shape 307">
              <a:extLst>
                <a:ext uri="{FF2B5EF4-FFF2-40B4-BE49-F238E27FC236}">
                  <a16:creationId xmlns:a16="http://schemas.microsoft.com/office/drawing/2014/main" id="{419E3543-E35F-4E9D-89A5-891B51747C6B}"/>
                </a:ext>
              </a:extLst>
            </p:cNvPr>
            <p:cNvSpPr/>
            <p:nvPr/>
          </p:nvSpPr>
          <p:spPr>
            <a:xfrm>
              <a:off x="2747164" y="1648133"/>
              <a:ext cx="4665" cy="4665"/>
            </a:xfrm>
            <a:custGeom>
              <a:avLst/>
              <a:gdLst/>
              <a:ahLst/>
              <a:cxnLst/>
              <a:rect l="0" t="0" r="0" b="0"/>
              <a:pathLst>
                <a:path h="4665">
                  <a:moveTo>
                    <a:pt x="0" y="0"/>
                  </a:moveTo>
                  <a:cubicBezTo>
                    <a:pt x="0" y="2333"/>
                    <a:pt x="0" y="4199"/>
                    <a:pt x="0" y="6531"/>
                  </a:cubicBezTo>
                  <a:cubicBezTo>
                    <a:pt x="3266" y="2799"/>
                    <a:pt x="2799" y="2333"/>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9" name="Freeform: Shape 308">
              <a:extLst>
                <a:ext uri="{FF2B5EF4-FFF2-40B4-BE49-F238E27FC236}">
                  <a16:creationId xmlns:a16="http://schemas.microsoft.com/office/drawing/2014/main" id="{81B13259-F27F-416E-AECE-B183B79ABDF5}"/>
                </a:ext>
              </a:extLst>
            </p:cNvPr>
            <p:cNvSpPr/>
            <p:nvPr/>
          </p:nvSpPr>
          <p:spPr>
            <a:xfrm>
              <a:off x="1891976" y="1404631"/>
              <a:ext cx="4665" cy="4665"/>
            </a:xfrm>
            <a:custGeom>
              <a:avLst/>
              <a:gdLst/>
              <a:ahLst/>
              <a:cxnLst/>
              <a:rect l="0" t="0" r="0" b="0"/>
              <a:pathLst>
                <a:path>
                  <a:moveTo>
                    <a:pt x="597" y="3266"/>
                  </a:moveTo>
                  <a:cubicBezTo>
                    <a:pt x="2930" y="2799"/>
                    <a:pt x="2463" y="1400"/>
                    <a:pt x="2463" y="0"/>
                  </a:cubicBezTo>
                  <a:cubicBezTo>
                    <a:pt x="1530" y="466"/>
                    <a:pt x="1064" y="1400"/>
                    <a:pt x="131" y="1866"/>
                  </a:cubicBezTo>
                  <a:cubicBezTo>
                    <a:pt x="-336" y="1866"/>
                    <a:pt x="597" y="3266"/>
                    <a:pt x="597"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0" name="Freeform: Shape 309">
              <a:extLst>
                <a:ext uri="{FF2B5EF4-FFF2-40B4-BE49-F238E27FC236}">
                  <a16:creationId xmlns:a16="http://schemas.microsoft.com/office/drawing/2014/main" id="{DAD77F60-7D9C-4B19-A2EE-D19EFB532961}"/>
                </a:ext>
              </a:extLst>
            </p:cNvPr>
            <p:cNvSpPr/>
            <p:nvPr/>
          </p:nvSpPr>
          <p:spPr>
            <a:xfrm>
              <a:off x="3872312" y="1694314"/>
              <a:ext cx="4665" cy="4665"/>
            </a:xfrm>
            <a:custGeom>
              <a:avLst/>
              <a:gdLst/>
              <a:ahLst/>
              <a:cxnLst/>
              <a:rect l="0" t="0" r="0" b="0"/>
              <a:pathLst>
                <a:path>
                  <a:moveTo>
                    <a:pt x="933" y="1866"/>
                  </a:moveTo>
                  <a:cubicBezTo>
                    <a:pt x="2333" y="2333"/>
                    <a:pt x="2799" y="1866"/>
                    <a:pt x="2799" y="466"/>
                  </a:cubicBezTo>
                  <a:cubicBezTo>
                    <a:pt x="2799" y="0"/>
                    <a:pt x="1866" y="0"/>
                    <a:pt x="1400" y="0"/>
                  </a:cubicBezTo>
                  <a:cubicBezTo>
                    <a:pt x="933" y="466"/>
                    <a:pt x="467" y="466"/>
                    <a:pt x="0" y="933"/>
                  </a:cubicBezTo>
                  <a:cubicBezTo>
                    <a:pt x="467" y="933"/>
                    <a:pt x="933" y="1866"/>
                    <a:pt x="933"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1" name="Freeform: Shape 310">
              <a:extLst>
                <a:ext uri="{FF2B5EF4-FFF2-40B4-BE49-F238E27FC236}">
                  <a16:creationId xmlns:a16="http://schemas.microsoft.com/office/drawing/2014/main" id="{DD709853-9D8B-4E56-901D-DA7B39DAA790}"/>
                </a:ext>
              </a:extLst>
            </p:cNvPr>
            <p:cNvSpPr/>
            <p:nvPr/>
          </p:nvSpPr>
          <p:spPr>
            <a:xfrm>
              <a:off x="2801275" y="1408830"/>
              <a:ext cx="4665" cy="4665"/>
            </a:xfrm>
            <a:custGeom>
              <a:avLst/>
              <a:gdLst/>
              <a:ahLst/>
              <a:cxnLst/>
              <a:rect l="0" t="0" r="0" b="0"/>
              <a:pathLst>
                <a:path>
                  <a:moveTo>
                    <a:pt x="2333" y="3266"/>
                  </a:moveTo>
                  <a:cubicBezTo>
                    <a:pt x="2333" y="2799"/>
                    <a:pt x="2333" y="1866"/>
                    <a:pt x="1866" y="1866"/>
                  </a:cubicBezTo>
                  <a:cubicBezTo>
                    <a:pt x="1399" y="1400"/>
                    <a:pt x="467" y="466"/>
                    <a:pt x="0" y="0"/>
                  </a:cubicBezTo>
                  <a:cubicBezTo>
                    <a:pt x="0" y="933"/>
                    <a:pt x="467" y="1866"/>
                    <a:pt x="467" y="2333"/>
                  </a:cubicBezTo>
                  <a:cubicBezTo>
                    <a:pt x="467" y="4199"/>
                    <a:pt x="1399" y="4199"/>
                    <a:pt x="2333"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2" name="Freeform: Shape 311">
              <a:extLst>
                <a:ext uri="{FF2B5EF4-FFF2-40B4-BE49-F238E27FC236}">
                  <a16:creationId xmlns:a16="http://schemas.microsoft.com/office/drawing/2014/main" id="{A61F01F3-4E1A-4E59-9E60-F749A5873233}"/>
                </a:ext>
              </a:extLst>
            </p:cNvPr>
            <p:cNvSpPr/>
            <p:nvPr/>
          </p:nvSpPr>
          <p:spPr>
            <a:xfrm>
              <a:off x="2800341" y="1407430"/>
              <a:ext cx="4665" cy="4665"/>
            </a:xfrm>
            <a:custGeom>
              <a:avLst/>
              <a:gdLst/>
              <a:ahLst/>
              <a:cxnLst/>
              <a:rect l="0" t="0" r="0" b="0"/>
              <a:pathLst>
                <a:path>
                  <a:moveTo>
                    <a:pt x="933" y="933"/>
                  </a:moveTo>
                  <a:cubicBezTo>
                    <a:pt x="933" y="467"/>
                    <a:pt x="933" y="467"/>
                    <a:pt x="933" y="0"/>
                  </a:cubicBezTo>
                  <a:cubicBezTo>
                    <a:pt x="933" y="0"/>
                    <a:pt x="933" y="0"/>
                    <a:pt x="467" y="0"/>
                  </a:cubicBezTo>
                  <a:cubicBezTo>
                    <a:pt x="467" y="0"/>
                    <a:pt x="467" y="467"/>
                    <a:pt x="0" y="467"/>
                  </a:cubicBezTo>
                  <a:cubicBezTo>
                    <a:pt x="467" y="933"/>
                    <a:pt x="933" y="933"/>
                    <a:pt x="933"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3" name="Freeform: Shape 312">
              <a:extLst>
                <a:ext uri="{FF2B5EF4-FFF2-40B4-BE49-F238E27FC236}">
                  <a16:creationId xmlns:a16="http://schemas.microsoft.com/office/drawing/2014/main" id="{77F3F5C7-C976-470B-A335-ABA8CE9A1F57}"/>
                </a:ext>
              </a:extLst>
            </p:cNvPr>
            <p:cNvSpPr/>
            <p:nvPr/>
          </p:nvSpPr>
          <p:spPr>
            <a:xfrm>
              <a:off x="3715108" y="1860848"/>
              <a:ext cx="4665" cy="4665"/>
            </a:xfrm>
            <a:custGeom>
              <a:avLst/>
              <a:gdLst/>
              <a:ahLst/>
              <a:cxnLst/>
              <a:rect l="0" t="0" r="0" b="0"/>
              <a:pathLst>
                <a:path>
                  <a:moveTo>
                    <a:pt x="0" y="933"/>
                  </a:moveTo>
                  <a:lnTo>
                    <a:pt x="1399" y="466"/>
                  </a:ln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4" name="Freeform: Shape 313">
              <a:extLst>
                <a:ext uri="{FF2B5EF4-FFF2-40B4-BE49-F238E27FC236}">
                  <a16:creationId xmlns:a16="http://schemas.microsoft.com/office/drawing/2014/main" id="{E2A4DCA1-2E24-4FA3-9BE6-D9BB04EFF685}"/>
                </a:ext>
              </a:extLst>
            </p:cNvPr>
            <p:cNvSpPr/>
            <p:nvPr/>
          </p:nvSpPr>
          <p:spPr>
            <a:xfrm>
              <a:off x="1741310" y="1722770"/>
              <a:ext cx="4665" cy="4665"/>
            </a:xfrm>
            <a:custGeom>
              <a:avLst/>
              <a:gdLst/>
              <a:ahLst/>
              <a:cxnLst/>
              <a:rect l="0" t="0" r="0" b="0"/>
              <a:pathLst>
                <a:path>
                  <a:moveTo>
                    <a:pt x="1524" y="2333"/>
                  </a:moveTo>
                  <a:cubicBezTo>
                    <a:pt x="1990" y="2333"/>
                    <a:pt x="1990" y="1400"/>
                    <a:pt x="1990" y="933"/>
                  </a:cubicBezTo>
                  <a:cubicBezTo>
                    <a:pt x="1524" y="467"/>
                    <a:pt x="1524" y="0"/>
                    <a:pt x="1057" y="0"/>
                  </a:cubicBezTo>
                  <a:cubicBezTo>
                    <a:pt x="591" y="0"/>
                    <a:pt x="124" y="467"/>
                    <a:pt x="124" y="467"/>
                  </a:cubicBezTo>
                  <a:cubicBezTo>
                    <a:pt x="-342" y="2333"/>
                    <a:pt x="591" y="2799"/>
                    <a:pt x="1524"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5" name="Freeform: Shape 314">
              <a:extLst>
                <a:ext uri="{FF2B5EF4-FFF2-40B4-BE49-F238E27FC236}">
                  <a16:creationId xmlns:a16="http://schemas.microsoft.com/office/drawing/2014/main" id="{E44064BD-31EF-4EC7-8A16-E20C628C5F6F}"/>
                </a:ext>
              </a:extLst>
            </p:cNvPr>
            <p:cNvSpPr/>
            <p:nvPr/>
          </p:nvSpPr>
          <p:spPr>
            <a:xfrm>
              <a:off x="1979805" y="1435418"/>
              <a:ext cx="4665" cy="4665"/>
            </a:xfrm>
            <a:custGeom>
              <a:avLst/>
              <a:gdLst/>
              <a:ahLst/>
              <a:cxnLst/>
              <a:rect l="0" t="0" r="0" b="0"/>
              <a:pathLst>
                <a:path>
                  <a:moveTo>
                    <a:pt x="0" y="2799"/>
                  </a:moveTo>
                  <a:cubicBezTo>
                    <a:pt x="0" y="4665"/>
                    <a:pt x="933" y="5132"/>
                    <a:pt x="2333" y="3732"/>
                  </a:cubicBezTo>
                  <a:cubicBezTo>
                    <a:pt x="2799" y="3266"/>
                    <a:pt x="2333" y="2333"/>
                    <a:pt x="2333" y="1866"/>
                  </a:cubicBezTo>
                  <a:cubicBezTo>
                    <a:pt x="1866" y="1400"/>
                    <a:pt x="933" y="467"/>
                    <a:pt x="0" y="0"/>
                  </a:cubicBezTo>
                  <a:cubicBezTo>
                    <a:pt x="0" y="933"/>
                    <a:pt x="0" y="1866"/>
                    <a:pt x="0"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6" name="Freeform: Shape 315">
              <a:extLst>
                <a:ext uri="{FF2B5EF4-FFF2-40B4-BE49-F238E27FC236}">
                  <a16:creationId xmlns:a16="http://schemas.microsoft.com/office/drawing/2014/main" id="{B23F1717-71C9-47F3-80A6-D5174F7DEA60}"/>
                </a:ext>
              </a:extLst>
            </p:cNvPr>
            <p:cNvSpPr/>
            <p:nvPr/>
          </p:nvSpPr>
          <p:spPr>
            <a:xfrm>
              <a:off x="3518720" y="1443142"/>
              <a:ext cx="4665" cy="4665"/>
            </a:xfrm>
            <a:custGeom>
              <a:avLst/>
              <a:gdLst/>
              <a:ahLst/>
              <a:cxnLst/>
              <a:rect l="0" t="0" r="0" b="0"/>
              <a:pathLst>
                <a:path w="4665">
                  <a:moveTo>
                    <a:pt x="3266" y="3006"/>
                  </a:moveTo>
                  <a:cubicBezTo>
                    <a:pt x="4199" y="2540"/>
                    <a:pt x="5132" y="2073"/>
                    <a:pt x="6531" y="1607"/>
                  </a:cubicBezTo>
                  <a:cubicBezTo>
                    <a:pt x="5598" y="1140"/>
                    <a:pt x="4665" y="207"/>
                    <a:pt x="3266" y="207"/>
                  </a:cubicBezTo>
                  <a:cubicBezTo>
                    <a:pt x="2333" y="-259"/>
                    <a:pt x="1399" y="207"/>
                    <a:pt x="0" y="207"/>
                  </a:cubicBezTo>
                  <a:cubicBezTo>
                    <a:pt x="0" y="1607"/>
                    <a:pt x="0" y="2540"/>
                    <a:pt x="0" y="3473"/>
                  </a:cubicBezTo>
                  <a:cubicBezTo>
                    <a:pt x="933" y="3473"/>
                    <a:pt x="1866" y="3473"/>
                    <a:pt x="3266" y="30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7" name="Freeform: Shape 316">
              <a:extLst>
                <a:ext uri="{FF2B5EF4-FFF2-40B4-BE49-F238E27FC236}">
                  <a16:creationId xmlns:a16="http://schemas.microsoft.com/office/drawing/2014/main" id="{9FDB561F-BB2C-4959-8C74-78117A4F78BC}"/>
                </a:ext>
              </a:extLst>
            </p:cNvPr>
            <p:cNvSpPr/>
            <p:nvPr/>
          </p:nvSpPr>
          <p:spPr>
            <a:xfrm>
              <a:off x="3517320" y="1446615"/>
              <a:ext cx="4665" cy="4665"/>
            </a:xfrm>
            <a:custGeom>
              <a:avLst/>
              <a:gdLst/>
              <a:ahLst/>
              <a:cxnLst/>
              <a:rect l="0" t="0" r="0" b="0"/>
              <a:pathLst>
                <a:path>
                  <a:moveTo>
                    <a:pt x="0" y="466"/>
                  </a:moveTo>
                  <a:cubicBezTo>
                    <a:pt x="466" y="466"/>
                    <a:pt x="933" y="466"/>
                    <a:pt x="1399" y="466"/>
                  </a:cubicBezTo>
                  <a:cubicBezTo>
                    <a:pt x="1399" y="466"/>
                    <a:pt x="1399" y="0"/>
                    <a:pt x="1399" y="0"/>
                  </a:cubicBezTo>
                  <a:cubicBezTo>
                    <a:pt x="1399" y="0"/>
                    <a:pt x="933" y="0"/>
                    <a:pt x="933" y="0"/>
                  </a:cubicBezTo>
                  <a:cubicBezTo>
                    <a:pt x="466" y="0"/>
                    <a:pt x="466" y="0"/>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8" name="Freeform: Shape 317">
              <a:extLst>
                <a:ext uri="{FF2B5EF4-FFF2-40B4-BE49-F238E27FC236}">
                  <a16:creationId xmlns:a16="http://schemas.microsoft.com/office/drawing/2014/main" id="{45FDEE92-D836-4103-9333-5E58E47495AA}"/>
                </a:ext>
              </a:extLst>
            </p:cNvPr>
            <p:cNvSpPr/>
            <p:nvPr/>
          </p:nvSpPr>
          <p:spPr>
            <a:xfrm>
              <a:off x="4999792" y="2669723"/>
              <a:ext cx="4665" cy="4665"/>
            </a:xfrm>
            <a:custGeom>
              <a:avLst/>
              <a:gdLst/>
              <a:ahLst/>
              <a:cxnLst/>
              <a:rect l="0" t="0" r="0" b="0"/>
              <a:pathLst>
                <a:path h="4665">
                  <a:moveTo>
                    <a:pt x="0" y="0"/>
                  </a:moveTo>
                  <a:cubicBezTo>
                    <a:pt x="467" y="2799"/>
                    <a:pt x="1399" y="5131"/>
                    <a:pt x="3266" y="6998"/>
                  </a:cubicBezTo>
                  <a:cubicBezTo>
                    <a:pt x="3266" y="4199"/>
                    <a:pt x="2799" y="1866"/>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19" name="Freeform: Shape 318">
              <a:extLst>
                <a:ext uri="{FF2B5EF4-FFF2-40B4-BE49-F238E27FC236}">
                  <a16:creationId xmlns:a16="http://schemas.microsoft.com/office/drawing/2014/main" id="{651987AB-226D-4C22-BBAE-F1E8FCF5A3CD}"/>
                </a:ext>
              </a:extLst>
            </p:cNvPr>
            <p:cNvSpPr/>
            <p:nvPr/>
          </p:nvSpPr>
          <p:spPr>
            <a:xfrm>
              <a:off x="2045112" y="1451280"/>
              <a:ext cx="4665" cy="4665"/>
            </a:xfrm>
            <a:custGeom>
              <a:avLst/>
              <a:gdLst/>
              <a:ahLst/>
              <a:cxnLst/>
              <a:rect l="0" t="0" r="0" b="0"/>
              <a:pathLst>
                <a:path>
                  <a:moveTo>
                    <a:pt x="1866" y="3266"/>
                  </a:moveTo>
                  <a:cubicBezTo>
                    <a:pt x="1866" y="2799"/>
                    <a:pt x="2333" y="1866"/>
                    <a:pt x="2333" y="1866"/>
                  </a:cubicBezTo>
                  <a:cubicBezTo>
                    <a:pt x="1866" y="1400"/>
                    <a:pt x="933" y="466"/>
                    <a:pt x="0" y="0"/>
                  </a:cubicBezTo>
                  <a:cubicBezTo>
                    <a:pt x="467" y="933"/>
                    <a:pt x="0" y="2333"/>
                    <a:pt x="1866" y="32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0" name="Freeform: Shape 319">
              <a:extLst>
                <a:ext uri="{FF2B5EF4-FFF2-40B4-BE49-F238E27FC236}">
                  <a16:creationId xmlns:a16="http://schemas.microsoft.com/office/drawing/2014/main" id="{FD46A1A9-A92E-4CC5-B9F6-633EB00957E1}"/>
                </a:ext>
              </a:extLst>
            </p:cNvPr>
            <p:cNvSpPr/>
            <p:nvPr/>
          </p:nvSpPr>
          <p:spPr>
            <a:xfrm>
              <a:off x="5412626" y="3313930"/>
              <a:ext cx="4665" cy="4665"/>
            </a:xfrm>
            <a:custGeom>
              <a:avLst/>
              <a:gdLst/>
              <a:ahLst/>
              <a:cxnLst/>
              <a:rect l="0" t="0" r="0" b="0"/>
              <a:pathLst>
                <a:path w="4665">
                  <a:moveTo>
                    <a:pt x="6998" y="2799"/>
                  </a:moveTo>
                  <a:cubicBezTo>
                    <a:pt x="4665" y="1400"/>
                    <a:pt x="2799" y="0"/>
                    <a:pt x="0" y="0"/>
                  </a:cubicBezTo>
                  <a:cubicBezTo>
                    <a:pt x="1866" y="2799"/>
                    <a:pt x="4665" y="2799"/>
                    <a:pt x="6998"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1" name="Freeform: Shape 320">
              <a:extLst>
                <a:ext uri="{FF2B5EF4-FFF2-40B4-BE49-F238E27FC236}">
                  <a16:creationId xmlns:a16="http://schemas.microsoft.com/office/drawing/2014/main" id="{58361522-0413-4BEC-9C66-AD2DF0F5F394}"/>
                </a:ext>
              </a:extLst>
            </p:cNvPr>
            <p:cNvSpPr/>
            <p:nvPr/>
          </p:nvSpPr>
          <p:spPr>
            <a:xfrm>
              <a:off x="5419624" y="3316729"/>
              <a:ext cx="4665" cy="4665"/>
            </a:xfrm>
            <a:custGeom>
              <a:avLst/>
              <a:gdLst/>
              <a:ahLst/>
              <a:cxnLst/>
              <a:rect l="0" t="0" r="0" b="0"/>
              <a:pathLst>
                <a:path>
                  <a:moveTo>
                    <a:pt x="0" y="0"/>
                  </a:moveTo>
                  <a:cubicBezTo>
                    <a:pt x="466" y="0"/>
                    <a:pt x="466" y="467"/>
                    <a:pt x="933" y="467"/>
                  </a:cubicBezTo>
                  <a:cubicBezTo>
                    <a:pt x="933" y="467"/>
                    <a:pt x="1399" y="933"/>
                    <a:pt x="1399" y="933"/>
                  </a:cubicBezTo>
                  <a:cubicBezTo>
                    <a:pt x="1399" y="467"/>
                    <a:pt x="1399" y="467"/>
                    <a:pt x="1399" y="0"/>
                  </a:cubicBezTo>
                  <a:cubicBezTo>
                    <a:pt x="933" y="0"/>
                    <a:pt x="466"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2" name="Freeform: Shape 321">
              <a:extLst>
                <a:ext uri="{FF2B5EF4-FFF2-40B4-BE49-F238E27FC236}">
                  <a16:creationId xmlns:a16="http://schemas.microsoft.com/office/drawing/2014/main" id="{584624B6-E31F-4338-BEDB-A35230BBA4C3}"/>
                </a:ext>
              </a:extLst>
            </p:cNvPr>
            <p:cNvSpPr/>
            <p:nvPr/>
          </p:nvSpPr>
          <p:spPr>
            <a:xfrm>
              <a:off x="3179589" y="1462474"/>
              <a:ext cx="4665" cy="4665"/>
            </a:xfrm>
            <a:custGeom>
              <a:avLst/>
              <a:gdLst/>
              <a:ahLst/>
              <a:cxnLst/>
              <a:rect l="0" t="0" r="0" b="0"/>
              <a:pathLst>
                <a:path>
                  <a:moveTo>
                    <a:pt x="4199" y="933"/>
                  </a:moveTo>
                  <a:cubicBezTo>
                    <a:pt x="4199" y="466"/>
                    <a:pt x="3266" y="0"/>
                    <a:pt x="2799" y="0"/>
                  </a:cubicBezTo>
                  <a:cubicBezTo>
                    <a:pt x="1866" y="0"/>
                    <a:pt x="933" y="0"/>
                    <a:pt x="0" y="0"/>
                  </a:cubicBezTo>
                  <a:cubicBezTo>
                    <a:pt x="467" y="933"/>
                    <a:pt x="933" y="1866"/>
                    <a:pt x="1866" y="2333"/>
                  </a:cubicBezTo>
                  <a:cubicBezTo>
                    <a:pt x="3266" y="3266"/>
                    <a:pt x="4199" y="2333"/>
                    <a:pt x="4199"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3" name="Freeform: Shape 322">
              <a:extLst>
                <a:ext uri="{FF2B5EF4-FFF2-40B4-BE49-F238E27FC236}">
                  <a16:creationId xmlns:a16="http://schemas.microsoft.com/office/drawing/2014/main" id="{9E797176-F6A5-495C-8EF2-1FE6C2B9547B}"/>
                </a:ext>
              </a:extLst>
            </p:cNvPr>
            <p:cNvSpPr/>
            <p:nvPr/>
          </p:nvSpPr>
          <p:spPr>
            <a:xfrm>
              <a:off x="3178190" y="1461074"/>
              <a:ext cx="4665" cy="4665"/>
            </a:xfrm>
            <a:custGeom>
              <a:avLst/>
              <a:gdLst/>
              <a:ahLst/>
              <a:cxnLst/>
              <a:rect l="0" t="0" r="0" b="0"/>
              <a:pathLst>
                <a:path>
                  <a:moveTo>
                    <a:pt x="1399" y="1400"/>
                  </a:moveTo>
                  <a:cubicBezTo>
                    <a:pt x="1399" y="1400"/>
                    <a:pt x="933" y="933"/>
                    <a:pt x="1399" y="1400"/>
                  </a:cubicBezTo>
                  <a:lnTo>
                    <a:pt x="0" y="0"/>
                  </a:lnTo>
                  <a:lnTo>
                    <a:pt x="467" y="1400"/>
                  </a:lnTo>
                  <a:cubicBezTo>
                    <a:pt x="933" y="1400"/>
                    <a:pt x="933" y="1400"/>
                    <a:pt x="1399"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4" name="Freeform: Shape 323">
              <a:extLst>
                <a:ext uri="{FF2B5EF4-FFF2-40B4-BE49-F238E27FC236}">
                  <a16:creationId xmlns:a16="http://schemas.microsoft.com/office/drawing/2014/main" id="{727B00D8-76CD-4799-92BD-D59B83029721}"/>
                </a:ext>
              </a:extLst>
            </p:cNvPr>
            <p:cNvSpPr/>
            <p:nvPr/>
          </p:nvSpPr>
          <p:spPr>
            <a:xfrm>
              <a:off x="4536111" y="1466498"/>
              <a:ext cx="4665" cy="4665"/>
            </a:xfrm>
            <a:custGeom>
              <a:avLst/>
              <a:gdLst/>
              <a:ahLst/>
              <a:cxnLst/>
              <a:rect l="0" t="0" r="0" b="0"/>
              <a:pathLst>
                <a:path w="4665">
                  <a:moveTo>
                    <a:pt x="2799" y="175"/>
                  </a:moveTo>
                  <a:cubicBezTo>
                    <a:pt x="1399" y="-292"/>
                    <a:pt x="0" y="175"/>
                    <a:pt x="0" y="1574"/>
                  </a:cubicBezTo>
                  <a:cubicBezTo>
                    <a:pt x="0" y="2041"/>
                    <a:pt x="933" y="2974"/>
                    <a:pt x="1399" y="2974"/>
                  </a:cubicBezTo>
                  <a:cubicBezTo>
                    <a:pt x="2333" y="2974"/>
                    <a:pt x="3732" y="2974"/>
                    <a:pt x="4665" y="2974"/>
                  </a:cubicBezTo>
                  <a:cubicBezTo>
                    <a:pt x="4665" y="1574"/>
                    <a:pt x="4198" y="641"/>
                    <a:pt x="2799"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5" name="Freeform: Shape 324">
              <a:extLst>
                <a:ext uri="{FF2B5EF4-FFF2-40B4-BE49-F238E27FC236}">
                  <a16:creationId xmlns:a16="http://schemas.microsoft.com/office/drawing/2014/main" id="{649EFCEC-CBA4-43B7-83F2-08A767D8E2FB}"/>
                </a:ext>
              </a:extLst>
            </p:cNvPr>
            <p:cNvSpPr/>
            <p:nvPr/>
          </p:nvSpPr>
          <p:spPr>
            <a:xfrm>
              <a:off x="4540310" y="1469471"/>
              <a:ext cx="4665" cy="4665"/>
            </a:xfrm>
            <a:custGeom>
              <a:avLst/>
              <a:gdLst/>
              <a:ahLst/>
              <a:cxnLst/>
              <a:rect l="0" t="0" r="0" b="0"/>
              <a:pathLst>
                <a:path>
                  <a:moveTo>
                    <a:pt x="0" y="0"/>
                  </a:moveTo>
                  <a:cubicBezTo>
                    <a:pt x="0" y="0"/>
                    <a:pt x="467" y="466"/>
                    <a:pt x="0" y="0"/>
                  </a:cubicBezTo>
                  <a:cubicBezTo>
                    <a:pt x="0" y="466"/>
                    <a:pt x="467" y="466"/>
                    <a:pt x="467" y="466"/>
                  </a:cubicBezTo>
                  <a:cubicBezTo>
                    <a:pt x="467" y="466"/>
                    <a:pt x="467" y="0"/>
                    <a:pt x="0" y="0"/>
                  </a:cubicBezTo>
                  <a:cubicBezTo>
                    <a:pt x="467" y="0"/>
                    <a:pt x="467"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6" name="Freeform: Shape 325">
              <a:extLst>
                <a:ext uri="{FF2B5EF4-FFF2-40B4-BE49-F238E27FC236}">
                  <a16:creationId xmlns:a16="http://schemas.microsoft.com/office/drawing/2014/main" id="{ACBBABD4-85F6-4A40-B1C3-DFD4036D4AF4}"/>
                </a:ext>
              </a:extLst>
            </p:cNvPr>
            <p:cNvSpPr/>
            <p:nvPr/>
          </p:nvSpPr>
          <p:spPr>
            <a:xfrm>
              <a:off x="1716710" y="1758222"/>
              <a:ext cx="4665" cy="4665"/>
            </a:xfrm>
            <a:custGeom>
              <a:avLst/>
              <a:gdLst/>
              <a:ahLst/>
              <a:cxnLst/>
              <a:rect l="0" t="0" r="0" b="0"/>
              <a:pathLst>
                <a:path>
                  <a:moveTo>
                    <a:pt x="0" y="933"/>
                  </a:moveTo>
                  <a:cubicBezTo>
                    <a:pt x="0" y="933"/>
                    <a:pt x="467" y="466"/>
                    <a:pt x="467" y="466"/>
                  </a:cubicBezTo>
                  <a:cubicBezTo>
                    <a:pt x="467" y="466"/>
                    <a:pt x="0" y="0"/>
                    <a:pt x="0" y="0"/>
                  </a:cubicBezTo>
                  <a:cubicBezTo>
                    <a:pt x="0" y="0"/>
                    <a:pt x="0" y="0"/>
                    <a:pt x="0" y="0"/>
                  </a:cubicBezTo>
                  <a:cubicBezTo>
                    <a:pt x="0" y="466"/>
                    <a:pt x="0" y="933"/>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7" name="Freeform: Shape 326">
              <a:extLst>
                <a:ext uri="{FF2B5EF4-FFF2-40B4-BE49-F238E27FC236}">
                  <a16:creationId xmlns:a16="http://schemas.microsoft.com/office/drawing/2014/main" id="{234FAC7A-2AD5-4AC1-8E8B-732C0B4BC606}"/>
                </a:ext>
              </a:extLst>
            </p:cNvPr>
            <p:cNvSpPr/>
            <p:nvPr/>
          </p:nvSpPr>
          <p:spPr>
            <a:xfrm>
              <a:off x="1714469" y="1759155"/>
              <a:ext cx="4665" cy="4665"/>
            </a:xfrm>
            <a:custGeom>
              <a:avLst/>
              <a:gdLst/>
              <a:ahLst/>
              <a:cxnLst/>
              <a:rect l="0" t="0" r="0" b="0"/>
              <a:pathLst>
                <a:path h="4665">
                  <a:moveTo>
                    <a:pt x="1775" y="4665"/>
                  </a:moveTo>
                  <a:cubicBezTo>
                    <a:pt x="2242" y="4665"/>
                    <a:pt x="2242" y="3732"/>
                    <a:pt x="2242" y="2799"/>
                  </a:cubicBezTo>
                  <a:cubicBezTo>
                    <a:pt x="2242" y="1866"/>
                    <a:pt x="2242" y="933"/>
                    <a:pt x="2242" y="0"/>
                  </a:cubicBezTo>
                  <a:cubicBezTo>
                    <a:pt x="1775" y="933"/>
                    <a:pt x="842" y="1400"/>
                    <a:pt x="376" y="2333"/>
                  </a:cubicBezTo>
                  <a:cubicBezTo>
                    <a:pt x="-557" y="4199"/>
                    <a:pt x="376" y="5132"/>
                    <a:pt x="1775" y="466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8" name="Freeform: Shape 327">
              <a:extLst>
                <a:ext uri="{FF2B5EF4-FFF2-40B4-BE49-F238E27FC236}">
                  <a16:creationId xmlns:a16="http://schemas.microsoft.com/office/drawing/2014/main" id="{DD91C137-E5B5-416A-9F13-02467787CA65}"/>
                </a:ext>
              </a:extLst>
            </p:cNvPr>
            <p:cNvSpPr/>
            <p:nvPr/>
          </p:nvSpPr>
          <p:spPr>
            <a:xfrm>
              <a:off x="2932821" y="2185518"/>
              <a:ext cx="4665" cy="4665"/>
            </a:xfrm>
            <a:custGeom>
              <a:avLst/>
              <a:gdLst/>
              <a:ahLst/>
              <a:cxnLst/>
              <a:rect l="0" t="0" r="0" b="0"/>
              <a:pathLst>
                <a:path>
                  <a:moveTo>
                    <a:pt x="1866" y="1399"/>
                  </a:moveTo>
                  <a:cubicBezTo>
                    <a:pt x="1399" y="-466"/>
                    <a:pt x="933" y="-466"/>
                    <a:pt x="0" y="1399"/>
                  </a:cubicBezTo>
                  <a:cubicBezTo>
                    <a:pt x="0" y="1866"/>
                    <a:pt x="466" y="2332"/>
                    <a:pt x="933" y="2799"/>
                  </a:cubicBezTo>
                  <a:cubicBezTo>
                    <a:pt x="1399" y="1866"/>
                    <a:pt x="1866" y="1399"/>
                    <a:pt x="1866"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9" name="Freeform: Shape 328">
              <a:extLst>
                <a:ext uri="{FF2B5EF4-FFF2-40B4-BE49-F238E27FC236}">
                  <a16:creationId xmlns:a16="http://schemas.microsoft.com/office/drawing/2014/main" id="{6A7B2BE6-8CBD-4DD8-81B0-BC3B66296567}"/>
                </a:ext>
              </a:extLst>
            </p:cNvPr>
            <p:cNvSpPr/>
            <p:nvPr/>
          </p:nvSpPr>
          <p:spPr>
            <a:xfrm>
              <a:off x="2022546" y="3004188"/>
              <a:ext cx="4665" cy="4665"/>
            </a:xfrm>
            <a:custGeom>
              <a:avLst/>
              <a:gdLst/>
              <a:ahLst/>
              <a:cxnLst/>
              <a:rect l="0" t="0" r="0" b="0"/>
              <a:pathLst>
                <a:path>
                  <a:moveTo>
                    <a:pt x="175" y="933"/>
                  </a:moveTo>
                  <a:cubicBezTo>
                    <a:pt x="-292" y="2333"/>
                    <a:pt x="175" y="3266"/>
                    <a:pt x="1574" y="2799"/>
                  </a:cubicBezTo>
                  <a:cubicBezTo>
                    <a:pt x="2041" y="2799"/>
                    <a:pt x="2041" y="1866"/>
                    <a:pt x="2041" y="1400"/>
                  </a:cubicBezTo>
                  <a:cubicBezTo>
                    <a:pt x="1574" y="933"/>
                    <a:pt x="1574" y="467"/>
                    <a:pt x="1108" y="0"/>
                  </a:cubicBezTo>
                  <a:cubicBezTo>
                    <a:pt x="1108" y="0"/>
                    <a:pt x="641" y="467"/>
                    <a:pt x="175"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0" name="Freeform: Shape 329">
              <a:extLst>
                <a:ext uri="{FF2B5EF4-FFF2-40B4-BE49-F238E27FC236}">
                  <a16:creationId xmlns:a16="http://schemas.microsoft.com/office/drawing/2014/main" id="{65DDAE5C-83C1-4FCC-837C-69FC623F39E7}"/>
                </a:ext>
              </a:extLst>
            </p:cNvPr>
            <p:cNvSpPr/>
            <p:nvPr/>
          </p:nvSpPr>
          <p:spPr>
            <a:xfrm>
              <a:off x="3298075" y="2623075"/>
              <a:ext cx="4665" cy="4665"/>
            </a:xfrm>
            <a:custGeom>
              <a:avLst/>
              <a:gdLst/>
              <a:ahLst/>
              <a:cxnLst/>
              <a:rect l="0" t="0" r="0" b="0"/>
              <a:pathLst>
                <a:path>
                  <a:moveTo>
                    <a:pt x="0" y="466"/>
                  </a:moveTo>
                  <a:cubicBezTo>
                    <a:pt x="466" y="466"/>
                    <a:pt x="466" y="466"/>
                    <a:pt x="933" y="466"/>
                  </a:cubicBezTo>
                  <a:cubicBezTo>
                    <a:pt x="933" y="466"/>
                    <a:pt x="933" y="466"/>
                    <a:pt x="933" y="466"/>
                  </a:cubicBezTo>
                  <a:cubicBezTo>
                    <a:pt x="933" y="466"/>
                    <a:pt x="466" y="466"/>
                    <a:pt x="466" y="0"/>
                  </a:cubicBezTo>
                  <a:cubicBezTo>
                    <a:pt x="466" y="0"/>
                    <a:pt x="466" y="0"/>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1" name="Freeform: Shape 330">
              <a:extLst>
                <a:ext uri="{FF2B5EF4-FFF2-40B4-BE49-F238E27FC236}">
                  <a16:creationId xmlns:a16="http://schemas.microsoft.com/office/drawing/2014/main" id="{9129FC91-8136-4996-BDCA-A79760614545}"/>
                </a:ext>
              </a:extLst>
            </p:cNvPr>
            <p:cNvSpPr/>
            <p:nvPr/>
          </p:nvSpPr>
          <p:spPr>
            <a:xfrm>
              <a:off x="3295276" y="2623489"/>
              <a:ext cx="4665" cy="4665"/>
            </a:xfrm>
            <a:custGeom>
              <a:avLst/>
              <a:gdLst/>
              <a:ahLst/>
              <a:cxnLst/>
              <a:rect l="0" t="0" r="0" b="0"/>
              <a:pathLst>
                <a:path>
                  <a:moveTo>
                    <a:pt x="0" y="1451"/>
                  </a:moveTo>
                  <a:cubicBezTo>
                    <a:pt x="0" y="1451"/>
                    <a:pt x="933" y="1918"/>
                    <a:pt x="1399" y="1918"/>
                  </a:cubicBezTo>
                  <a:cubicBezTo>
                    <a:pt x="1866" y="1451"/>
                    <a:pt x="2799" y="518"/>
                    <a:pt x="3265" y="52"/>
                  </a:cubicBezTo>
                  <a:cubicBezTo>
                    <a:pt x="1866" y="52"/>
                    <a:pt x="466" y="-415"/>
                    <a:pt x="0" y="145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2" name="Freeform: Shape 331">
              <a:extLst>
                <a:ext uri="{FF2B5EF4-FFF2-40B4-BE49-F238E27FC236}">
                  <a16:creationId xmlns:a16="http://schemas.microsoft.com/office/drawing/2014/main" id="{899F2E63-AA15-455D-9DB3-B08FDFAE5682}"/>
                </a:ext>
              </a:extLst>
            </p:cNvPr>
            <p:cNvSpPr/>
            <p:nvPr/>
          </p:nvSpPr>
          <p:spPr>
            <a:xfrm>
              <a:off x="5020317" y="2714971"/>
              <a:ext cx="4665" cy="4665"/>
            </a:xfrm>
            <a:custGeom>
              <a:avLst/>
              <a:gdLst/>
              <a:ahLst/>
              <a:cxnLst/>
              <a:rect l="0" t="0" r="0" b="0"/>
              <a:pathLst>
                <a:path>
                  <a:moveTo>
                    <a:pt x="0" y="1400"/>
                  </a:moveTo>
                  <a:cubicBezTo>
                    <a:pt x="0" y="1866"/>
                    <a:pt x="466" y="2333"/>
                    <a:pt x="933" y="2799"/>
                  </a:cubicBezTo>
                  <a:cubicBezTo>
                    <a:pt x="1399" y="2333"/>
                    <a:pt x="1866" y="1866"/>
                    <a:pt x="1866" y="1400"/>
                  </a:cubicBezTo>
                  <a:cubicBezTo>
                    <a:pt x="1399" y="-467"/>
                    <a:pt x="466" y="-467"/>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3" name="Freeform: Shape 332">
              <a:extLst>
                <a:ext uri="{FF2B5EF4-FFF2-40B4-BE49-F238E27FC236}">
                  <a16:creationId xmlns:a16="http://schemas.microsoft.com/office/drawing/2014/main" id="{81816A57-EEAC-410E-A3F9-F41B3CC02D35}"/>
                </a:ext>
              </a:extLst>
            </p:cNvPr>
            <p:cNvSpPr/>
            <p:nvPr/>
          </p:nvSpPr>
          <p:spPr>
            <a:xfrm>
              <a:off x="2341793" y="1793676"/>
              <a:ext cx="4665" cy="4665"/>
            </a:xfrm>
            <a:custGeom>
              <a:avLst/>
              <a:gdLst/>
              <a:ahLst/>
              <a:cxnLst/>
              <a:rect l="0" t="0" r="0" b="0"/>
              <a:pathLst>
                <a:path>
                  <a:moveTo>
                    <a:pt x="0" y="0"/>
                  </a:moveTo>
                  <a:cubicBezTo>
                    <a:pt x="0" y="0"/>
                    <a:pt x="0" y="466"/>
                    <a:pt x="0" y="0"/>
                  </a:cubicBezTo>
                  <a:cubicBezTo>
                    <a:pt x="0" y="466"/>
                    <a:pt x="0" y="466"/>
                    <a:pt x="0" y="0"/>
                  </a:cubicBezTo>
                  <a:cubicBezTo>
                    <a:pt x="467" y="0"/>
                    <a:pt x="467" y="0"/>
                    <a:pt x="467" y="0"/>
                  </a:cubicBezTo>
                  <a:cubicBezTo>
                    <a:pt x="467"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4" name="Freeform: Shape 333">
              <a:extLst>
                <a:ext uri="{FF2B5EF4-FFF2-40B4-BE49-F238E27FC236}">
                  <a16:creationId xmlns:a16="http://schemas.microsoft.com/office/drawing/2014/main" id="{3082204C-55DF-4CC4-AAAF-6BEFFB5B33E1}"/>
                </a:ext>
              </a:extLst>
            </p:cNvPr>
            <p:cNvSpPr/>
            <p:nvPr/>
          </p:nvSpPr>
          <p:spPr>
            <a:xfrm>
              <a:off x="2336196" y="1790103"/>
              <a:ext cx="4665" cy="4665"/>
            </a:xfrm>
            <a:custGeom>
              <a:avLst/>
              <a:gdLst/>
              <a:ahLst/>
              <a:cxnLst/>
              <a:rect l="0" t="0" r="0" b="0"/>
              <a:pathLst>
                <a:path w="4665">
                  <a:moveTo>
                    <a:pt x="2799" y="306"/>
                  </a:moveTo>
                  <a:cubicBezTo>
                    <a:pt x="1866" y="773"/>
                    <a:pt x="933" y="1239"/>
                    <a:pt x="0" y="2172"/>
                  </a:cubicBezTo>
                  <a:cubicBezTo>
                    <a:pt x="933" y="2639"/>
                    <a:pt x="1866" y="3572"/>
                    <a:pt x="2799" y="4038"/>
                  </a:cubicBezTo>
                  <a:cubicBezTo>
                    <a:pt x="3732" y="4505"/>
                    <a:pt x="4665" y="4038"/>
                    <a:pt x="6065" y="4038"/>
                  </a:cubicBezTo>
                  <a:cubicBezTo>
                    <a:pt x="6065" y="3105"/>
                    <a:pt x="6065" y="1706"/>
                    <a:pt x="6065" y="773"/>
                  </a:cubicBezTo>
                  <a:cubicBezTo>
                    <a:pt x="4665" y="-160"/>
                    <a:pt x="3732" y="-160"/>
                    <a:pt x="2799" y="30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5" name="Freeform: Shape 334">
              <a:extLst>
                <a:ext uri="{FF2B5EF4-FFF2-40B4-BE49-F238E27FC236}">
                  <a16:creationId xmlns:a16="http://schemas.microsoft.com/office/drawing/2014/main" id="{52339814-70C3-4C9E-A49F-593E8CB39E0A}"/>
                </a:ext>
              </a:extLst>
            </p:cNvPr>
            <p:cNvSpPr/>
            <p:nvPr/>
          </p:nvSpPr>
          <p:spPr>
            <a:xfrm>
              <a:off x="2212451" y="1532447"/>
              <a:ext cx="4665" cy="4665"/>
            </a:xfrm>
            <a:custGeom>
              <a:avLst/>
              <a:gdLst/>
              <a:ahLst/>
              <a:cxnLst/>
              <a:rect l="0" t="0" r="0" b="0"/>
              <a:pathLst>
                <a:path>
                  <a:moveTo>
                    <a:pt x="2460" y="2333"/>
                  </a:moveTo>
                  <a:cubicBezTo>
                    <a:pt x="2926" y="1866"/>
                    <a:pt x="3393" y="1399"/>
                    <a:pt x="3859" y="1399"/>
                  </a:cubicBezTo>
                  <a:cubicBezTo>
                    <a:pt x="2926" y="933"/>
                    <a:pt x="1993" y="466"/>
                    <a:pt x="1060" y="0"/>
                  </a:cubicBezTo>
                  <a:cubicBezTo>
                    <a:pt x="594" y="0"/>
                    <a:pt x="-339" y="933"/>
                    <a:pt x="127" y="933"/>
                  </a:cubicBezTo>
                  <a:cubicBezTo>
                    <a:pt x="127" y="1866"/>
                    <a:pt x="1060" y="2333"/>
                    <a:pt x="2460"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6" name="Freeform: Shape 335">
              <a:extLst>
                <a:ext uri="{FF2B5EF4-FFF2-40B4-BE49-F238E27FC236}">
                  <a16:creationId xmlns:a16="http://schemas.microsoft.com/office/drawing/2014/main" id="{52346FAB-5AF3-49B4-AFDF-80E8FC6953AC}"/>
                </a:ext>
              </a:extLst>
            </p:cNvPr>
            <p:cNvSpPr/>
            <p:nvPr/>
          </p:nvSpPr>
          <p:spPr>
            <a:xfrm>
              <a:off x="3367114" y="2636136"/>
              <a:ext cx="4665" cy="4665"/>
            </a:xfrm>
            <a:custGeom>
              <a:avLst/>
              <a:gdLst/>
              <a:ahLst/>
              <a:cxnLst/>
              <a:rect l="0" t="0" r="0" b="0"/>
              <a:pathLst>
                <a:path>
                  <a:moveTo>
                    <a:pt x="1399" y="933"/>
                  </a:moveTo>
                  <a:lnTo>
                    <a:pt x="1399" y="0"/>
                  </a:lnTo>
                  <a:lnTo>
                    <a:pt x="0" y="467"/>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7" name="Freeform: Shape 336">
              <a:extLst>
                <a:ext uri="{FF2B5EF4-FFF2-40B4-BE49-F238E27FC236}">
                  <a16:creationId xmlns:a16="http://schemas.microsoft.com/office/drawing/2014/main" id="{B2F81767-4FE0-4B22-BD76-16197B6874D4}"/>
                </a:ext>
              </a:extLst>
            </p:cNvPr>
            <p:cNvSpPr/>
            <p:nvPr/>
          </p:nvSpPr>
          <p:spPr>
            <a:xfrm>
              <a:off x="1814671" y="2871708"/>
              <a:ext cx="4665" cy="4665"/>
            </a:xfrm>
            <a:custGeom>
              <a:avLst/>
              <a:gdLst/>
              <a:ahLst/>
              <a:cxnLst/>
              <a:rect l="0" t="0" r="0" b="0"/>
              <a:pathLst>
                <a:path>
                  <a:moveTo>
                    <a:pt x="933" y="0"/>
                  </a:moveTo>
                  <a:cubicBezTo>
                    <a:pt x="467" y="467"/>
                    <a:pt x="0" y="933"/>
                    <a:pt x="0" y="1399"/>
                  </a:cubicBezTo>
                  <a:cubicBezTo>
                    <a:pt x="0" y="1866"/>
                    <a:pt x="467" y="2333"/>
                    <a:pt x="467" y="2799"/>
                  </a:cubicBezTo>
                  <a:cubicBezTo>
                    <a:pt x="933" y="2333"/>
                    <a:pt x="1399" y="1866"/>
                    <a:pt x="1399" y="1399"/>
                  </a:cubicBezTo>
                  <a:cubicBezTo>
                    <a:pt x="1399" y="1399"/>
                    <a:pt x="1399" y="467"/>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8" name="Freeform: Shape 337">
              <a:extLst>
                <a:ext uri="{FF2B5EF4-FFF2-40B4-BE49-F238E27FC236}">
                  <a16:creationId xmlns:a16="http://schemas.microsoft.com/office/drawing/2014/main" id="{B40A88E7-D709-4540-B2D0-7A9F89E972DF}"/>
                </a:ext>
              </a:extLst>
            </p:cNvPr>
            <p:cNvSpPr/>
            <p:nvPr/>
          </p:nvSpPr>
          <p:spPr>
            <a:xfrm>
              <a:off x="3136207" y="2522782"/>
              <a:ext cx="4665" cy="4665"/>
            </a:xfrm>
            <a:custGeom>
              <a:avLst/>
              <a:gdLst/>
              <a:ahLst/>
              <a:cxnLst/>
              <a:rect l="0" t="0" r="0" b="0"/>
              <a:pathLst>
                <a:path>
                  <a:moveTo>
                    <a:pt x="0" y="466"/>
                  </a:moveTo>
                  <a:cubicBezTo>
                    <a:pt x="467" y="466"/>
                    <a:pt x="467" y="466"/>
                    <a:pt x="933" y="466"/>
                  </a:cubicBezTo>
                  <a:cubicBezTo>
                    <a:pt x="933" y="466"/>
                    <a:pt x="933" y="466"/>
                    <a:pt x="933" y="466"/>
                  </a:cubicBezTo>
                  <a:cubicBezTo>
                    <a:pt x="933" y="466"/>
                    <a:pt x="933" y="466"/>
                    <a:pt x="467" y="0"/>
                  </a:cubicBezTo>
                  <a:cubicBezTo>
                    <a:pt x="467" y="0"/>
                    <a:pt x="0" y="466"/>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9" name="Freeform: Shape 338">
              <a:extLst>
                <a:ext uri="{FF2B5EF4-FFF2-40B4-BE49-F238E27FC236}">
                  <a16:creationId xmlns:a16="http://schemas.microsoft.com/office/drawing/2014/main" id="{BED02E25-1C9C-461C-8BA3-472E597B1B76}"/>
                </a:ext>
              </a:extLst>
            </p:cNvPr>
            <p:cNvSpPr/>
            <p:nvPr/>
          </p:nvSpPr>
          <p:spPr>
            <a:xfrm>
              <a:off x="3132941" y="2523248"/>
              <a:ext cx="4665" cy="4665"/>
            </a:xfrm>
            <a:custGeom>
              <a:avLst/>
              <a:gdLst/>
              <a:ahLst/>
              <a:cxnLst/>
              <a:rect l="0" t="0" r="0" b="0"/>
              <a:pathLst>
                <a:path>
                  <a:moveTo>
                    <a:pt x="0" y="1400"/>
                  </a:moveTo>
                  <a:cubicBezTo>
                    <a:pt x="467" y="1400"/>
                    <a:pt x="933" y="1866"/>
                    <a:pt x="1400" y="1866"/>
                  </a:cubicBezTo>
                  <a:cubicBezTo>
                    <a:pt x="2333" y="1400"/>
                    <a:pt x="2799" y="467"/>
                    <a:pt x="3266" y="0"/>
                  </a:cubicBezTo>
                  <a:cubicBezTo>
                    <a:pt x="1866" y="0"/>
                    <a:pt x="933" y="0"/>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0" name="Freeform: Shape 339">
              <a:extLst>
                <a:ext uri="{FF2B5EF4-FFF2-40B4-BE49-F238E27FC236}">
                  <a16:creationId xmlns:a16="http://schemas.microsoft.com/office/drawing/2014/main" id="{5BDA53C9-32A9-4238-AECD-658E022C87BD}"/>
                </a:ext>
              </a:extLst>
            </p:cNvPr>
            <p:cNvSpPr/>
            <p:nvPr/>
          </p:nvSpPr>
          <p:spPr>
            <a:xfrm>
              <a:off x="3252827" y="1552038"/>
              <a:ext cx="4665" cy="4665"/>
            </a:xfrm>
            <a:custGeom>
              <a:avLst/>
              <a:gdLst/>
              <a:ahLst/>
              <a:cxnLst/>
              <a:rect l="0" t="0" r="0" b="0"/>
              <a:pathLst>
                <a:path h="4665">
                  <a:moveTo>
                    <a:pt x="0" y="1400"/>
                  </a:moveTo>
                  <a:cubicBezTo>
                    <a:pt x="0" y="2333"/>
                    <a:pt x="933" y="3732"/>
                    <a:pt x="933" y="4665"/>
                  </a:cubicBezTo>
                  <a:cubicBezTo>
                    <a:pt x="1399" y="4199"/>
                    <a:pt x="2333" y="4199"/>
                    <a:pt x="2333" y="3266"/>
                  </a:cubicBezTo>
                  <a:cubicBezTo>
                    <a:pt x="2799" y="1866"/>
                    <a:pt x="2333" y="933"/>
                    <a:pt x="933" y="0"/>
                  </a:cubicBezTo>
                  <a:cubicBezTo>
                    <a:pt x="933" y="933"/>
                    <a:pt x="0" y="1400"/>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1" name="Freeform: Shape 340">
              <a:extLst>
                <a:ext uri="{FF2B5EF4-FFF2-40B4-BE49-F238E27FC236}">
                  <a16:creationId xmlns:a16="http://schemas.microsoft.com/office/drawing/2014/main" id="{CE80FDAC-9D4D-4B8A-87FD-0701C1371BD8}"/>
                </a:ext>
              </a:extLst>
            </p:cNvPr>
            <p:cNvSpPr/>
            <p:nvPr/>
          </p:nvSpPr>
          <p:spPr>
            <a:xfrm>
              <a:off x="3897903" y="1570698"/>
              <a:ext cx="4665" cy="4665"/>
            </a:xfrm>
            <a:custGeom>
              <a:avLst/>
              <a:gdLst/>
              <a:ahLst/>
              <a:cxnLst/>
              <a:rect l="0" t="0" r="0" b="0"/>
              <a:pathLst>
                <a:path>
                  <a:moveTo>
                    <a:pt x="3330" y="1866"/>
                  </a:moveTo>
                  <a:cubicBezTo>
                    <a:pt x="3330" y="1400"/>
                    <a:pt x="3330" y="466"/>
                    <a:pt x="2864" y="466"/>
                  </a:cubicBezTo>
                  <a:cubicBezTo>
                    <a:pt x="2397" y="0"/>
                    <a:pt x="1464" y="0"/>
                    <a:pt x="998" y="0"/>
                  </a:cubicBezTo>
                  <a:cubicBezTo>
                    <a:pt x="-402" y="933"/>
                    <a:pt x="-402" y="1866"/>
                    <a:pt x="1464" y="2333"/>
                  </a:cubicBezTo>
                  <a:cubicBezTo>
                    <a:pt x="2397" y="2333"/>
                    <a:pt x="2864" y="1866"/>
                    <a:pt x="3330"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2" name="Freeform: Shape 341">
              <a:extLst>
                <a:ext uri="{FF2B5EF4-FFF2-40B4-BE49-F238E27FC236}">
                  <a16:creationId xmlns:a16="http://schemas.microsoft.com/office/drawing/2014/main" id="{F22806F9-27D7-4311-99A5-B0A5B494F47F}"/>
                </a:ext>
              </a:extLst>
            </p:cNvPr>
            <p:cNvSpPr/>
            <p:nvPr/>
          </p:nvSpPr>
          <p:spPr>
            <a:xfrm>
              <a:off x="3888172" y="1574983"/>
              <a:ext cx="4665" cy="4665"/>
            </a:xfrm>
            <a:custGeom>
              <a:avLst/>
              <a:gdLst/>
              <a:ahLst/>
              <a:cxnLst/>
              <a:rect l="0" t="0" r="0" b="0"/>
              <a:pathLst>
                <a:path>
                  <a:moveTo>
                    <a:pt x="0" y="1312"/>
                  </a:moveTo>
                  <a:cubicBezTo>
                    <a:pt x="0" y="1312"/>
                    <a:pt x="933" y="1778"/>
                    <a:pt x="1399" y="1778"/>
                  </a:cubicBezTo>
                  <a:cubicBezTo>
                    <a:pt x="1399" y="1778"/>
                    <a:pt x="1866" y="845"/>
                    <a:pt x="1866" y="845"/>
                  </a:cubicBezTo>
                  <a:cubicBezTo>
                    <a:pt x="933" y="-554"/>
                    <a:pt x="0" y="-88"/>
                    <a:pt x="0" y="131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3" name="Freeform: Shape 342">
              <a:extLst>
                <a:ext uri="{FF2B5EF4-FFF2-40B4-BE49-F238E27FC236}">
                  <a16:creationId xmlns:a16="http://schemas.microsoft.com/office/drawing/2014/main" id="{000F8FBA-6568-4A9C-B922-35291BCBFDA7}"/>
                </a:ext>
              </a:extLst>
            </p:cNvPr>
            <p:cNvSpPr/>
            <p:nvPr/>
          </p:nvSpPr>
          <p:spPr>
            <a:xfrm>
              <a:off x="5284169" y="3033110"/>
              <a:ext cx="4665" cy="4665"/>
            </a:xfrm>
            <a:custGeom>
              <a:avLst/>
              <a:gdLst/>
              <a:ahLst/>
              <a:cxnLst/>
              <a:rect l="0" t="0" r="0" b="0"/>
              <a:pathLst>
                <a:path>
                  <a:moveTo>
                    <a:pt x="2507" y="933"/>
                  </a:moveTo>
                  <a:cubicBezTo>
                    <a:pt x="2041" y="467"/>
                    <a:pt x="2041" y="0"/>
                    <a:pt x="1574" y="0"/>
                  </a:cubicBezTo>
                  <a:cubicBezTo>
                    <a:pt x="175" y="0"/>
                    <a:pt x="-292" y="467"/>
                    <a:pt x="175" y="1399"/>
                  </a:cubicBezTo>
                  <a:cubicBezTo>
                    <a:pt x="175" y="1866"/>
                    <a:pt x="1108" y="1866"/>
                    <a:pt x="1574" y="1866"/>
                  </a:cubicBezTo>
                  <a:cubicBezTo>
                    <a:pt x="2041" y="1399"/>
                    <a:pt x="2507" y="933"/>
                    <a:pt x="2507"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4" name="Freeform: Shape 343">
              <a:extLst>
                <a:ext uri="{FF2B5EF4-FFF2-40B4-BE49-F238E27FC236}">
                  <a16:creationId xmlns:a16="http://schemas.microsoft.com/office/drawing/2014/main" id="{C8C0A547-FA7C-40B1-84C1-C3DE60CBD257}"/>
                </a:ext>
              </a:extLst>
            </p:cNvPr>
            <p:cNvSpPr/>
            <p:nvPr/>
          </p:nvSpPr>
          <p:spPr>
            <a:xfrm>
              <a:off x="2897369" y="2256888"/>
              <a:ext cx="4665" cy="4665"/>
            </a:xfrm>
            <a:custGeom>
              <a:avLst/>
              <a:gdLst/>
              <a:ahLst/>
              <a:cxnLst/>
              <a:rect l="0" t="0" r="0" b="0"/>
              <a:pathLst>
                <a:path>
                  <a:moveTo>
                    <a:pt x="0" y="0"/>
                  </a:moveTo>
                  <a:cubicBezTo>
                    <a:pt x="0" y="0"/>
                    <a:pt x="467" y="0"/>
                    <a:pt x="467" y="0"/>
                  </a:cubicBezTo>
                  <a:cubicBezTo>
                    <a:pt x="467" y="0"/>
                    <a:pt x="467" y="0"/>
                    <a:pt x="467" y="0"/>
                  </a:cubicBezTo>
                  <a:cubicBezTo>
                    <a:pt x="467" y="0"/>
                    <a:pt x="0" y="0"/>
                    <a:pt x="0" y="0"/>
                  </a:cubicBezTo>
                  <a:cubicBezTo>
                    <a:pt x="0"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5" name="Freeform: Shape 344">
              <a:extLst>
                <a:ext uri="{FF2B5EF4-FFF2-40B4-BE49-F238E27FC236}">
                  <a16:creationId xmlns:a16="http://schemas.microsoft.com/office/drawing/2014/main" id="{09B7557A-700F-4980-8BAC-2C20F45FC4FF}"/>
                </a:ext>
              </a:extLst>
            </p:cNvPr>
            <p:cNvSpPr/>
            <p:nvPr/>
          </p:nvSpPr>
          <p:spPr>
            <a:xfrm>
              <a:off x="2893045" y="2256888"/>
              <a:ext cx="4665" cy="4665"/>
            </a:xfrm>
            <a:custGeom>
              <a:avLst/>
              <a:gdLst/>
              <a:ahLst/>
              <a:cxnLst/>
              <a:rect l="0" t="0" r="0" b="0"/>
              <a:pathLst>
                <a:path>
                  <a:moveTo>
                    <a:pt x="1060" y="0"/>
                  </a:moveTo>
                  <a:cubicBezTo>
                    <a:pt x="594" y="0"/>
                    <a:pt x="-339" y="933"/>
                    <a:pt x="127" y="1400"/>
                  </a:cubicBezTo>
                  <a:cubicBezTo>
                    <a:pt x="594" y="2799"/>
                    <a:pt x="1527" y="3732"/>
                    <a:pt x="2926" y="2799"/>
                  </a:cubicBezTo>
                  <a:cubicBezTo>
                    <a:pt x="3859" y="2333"/>
                    <a:pt x="3859" y="933"/>
                    <a:pt x="4326" y="0"/>
                  </a:cubicBezTo>
                  <a:cubicBezTo>
                    <a:pt x="2926" y="0"/>
                    <a:pt x="1993" y="0"/>
                    <a:pt x="106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6" name="Freeform: Shape 345">
              <a:extLst>
                <a:ext uri="{FF2B5EF4-FFF2-40B4-BE49-F238E27FC236}">
                  <a16:creationId xmlns:a16="http://schemas.microsoft.com/office/drawing/2014/main" id="{6EF96858-C7D4-4FE1-843E-2E0E75A52572}"/>
                </a:ext>
              </a:extLst>
            </p:cNvPr>
            <p:cNvSpPr/>
            <p:nvPr/>
          </p:nvSpPr>
          <p:spPr>
            <a:xfrm>
              <a:off x="2017590" y="3059698"/>
              <a:ext cx="4665" cy="4665"/>
            </a:xfrm>
            <a:custGeom>
              <a:avLst/>
              <a:gdLst/>
              <a:ahLst/>
              <a:cxnLst/>
              <a:rect l="0" t="0" r="0" b="0"/>
              <a:pathLst>
                <a:path>
                  <a:moveTo>
                    <a:pt x="0" y="1400"/>
                  </a:moveTo>
                  <a:cubicBezTo>
                    <a:pt x="1399" y="2333"/>
                    <a:pt x="2333" y="2333"/>
                    <a:pt x="1866" y="467"/>
                  </a:cubicBezTo>
                  <a:cubicBezTo>
                    <a:pt x="1866" y="467"/>
                    <a:pt x="933" y="0"/>
                    <a:pt x="467" y="0"/>
                  </a:cubicBezTo>
                  <a:cubicBezTo>
                    <a:pt x="467" y="467"/>
                    <a:pt x="467" y="933"/>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7" name="Freeform: Shape 346">
              <a:extLst>
                <a:ext uri="{FF2B5EF4-FFF2-40B4-BE49-F238E27FC236}">
                  <a16:creationId xmlns:a16="http://schemas.microsoft.com/office/drawing/2014/main" id="{6E1B11D2-68B3-419B-8D3C-E5A96E9423E9}"/>
                </a:ext>
              </a:extLst>
            </p:cNvPr>
            <p:cNvSpPr/>
            <p:nvPr/>
          </p:nvSpPr>
          <p:spPr>
            <a:xfrm>
              <a:off x="595761" y="2065632"/>
              <a:ext cx="4665" cy="4665"/>
            </a:xfrm>
            <a:custGeom>
              <a:avLst/>
              <a:gdLst/>
              <a:ahLst/>
              <a:cxnLst/>
              <a:rect l="0" t="0" r="0" b="0"/>
              <a:pathLst>
                <a:path>
                  <a:moveTo>
                    <a:pt x="0" y="1400"/>
                  </a:moveTo>
                  <a:cubicBezTo>
                    <a:pt x="0" y="1866"/>
                    <a:pt x="467" y="2333"/>
                    <a:pt x="933" y="2799"/>
                  </a:cubicBezTo>
                  <a:cubicBezTo>
                    <a:pt x="1400" y="2333"/>
                    <a:pt x="1866" y="1866"/>
                    <a:pt x="1866" y="1400"/>
                  </a:cubicBezTo>
                  <a:cubicBezTo>
                    <a:pt x="1400" y="933"/>
                    <a:pt x="1400" y="467"/>
                    <a:pt x="933" y="0"/>
                  </a:cubicBezTo>
                  <a:cubicBezTo>
                    <a:pt x="467" y="467"/>
                    <a:pt x="0" y="933"/>
                    <a:pt x="0"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8" name="Freeform: Shape 347">
              <a:extLst>
                <a:ext uri="{FF2B5EF4-FFF2-40B4-BE49-F238E27FC236}">
                  <a16:creationId xmlns:a16="http://schemas.microsoft.com/office/drawing/2014/main" id="{A95BF153-0DF1-4A6F-877D-0715D40A13A5}"/>
                </a:ext>
              </a:extLst>
            </p:cNvPr>
            <p:cNvSpPr/>
            <p:nvPr/>
          </p:nvSpPr>
          <p:spPr>
            <a:xfrm>
              <a:off x="4456344" y="3081623"/>
              <a:ext cx="4665" cy="4665"/>
            </a:xfrm>
            <a:custGeom>
              <a:avLst/>
              <a:gdLst/>
              <a:ahLst/>
              <a:cxnLst/>
              <a:rect l="0" t="0" r="0" b="0"/>
              <a:pathLst>
                <a:path>
                  <a:moveTo>
                    <a:pt x="0" y="2799"/>
                  </a:moveTo>
                  <a:cubicBezTo>
                    <a:pt x="0" y="2799"/>
                    <a:pt x="933" y="3732"/>
                    <a:pt x="1399" y="3732"/>
                  </a:cubicBezTo>
                  <a:cubicBezTo>
                    <a:pt x="1866" y="3732"/>
                    <a:pt x="2799" y="3266"/>
                    <a:pt x="2799" y="2799"/>
                  </a:cubicBezTo>
                  <a:cubicBezTo>
                    <a:pt x="2333" y="1866"/>
                    <a:pt x="1866" y="933"/>
                    <a:pt x="1866" y="0"/>
                  </a:cubicBezTo>
                  <a:cubicBezTo>
                    <a:pt x="933" y="933"/>
                    <a:pt x="467" y="1866"/>
                    <a:pt x="0"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9" name="Freeform: Shape 348">
              <a:extLst>
                <a:ext uri="{FF2B5EF4-FFF2-40B4-BE49-F238E27FC236}">
                  <a16:creationId xmlns:a16="http://schemas.microsoft.com/office/drawing/2014/main" id="{62484566-4699-4C50-AA89-BDC10BE3B903}"/>
                </a:ext>
              </a:extLst>
            </p:cNvPr>
            <p:cNvSpPr/>
            <p:nvPr/>
          </p:nvSpPr>
          <p:spPr>
            <a:xfrm>
              <a:off x="1070618" y="2056302"/>
              <a:ext cx="4665" cy="4665"/>
            </a:xfrm>
            <a:custGeom>
              <a:avLst/>
              <a:gdLst/>
              <a:ahLst/>
              <a:cxnLst/>
              <a:rect l="0" t="0" r="0" b="0"/>
              <a:pathLst>
                <a:path>
                  <a:moveTo>
                    <a:pt x="1418" y="3732"/>
                  </a:moveTo>
                  <a:cubicBezTo>
                    <a:pt x="1885" y="3732"/>
                    <a:pt x="1885" y="2799"/>
                    <a:pt x="1885" y="2333"/>
                  </a:cubicBezTo>
                  <a:cubicBezTo>
                    <a:pt x="1885" y="1400"/>
                    <a:pt x="1885" y="933"/>
                    <a:pt x="1885" y="0"/>
                  </a:cubicBezTo>
                  <a:cubicBezTo>
                    <a:pt x="1418" y="933"/>
                    <a:pt x="952" y="1400"/>
                    <a:pt x="485" y="2333"/>
                  </a:cubicBezTo>
                  <a:cubicBezTo>
                    <a:pt x="-448" y="3732"/>
                    <a:pt x="19" y="4665"/>
                    <a:pt x="1418" y="373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0" name="Freeform: Shape 349">
              <a:extLst>
                <a:ext uri="{FF2B5EF4-FFF2-40B4-BE49-F238E27FC236}">
                  <a16:creationId xmlns:a16="http://schemas.microsoft.com/office/drawing/2014/main" id="{269DEF81-1B6B-47BF-A53D-51138F00869D}"/>
                </a:ext>
              </a:extLst>
            </p:cNvPr>
            <p:cNvSpPr/>
            <p:nvPr/>
          </p:nvSpPr>
          <p:spPr>
            <a:xfrm>
              <a:off x="4848186" y="3125939"/>
              <a:ext cx="4665" cy="4665"/>
            </a:xfrm>
            <a:custGeom>
              <a:avLst/>
              <a:gdLst/>
              <a:ahLst/>
              <a:cxnLst/>
              <a:rect l="0" t="0" r="0" b="0"/>
              <a:pathLst>
                <a:path>
                  <a:moveTo>
                    <a:pt x="0" y="467"/>
                  </a:moveTo>
                  <a:lnTo>
                    <a:pt x="1399" y="1399"/>
                  </a:lnTo>
                  <a:lnTo>
                    <a:pt x="1399"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1" name="Freeform: Shape 350">
              <a:extLst>
                <a:ext uri="{FF2B5EF4-FFF2-40B4-BE49-F238E27FC236}">
                  <a16:creationId xmlns:a16="http://schemas.microsoft.com/office/drawing/2014/main" id="{7B823202-D733-45F1-8C9F-325263184856}"/>
                </a:ext>
              </a:extLst>
            </p:cNvPr>
            <p:cNvSpPr/>
            <p:nvPr/>
          </p:nvSpPr>
          <p:spPr>
            <a:xfrm>
              <a:off x="4479493" y="3141333"/>
              <a:ext cx="4665" cy="4665"/>
            </a:xfrm>
            <a:custGeom>
              <a:avLst/>
              <a:gdLst/>
              <a:ahLst/>
              <a:cxnLst/>
              <a:rect l="0" t="0" r="0" b="0"/>
              <a:pathLst>
                <a:path>
                  <a:moveTo>
                    <a:pt x="1574" y="0"/>
                  </a:moveTo>
                  <a:cubicBezTo>
                    <a:pt x="175" y="467"/>
                    <a:pt x="-292" y="1400"/>
                    <a:pt x="175" y="2333"/>
                  </a:cubicBezTo>
                  <a:cubicBezTo>
                    <a:pt x="175" y="2799"/>
                    <a:pt x="642" y="3266"/>
                    <a:pt x="1108" y="3732"/>
                  </a:cubicBezTo>
                  <a:cubicBezTo>
                    <a:pt x="1574" y="2799"/>
                    <a:pt x="2041" y="1866"/>
                    <a:pt x="2507" y="933"/>
                  </a:cubicBezTo>
                  <a:cubicBezTo>
                    <a:pt x="2507" y="933"/>
                    <a:pt x="2041" y="0"/>
                    <a:pt x="1574"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2" name="Freeform: Shape 351">
              <a:extLst>
                <a:ext uri="{FF2B5EF4-FFF2-40B4-BE49-F238E27FC236}">
                  <a16:creationId xmlns:a16="http://schemas.microsoft.com/office/drawing/2014/main" id="{2567BF2C-C17A-4745-AB02-BD5AF1BAEB11}"/>
                </a:ext>
              </a:extLst>
            </p:cNvPr>
            <p:cNvSpPr/>
            <p:nvPr/>
          </p:nvSpPr>
          <p:spPr>
            <a:xfrm>
              <a:off x="4914426" y="3160458"/>
              <a:ext cx="4665" cy="4665"/>
            </a:xfrm>
            <a:custGeom>
              <a:avLst/>
              <a:gdLst/>
              <a:ahLst/>
              <a:cxnLst/>
              <a:rect l="0" t="0" r="0" b="0"/>
              <a:pathLst>
                <a:path>
                  <a:moveTo>
                    <a:pt x="1399" y="0"/>
                  </a:moveTo>
                  <a:cubicBezTo>
                    <a:pt x="933" y="0"/>
                    <a:pt x="466" y="467"/>
                    <a:pt x="0" y="467"/>
                  </a:cubicBezTo>
                  <a:cubicBezTo>
                    <a:pt x="466" y="933"/>
                    <a:pt x="933" y="1400"/>
                    <a:pt x="1399" y="1400"/>
                  </a:cubicBezTo>
                  <a:cubicBezTo>
                    <a:pt x="1866" y="1400"/>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3" name="Freeform: Shape 352">
              <a:extLst>
                <a:ext uri="{FF2B5EF4-FFF2-40B4-BE49-F238E27FC236}">
                  <a16:creationId xmlns:a16="http://schemas.microsoft.com/office/drawing/2014/main" id="{06853F86-88AC-43D5-B04D-80B1833FD467}"/>
                </a:ext>
              </a:extLst>
            </p:cNvPr>
            <p:cNvSpPr/>
            <p:nvPr/>
          </p:nvSpPr>
          <p:spPr>
            <a:xfrm>
              <a:off x="4898100" y="3172102"/>
              <a:ext cx="4665" cy="4665"/>
            </a:xfrm>
            <a:custGeom>
              <a:avLst/>
              <a:gdLst/>
              <a:ahLst/>
              <a:cxnLst/>
              <a:rect l="0" t="0" r="0" b="0"/>
              <a:pathLst>
                <a:path>
                  <a:moveTo>
                    <a:pt x="2333" y="485"/>
                  </a:moveTo>
                  <a:cubicBezTo>
                    <a:pt x="933" y="-448"/>
                    <a:pt x="0" y="19"/>
                    <a:pt x="0" y="1419"/>
                  </a:cubicBezTo>
                  <a:cubicBezTo>
                    <a:pt x="0" y="1419"/>
                    <a:pt x="933" y="1885"/>
                    <a:pt x="1399" y="1885"/>
                  </a:cubicBezTo>
                  <a:cubicBezTo>
                    <a:pt x="1866" y="1419"/>
                    <a:pt x="2333" y="952"/>
                    <a:pt x="2333" y="48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4" name="Freeform: Shape 353">
              <a:extLst>
                <a:ext uri="{FF2B5EF4-FFF2-40B4-BE49-F238E27FC236}">
                  <a16:creationId xmlns:a16="http://schemas.microsoft.com/office/drawing/2014/main" id="{A58E5EEB-F937-4B55-845F-5BAF3B5EE28D}"/>
                </a:ext>
              </a:extLst>
            </p:cNvPr>
            <p:cNvSpPr/>
            <p:nvPr/>
          </p:nvSpPr>
          <p:spPr>
            <a:xfrm>
              <a:off x="5008188" y="3187981"/>
              <a:ext cx="4665" cy="4665"/>
            </a:xfrm>
            <a:custGeom>
              <a:avLst/>
              <a:gdLst/>
              <a:ahLst/>
              <a:cxnLst/>
              <a:rect l="0" t="0" r="0" b="0"/>
              <a:pathLst>
                <a:path>
                  <a:moveTo>
                    <a:pt x="0" y="1399"/>
                  </a:moveTo>
                  <a:cubicBezTo>
                    <a:pt x="0" y="1866"/>
                    <a:pt x="467" y="2332"/>
                    <a:pt x="933" y="2799"/>
                  </a:cubicBezTo>
                  <a:cubicBezTo>
                    <a:pt x="1400" y="2332"/>
                    <a:pt x="1400" y="1866"/>
                    <a:pt x="1866" y="1399"/>
                  </a:cubicBezTo>
                  <a:cubicBezTo>
                    <a:pt x="1400" y="-466"/>
                    <a:pt x="933" y="-466"/>
                    <a:pt x="0"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5" name="Freeform: Shape 354">
              <a:extLst>
                <a:ext uri="{FF2B5EF4-FFF2-40B4-BE49-F238E27FC236}">
                  <a16:creationId xmlns:a16="http://schemas.microsoft.com/office/drawing/2014/main" id="{63687A9D-AB34-4CE7-B02A-67DD8851FB06}"/>
                </a:ext>
              </a:extLst>
            </p:cNvPr>
            <p:cNvSpPr/>
            <p:nvPr/>
          </p:nvSpPr>
          <p:spPr>
            <a:xfrm>
              <a:off x="2199051" y="3251422"/>
              <a:ext cx="4665" cy="4665"/>
            </a:xfrm>
            <a:custGeom>
              <a:avLst/>
              <a:gdLst/>
              <a:ahLst/>
              <a:cxnLst/>
              <a:rect l="0" t="0" r="0" b="0"/>
              <a:pathLst>
                <a:path>
                  <a:moveTo>
                    <a:pt x="467" y="467"/>
                  </a:moveTo>
                  <a:cubicBezTo>
                    <a:pt x="467" y="467"/>
                    <a:pt x="467" y="467"/>
                    <a:pt x="467" y="467"/>
                  </a:cubicBezTo>
                  <a:cubicBezTo>
                    <a:pt x="0" y="0"/>
                    <a:pt x="0" y="0"/>
                    <a:pt x="0" y="0"/>
                  </a:cubicBezTo>
                  <a:cubicBezTo>
                    <a:pt x="0" y="0"/>
                    <a:pt x="0" y="467"/>
                    <a:pt x="0" y="467"/>
                  </a:cubicBezTo>
                  <a:cubicBezTo>
                    <a:pt x="0" y="467"/>
                    <a:pt x="467" y="467"/>
                    <a:pt x="467"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6" name="Freeform: Shape 355">
              <a:extLst>
                <a:ext uri="{FF2B5EF4-FFF2-40B4-BE49-F238E27FC236}">
                  <a16:creationId xmlns:a16="http://schemas.microsoft.com/office/drawing/2014/main" id="{0169C1E4-A3B5-4AB5-983D-CF9D0B5754E1}"/>
                </a:ext>
              </a:extLst>
            </p:cNvPr>
            <p:cNvSpPr/>
            <p:nvPr/>
          </p:nvSpPr>
          <p:spPr>
            <a:xfrm>
              <a:off x="2199517" y="3252240"/>
              <a:ext cx="4665" cy="4665"/>
            </a:xfrm>
            <a:custGeom>
              <a:avLst/>
              <a:gdLst/>
              <a:ahLst/>
              <a:cxnLst/>
              <a:rect l="0" t="0" r="0" b="0"/>
              <a:pathLst>
                <a:path w="4665">
                  <a:moveTo>
                    <a:pt x="6998" y="3380"/>
                  </a:moveTo>
                  <a:cubicBezTo>
                    <a:pt x="5598" y="581"/>
                    <a:pt x="2799" y="-352"/>
                    <a:pt x="0" y="115"/>
                  </a:cubicBezTo>
                  <a:cubicBezTo>
                    <a:pt x="1399" y="3380"/>
                    <a:pt x="4199" y="3380"/>
                    <a:pt x="6998" y="338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7" name="Freeform: Shape 356">
              <a:extLst>
                <a:ext uri="{FF2B5EF4-FFF2-40B4-BE49-F238E27FC236}">
                  <a16:creationId xmlns:a16="http://schemas.microsoft.com/office/drawing/2014/main" id="{87DE1A2A-4FAC-4E7C-8F15-5484D68EE455}"/>
                </a:ext>
              </a:extLst>
            </p:cNvPr>
            <p:cNvSpPr/>
            <p:nvPr/>
          </p:nvSpPr>
          <p:spPr>
            <a:xfrm>
              <a:off x="4656463" y="3263842"/>
              <a:ext cx="4665" cy="4665"/>
            </a:xfrm>
            <a:custGeom>
              <a:avLst/>
              <a:gdLst/>
              <a:ahLst/>
              <a:cxnLst/>
              <a:rect l="0" t="0" r="0" b="0"/>
              <a:pathLst>
                <a:path>
                  <a:moveTo>
                    <a:pt x="1399" y="175"/>
                  </a:moveTo>
                  <a:cubicBezTo>
                    <a:pt x="466" y="641"/>
                    <a:pt x="466" y="2041"/>
                    <a:pt x="0" y="2974"/>
                  </a:cubicBezTo>
                  <a:cubicBezTo>
                    <a:pt x="933" y="2974"/>
                    <a:pt x="1866" y="2974"/>
                    <a:pt x="2799" y="2974"/>
                  </a:cubicBezTo>
                  <a:cubicBezTo>
                    <a:pt x="3266" y="2974"/>
                    <a:pt x="3732" y="2041"/>
                    <a:pt x="3732" y="1574"/>
                  </a:cubicBezTo>
                  <a:cubicBezTo>
                    <a:pt x="3732" y="175"/>
                    <a:pt x="2799" y="-292"/>
                    <a:pt x="1399"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8" name="Freeform: Shape 357">
              <a:extLst>
                <a:ext uri="{FF2B5EF4-FFF2-40B4-BE49-F238E27FC236}">
                  <a16:creationId xmlns:a16="http://schemas.microsoft.com/office/drawing/2014/main" id="{F3720C37-9C5B-48BD-94EE-0D9615C19F82}"/>
                </a:ext>
              </a:extLst>
            </p:cNvPr>
            <p:cNvSpPr/>
            <p:nvPr/>
          </p:nvSpPr>
          <p:spPr>
            <a:xfrm>
              <a:off x="4655531" y="3266815"/>
              <a:ext cx="4665" cy="4665"/>
            </a:xfrm>
            <a:custGeom>
              <a:avLst/>
              <a:gdLst/>
              <a:ahLst/>
              <a:cxnLst/>
              <a:rect l="0" t="0" r="0" b="0"/>
              <a:pathLst>
                <a:path>
                  <a:moveTo>
                    <a:pt x="0" y="1399"/>
                  </a:moveTo>
                  <a:cubicBezTo>
                    <a:pt x="466" y="933"/>
                    <a:pt x="466" y="933"/>
                    <a:pt x="933" y="466"/>
                  </a:cubicBezTo>
                  <a:cubicBezTo>
                    <a:pt x="933" y="466"/>
                    <a:pt x="933" y="466"/>
                    <a:pt x="933" y="0"/>
                  </a:cubicBezTo>
                  <a:cubicBezTo>
                    <a:pt x="933" y="0"/>
                    <a:pt x="466" y="0"/>
                    <a:pt x="466" y="0"/>
                  </a:cubicBezTo>
                  <a:cubicBezTo>
                    <a:pt x="466" y="466"/>
                    <a:pt x="466" y="933"/>
                    <a:pt x="0"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9" name="Freeform: Shape 358">
              <a:extLst>
                <a:ext uri="{FF2B5EF4-FFF2-40B4-BE49-F238E27FC236}">
                  <a16:creationId xmlns:a16="http://schemas.microsoft.com/office/drawing/2014/main" id="{8ED04C6F-59E9-48A7-8CD9-2A2BE136FC39}"/>
                </a:ext>
              </a:extLst>
            </p:cNvPr>
            <p:cNvSpPr/>
            <p:nvPr/>
          </p:nvSpPr>
          <p:spPr>
            <a:xfrm>
              <a:off x="4654131" y="3268216"/>
              <a:ext cx="4665" cy="4665"/>
            </a:xfrm>
            <a:custGeom>
              <a:avLst/>
              <a:gdLst/>
              <a:ahLst/>
              <a:cxnLst/>
              <a:rect l="0" t="0" r="0" b="0"/>
              <a:pathLst>
                <a:path>
                  <a:moveTo>
                    <a:pt x="466" y="2799"/>
                  </a:moveTo>
                  <a:cubicBezTo>
                    <a:pt x="933" y="1866"/>
                    <a:pt x="933" y="933"/>
                    <a:pt x="1399" y="0"/>
                  </a:cubicBezTo>
                  <a:cubicBezTo>
                    <a:pt x="933" y="467"/>
                    <a:pt x="466" y="933"/>
                    <a:pt x="0" y="1399"/>
                  </a:cubicBezTo>
                  <a:cubicBezTo>
                    <a:pt x="0" y="1866"/>
                    <a:pt x="466" y="2333"/>
                    <a:pt x="466"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0" name="Freeform: Shape 359">
              <a:extLst>
                <a:ext uri="{FF2B5EF4-FFF2-40B4-BE49-F238E27FC236}">
                  <a16:creationId xmlns:a16="http://schemas.microsoft.com/office/drawing/2014/main" id="{0348B9A7-1CDC-4CAF-A652-0C7C0311B423}"/>
                </a:ext>
              </a:extLst>
            </p:cNvPr>
            <p:cNvSpPr/>
            <p:nvPr/>
          </p:nvSpPr>
          <p:spPr>
            <a:xfrm>
              <a:off x="5382646" y="3300868"/>
              <a:ext cx="4665" cy="4665"/>
            </a:xfrm>
            <a:custGeom>
              <a:avLst/>
              <a:gdLst/>
              <a:ahLst/>
              <a:cxnLst/>
              <a:rect l="0" t="0" r="0" b="0"/>
              <a:pathLst>
                <a:path>
                  <a:moveTo>
                    <a:pt x="124" y="1399"/>
                  </a:moveTo>
                  <a:cubicBezTo>
                    <a:pt x="-342" y="2799"/>
                    <a:pt x="590" y="3266"/>
                    <a:pt x="1523" y="2799"/>
                  </a:cubicBezTo>
                  <a:cubicBezTo>
                    <a:pt x="1990" y="2799"/>
                    <a:pt x="1990" y="1866"/>
                    <a:pt x="1990" y="1399"/>
                  </a:cubicBezTo>
                  <a:cubicBezTo>
                    <a:pt x="1523" y="933"/>
                    <a:pt x="1523" y="467"/>
                    <a:pt x="1057" y="0"/>
                  </a:cubicBezTo>
                  <a:cubicBezTo>
                    <a:pt x="590" y="933"/>
                    <a:pt x="124" y="933"/>
                    <a:pt x="124"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1" name="Freeform: Shape 360">
              <a:extLst>
                <a:ext uri="{FF2B5EF4-FFF2-40B4-BE49-F238E27FC236}">
                  <a16:creationId xmlns:a16="http://schemas.microsoft.com/office/drawing/2014/main" id="{832AC1BB-B603-47BF-8E80-6D99A4AE2A9A}"/>
                </a:ext>
              </a:extLst>
            </p:cNvPr>
            <p:cNvSpPr/>
            <p:nvPr/>
          </p:nvSpPr>
          <p:spPr>
            <a:xfrm>
              <a:off x="4586491" y="3310665"/>
              <a:ext cx="4665" cy="4665"/>
            </a:xfrm>
            <a:custGeom>
              <a:avLst/>
              <a:gdLst/>
              <a:ahLst/>
              <a:cxnLst/>
              <a:rect l="0" t="0" r="0" b="0"/>
              <a:pathLst>
                <a:path>
                  <a:moveTo>
                    <a:pt x="1399" y="0"/>
                  </a:moveTo>
                  <a:cubicBezTo>
                    <a:pt x="933" y="0"/>
                    <a:pt x="466" y="467"/>
                    <a:pt x="0" y="467"/>
                  </a:cubicBezTo>
                  <a:cubicBezTo>
                    <a:pt x="466" y="933"/>
                    <a:pt x="933" y="1399"/>
                    <a:pt x="1399" y="1399"/>
                  </a:cubicBezTo>
                  <a:cubicBezTo>
                    <a:pt x="1866" y="1399"/>
                    <a:pt x="2333" y="933"/>
                    <a:pt x="2799" y="933"/>
                  </a:cubicBezTo>
                  <a:cubicBezTo>
                    <a:pt x="2333" y="467"/>
                    <a:pt x="1866" y="0"/>
                    <a:pt x="13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2" name="Freeform: Shape 361">
              <a:extLst>
                <a:ext uri="{FF2B5EF4-FFF2-40B4-BE49-F238E27FC236}">
                  <a16:creationId xmlns:a16="http://schemas.microsoft.com/office/drawing/2014/main" id="{F6FBBFF2-C2E4-452E-82A7-3F7103962953}"/>
                </a:ext>
              </a:extLst>
            </p:cNvPr>
            <p:cNvSpPr/>
            <p:nvPr/>
          </p:nvSpPr>
          <p:spPr>
            <a:xfrm>
              <a:off x="4927488" y="3346118"/>
              <a:ext cx="4665" cy="4665"/>
            </a:xfrm>
            <a:custGeom>
              <a:avLst/>
              <a:gdLst/>
              <a:ahLst/>
              <a:cxnLst/>
              <a:rect l="0" t="0" r="0" b="0"/>
              <a:pathLst>
                <a:path>
                  <a:moveTo>
                    <a:pt x="0" y="933"/>
                  </a:moveTo>
                  <a:cubicBezTo>
                    <a:pt x="0" y="2333"/>
                    <a:pt x="467" y="3265"/>
                    <a:pt x="1399" y="2799"/>
                  </a:cubicBezTo>
                  <a:cubicBezTo>
                    <a:pt x="1866" y="2799"/>
                    <a:pt x="1866" y="1866"/>
                    <a:pt x="1866" y="1399"/>
                  </a:cubicBezTo>
                  <a:cubicBezTo>
                    <a:pt x="1399" y="933"/>
                    <a:pt x="1399" y="466"/>
                    <a:pt x="933" y="0"/>
                  </a:cubicBezTo>
                  <a:cubicBezTo>
                    <a:pt x="467" y="466"/>
                    <a:pt x="0" y="466"/>
                    <a:pt x="0"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3" name="Freeform: Shape 362">
              <a:extLst>
                <a:ext uri="{FF2B5EF4-FFF2-40B4-BE49-F238E27FC236}">
                  <a16:creationId xmlns:a16="http://schemas.microsoft.com/office/drawing/2014/main" id="{793D161E-4B5E-4519-8217-4838908B5374}"/>
                </a:ext>
              </a:extLst>
            </p:cNvPr>
            <p:cNvSpPr/>
            <p:nvPr/>
          </p:nvSpPr>
          <p:spPr>
            <a:xfrm>
              <a:off x="5344053" y="3351248"/>
              <a:ext cx="4665" cy="4665"/>
            </a:xfrm>
            <a:custGeom>
              <a:avLst/>
              <a:gdLst/>
              <a:ahLst/>
              <a:cxnLst/>
              <a:rect l="0" t="0" r="0" b="0"/>
              <a:pathLst>
                <a:path>
                  <a:moveTo>
                    <a:pt x="466" y="0"/>
                  </a:moveTo>
                  <a:cubicBezTo>
                    <a:pt x="466" y="467"/>
                    <a:pt x="0" y="933"/>
                    <a:pt x="0" y="1400"/>
                  </a:cubicBezTo>
                  <a:cubicBezTo>
                    <a:pt x="0" y="1400"/>
                    <a:pt x="466" y="1866"/>
                    <a:pt x="933" y="1866"/>
                  </a:cubicBezTo>
                  <a:cubicBezTo>
                    <a:pt x="933" y="1400"/>
                    <a:pt x="1400" y="933"/>
                    <a:pt x="1400" y="467"/>
                  </a:cubicBezTo>
                  <a:cubicBezTo>
                    <a:pt x="1400" y="0"/>
                    <a:pt x="933"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4" name="Freeform: Shape 363">
              <a:extLst>
                <a:ext uri="{FF2B5EF4-FFF2-40B4-BE49-F238E27FC236}">
                  <a16:creationId xmlns:a16="http://schemas.microsoft.com/office/drawing/2014/main" id="{2DC14DB8-88B5-4173-AE7C-BBF4E167DC95}"/>
                </a:ext>
              </a:extLst>
            </p:cNvPr>
            <p:cNvSpPr/>
            <p:nvPr/>
          </p:nvSpPr>
          <p:spPr>
            <a:xfrm>
              <a:off x="4904631" y="3359645"/>
              <a:ext cx="4665" cy="4665"/>
            </a:xfrm>
            <a:custGeom>
              <a:avLst/>
              <a:gdLst/>
              <a:ahLst/>
              <a:cxnLst/>
              <a:rect l="0" t="0" r="0" b="0"/>
              <a:pathLst>
                <a:path>
                  <a:moveTo>
                    <a:pt x="0" y="467"/>
                  </a:moveTo>
                  <a:cubicBezTo>
                    <a:pt x="0" y="933"/>
                    <a:pt x="0" y="1399"/>
                    <a:pt x="466" y="1866"/>
                  </a:cubicBezTo>
                  <a:cubicBezTo>
                    <a:pt x="933" y="1866"/>
                    <a:pt x="1866" y="1399"/>
                    <a:pt x="1866" y="1399"/>
                  </a:cubicBezTo>
                  <a:cubicBezTo>
                    <a:pt x="1866" y="933"/>
                    <a:pt x="1399" y="467"/>
                    <a:pt x="1399" y="0"/>
                  </a:cubicBezTo>
                  <a:cubicBezTo>
                    <a:pt x="466" y="0"/>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5" name="Freeform: Shape 364">
              <a:extLst>
                <a:ext uri="{FF2B5EF4-FFF2-40B4-BE49-F238E27FC236}">
                  <a16:creationId xmlns:a16="http://schemas.microsoft.com/office/drawing/2014/main" id="{647DB44F-A2A4-4B85-81C6-D58E521D1B8A}"/>
                </a:ext>
              </a:extLst>
            </p:cNvPr>
            <p:cNvSpPr/>
            <p:nvPr/>
          </p:nvSpPr>
          <p:spPr>
            <a:xfrm>
              <a:off x="4952299" y="3399088"/>
              <a:ext cx="4665" cy="4665"/>
            </a:xfrm>
            <a:custGeom>
              <a:avLst/>
              <a:gdLst/>
              <a:ahLst/>
              <a:cxnLst/>
              <a:rect l="0" t="0" r="0" b="0"/>
              <a:pathLst>
                <a:path>
                  <a:moveTo>
                    <a:pt x="845" y="207"/>
                  </a:moveTo>
                  <a:cubicBezTo>
                    <a:pt x="-554" y="1140"/>
                    <a:pt x="-88" y="2073"/>
                    <a:pt x="1312" y="2073"/>
                  </a:cubicBezTo>
                  <a:cubicBezTo>
                    <a:pt x="1778" y="2073"/>
                    <a:pt x="2244" y="1607"/>
                    <a:pt x="2711" y="1607"/>
                  </a:cubicBezTo>
                  <a:cubicBezTo>
                    <a:pt x="2711" y="1140"/>
                    <a:pt x="2711" y="674"/>
                    <a:pt x="2244" y="207"/>
                  </a:cubicBezTo>
                  <a:cubicBezTo>
                    <a:pt x="2244" y="207"/>
                    <a:pt x="1312" y="-259"/>
                    <a:pt x="845" y="20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6" name="Freeform: Shape 365">
              <a:extLst>
                <a:ext uri="{FF2B5EF4-FFF2-40B4-BE49-F238E27FC236}">
                  <a16:creationId xmlns:a16="http://schemas.microsoft.com/office/drawing/2014/main" id="{A34F594D-126F-4AEA-B646-E17207D632D3}"/>
                </a:ext>
              </a:extLst>
            </p:cNvPr>
            <p:cNvSpPr/>
            <p:nvPr/>
          </p:nvSpPr>
          <p:spPr>
            <a:xfrm>
              <a:off x="4941481" y="3437547"/>
              <a:ext cx="4665" cy="4665"/>
            </a:xfrm>
            <a:custGeom>
              <a:avLst/>
              <a:gdLst/>
              <a:ahLst/>
              <a:cxnLst/>
              <a:rect l="0" t="0" r="0" b="0"/>
              <a:pathLst>
                <a:path>
                  <a:moveTo>
                    <a:pt x="2333" y="2333"/>
                  </a:moveTo>
                  <a:cubicBezTo>
                    <a:pt x="2799" y="1866"/>
                    <a:pt x="3266" y="933"/>
                    <a:pt x="3732" y="0"/>
                  </a:cubicBezTo>
                  <a:cubicBezTo>
                    <a:pt x="2799" y="0"/>
                    <a:pt x="1866" y="0"/>
                    <a:pt x="933" y="0"/>
                  </a:cubicBezTo>
                  <a:cubicBezTo>
                    <a:pt x="467" y="0"/>
                    <a:pt x="0" y="933"/>
                    <a:pt x="0" y="1400"/>
                  </a:cubicBezTo>
                  <a:cubicBezTo>
                    <a:pt x="0" y="2333"/>
                    <a:pt x="1399" y="3266"/>
                    <a:pt x="2333"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7" name="Freeform: Shape 366">
              <a:extLst>
                <a:ext uri="{FF2B5EF4-FFF2-40B4-BE49-F238E27FC236}">
                  <a16:creationId xmlns:a16="http://schemas.microsoft.com/office/drawing/2014/main" id="{16828424-EF70-4F1F-B532-94E9DA4B9EA3}"/>
                </a:ext>
              </a:extLst>
            </p:cNvPr>
            <p:cNvSpPr/>
            <p:nvPr/>
          </p:nvSpPr>
          <p:spPr>
            <a:xfrm>
              <a:off x="3697382" y="3462736"/>
              <a:ext cx="4665" cy="4665"/>
            </a:xfrm>
            <a:custGeom>
              <a:avLst/>
              <a:gdLst/>
              <a:ahLst/>
              <a:cxnLst/>
              <a:rect l="0" t="0" r="0" b="0"/>
              <a:pathLst>
                <a:path>
                  <a:moveTo>
                    <a:pt x="933" y="0"/>
                  </a:moveTo>
                  <a:cubicBezTo>
                    <a:pt x="467" y="0"/>
                    <a:pt x="0" y="0"/>
                    <a:pt x="0" y="466"/>
                  </a:cubicBezTo>
                  <a:cubicBezTo>
                    <a:pt x="0" y="933"/>
                    <a:pt x="0" y="1399"/>
                    <a:pt x="467" y="1866"/>
                  </a:cubicBezTo>
                  <a:cubicBezTo>
                    <a:pt x="933" y="1866"/>
                    <a:pt x="933" y="1399"/>
                    <a:pt x="1400" y="1399"/>
                  </a:cubicBezTo>
                  <a:cubicBezTo>
                    <a:pt x="933" y="933"/>
                    <a:pt x="933" y="466"/>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8" name="Freeform: Shape 367">
              <a:extLst>
                <a:ext uri="{FF2B5EF4-FFF2-40B4-BE49-F238E27FC236}">
                  <a16:creationId xmlns:a16="http://schemas.microsoft.com/office/drawing/2014/main" id="{016206EE-2A0D-4F9F-A8E0-C9551D76999A}"/>
                </a:ext>
              </a:extLst>
            </p:cNvPr>
            <p:cNvSpPr/>
            <p:nvPr/>
          </p:nvSpPr>
          <p:spPr>
            <a:xfrm>
              <a:off x="5651930" y="3539706"/>
              <a:ext cx="4665" cy="4665"/>
            </a:xfrm>
            <a:custGeom>
              <a:avLst/>
              <a:gdLst/>
              <a:ahLst/>
              <a:cxnLst/>
              <a:rect l="0" t="0" r="0" b="0"/>
              <a:pathLst>
                <a:path>
                  <a:moveTo>
                    <a:pt x="1866" y="2799"/>
                  </a:moveTo>
                  <a:cubicBezTo>
                    <a:pt x="2333" y="2799"/>
                    <a:pt x="2333" y="1866"/>
                    <a:pt x="2333" y="1399"/>
                  </a:cubicBezTo>
                  <a:cubicBezTo>
                    <a:pt x="1866" y="933"/>
                    <a:pt x="1866" y="466"/>
                    <a:pt x="1400" y="0"/>
                  </a:cubicBezTo>
                  <a:cubicBezTo>
                    <a:pt x="933" y="0"/>
                    <a:pt x="466" y="466"/>
                    <a:pt x="0" y="466"/>
                  </a:cubicBezTo>
                  <a:cubicBezTo>
                    <a:pt x="0" y="2333"/>
                    <a:pt x="933" y="3265"/>
                    <a:pt x="1866"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9" name="Freeform: Shape 368">
              <a:extLst>
                <a:ext uri="{FF2B5EF4-FFF2-40B4-BE49-F238E27FC236}">
                  <a16:creationId xmlns:a16="http://schemas.microsoft.com/office/drawing/2014/main" id="{E5F5324D-13D1-4FCC-B81F-C57158FC78C9}"/>
                </a:ext>
              </a:extLst>
            </p:cNvPr>
            <p:cNvSpPr/>
            <p:nvPr/>
          </p:nvSpPr>
          <p:spPr>
            <a:xfrm>
              <a:off x="5654262" y="3564712"/>
              <a:ext cx="4665" cy="4665"/>
            </a:xfrm>
            <a:custGeom>
              <a:avLst/>
              <a:gdLst/>
              <a:ahLst/>
              <a:cxnLst/>
              <a:rect l="0" t="0" r="0" b="0"/>
              <a:pathLst>
                <a:path>
                  <a:moveTo>
                    <a:pt x="0" y="1116"/>
                  </a:moveTo>
                  <a:cubicBezTo>
                    <a:pt x="0" y="1582"/>
                    <a:pt x="933" y="2516"/>
                    <a:pt x="933" y="2516"/>
                  </a:cubicBezTo>
                  <a:cubicBezTo>
                    <a:pt x="1866" y="2516"/>
                    <a:pt x="2799" y="2049"/>
                    <a:pt x="3732" y="1582"/>
                  </a:cubicBezTo>
                  <a:cubicBezTo>
                    <a:pt x="3266" y="1116"/>
                    <a:pt x="3266" y="650"/>
                    <a:pt x="2799" y="183"/>
                  </a:cubicBezTo>
                  <a:cubicBezTo>
                    <a:pt x="1400" y="-284"/>
                    <a:pt x="0" y="183"/>
                    <a:pt x="0" y="111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0" name="Freeform: Shape 369">
              <a:extLst>
                <a:ext uri="{FF2B5EF4-FFF2-40B4-BE49-F238E27FC236}">
                  <a16:creationId xmlns:a16="http://schemas.microsoft.com/office/drawing/2014/main" id="{13DBB125-561A-4881-878C-8D0A9757139A}"/>
                </a:ext>
              </a:extLst>
            </p:cNvPr>
            <p:cNvSpPr/>
            <p:nvPr/>
          </p:nvSpPr>
          <p:spPr>
            <a:xfrm>
              <a:off x="5664525" y="3586354"/>
              <a:ext cx="4665" cy="4665"/>
            </a:xfrm>
            <a:custGeom>
              <a:avLst/>
              <a:gdLst/>
              <a:ahLst/>
              <a:cxnLst/>
              <a:rect l="0" t="0" r="0" b="0"/>
              <a:pathLst>
                <a:path>
                  <a:moveTo>
                    <a:pt x="933" y="0"/>
                  </a:moveTo>
                  <a:lnTo>
                    <a:pt x="0" y="0"/>
                  </a:lnTo>
                  <a:lnTo>
                    <a:pt x="466" y="1399"/>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1" name="Freeform: Shape 370">
              <a:extLst>
                <a:ext uri="{FF2B5EF4-FFF2-40B4-BE49-F238E27FC236}">
                  <a16:creationId xmlns:a16="http://schemas.microsoft.com/office/drawing/2014/main" id="{8BAFD083-03C4-4456-8345-282A8038FFCD}"/>
                </a:ext>
              </a:extLst>
            </p:cNvPr>
            <p:cNvSpPr/>
            <p:nvPr/>
          </p:nvSpPr>
          <p:spPr>
            <a:xfrm>
              <a:off x="5640093" y="3639066"/>
              <a:ext cx="4665" cy="4665"/>
            </a:xfrm>
            <a:custGeom>
              <a:avLst/>
              <a:gdLst/>
              <a:ahLst/>
              <a:cxnLst/>
              <a:rect l="0" t="0" r="0" b="0"/>
              <a:pathLst>
                <a:path>
                  <a:moveTo>
                    <a:pt x="1575" y="0"/>
                  </a:moveTo>
                  <a:cubicBezTo>
                    <a:pt x="175" y="466"/>
                    <a:pt x="-292" y="1399"/>
                    <a:pt x="175" y="2799"/>
                  </a:cubicBezTo>
                  <a:cubicBezTo>
                    <a:pt x="175" y="3266"/>
                    <a:pt x="1108" y="4199"/>
                    <a:pt x="1575" y="4199"/>
                  </a:cubicBezTo>
                  <a:cubicBezTo>
                    <a:pt x="2974" y="3732"/>
                    <a:pt x="3441" y="2799"/>
                    <a:pt x="2974" y="1399"/>
                  </a:cubicBezTo>
                  <a:cubicBezTo>
                    <a:pt x="2507" y="466"/>
                    <a:pt x="2041" y="0"/>
                    <a:pt x="1575"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2" name="Freeform: Shape 371">
              <a:extLst>
                <a:ext uri="{FF2B5EF4-FFF2-40B4-BE49-F238E27FC236}">
                  <a16:creationId xmlns:a16="http://schemas.microsoft.com/office/drawing/2014/main" id="{A6E1BC28-14AE-472E-AA26-689C37D2BB94}"/>
                </a:ext>
              </a:extLst>
            </p:cNvPr>
            <p:cNvSpPr/>
            <p:nvPr/>
          </p:nvSpPr>
          <p:spPr>
            <a:xfrm>
              <a:off x="5240961" y="4039130"/>
              <a:ext cx="4665" cy="4665"/>
            </a:xfrm>
            <a:custGeom>
              <a:avLst/>
              <a:gdLst/>
              <a:ahLst/>
              <a:cxnLst/>
              <a:rect l="0" t="0" r="0" b="0"/>
              <a:pathLst>
                <a:path>
                  <a:moveTo>
                    <a:pt x="1399" y="175"/>
                  </a:moveTo>
                  <a:cubicBezTo>
                    <a:pt x="933" y="175"/>
                    <a:pt x="0" y="1108"/>
                    <a:pt x="0" y="1574"/>
                  </a:cubicBezTo>
                  <a:cubicBezTo>
                    <a:pt x="466" y="2974"/>
                    <a:pt x="1399" y="3440"/>
                    <a:pt x="2799" y="2974"/>
                  </a:cubicBezTo>
                  <a:cubicBezTo>
                    <a:pt x="3266" y="2507"/>
                    <a:pt x="4199" y="2041"/>
                    <a:pt x="4199" y="1574"/>
                  </a:cubicBezTo>
                  <a:cubicBezTo>
                    <a:pt x="3732" y="175"/>
                    <a:pt x="2799" y="-292"/>
                    <a:pt x="1399" y="175"/>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3" name="Freeform: Shape 372">
              <a:extLst>
                <a:ext uri="{FF2B5EF4-FFF2-40B4-BE49-F238E27FC236}">
                  <a16:creationId xmlns:a16="http://schemas.microsoft.com/office/drawing/2014/main" id="{A07CD47C-E73B-4617-BA4C-3AB090BFDBF9}"/>
                </a:ext>
              </a:extLst>
            </p:cNvPr>
            <p:cNvSpPr/>
            <p:nvPr/>
          </p:nvSpPr>
          <p:spPr>
            <a:xfrm>
              <a:off x="2915543" y="2292342"/>
              <a:ext cx="4665" cy="4665"/>
            </a:xfrm>
            <a:custGeom>
              <a:avLst/>
              <a:gdLst/>
              <a:ahLst/>
              <a:cxnLst/>
              <a:rect l="0" t="0" r="0" b="0"/>
              <a:pathLst>
                <a:path>
                  <a:moveTo>
                    <a:pt x="2818" y="1400"/>
                  </a:moveTo>
                  <a:cubicBezTo>
                    <a:pt x="2351" y="933"/>
                    <a:pt x="2351" y="466"/>
                    <a:pt x="1885" y="0"/>
                  </a:cubicBezTo>
                  <a:cubicBezTo>
                    <a:pt x="1418" y="0"/>
                    <a:pt x="485" y="0"/>
                    <a:pt x="485" y="0"/>
                  </a:cubicBezTo>
                  <a:cubicBezTo>
                    <a:pt x="-448" y="933"/>
                    <a:pt x="19" y="1866"/>
                    <a:pt x="1418" y="1866"/>
                  </a:cubicBezTo>
                  <a:cubicBezTo>
                    <a:pt x="1885" y="1866"/>
                    <a:pt x="2351" y="1400"/>
                    <a:pt x="2818"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4" name="Freeform: Shape 373">
              <a:extLst>
                <a:ext uri="{FF2B5EF4-FFF2-40B4-BE49-F238E27FC236}">
                  <a16:creationId xmlns:a16="http://schemas.microsoft.com/office/drawing/2014/main" id="{6E551828-74A6-42C1-AC04-F12353C7704A}"/>
                </a:ext>
              </a:extLst>
            </p:cNvPr>
            <p:cNvSpPr/>
            <p:nvPr/>
          </p:nvSpPr>
          <p:spPr>
            <a:xfrm>
              <a:off x="3653999" y="1879766"/>
              <a:ext cx="4665" cy="4665"/>
            </a:xfrm>
            <a:custGeom>
              <a:avLst/>
              <a:gdLst/>
              <a:ahLst/>
              <a:cxnLst/>
              <a:rect l="0" t="0" r="0" b="0"/>
              <a:pathLst>
                <a:path>
                  <a:moveTo>
                    <a:pt x="2333" y="2540"/>
                  </a:moveTo>
                  <a:cubicBezTo>
                    <a:pt x="4199" y="2073"/>
                    <a:pt x="4199" y="1140"/>
                    <a:pt x="2799" y="207"/>
                  </a:cubicBezTo>
                  <a:cubicBezTo>
                    <a:pt x="2333" y="-259"/>
                    <a:pt x="1399" y="207"/>
                    <a:pt x="1399" y="207"/>
                  </a:cubicBezTo>
                  <a:cubicBezTo>
                    <a:pt x="933" y="674"/>
                    <a:pt x="467" y="1607"/>
                    <a:pt x="0" y="2073"/>
                  </a:cubicBezTo>
                  <a:cubicBezTo>
                    <a:pt x="467" y="2540"/>
                    <a:pt x="1399" y="2540"/>
                    <a:pt x="2333" y="254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5" name="Freeform: Shape 374">
              <a:extLst>
                <a:ext uri="{FF2B5EF4-FFF2-40B4-BE49-F238E27FC236}">
                  <a16:creationId xmlns:a16="http://schemas.microsoft.com/office/drawing/2014/main" id="{C9FBAA0A-C128-482A-81F9-24A2CB405646}"/>
                </a:ext>
              </a:extLst>
            </p:cNvPr>
            <p:cNvSpPr/>
            <p:nvPr/>
          </p:nvSpPr>
          <p:spPr>
            <a:xfrm>
              <a:off x="3653066" y="1882306"/>
              <a:ext cx="4665" cy="4665"/>
            </a:xfrm>
            <a:custGeom>
              <a:avLst/>
              <a:gdLst/>
              <a:ahLst/>
              <a:cxnLst/>
              <a:rect l="0" t="0" r="0" b="0"/>
              <a:pathLst>
                <a:path>
                  <a:moveTo>
                    <a:pt x="933" y="0"/>
                  </a:moveTo>
                  <a:cubicBezTo>
                    <a:pt x="467" y="0"/>
                    <a:pt x="467" y="0"/>
                    <a:pt x="0" y="0"/>
                  </a:cubicBezTo>
                  <a:cubicBezTo>
                    <a:pt x="0" y="0"/>
                    <a:pt x="467" y="467"/>
                    <a:pt x="467" y="467"/>
                  </a:cubicBezTo>
                  <a:lnTo>
                    <a:pt x="467" y="467"/>
                  </a:lnTo>
                  <a:cubicBezTo>
                    <a:pt x="467" y="0"/>
                    <a:pt x="467" y="0"/>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6" name="Freeform: Shape 375">
              <a:extLst>
                <a:ext uri="{FF2B5EF4-FFF2-40B4-BE49-F238E27FC236}">
                  <a16:creationId xmlns:a16="http://schemas.microsoft.com/office/drawing/2014/main" id="{9451EB90-13C9-40F7-81E6-8BDC0F59B42E}"/>
                </a:ext>
              </a:extLst>
            </p:cNvPr>
            <p:cNvSpPr/>
            <p:nvPr/>
          </p:nvSpPr>
          <p:spPr>
            <a:xfrm>
              <a:off x="3218774" y="1874121"/>
              <a:ext cx="4665" cy="4665"/>
            </a:xfrm>
            <a:custGeom>
              <a:avLst/>
              <a:gdLst/>
              <a:ahLst/>
              <a:cxnLst/>
              <a:rect l="0" t="0" r="0" b="0"/>
              <a:pathLst>
                <a:path>
                  <a:moveTo>
                    <a:pt x="0" y="1188"/>
                  </a:moveTo>
                  <a:cubicBezTo>
                    <a:pt x="0" y="1654"/>
                    <a:pt x="466" y="2121"/>
                    <a:pt x="466" y="2587"/>
                  </a:cubicBezTo>
                  <a:cubicBezTo>
                    <a:pt x="933" y="2121"/>
                    <a:pt x="933" y="1654"/>
                    <a:pt x="1399" y="1654"/>
                  </a:cubicBezTo>
                  <a:cubicBezTo>
                    <a:pt x="933" y="-212"/>
                    <a:pt x="466" y="-678"/>
                    <a:pt x="0" y="1188"/>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7" name="Freeform: Shape 376">
              <a:extLst>
                <a:ext uri="{FF2B5EF4-FFF2-40B4-BE49-F238E27FC236}">
                  <a16:creationId xmlns:a16="http://schemas.microsoft.com/office/drawing/2014/main" id="{B97E01CA-F217-4809-ACC7-B779A43C764A}"/>
                </a:ext>
              </a:extLst>
            </p:cNvPr>
            <p:cNvSpPr/>
            <p:nvPr/>
          </p:nvSpPr>
          <p:spPr>
            <a:xfrm>
              <a:off x="2078232" y="4267413"/>
              <a:ext cx="4665" cy="4665"/>
            </a:xfrm>
            <a:custGeom>
              <a:avLst/>
              <a:gdLst/>
              <a:ahLst/>
              <a:cxnLst/>
              <a:rect l="0" t="0" r="0" b="0"/>
              <a:pathLst>
                <a:path>
                  <a:moveTo>
                    <a:pt x="1399" y="1399"/>
                  </a:moveTo>
                  <a:cubicBezTo>
                    <a:pt x="1866" y="1399"/>
                    <a:pt x="2333" y="933"/>
                    <a:pt x="2799" y="933"/>
                  </a:cubicBezTo>
                  <a:cubicBezTo>
                    <a:pt x="2333" y="466"/>
                    <a:pt x="1866" y="0"/>
                    <a:pt x="1399" y="0"/>
                  </a:cubicBezTo>
                  <a:cubicBezTo>
                    <a:pt x="-466" y="466"/>
                    <a:pt x="-466" y="933"/>
                    <a:pt x="1399" y="13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8" name="Freeform: Shape 377">
              <a:extLst>
                <a:ext uri="{FF2B5EF4-FFF2-40B4-BE49-F238E27FC236}">
                  <a16:creationId xmlns:a16="http://schemas.microsoft.com/office/drawing/2014/main" id="{A7C8E4A5-768E-4FE1-8916-2CD4E82B0707}"/>
                </a:ext>
              </a:extLst>
            </p:cNvPr>
            <p:cNvSpPr/>
            <p:nvPr/>
          </p:nvSpPr>
          <p:spPr>
            <a:xfrm>
              <a:off x="2313621" y="1767085"/>
              <a:ext cx="4665" cy="4665"/>
            </a:xfrm>
            <a:custGeom>
              <a:avLst/>
              <a:gdLst/>
              <a:ahLst/>
              <a:cxnLst/>
              <a:rect l="0" t="0" r="0" b="0"/>
              <a:pathLst>
                <a:path>
                  <a:moveTo>
                    <a:pt x="183" y="933"/>
                  </a:moveTo>
                  <a:cubicBezTo>
                    <a:pt x="-284" y="1866"/>
                    <a:pt x="183" y="2799"/>
                    <a:pt x="1116" y="3266"/>
                  </a:cubicBezTo>
                  <a:cubicBezTo>
                    <a:pt x="1116" y="2333"/>
                    <a:pt x="1116" y="933"/>
                    <a:pt x="1116" y="0"/>
                  </a:cubicBezTo>
                  <a:cubicBezTo>
                    <a:pt x="650" y="467"/>
                    <a:pt x="183" y="467"/>
                    <a:pt x="183"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9" name="Freeform: Shape 378">
              <a:extLst>
                <a:ext uri="{FF2B5EF4-FFF2-40B4-BE49-F238E27FC236}">
                  <a16:creationId xmlns:a16="http://schemas.microsoft.com/office/drawing/2014/main" id="{77F5C94E-EEC6-4740-A687-1052E1456133}"/>
                </a:ext>
              </a:extLst>
            </p:cNvPr>
            <p:cNvSpPr/>
            <p:nvPr/>
          </p:nvSpPr>
          <p:spPr>
            <a:xfrm>
              <a:off x="1960213" y="1816532"/>
              <a:ext cx="4665" cy="4665"/>
            </a:xfrm>
            <a:custGeom>
              <a:avLst/>
              <a:gdLst/>
              <a:ahLst/>
              <a:cxnLst/>
              <a:rect l="0" t="0" r="0" b="0"/>
              <a:pathLst>
                <a:path>
                  <a:moveTo>
                    <a:pt x="466" y="0"/>
                  </a:moveTo>
                  <a:lnTo>
                    <a:pt x="0" y="466"/>
                  </a:lnTo>
                  <a:cubicBezTo>
                    <a:pt x="0" y="466"/>
                    <a:pt x="0" y="466"/>
                    <a:pt x="0" y="933"/>
                  </a:cubicBezTo>
                  <a:cubicBezTo>
                    <a:pt x="0" y="933"/>
                    <a:pt x="0" y="933"/>
                    <a:pt x="466" y="933"/>
                  </a:cubicBezTo>
                  <a:lnTo>
                    <a:pt x="466"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0" name="Freeform: Shape 379">
              <a:extLst>
                <a:ext uri="{FF2B5EF4-FFF2-40B4-BE49-F238E27FC236}">
                  <a16:creationId xmlns:a16="http://schemas.microsoft.com/office/drawing/2014/main" id="{7AC17AC3-A378-4B0A-9F92-4EF439A225A5}"/>
                </a:ext>
              </a:extLst>
            </p:cNvPr>
            <p:cNvSpPr/>
            <p:nvPr/>
          </p:nvSpPr>
          <p:spPr>
            <a:xfrm>
              <a:off x="5205042" y="1823063"/>
              <a:ext cx="4665" cy="4665"/>
            </a:xfrm>
            <a:custGeom>
              <a:avLst/>
              <a:gdLst/>
              <a:ahLst/>
              <a:cxnLst/>
              <a:rect l="0" t="0" r="0" b="0"/>
              <a:pathLst>
                <a:path>
                  <a:moveTo>
                    <a:pt x="467" y="0"/>
                  </a:moveTo>
                  <a:cubicBezTo>
                    <a:pt x="467" y="467"/>
                    <a:pt x="0" y="933"/>
                    <a:pt x="0" y="933"/>
                  </a:cubicBezTo>
                  <a:cubicBezTo>
                    <a:pt x="0" y="933"/>
                    <a:pt x="467" y="933"/>
                    <a:pt x="467" y="933"/>
                  </a:cubicBezTo>
                  <a:cubicBezTo>
                    <a:pt x="467" y="933"/>
                    <a:pt x="467" y="467"/>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1" name="Freeform: Shape 380">
              <a:extLst>
                <a:ext uri="{FF2B5EF4-FFF2-40B4-BE49-F238E27FC236}">
                  <a16:creationId xmlns:a16="http://schemas.microsoft.com/office/drawing/2014/main" id="{4DFB3D54-EEC1-4F86-83EC-2E27F74AFF30}"/>
                </a:ext>
              </a:extLst>
            </p:cNvPr>
            <p:cNvSpPr/>
            <p:nvPr/>
          </p:nvSpPr>
          <p:spPr>
            <a:xfrm>
              <a:off x="5204109" y="1823996"/>
              <a:ext cx="4665" cy="4665"/>
            </a:xfrm>
            <a:custGeom>
              <a:avLst/>
              <a:gdLst/>
              <a:ahLst/>
              <a:cxnLst/>
              <a:rect l="0" t="0" r="0" b="0"/>
              <a:pathLst>
                <a:path>
                  <a:moveTo>
                    <a:pt x="933" y="0"/>
                  </a:moveTo>
                  <a:cubicBezTo>
                    <a:pt x="467" y="0"/>
                    <a:pt x="467" y="466"/>
                    <a:pt x="0" y="466"/>
                  </a:cubicBezTo>
                  <a:cubicBezTo>
                    <a:pt x="0" y="466"/>
                    <a:pt x="0" y="466"/>
                    <a:pt x="0" y="466"/>
                  </a:cubicBezTo>
                  <a:cubicBezTo>
                    <a:pt x="0" y="466"/>
                    <a:pt x="467" y="466"/>
                    <a:pt x="467" y="933"/>
                  </a:cubicBezTo>
                  <a:cubicBezTo>
                    <a:pt x="467" y="933"/>
                    <a:pt x="467" y="466"/>
                    <a:pt x="933"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2" name="Freeform: Shape 381">
              <a:extLst>
                <a:ext uri="{FF2B5EF4-FFF2-40B4-BE49-F238E27FC236}">
                  <a16:creationId xmlns:a16="http://schemas.microsoft.com/office/drawing/2014/main" id="{B6CDAC59-D895-4D59-A515-49F7224F36B0}"/>
                </a:ext>
              </a:extLst>
            </p:cNvPr>
            <p:cNvSpPr/>
            <p:nvPr/>
          </p:nvSpPr>
          <p:spPr>
            <a:xfrm>
              <a:off x="3256092" y="1855251"/>
              <a:ext cx="4665" cy="4665"/>
            </a:xfrm>
            <a:custGeom>
              <a:avLst/>
              <a:gdLst/>
              <a:ahLst/>
              <a:cxnLst/>
              <a:rect l="0" t="0" r="0" b="0"/>
              <a:pathLst>
                <a:path>
                  <a:moveTo>
                    <a:pt x="466" y="0"/>
                  </a:moveTo>
                  <a:cubicBezTo>
                    <a:pt x="0" y="0"/>
                    <a:pt x="0" y="0"/>
                    <a:pt x="0" y="0"/>
                  </a:cubicBezTo>
                  <a:cubicBezTo>
                    <a:pt x="0" y="0"/>
                    <a:pt x="0" y="0"/>
                    <a:pt x="0" y="466"/>
                  </a:cubicBezTo>
                  <a:cubicBezTo>
                    <a:pt x="0" y="466"/>
                    <a:pt x="0" y="466"/>
                    <a:pt x="466" y="466"/>
                  </a:cubicBezTo>
                  <a:cubicBezTo>
                    <a:pt x="466" y="466"/>
                    <a:pt x="466" y="0"/>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3" name="Freeform: Shape 382">
              <a:extLst>
                <a:ext uri="{FF2B5EF4-FFF2-40B4-BE49-F238E27FC236}">
                  <a16:creationId xmlns:a16="http://schemas.microsoft.com/office/drawing/2014/main" id="{B904ABD6-5815-4589-B76F-539F89ABA114}"/>
                </a:ext>
              </a:extLst>
            </p:cNvPr>
            <p:cNvSpPr/>
            <p:nvPr/>
          </p:nvSpPr>
          <p:spPr>
            <a:xfrm>
              <a:off x="3256559" y="1854317"/>
              <a:ext cx="4665" cy="4665"/>
            </a:xfrm>
            <a:custGeom>
              <a:avLst/>
              <a:gdLst/>
              <a:ahLst/>
              <a:cxnLst/>
              <a:rect l="0" t="0" r="0" b="0"/>
              <a:pathLst>
                <a:path>
                  <a:moveTo>
                    <a:pt x="467" y="0"/>
                  </a:moveTo>
                  <a:cubicBezTo>
                    <a:pt x="467" y="467"/>
                    <a:pt x="467" y="467"/>
                    <a:pt x="0" y="933"/>
                  </a:cubicBezTo>
                  <a:cubicBezTo>
                    <a:pt x="933" y="467"/>
                    <a:pt x="1400" y="467"/>
                    <a:pt x="467"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4" name="Freeform: Shape 383">
              <a:extLst>
                <a:ext uri="{FF2B5EF4-FFF2-40B4-BE49-F238E27FC236}">
                  <a16:creationId xmlns:a16="http://schemas.microsoft.com/office/drawing/2014/main" id="{9B4DC8CD-32AF-4095-9B4D-DBBBD8148C55}"/>
                </a:ext>
              </a:extLst>
            </p:cNvPr>
            <p:cNvSpPr/>
            <p:nvPr/>
          </p:nvSpPr>
          <p:spPr>
            <a:xfrm>
              <a:off x="3367581" y="2572694"/>
              <a:ext cx="4665" cy="4665"/>
            </a:xfrm>
            <a:custGeom>
              <a:avLst/>
              <a:gdLst/>
              <a:ahLst/>
              <a:cxnLst/>
              <a:rect l="0" t="0" r="0" b="0"/>
              <a:pathLst>
                <a:path>
                  <a:moveTo>
                    <a:pt x="466" y="0"/>
                  </a:moveTo>
                  <a:lnTo>
                    <a:pt x="0" y="467"/>
                  </a:lnTo>
                  <a:cubicBezTo>
                    <a:pt x="466" y="467"/>
                    <a:pt x="933" y="933"/>
                    <a:pt x="1399" y="933"/>
                  </a:cubicBezTo>
                  <a:cubicBezTo>
                    <a:pt x="933" y="467"/>
                    <a:pt x="933" y="467"/>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5" name="Freeform: Shape 384">
              <a:extLst>
                <a:ext uri="{FF2B5EF4-FFF2-40B4-BE49-F238E27FC236}">
                  <a16:creationId xmlns:a16="http://schemas.microsoft.com/office/drawing/2014/main" id="{00CF51D6-7677-424C-9E5A-D07EEB1CA1BB}"/>
                </a:ext>
              </a:extLst>
            </p:cNvPr>
            <p:cNvSpPr/>
            <p:nvPr/>
          </p:nvSpPr>
          <p:spPr>
            <a:xfrm>
              <a:off x="3199648" y="2658993"/>
              <a:ext cx="4665" cy="4665"/>
            </a:xfrm>
            <a:custGeom>
              <a:avLst/>
              <a:gdLst/>
              <a:ahLst/>
              <a:cxnLst/>
              <a:rect l="0" t="0" r="0" b="0"/>
              <a:pathLst>
                <a:path>
                  <a:moveTo>
                    <a:pt x="0" y="933"/>
                  </a:moveTo>
                  <a:lnTo>
                    <a:pt x="933" y="1400"/>
                  </a:lnTo>
                  <a:lnTo>
                    <a:pt x="933"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6" name="Freeform: Shape 385">
              <a:extLst>
                <a:ext uri="{FF2B5EF4-FFF2-40B4-BE49-F238E27FC236}">
                  <a16:creationId xmlns:a16="http://schemas.microsoft.com/office/drawing/2014/main" id="{33765C5D-D574-403E-AE63-CCBBF1B0949D}"/>
                </a:ext>
              </a:extLst>
            </p:cNvPr>
            <p:cNvSpPr/>
            <p:nvPr/>
          </p:nvSpPr>
          <p:spPr>
            <a:xfrm>
              <a:off x="1827733" y="2880377"/>
              <a:ext cx="4665" cy="4665"/>
            </a:xfrm>
            <a:custGeom>
              <a:avLst/>
              <a:gdLst/>
              <a:ahLst/>
              <a:cxnLst/>
              <a:rect l="0" t="0" r="0" b="0"/>
              <a:pathLst>
                <a:path>
                  <a:moveTo>
                    <a:pt x="0" y="193"/>
                  </a:moveTo>
                  <a:cubicBezTo>
                    <a:pt x="467" y="193"/>
                    <a:pt x="467" y="660"/>
                    <a:pt x="933" y="660"/>
                  </a:cubicBezTo>
                  <a:cubicBezTo>
                    <a:pt x="467" y="193"/>
                    <a:pt x="467" y="-273"/>
                    <a:pt x="0" y="19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7" name="Freeform: Shape 386">
              <a:extLst>
                <a:ext uri="{FF2B5EF4-FFF2-40B4-BE49-F238E27FC236}">
                  <a16:creationId xmlns:a16="http://schemas.microsoft.com/office/drawing/2014/main" id="{10A4A2FF-C9EF-4930-B0AC-EE743CBBB834}"/>
                </a:ext>
              </a:extLst>
            </p:cNvPr>
            <p:cNvSpPr/>
            <p:nvPr/>
          </p:nvSpPr>
          <p:spPr>
            <a:xfrm>
              <a:off x="1996131" y="2959872"/>
              <a:ext cx="4665" cy="4665"/>
            </a:xfrm>
            <a:custGeom>
              <a:avLst/>
              <a:gdLst/>
              <a:ahLst/>
              <a:cxnLst/>
              <a:rect l="0" t="0" r="0" b="0"/>
              <a:pathLst>
                <a:path>
                  <a:moveTo>
                    <a:pt x="0" y="933"/>
                  </a:moveTo>
                  <a:lnTo>
                    <a:pt x="1400" y="933"/>
                  </a:lnTo>
                  <a:lnTo>
                    <a:pt x="933"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8" name="Freeform: Shape 387">
              <a:extLst>
                <a:ext uri="{FF2B5EF4-FFF2-40B4-BE49-F238E27FC236}">
                  <a16:creationId xmlns:a16="http://schemas.microsoft.com/office/drawing/2014/main" id="{88FB4DC3-28BB-4914-AD2B-C988B1F4FDA4}"/>
                </a:ext>
              </a:extLst>
            </p:cNvPr>
            <p:cNvSpPr/>
            <p:nvPr/>
          </p:nvSpPr>
          <p:spPr>
            <a:xfrm>
              <a:off x="3006992" y="2601149"/>
              <a:ext cx="4665" cy="4665"/>
            </a:xfrm>
            <a:custGeom>
              <a:avLst/>
              <a:gdLst/>
              <a:ahLst/>
              <a:cxnLst/>
              <a:rect l="0" t="0" r="0" b="0"/>
              <a:pathLst>
                <a:path>
                  <a:moveTo>
                    <a:pt x="0" y="1399"/>
                  </a:moveTo>
                  <a:lnTo>
                    <a:pt x="1400" y="933"/>
                  </a:ln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9" name="Freeform: Shape 388">
              <a:extLst>
                <a:ext uri="{FF2B5EF4-FFF2-40B4-BE49-F238E27FC236}">
                  <a16:creationId xmlns:a16="http://schemas.microsoft.com/office/drawing/2014/main" id="{98EA24BE-D19A-433E-AACB-1C7583C018CD}"/>
                </a:ext>
              </a:extLst>
            </p:cNvPr>
            <p:cNvSpPr/>
            <p:nvPr/>
          </p:nvSpPr>
          <p:spPr>
            <a:xfrm>
              <a:off x="2633634" y="1294542"/>
              <a:ext cx="4665" cy="4665"/>
            </a:xfrm>
            <a:custGeom>
              <a:avLst/>
              <a:gdLst/>
              <a:ahLst/>
              <a:cxnLst/>
              <a:rect l="0" t="0" r="0" b="0"/>
              <a:pathLst>
                <a:path>
                  <a:moveTo>
                    <a:pt x="175" y="0"/>
                  </a:moveTo>
                  <a:cubicBezTo>
                    <a:pt x="-292" y="933"/>
                    <a:pt x="175" y="1400"/>
                    <a:pt x="1574" y="1400"/>
                  </a:cubicBezTo>
                  <a:cubicBezTo>
                    <a:pt x="1574" y="933"/>
                    <a:pt x="1574" y="467"/>
                    <a:pt x="1574" y="467"/>
                  </a:cubicBezTo>
                  <a:cubicBezTo>
                    <a:pt x="1108" y="0"/>
                    <a:pt x="175" y="0"/>
                    <a:pt x="175"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0" name="Freeform: Shape 389">
              <a:extLst>
                <a:ext uri="{FF2B5EF4-FFF2-40B4-BE49-F238E27FC236}">
                  <a16:creationId xmlns:a16="http://schemas.microsoft.com/office/drawing/2014/main" id="{C163F5D4-192A-4E10-9EEC-EDD2A74A9FA0}"/>
                </a:ext>
              </a:extLst>
            </p:cNvPr>
            <p:cNvSpPr/>
            <p:nvPr/>
          </p:nvSpPr>
          <p:spPr>
            <a:xfrm>
              <a:off x="5107548" y="2260620"/>
              <a:ext cx="4665" cy="4665"/>
            </a:xfrm>
            <a:custGeom>
              <a:avLst/>
              <a:gdLst/>
              <a:ahLst/>
              <a:cxnLst/>
              <a:rect l="0" t="0" r="0" b="0"/>
              <a:pathLst>
                <a:path>
                  <a:moveTo>
                    <a:pt x="466" y="467"/>
                  </a:moveTo>
                  <a:cubicBezTo>
                    <a:pt x="466" y="467"/>
                    <a:pt x="466" y="0"/>
                    <a:pt x="466" y="0"/>
                  </a:cubicBezTo>
                  <a:cubicBezTo>
                    <a:pt x="466" y="0"/>
                    <a:pt x="466" y="0"/>
                    <a:pt x="0" y="0"/>
                  </a:cubicBezTo>
                  <a:cubicBezTo>
                    <a:pt x="0" y="0"/>
                    <a:pt x="0" y="0"/>
                    <a:pt x="0" y="467"/>
                  </a:cubicBezTo>
                  <a:cubicBezTo>
                    <a:pt x="0" y="0"/>
                    <a:pt x="0" y="467"/>
                    <a:pt x="466"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1" name="Freeform: Shape 390">
              <a:extLst>
                <a:ext uri="{FF2B5EF4-FFF2-40B4-BE49-F238E27FC236}">
                  <a16:creationId xmlns:a16="http://schemas.microsoft.com/office/drawing/2014/main" id="{C4F81C78-1BD8-41E9-943C-5753438C9876}"/>
                </a:ext>
              </a:extLst>
            </p:cNvPr>
            <p:cNvSpPr/>
            <p:nvPr/>
          </p:nvSpPr>
          <p:spPr>
            <a:xfrm>
              <a:off x="5108015" y="2261087"/>
              <a:ext cx="4665" cy="4665"/>
            </a:xfrm>
            <a:custGeom>
              <a:avLst/>
              <a:gdLst/>
              <a:ahLst/>
              <a:cxnLst/>
              <a:rect l="0" t="0" r="0" b="0"/>
              <a:pathLst>
                <a:path>
                  <a:moveTo>
                    <a:pt x="3266" y="2799"/>
                  </a:moveTo>
                  <a:cubicBezTo>
                    <a:pt x="2799" y="933"/>
                    <a:pt x="1866" y="0"/>
                    <a:pt x="0" y="0"/>
                  </a:cubicBezTo>
                  <a:cubicBezTo>
                    <a:pt x="466" y="1399"/>
                    <a:pt x="1399" y="2799"/>
                    <a:pt x="3266"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2" name="Freeform: Shape 391">
              <a:extLst>
                <a:ext uri="{FF2B5EF4-FFF2-40B4-BE49-F238E27FC236}">
                  <a16:creationId xmlns:a16="http://schemas.microsoft.com/office/drawing/2014/main" id="{78312DB1-1630-4EC3-B1F8-2EA9F721C0A1}"/>
                </a:ext>
              </a:extLst>
            </p:cNvPr>
            <p:cNvSpPr/>
            <p:nvPr/>
          </p:nvSpPr>
          <p:spPr>
            <a:xfrm>
              <a:off x="694187" y="2052104"/>
              <a:ext cx="4665" cy="4665"/>
            </a:xfrm>
            <a:custGeom>
              <a:avLst/>
              <a:gdLst/>
              <a:ahLst/>
              <a:cxnLst/>
              <a:rect l="0" t="0" r="0" b="0"/>
              <a:pathLst>
                <a:path>
                  <a:moveTo>
                    <a:pt x="0" y="466"/>
                  </a:moveTo>
                  <a:cubicBezTo>
                    <a:pt x="0" y="466"/>
                    <a:pt x="467" y="466"/>
                    <a:pt x="467" y="466"/>
                  </a:cubicBezTo>
                  <a:lnTo>
                    <a:pt x="0" y="0"/>
                  </a:lnTo>
                  <a:cubicBezTo>
                    <a:pt x="0" y="466"/>
                    <a:pt x="0" y="466"/>
                    <a:pt x="0"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3" name="Freeform: Shape 392">
              <a:extLst>
                <a:ext uri="{FF2B5EF4-FFF2-40B4-BE49-F238E27FC236}">
                  <a16:creationId xmlns:a16="http://schemas.microsoft.com/office/drawing/2014/main" id="{3EFC7CDE-3171-4F58-AF9A-71679366A845}"/>
                </a:ext>
              </a:extLst>
            </p:cNvPr>
            <p:cNvSpPr/>
            <p:nvPr/>
          </p:nvSpPr>
          <p:spPr>
            <a:xfrm>
              <a:off x="693343" y="2053037"/>
              <a:ext cx="4665" cy="4665"/>
            </a:xfrm>
            <a:custGeom>
              <a:avLst/>
              <a:gdLst/>
              <a:ahLst/>
              <a:cxnLst/>
              <a:rect l="0" t="0" r="0" b="0"/>
              <a:pathLst>
                <a:path>
                  <a:moveTo>
                    <a:pt x="845" y="933"/>
                  </a:moveTo>
                  <a:cubicBezTo>
                    <a:pt x="845" y="467"/>
                    <a:pt x="845" y="0"/>
                    <a:pt x="1312" y="0"/>
                  </a:cubicBezTo>
                  <a:cubicBezTo>
                    <a:pt x="-88" y="0"/>
                    <a:pt x="-554" y="467"/>
                    <a:pt x="845"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4" name="Freeform: Shape 393">
              <a:extLst>
                <a:ext uri="{FF2B5EF4-FFF2-40B4-BE49-F238E27FC236}">
                  <a16:creationId xmlns:a16="http://schemas.microsoft.com/office/drawing/2014/main" id="{CCE35363-8F11-4726-8122-B3BE0E58586D}"/>
                </a:ext>
              </a:extLst>
            </p:cNvPr>
            <p:cNvSpPr/>
            <p:nvPr/>
          </p:nvSpPr>
          <p:spPr>
            <a:xfrm>
              <a:off x="5111748" y="2263886"/>
              <a:ext cx="4665" cy="4665"/>
            </a:xfrm>
            <a:custGeom>
              <a:avLst/>
              <a:gdLst/>
              <a:ahLst/>
              <a:cxnLst/>
              <a:rect l="0" t="0" r="0" b="0"/>
              <a:pathLst>
                <a:path>
                  <a:moveTo>
                    <a:pt x="467" y="933"/>
                  </a:moveTo>
                  <a:cubicBezTo>
                    <a:pt x="467" y="467"/>
                    <a:pt x="0" y="467"/>
                    <a:pt x="467" y="0"/>
                  </a:cubicBezTo>
                  <a:cubicBezTo>
                    <a:pt x="467" y="0"/>
                    <a:pt x="0" y="0"/>
                    <a:pt x="0" y="0"/>
                  </a:cubicBezTo>
                  <a:cubicBezTo>
                    <a:pt x="0" y="0"/>
                    <a:pt x="0" y="467"/>
                    <a:pt x="0" y="467"/>
                  </a:cubicBezTo>
                  <a:cubicBezTo>
                    <a:pt x="0" y="467"/>
                    <a:pt x="0" y="933"/>
                    <a:pt x="467"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5" name="Freeform: Shape 394">
              <a:extLst>
                <a:ext uri="{FF2B5EF4-FFF2-40B4-BE49-F238E27FC236}">
                  <a16:creationId xmlns:a16="http://schemas.microsoft.com/office/drawing/2014/main" id="{688878E6-715D-4D2F-A84A-89EA22A1A290}"/>
                </a:ext>
              </a:extLst>
            </p:cNvPr>
            <p:cNvSpPr/>
            <p:nvPr/>
          </p:nvSpPr>
          <p:spPr>
            <a:xfrm>
              <a:off x="5111748" y="2264819"/>
              <a:ext cx="4665" cy="4665"/>
            </a:xfrm>
            <a:custGeom>
              <a:avLst/>
              <a:gdLst/>
              <a:ahLst/>
              <a:cxnLst/>
              <a:rect l="0" t="0" r="0" b="0"/>
              <a:pathLst>
                <a:path>
                  <a:moveTo>
                    <a:pt x="2799" y="2799"/>
                  </a:moveTo>
                  <a:cubicBezTo>
                    <a:pt x="2333" y="1400"/>
                    <a:pt x="1866" y="467"/>
                    <a:pt x="0" y="0"/>
                  </a:cubicBezTo>
                  <a:cubicBezTo>
                    <a:pt x="467" y="1400"/>
                    <a:pt x="1399" y="2333"/>
                    <a:pt x="2799" y="279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6" name="Freeform: Shape 395">
              <a:extLst>
                <a:ext uri="{FF2B5EF4-FFF2-40B4-BE49-F238E27FC236}">
                  <a16:creationId xmlns:a16="http://schemas.microsoft.com/office/drawing/2014/main" id="{6D8DA1E6-71B7-49F7-9A1C-5074129E1F7B}"/>
                </a:ext>
              </a:extLst>
            </p:cNvPr>
            <p:cNvSpPr/>
            <p:nvPr/>
          </p:nvSpPr>
          <p:spPr>
            <a:xfrm>
              <a:off x="4989530" y="3202908"/>
              <a:ext cx="4665" cy="4665"/>
            </a:xfrm>
            <a:custGeom>
              <a:avLst/>
              <a:gdLst/>
              <a:ahLst/>
              <a:cxnLst/>
              <a:rect l="0" t="0" r="0" b="0"/>
              <a:pathLst>
                <a:path>
                  <a:moveTo>
                    <a:pt x="0" y="933"/>
                  </a:moveTo>
                  <a:lnTo>
                    <a:pt x="933" y="933"/>
                  </a:lnTo>
                  <a:lnTo>
                    <a:pt x="467"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7" name="Freeform: Shape 396">
              <a:extLst>
                <a:ext uri="{FF2B5EF4-FFF2-40B4-BE49-F238E27FC236}">
                  <a16:creationId xmlns:a16="http://schemas.microsoft.com/office/drawing/2014/main" id="{E7283918-1CA1-4F96-9857-F4902AF69ABE}"/>
                </a:ext>
              </a:extLst>
            </p:cNvPr>
            <p:cNvSpPr/>
            <p:nvPr/>
          </p:nvSpPr>
          <p:spPr>
            <a:xfrm>
              <a:off x="4514654" y="3214103"/>
              <a:ext cx="4665" cy="4665"/>
            </a:xfrm>
            <a:custGeom>
              <a:avLst/>
              <a:gdLst/>
              <a:ahLst/>
              <a:cxnLst/>
              <a:rect l="0" t="0" r="0" b="0"/>
              <a:pathLst>
                <a:path>
                  <a:moveTo>
                    <a:pt x="0" y="1400"/>
                  </a:moveTo>
                  <a:lnTo>
                    <a:pt x="1399" y="1400"/>
                  </a:lnTo>
                  <a:lnTo>
                    <a:pt x="933"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8" name="Freeform: Shape 397">
              <a:extLst>
                <a:ext uri="{FF2B5EF4-FFF2-40B4-BE49-F238E27FC236}">
                  <a16:creationId xmlns:a16="http://schemas.microsoft.com/office/drawing/2014/main" id="{A546F683-DFCC-4678-8007-615EBEE35262}"/>
                </a:ext>
              </a:extLst>
            </p:cNvPr>
            <p:cNvSpPr/>
            <p:nvPr/>
          </p:nvSpPr>
          <p:spPr>
            <a:xfrm>
              <a:off x="5030581" y="3270547"/>
              <a:ext cx="4665" cy="4665"/>
            </a:xfrm>
            <a:custGeom>
              <a:avLst/>
              <a:gdLst/>
              <a:ahLst/>
              <a:cxnLst/>
              <a:rect l="0" t="0" r="0" b="0"/>
              <a:pathLst>
                <a:path>
                  <a:moveTo>
                    <a:pt x="466" y="933"/>
                  </a:moveTo>
                  <a:cubicBezTo>
                    <a:pt x="466" y="467"/>
                    <a:pt x="466" y="467"/>
                    <a:pt x="466" y="0"/>
                  </a:cubicBezTo>
                  <a:cubicBezTo>
                    <a:pt x="466" y="0"/>
                    <a:pt x="0" y="0"/>
                    <a:pt x="0" y="0"/>
                  </a:cubicBezTo>
                  <a:cubicBezTo>
                    <a:pt x="0" y="0"/>
                    <a:pt x="0" y="467"/>
                    <a:pt x="0" y="467"/>
                  </a:cubicBezTo>
                  <a:cubicBezTo>
                    <a:pt x="0" y="467"/>
                    <a:pt x="0" y="933"/>
                    <a:pt x="466" y="9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9" name="Freeform: Shape 398">
              <a:extLst>
                <a:ext uri="{FF2B5EF4-FFF2-40B4-BE49-F238E27FC236}">
                  <a16:creationId xmlns:a16="http://schemas.microsoft.com/office/drawing/2014/main" id="{C4BA52FC-3B21-4D22-87AB-6DD486577218}"/>
                </a:ext>
              </a:extLst>
            </p:cNvPr>
            <p:cNvSpPr/>
            <p:nvPr/>
          </p:nvSpPr>
          <p:spPr>
            <a:xfrm>
              <a:off x="5031046" y="3271480"/>
              <a:ext cx="4665" cy="4665"/>
            </a:xfrm>
            <a:custGeom>
              <a:avLst/>
              <a:gdLst/>
              <a:ahLst/>
              <a:cxnLst/>
              <a:rect l="0" t="0" r="0" b="0"/>
              <a:pathLst>
                <a:path>
                  <a:moveTo>
                    <a:pt x="933" y="466"/>
                  </a:moveTo>
                  <a:cubicBezTo>
                    <a:pt x="466" y="0"/>
                    <a:pt x="466" y="0"/>
                    <a:pt x="0" y="0"/>
                  </a:cubicBezTo>
                  <a:cubicBezTo>
                    <a:pt x="0" y="933"/>
                    <a:pt x="466" y="1399"/>
                    <a:pt x="933" y="4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0" name="Freeform: Shape 399">
              <a:extLst>
                <a:ext uri="{FF2B5EF4-FFF2-40B4-BE49-F238E27FC236}">
                  <a16:creationId xmlns:a16="http://schemas.microsoft.com/office/drawing/2014/main" id="{3093CB47-2A3F-4029-BF10-802C6287801F}"/>
                </a:ext>
              </a:extLst>
            </p:cNvPr>
            <p:cNvSpPr/>
            <p:nvPr/>
          </p:nvSpPr>
          <p:spPr>
            <a:xfrm>
              <a:off x="756696" y="2013386"/>
              <a:ext cx="4665" cy="4665"/>
            </a:xfrm>
            <a:custGeom>
              <a:avLst/>
              <a:gdLst/>
              <a:ahLst/>
              <a:cxnLst/>
              <a:rect l="0" t="0" r="0" b="0"/>
              <a:pathLst>
                <a:path>
                  <a:moveTo>
                    <a:pt x="466" y="933"/>
                  </a:moveTo>
                  <a:lnTo>
                    <a:pt x="0" y="0"/>
                  </a:lnTo>
                  <a:cubicBezTo>
                    <a:pt x="0" y="0"/>
                    <a:pt x="0" y="0"/>
                    <a:pt x="0" y="0"/>
                  </a:cubicBezTo>
                  <a:cubicBezTo>
                    <a:pt x="0" y="0"/>
                    <a:pt x="0" y="0"/>
                    <a:pt x="0" y="467"/>
                  </a:cubicBezTo>
                  <a:lnTo>
                    <a:pt x="466" y="933"/>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1" name="Freeform: Shape 400">
              <a:extLst>
                <a:ext uri="{FF2B5EF4-FFF2-40B4-BE49-F238E27FC236}">
                  <a16:creationId xmlns:a16="http://schemas.microsoft.com/office/drawing/2014/main" id="{9D77E9B4-5FB6-4713-94E3-53747F5D3524}"/>
                </a:ext>
              </a:extLst>
            </p:cNvPr>
            <p:cNvSpPr/>
            <p:nvPr/>
          </p:nvSpPr>
          <p:spPr>
            <a:xfrm>
              <a:off x="2321734" y="1395767"/>
              <a:ext cx="4665" cy="4665"/>
            </a:xfrm>
            <a:custGeom>
              <a:avLst/>
              <a:gdLst/>
              <a:ahLst/>
              <a:cxnLst/>
              <a:rect l="0" t="0" r="0" b="0"/>
              <a:pathLst>
                <a:path>
                  <a:moveTo>
                    <a:pt x="0" y="0"/>
                  </a:moveTo>
                  <a:cubicBezTo>
                    <a:pt x="466" y="0"/>
                    <a:pt x="933" y="467"/>
                    <a:pt x="1399" y="467"/>
                  </a:cubicBezTo>
                  <a:cubicBezTo>
                    <a:pt x="1399" y="467"/>
                    <a:pt x="1399" y="467"/>
                    <a:pt x="1399" y="467"/>
                  </a:cubicBezTo>
                  <a:cubicBezTo>
                    <a:pt x="1399" y="467"/>
                    <a:pt x="1866" y="0"/>
                    <a:pt x="1866" y="0"/>
                  </a:cubicBezTo>
                  <a:cubicBezTo>
                    <a:pt x="933" y="467"/>
                    <a:pt x="466"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2" name="Freeform: Shape 401">
              <a:extLst>
                <a:ext uri="{FF2B5EF4-FFF2-40B4-BE49-F238E27FC236}">
                  <a16:creationId xmlns:a16="http://schemas.microsoft.com/office/drawing/2014/main" id="{7951B635-1DF9-4A49-8F34-713690E7E2C2}"/>
                </a:ext>
              </a:extLst>
            </p:cNvPr>
            <p:cNvSpPr/>
            <p:nvPr/>
          </p:nvSpPr>
          <p:spPr>
            <a:xfrm>
              <a:off x="5396300" y="3305067"/>
              <a:ext cx="4665" cy="4665"/>
            </a:xfrm>
            <a:custGeom>
              <a:avLst/>
              <a:gdLst/>
              <a:ahLst/>
              <a:cxnLst/>
              <a:rect l="0" t="0" r="0" b="0"/>
              <a:pathLst>
                <a:path>
                  <a:moveTo>
                    <a:pt x="0" y="0"/>
                  </a:moveTo>
                  <a:lnTo>
                    <a:pt x="466" y="1400"/>
                  </a:lnTo>
                  <a:cubicBezTo>
                    <a:pt x="933" y="1400"/>
                    <a:pt x="933" y="1400"/>
                    <a:pt x="1399" y="1400"/>
                  </a:cubicBezTo>
                  <a:cubicBezTo>
                    <a:pt x="1399" y="1400"/>
                    <a:pt x="933" y="933"/>
                    <a:pt x="933" y="933"/>
                  </a:cubicBez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3" name="Freeform: Shape 402">
              <a:extLst>
                <a:ext uri="{FF2B5EF4-FFF2-40B4-BE49-F238E27FC236}">
                  <a16:creationId xmlns:a16="http://schemas.microsoft.com/office/drawing/2014/main" id="{01B78B2D-266B-4FD8-8EF2-AF7C11B70454}"/>
                </a:ext>
              </a:extLst>
            </p:cNvPr>
            <p:cNvSpPr/>
            <p:nvPr/>
          </p:nvSpPr>
          <p:spPr>
            <a:xfrm>
              <a:off x="4926089" y="3031710"/>
              <a:ext cx="4665" cy="4665"/>
            </a:xfrm>
            <a:custGeom>
              <a:avLst/>
              <a:gdLst/>
              <a:ahLst/>
              <a:cxnLst/>
              <a:rect l="0" t="0" r="0" b="0"/>
              <a:pathLst>
                <a:path>
                  <a:moveTo>
                    <a:pt x="0" y="467"/>
                  </a:moveTo>
                  <a:cubicBezTo>
                    <a:pt x="0" y="467"/>
                    <a:pt x="466" y="467"/>
                    <a:pt x="466" y="467"/>
                  </a:cubicBezTo>
                  <a:cubicBezTo>
                    <a:pt x="466" y="467"/>
                    <a:pt x="466" y="0"/>
                    <a:pt x="0" y="0"/>
                  </a:cubicBezTo>
                  <a:cubicBezTo>
                    <a:pt x="0" y="0"/>
                    <a:pt x="0" y="0"/>
                    <a:pt x="0" y="0"/>
                  </a:cubicBezTo>
                  <a:cubicBezTo>
                    <a:pt x="0" y="467"/>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4" name="Freeform: Shape 403">
              <a:extLst>
                <a:ext uri="{FF2B5EF4-FFF2-40B4-BE49-F238E27FC236}">
                  <a16:creationId xmlns:a16="http://schemas.microsoft.com/office/drawing/2014/main" id="{9F33E368-787F-4DB8-B4D1-5FF4B27060E2}"/>
                </a:ext>
              </a:extLst>
            </p:cNvPr>
            <p:cNvSpPr/>
            <p:nvPr/>
          </p:nvSpPr>
          <p:spPr>
            <a:xfrm>
              <a:off x="4923757" y="3032176"/>
              <a:ext cx="4665" cy="4665"/>
            </a:xfrm>
            <a:custGeom>
              <a:avLst/>
              <a:gdLst/>
              <a:ahLst/>
              <a:cxnLst/>
              <a:rect l="0" t="0" r="0" b="0"/>
              <a:pathLst>
                <a:path>
                  <a:moveTo>
                    <a:pt x="1399" y="2333"/>
                  </a:moveTo>
                  <a:cubicBezTo>
                    <a:pt x="1866" y="1400"/>
                    <a:pt x="1866" y="933"/>
                    <a:pt x="2333" y="0"/>
                  </a:cubicBezTo>
                  <a:cubicBezTo>
                    <a:pt x="1399" y="0"/>
                    <a:pt x="933" y="467"/>
                    <a:pt x="0" y="467"/>
                  </a:cubicBezTo>
                  <a:cubicBezTo>
                    <a:pt x="466" y="1400"/>
                    <a:pt x="933" y="1866"/>
                    <a:pt x="1399" y="233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5" name="Freeform: Shape 404">
              <a:extLst>
                <a:ext uri="{FF2B5EF4-FFF2-40B4-BE49-F238E27FC236}">
                  <a16:creationId xmlns:a16="http://schemas.microsoft.com/office/drawing/2014/main" id="{D8A38A19-FFD5-46CA-AB42-6EE72281E762}"/>
                </a:ext>
              </a:extLst>
            </p:cNvPr>
            <p:cNvSpPr/>
            <p:nvPr/>
          </p:nvSpPr>
          <p:spPr>
            <a:xfrm>
              <a:off x="5114079" y="2267151"/>
              <a:ext cx="4665" cy="4665"/>
            </a:xfrm>
            <a:custGeom>
              <a:avLst/>
              <a:gdLst/>
              <a:ahLst/>
              <a:cxnLst/>
              <a:rect l="0" t="0" r="0" b="0"/>
              <a:pathLst>
                <a:path>
                  <a:moveTo>
                    <a:pt x="1866" y="1400"/>
                  </a:moveTo>
                  <a:cubicBezTo>
                    <a:pt x="1399" y="933"/>
                    <a:pt x="1399" y="933"/>
                    <a:pt x="933" y="467"/>
                  </a:cubicBezTo>
                  <a:cubicBezTo>
                    <a:pt x="467" y="467"/>
                    <a:pt x="467" y="0"/>
                    <a:pt x="0" y="0"/>
                  </a:cubicBezTo>
                  <a:cubicBezTo>
                    <a:pt x="0" y="467"/>
                    <a:pt x="467" y="467"/>
                    <a:pt x="467" y="933"/>
                  </a:cubicBezTo>
                  <a:cubicBezTo>
                    <a:pt x="1399" y="1400"/>
                    <a:pt x="1866" y="1400"/>
                    <a:pt x="1866" y="140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6" name="Freeform: Shape 405">
              <a:extLst>
                <a:ext uri="{FF2B5EF4-FFF2-40B4-BE49-F238E27FC236}">
                  <a16:creationId xmlns:a16="http://schemas.microsoft.com/office/drawing/2014/main" id="{EF331AD3-BE66-4CFF-8B32-391E7537ABD9}"/>
                </a:ext>
              </a:extLst>
            </p:cNvPr>
            <p:cNvSpPr/>
            <p:nvPr/>
          </p:nvSpPr>
          <p:spPr>
            <a:xfrm>
              <a:off x="5483874" y="3369441"/>
              <a:ext cx="4665" cy="4665"/>
            </a:xfrm>
            <a:custGeom>
              <a:avLst/>
              <a:gdLst/>
              <a:ahLst/>
              <a:cxnLst/>
              <a:rect l="0" t="0" r="0" b="0"/>
              <a:pathLst>
                <a:path>
                  <a:moveTo>
                    <a:pt x="1524" y="1866"/>
                  </a:moveTo>
                  <a:cubicBezTo>
                    <a:pt x="1524" y="1399"/>
                    <a:pt x="1524" y="933"/>
                    <a:pt x="1524" y="466"/>
                  </a:cubicBezTo>
                  <a:cubicBezTo>
                    <a:pt x="1524" y="0"/>
                    <a:pt x="124" y="0"/>
                    <a:pt x="124" y="0"/>
                  </a:cubicBezTo>
                  <a:cubicBezTo>
                    <a:pt x="-342" y="1399"/>
                    <a:pt x="590" y="1866"/>
                    <a:pt x="1524"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7" name="Freeform: Shape 406">
              <a:extLst>
                <a:ext uri="{FF2B5EF4-FFF2-40B4-BE49-F238E27FC236}">
                  <a16:creationId xmlns:a16="http://schemas.microsoft.com/office/drawing/2014/main" id="{0AEFAB1F-1FE9-487A-9470-65BC784792CE}"/>
                </a:ext>
              </a:extLst>
            </p:cNvPr>
            <p:cNvSpPr/>
            <p:nvPr/>
          </p:nvSpPr>
          <p:spPr>
            <a:xfrm>
              <a:off x="3542978" y="1420959"/>
              <a:ext cx="4665" cy="4665"/>
            </a:xfrm>
            <a:custGeom>
              <a:avLst/>
              <a:gdLst/>
              <a:ahLst/>
              <a:cxnLst/>
              <a:rect l="0" t="0" r="0" b="0"/>
              <a:pathLst>
                <a:path>
                  <a:moveTo>
                    <a:pt x="0" y="0"/>
                  </a:moveTo>
                  <a:lnTo>
                    <a:pt x="466" y="1400"/>
                  </a:lnTo>
                  <a:lnTo>
                    <a:pt x="1399" y="466"/>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8" name="Freeform: Shape 407">
              <a:extLst>
                <a:ext uri="{FF2B5EF4-FFF2-40B4-BE49-F238E27FC236}">
                  <a16:creationId xmlns:a16="http://schemas.microsoft.com/office/drawing/2014/main" id="{8F5F9289-9887-4C66-AC95-EDDF6BD7F482}"/>
                </a:ext>
              </a:extLst>
            </p:cNvPr>
            <p:cNvSpPr/>
            <p:nvPr/>
          </p:nvSpPr>
          <p:spPr>
            <a:xfrm>
              <a:off x="5492395" y="3389966"/>
              <a:ext cx="4665" cy="4665"/>
            </a:xfrm>
            <a:custGeom>
              <a:avLst/>
              <a:gdLst/>
              <a:ahLst/>
              <a:cxnLst/>
              <a:rect l="0" t="0" r="0" b="0"/>
              <a:pathLst>
                <a:path>
                  <a:moveTo>
                    <a:pt x="0" y="0"/>
                  </a:moveTo>
                  <a:lnTo>
                    <a:pt x="933" y="933"/>
                  </a:lnTo>
                  <a:cubicBezTo>
                    <a:pt x="933" y="933"/>
                    <a:pt x="1399" y="933"/>
                    <a:pt x="1399" y="933"/>
                  </a:cubicBezTo>
                  <a:cubicBezTo>
                    <a:pt x="1399" y="933"/>
                    <a:pt x="1399" y="467"/>
                    <a:pt x="1399" y="467"/>
                  </a:cubicBez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09" name="Freeform: Shape 408">
              <a:extLst>
                <a:ext uri="{FF2B5EF4-FFF2-40B4-BE49-F238E27FC236}">
                  <a16:creationId xmlns:a16="http://schemas.microsoft.com/office/drawing/2014/main" id="{47F7EFFA-6684-4C87-B790-93AD6BA7BABD}"/>
                </a:ext>
              </a:extLst>
            </p:cNvPr>
            <p:cNvSpPr/>
            <p:nvPr/>
          </p:nvSpPr>
          <p:spPr>
            <a:xfrm>
              <a:off x="4945215" y="3432998"/>
              <a:ext cx="4665" cy="4665"/>
            </a:xfrm>
            <a:custGeom>
              <a:avLst/>
              <a:gdLst/>
              <a:ahLst/>
              <a:cxnLst/>
              <a:rect l="0" t="0" r="0" b="0"/>
              <a:pathLst>
                <a:path w="4665">
                  <a:moveTo>
                    <a:pt x="4665" y="350"/>
                  </a:moveTo>
                  <a:cubicBezTo>
                    <a:pt x="4665" y="350"/>
                    <a:pt x="4665" y="-117"/>
                    <a:pt x="4665" y="350"/>
                  </a:cubicBezTo>
                  <a:cubicBezTo>
                    <a:pt x="4665" y="-117"/>
                    <a:pt x="4665" y="-117"/>
                    <a:pt x="4665" y="350"/>
                  </a:cubicBezTo>
                  <a:cubicBezTo>
                    <a:pt x="2799" y="1283"/>
                    <a:pt x="1400" y="2682"/>
                    <a:pt x="0" y="4082"/>
                  </a:cubicBezTo>
                  <a:cubicBezTo>
                    <a:pt x="0" y="4082"/>
                    <a:pt x="0" y="4548"/>
                    <a:pt x="0" y="4548"/>
                  </a:cubicBezTo>
                  <a:cubicBezTo>
                    <a:pt x="0" y="4548"/>
                    <a:pt x="467" y="4548"/>
                    <a:pt x="467" y="4548"/>
                  </a:cubicBezTo>
                  <a:cubicBezTo>
                    <a:pt x="1866" y="3149"/>
                    <a:pt x="3266" y="1750"/>
                    <a:pt x="4665" y="35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0" name="Freeform: Shape 409">
              <a:extLst>
                <a:ext uri="{FF2B5EF4-FFF2-40B4-BE49-F238E27FC236}">
                  <a16:creationId xmlns:a16="http://schemas.microsoft.com/office/drawing/2014/main" id="{A3800EC2-BA94-4E62-97A9-CA9BEE351F47}"/>
                </a:ext>
              </a:extLst>
            </p:cNvPr>
            <p:cNvSpPr/>
            <p:nvPr/>
          </p:nvSpPr>
          <p:spPr>
            <a:xfrm>
              <a:off x="3749629" y="3471134"/>
              <a:ext cx="4665" cy="4665"/>
            </a:xfrm>
            <a:custGeom>
              <a:avLst/>
              <a:gdLst/>
              <a:ahLst/>
              <a:cxnLst/>
              <a:rect l="0" t="0" r="0" b="0"/>
              <a:pathLst>
                <a:path>
                  <a:moveTo>
                    <a:pt x="0" y="0"/>
                  </a:moveTo>
                  <a:lnTo>
                    <a:pt x="467" y="467"/>
                  </a:lnTo>
                  <a:cubicBezTo>
                    <a:pt x="467" y="467"/>
                    <a:pt x="933" y="467"/>
                    <a:pt x="933" y="467"/>
                  </a:cubicBezTo>
                  <a:cubicBezTo>
                    <a:pt x="933" y="467"/>
                    <a:pt x="933" y="467"/>
                    <a:pt x="933" y="467"/>
                  </a:cubicBez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1" name="Freeform: Shape 410">
              <a:extLst>
                <a:ext uri="{FF2B5EF4-FFF2-40B4-BE49-F238E27FC236}">
                  <a16:creationId xmlns:a16="http://schemas.microsoft.com/office/drawing/2014/main" id="{88683200-560E-44FD-B8DE-4B955A8B68FB}"/>
                </a:ext>
              </a:extLst>
            </p:cNvPr>
            <p:cNvSpPr/>
            <p:nvPr/>
          </p:nvSpPr>
          <p:spPr>
            <a:xfrm>
              <a:off x="1882310" y="1484400"/>
              <a:ext cx="4665" cy="4665"/>
            </a:xfrm>
            <a:custGeom>
              <a:avLst/>
              <a:gdLst/>
              <a:ahLst/>
              <a:cxnLst/>
              <a:rect l="0" t="0" r="0" b="0"/>
              <a:pathLst>
                <a:path>
                  <a:moveTo>
                    <a:pt x="1399" y="0"/>
                  </a:moveTo>
                  <a:lnTo>
                    <a:pt x="0" y="467"/>
                  </a:lnTo>
                  <a:cubicBezTo>
                    <a:pt x="0" y="467"/>
                    <a:pt x="467" y="933"/>
                    <a:pt x="467" y="933"/>
                  </a:cubicBezTo>
                  <a:cubicBezTo>
                    <a:pt x="467" y="933"/>
                    <a:pt x="467" y="933"/>
                    <a:pt x="467" y="933"/>
                  </a:cubicBezTo>
                  <a:lnTo>
                    <a:pt x="1399"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2" name="Freeform: Shape 411">
              <a:extLst>
                <a:ext uri="{FF2B5EF4-FFF2-40B4-BE49-F238E27FC236}">
                  <a16:creationId xmlns:a16="http://schemas.microsoft.com/office/drawing/2014/main" id="{F6CC2A10-1829-4F41-B1FF-ADB9E10600CF}"/>
                </a:ext>
              </a:extLst>
            </p:cNvPr>
            <p:cNvSpPr/>
            <p:nvPr/>
          </p:nvSpPr>
          <p:spPr>
            <a:xfrm>
              <a:off x="3252361" y="1487949"/>
              <a:ext cx="4665" cy="4665"/>
            </a:xfrm>
            <a:custGeom>
              <a:avLst/>
              <a:gdLst/>
              <a:ahLst/>
              <a:cxnLst/>
              <a:rect l="0" t="0" r="0" b="0"/>
              <a:pathLst>
                <a:path>
                  <a:moveTo>
                    <a:pt x="466" y="183"/>
                  </a:moveTo>
                  <a:cubicBezTo>
                    <a:pt x="466" y="183"/>
                    <a:pt x="466" y="650"/>
                    <a:pt x="0" y="1116"/>
                  </a:cubicBezTo>
                  <a:cubicBezTo>
                    <a:pt x="1399" y="183"/>
                    <a:pt x="1399" y="-283"/>
                    <a:pt x="466" y="183"/>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3" name="Freeform: Shape 412">
              <a:extLst>
                <a:ext uri="{FF2B5EF4-FFF2-40B4-BE49-F238E27FC236}">
                  <a16:creationId xmlns:a16="http://schemas.microsoft.com/office/drawing/2014/main" id="{DF18E707-9B63-411F-9B6A-FBCFE29A2F21}"/>
                </a:ext>
              </a:extLst>
            </p:cNvPr>
            <p:cNvSpPr/>
            <p:nvPr/>
          </p:nvSpPr>
          <p:spPr>
            <a:xfrm>
              <a:off x="3252361" y="1488598"/>
              <a:ext cx="4665" cy="4665"/>
            </a:xfrm>
            <a:custGeom>
              <a:avLst/>
              <a:gdLst/>
              <a:ahLst/>
              <a:cxnLst/>
              <a:rect l="0" t="0" r="0" b="0"/>
              <a:pathLst>
                <a:path>
                  <a:moveTo>
                    <a:pt x="466" y="0"/>
                  </a:moveTo>
                  <a:cubicBezTo>
                    <a:pt x="466" y="0"/>
                    <a:pt x="0" y="0"/>
                    <a:pt x="0" y="466"/>
                  </a:cubicBezTo>
                  <a:cubicBezTo>
                    <a:pt x="0" y="466"/>
                    <a:pt x="0" y="466"/>
                    <a:pt x="0" y="933"/>
                  </a:cubicBezTo>
                  <a:cubicBezTo>
                    <a:pt x="0" y="933"/>
                    <a:pt x="466" y="933"/>
                    <a:pt x="466" y="933"/>
                  </a:cubicBezTo>
                  <a:cubicBezTo>
                    <a:pt x="466" y="933"/>
                    <a:pt x="466" y="466"/>
                    <a:pt x="466"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4" name="Freeform: Shape 413">
              <a:extLst>
                <a:ext uri="{FF2B5EF4-FFF2-40B4-BE49-F238E27FC236}">
                  <a16:creationId xmlns:a16="http://schemas.microsoft.com/office/drawing/2014/main" id="{C52A7EBB-6353-4792-902C-2E09361ABFD8}"/>
                </a:ext>
              </a:extLst>
            </p:cNvPr>
            <p:cNvSpPr/>
            <p:nvPr/>
          </p:nvSpPr>
          <p:spPr>
            <a:xfrm>
              <a:off x="4042110" y="1496062"/>
              <a:ext cx="4665" cy="4665"/>
            </a:xfrm>
            <a:custGeom>
              <a:avLst/>
              <a:gdLst/>
              <a:ahLst/>
              <a:cxnLst/>
              <a:rect l="0" t="0" r="0" b="0"/>
              <a:pathLst>
                <a:path>
                  <a:moveTo>
                    <a:pt x="0" y="933"/>
                  </a:moveTo>
                  <a:lnTo>
                    <a:pt x="1866" y="1400"/>
                  </a:lnTo>
                  <a:lnTo>
                    <a:pt x="933" y="467"/>
                  </a:lnTo>
                  <a:lnTo>
                    <a:pt x="0"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5" name="Freeform: Shape 414">
              <a:extLst>
                <a:ext uri="{FF2B5EF4-FFF2-40B4-BE49-F238E27FC236}">
                  <a16:creationId xmlns:a16="http://schemas.microsoft.com/office/drawing/2014/main" id="{47241222-776C-49D1-B7E8-01E49E7DA7A3}"/>
                </a:ext>
              </a:extLst>
            </p:cNvPr>
            <p:cNvSpPr/>
            <p:nvPr/>
          </p:nvSpPr>
          <p:spPr>
            <a:xfrm>
              <a:off x="945154" y="1929421"/>
              <a:ext cx="4665" cy="4665"/>
            </a:xfrm>
            <a:custGeom>
              <a:avLst/>
              <a:gdLst/>
              <a:ahLst/>
              <a:cxnLst/>
              <a:rect l="0" t="0" r="0" b="0"/>
              <a:pathLst>
                <a:path>
                  <a:moveTo>
                    <a:pt x="0" y="467"/>
                  </a:moveTo>
                  <a:cubicBezTo>
                    <a:pt x="0" y="933"/>
                    <a:pt x="0" y="933"/>
                    <a:pt x="466" y="1400"/>
                  </a:cubicBezTo>
                  <a:cubicBezTo>
                    <a:pt x="466" y="933"/>
                    <a:pt x="466" y="467"/>
                    <a:pt x="466" y="0"/>
                  </a:cubicBezTo>
                  <a:cubicBezTo>
                    <a:pt x="0" y="0"/>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6" name="Freeform: Shape 415">
              <a:extLst>
                <a:ext uri="{FF2B5EF4-FFF2-40B4-BE49-F238E27FC236}">
                  <a16:creationId xmlns:a16="http://schemas.microsoft.com/office/drawing/2014/main" id="{7517E4A0-75D1-45FF-A464-C4EAC4543B9E}"/>
                </a:ext>
              </a:extLst>
            </p:cNvPr>
            <p:cNvSpPr/>
            <p:nvPr/>
          </p:nvSpPr>
          <p:spPr>
            <a:xfrm>
              <a:off x="939557" y="1928955"/>
              <a:ext cx="13994" cy="9330"/>
            </a:xfrm>
            <a:custGeom>
              <a:avLst/>
              <a:gdLst/>
              <a:ahLst/>
              <a:cxnLst/>
              <a:rect l="0" t="0" r="0" b="0"/>
              <a:pathLst>
                <a:path w="13995" h="9330">
                  <a:moveTo>
                    <a:pt x="6065" y="1866"/>
                  </a:moveTo>
                  <a:cubicBezTo>
                    <a:pt x="6065" y="2333"/>
                    <a:pt x="6065" y="3266"/>
                    <a:pt x="6065" y="3732"/>
                  </a:cubicBezTo>
                  <a:lnTo>
                    <a:pt x="6531" y="3266"/>
                  </a:lnTo>
                  <a:cubicBezTo>
                    <a:pt x="4665" y="5132"/>
                    <a:pt x="3266" y="6998"/>
                    <a:pt x="1399" y="8864"/>
                  </a:cubicBezTo>
                  <a:cubicBezTo>
                    <a:pt x="-466" y="11196"/>
                    <a:pt x="-466" y="13062"/>
                    <a:pt x="1399" y="13529"/>
                  </a:cubicBezTo>
                  <a:cubicBezTo>
                    <a:pt x="2333" y="13529"/>
                    <a:pt x="4199" y="13995"/>
                    <a:pt x="5132" y="13529"/>
                  </a:cubicBezTo>
                  <a:cubicBezTo>
                    <a:pt x="9330" y="10730"/>
                    <a:pt x="13062" y="6998"/>
                    <a:pt x="15861" y="2799"/>
                  </a:cubicBezTo>
                  <a:cubicBezTo>
                    <a:pt x="16328" y="1866"/>
                    <a:pt x="15395" y="467"/>
                    <a:pt x="13995" y="467"/>
                  </a:cubicBezTo>
                  <a:cubicBezTo>
                    <a:pt x="12596" y="0"/>
                    <a:pt x="11663" y="0"/>
                    <a:pt x="10263" y="0"/>
                  </a:cubicBezTo>
                  <a:cubicBezTo>
                    <a:pt x="8864" y="1400"/>
                    <a:pt x="7931" y="2333"/>
                    <a:pt x="6531" y="3732"/>
                  </a:cubicBezTo>
                  <a:cubicBezTo>
                    <a:pt x="6065" y="3266"/>
                    <a:pt x="6065" y="2799"/>
                    <a:pt x="6065"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7" name="Freeform: Shape 416">
              <a:extLst>
                <a:ext uri="{FF2B5EF4-FFF2-40B4-BE49-F238E27FC236}">
                  <a16:creationId xmlns:a16="http://schemas.microsoft.com/office/drawing/2014/main" id="{3686A14A-D5A3-4C33-9DF0-08315C677B25}"/>
                </a:ext>
              </a:extLst>
            </p:cNvPr>
            <p:cNvSpPr/>
            <p:nvPr/>
          </p:nvSpPr>
          <p:spPr>
            <a:xfrm>
              <a:off x="4425557" y="1524984"/>
              <a:ext cx="4665" cy="4665"/>
            </a:xfrm>
            <a:custGeom>
              <a:avLst/>
              <a:gdLst/>
              <a:ahLst/>
              <a:cxnLst/>
              <a:rect l="0" t="0" r="0" b="0"/>
              <a:pathLst>
                <a:path>
                  <a:moveTo>
                    <a:pt x="933" y="1866"/>
                  </a:moveTo>
                  <a:cubicBezTo>
                    <a:pt x="1399" y="1866"/>
                    <a:pt x="1866" y="1400"/>
                    <a:pt x="2333" y="933"/>
                  </a:cubicBezTo>
                  <a:cubicBezTo>
                    <a:pt x="1866" y="467"/>
                    <a:pt x="1399" y="0"/>
                    <a:pt x="1399" y="0"/>
                  </a:cubicBezTo>
                  <a:cubicBezTo>
                    <a:pt x="933" y="0"/>
                    <a:pt x="466" y="467"/>
                    <a:pt x="0" y="933"/>
                  </a:cubicBezTo>
                  <a:cubicBezTo>
                    <a:pt x="466" y="933"/>
                    <a:pt x="466" y="1866"/>
                    <a:pt x="933" y="1866"/>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8" name="Freeform: Shape 417">
              <a:extLst>
                <a:ext uri="{FF2B5EF4-FFF2-40B4-BE49-F238E27FC236}">
                  <a16:creationId xmlns:a16="http://schemas.microsoft.com/office/drawing/2014/main" id="{4C01AD35-5544-4B2C-B19C-476850924183}"/>
                </a:ext>
              </a:extLst>
            </p:cNvPr>
            <p:cNvSpPr/>
            <p:nvPr/>
          </p:nvSpPr>
          <p:spPr>
            <a:xfrm>
              <a:off x="1124749" y="2223644"/>
              <a:ext cx="4665" cy="4665"/>
            </a:xfrm>
            <a:custGeom>
              <a:avLst/>
              <a:gdLst/>
              <a:ahLst/>
              <a:cxnLst/>
              <a:rect l="0" t="0" r="0" b="0"/>
              <a:pathLst>
                <a:path>
                  <a:moveTo>
                    <a:pt x="0" y="592"/>
                  </a:moveTo>
                  <a:cubicBezTo>
                    <a:pt x="933" y="1059"/>
                    <a:pt x="1400" y="1525"/>
                    <a:pt x="2333" y="1525"/>
                  </a:cubicBezTo>
                  <a:cubicBezTo>
                    <a:pt x="1866" y="592"/>
                    <a:pt x="2333" y="-807"/>
                    <a:pt x="0" y="59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19" name="Freeform: Shape 418">
              <a:extLst>
                <a:ext uri="{FF2B5EF4-FFF2-40B4-BE49-F238E27FC236}">
                  <a16:creationId xmlns:a16="http://schemas.microsoft.com/office/drawing/2014/main" id="{15D244DC-9FD1-4B67-BC4D-3764D80E694D}"/>
                </a:ext>
              </a:extLst>
            </p:cNvPr>
            <p:cNvSpPr/>
            <p:nvPr/>
          </p:nvSpPr>
          <p:spPr>
            <a:xfrm>
              <a:off x="2176194" y="1917760"/>
              <a:ext cx="4665" cy="4665"/>
            </a:xfrm>
            <a:custGeom>
              <a:avLst/>
              <a:gdLst/>
              <a:ahLst/>
              <a:cxnLst/>
              <a:rect l="0" t="0" r="0" b="0"/>
              <a:pathLst>
                <a:path>
                  <a:moveTo>
                    <a:pt x="0" y="0"/>
                  </a:moveTo>
                  <a:cubicBezTo>
                    <a:pt x="0" y="933"/>
                    <a:pt x="0" y="1866"/>
                    <a:pt x="0" y="2799"/>
                  </a:cubicBezTo>
                  <a:cubicBezTo>
                    <a:pt x="1399" y="1400"/>
                    <a:pt x="1399" y="933"/>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0" name="Freeform: Shape 419">
              <a:extLst>
                <a:ext uri="{FF2B5EF4-FFF2-40B4-BE49-F238E27FC236}">
                  <a16:creationId xmlns:a16="http://schemas.microsoft.com/office/drawing/2014/main" id="{0580FA5C-DEBB-47FF-AEEB-436EFB2BB746}"/>
                </a:ext>
              </a:extLst>
            </p:cNvPr>
            <p:cNvSpPr/>
            <p:nvPr/>
          </p:nvSpPr>
          <p:spPr>
            <a:xfrm>
              <a:off x="4293543" y="1566034"/>
              <a:ext cx="4665" cy="4665"/>
            </a:xfrm>
            <a:custGeom>
              <a:avLst/>
              <a:gdLst/>
              <a:ahLst/>
              <a:cxnLst/>
              <a:rect l="0" t="0" r="0" b="0"/>
              <a:pathLst>
                <a:path>
                  <a:moveTo>
                    <a:pt x="0" y="0"/>
                  </a:moveTo>
                  <a:cubicBezTo>
                    <a:pt x="0" y="466"/>
                    <a:pt x="0" y="466"/>
                    <a:pt x="466" y="466"/>
                  </a:cubicBezTo>
                  <a:cubicBezTo>
                    <a:pt x="466" y="466"/>
                    <a:pt x="466" y="466"/>
                    <a:pt x="933" y="466"/>
                  </a:cubicBezTo>
                  <a:cubicBezTo>
                    <a:pt x="933" y="466"/>
                    <a:pt x="933" y="0"/>
                    <a:pt x="933" y="0"/>
                  </a:cubicBezTo>
                  <a:cubicBezTo>
                    <a:pt x="466" y="0"/>
                    <a:pt x="0" y="0"/>
                    <a:pt x="0"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1" name="Freeform: Shape 420">
              <a:extLst>
                <a:ext uri="{FF2B5EF4-FFF2-40B4-BE49-F238E27FC236}">
                  <a16:creationId xmlns:a16="http://schemas.microsoft.com/office/drawing/2014/main" id="{16A8F06F-B95A-4E49-8E77-5809907748CA}"/>
                </a:ext>
              </a:extLst>
            </p:cNvPr>
            <p:cNvSpPr/>
            <p:nvPr/>
          </p:nvSpPr>
          <p:spPr>
            <a:xfrm>
              <a:off x="4292611" y="1565058"/>
              <a:ext cx="4665" cy="4665"/>
            </a:xfrm>
            <a:custGeom>
              <a:avLst/>
              <a:gdLst/>
              <a:ahLst/>
              <a:cxnLst/>
              <a:rect l="0" t="0" r="0" b="0"/>
              <a:pathLst>
                <a:path>
                  <a:moveTo>
                    <a:pt x="0" y="509"/>
                  </a:moveTo>
                  <a:cubicBezTo>
                    <a:pt x="0" y="509"/>
                    <a:pt x="466" y="509"/>
                    <a:pt x="933" y="975"/>
                  </a:cubicBezTo>
                  <a:cubicBezTo>
                    <a:pt x="466" y="42"/>
                    <a:pt x="0" y="-424"/>
                    <a:pt x="0" y="509"/>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2" name="Freeform: Shape 421">
              <a:extLst>
                <a:ext uri="{FF2B5EF4-FFF2-40B4-BE49-F238E27FC236}">
                  <a16:creationId xmlns:a16="http://schemas.microsoft.com/office/drawing/2014/main" id="{3EE76070-B4F7-47CB-AEB6-12D9775649C7}"/>
                </a:ext>
              </a:extLst>
            </p:cNvPr>
            <p:cNvSpPr/>
            <p:nvPr/>
          </p:nvSpPr>
          <p:spPr>
            <a:xfrm>
              <a:off x="2095027" y="1571630"/>
              <a:ext cx="4665" cy="4665"/>
            </a:xfrm>
            <a:custGeom>
              <a:avLst/>
              <a:gdLst/>
              <a:ahLst/>
              <a:cxnLst/>
              <a:rect l="0" t="0" r="0" b="0"/>
              <a:pathLst>
                <a:path>
                  <a:moveTo>
                    <a:pt x="1399" y="0"/>
                  </a:moveTo>
                  <a:cubicBezTo>
                    <a:pt x="467" y="466"/>
                    <a:pt x="0" y="933"/>
                    <a:pt x="0" y="1866"/>
                  </a:cubicBezTo>
                  <a:cubicBezTo>
                    <a:pt x="933" y="1399"/>
                    <a:pt x="1399" y="933"/>
                    <a:pt x="2333" y="933"/>
                  </a:cubicBezTo>
                  <a:cubicBezTo>
                    <a:pt x="2333" y="466"/>
                    <a:pt x="1866" y="0"/>
                    <a:pt x="13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3" name="Freeform: Shape 422">
              <a:extLst>
                <a:ext uri="{FF2B5EF4-FFF2-40B4-BE49-F238E27FC236}">
                  <a16:creationId xmlns:a16="http://schemas.microsoft.com/office/drawing/2014/main" id="{CA9D0D7E-FEDB-47C5-9B14-F67566D1D924}"/>
                </a:ext>
              </a:extLst>
            </p:cNvPr>
            <p:cNvSpPr/>
            <p:nvPr/>
          </p:nvSpPr>
          <p:spPr>
            <a:xfrm>
              <a:off x="1853390" y="1579096"/>
              <a:ext cx="4665" cy="4665"/>
            </a:xfrm>
            <a:custGeom>
              <a:avLst/>
              <a:gdLst/>
              <a:ahLst/>
              <a:cxnLst/>
              <a:rect l="0" t="0" r="0" b="0"/>
              <a:pathLst>
                <a:path>
                  <a:moveTo>
                    <a:pt x="1400" y="933"/>
                  </a:moveTo>
                  <a:lnTo>
                    <a:pt x="933" y="0"/>
                  </a:lnTo>
                  <a:lnTo>
                    <a:pt x="0" y="933"/>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4" name="Freeform: Shape 423">
              <a:extLst>
                <a:ext uri="{FF2B5EF4-FFF2-40B4-BE49-F238E27FC236}">
                  <a16:creationId xmlns:a16="http://schemas.microsoft.com/office/drawing/2014/main" id="{D5B3C42D-F502-4096-BB59-5A54E174470D}"/>
                </a:ext>
              </a:extLst>
            </p:cNvPr>
            <p:cNvSpPr/>
            <p:nvPr/>
          </p:nvSpPr>
          <p:spPr>
            <a:xfrm>
              <a:off x="3928758" y="1644869"/>
              <a:ext cx="4665" cy="4665"/>
            </a:xfrm>
            <a:custGeom>
              <a:avLst/>
              <a:gdLst/>
              <a:ahLst/>
              <a:cxnLst/>
              <a:rect l="0" t="0" r="0" b="0"/>
              <a:pathLst>
                <a:path>
                  <a:moveTo>
                    <a:pt x="933" y="0"/>
                  </a:moveTo>
                  <a:lnTo>
                    <a:pt x="0" y="466"/>
                  </a:lnTo>
                  <a:lnTo>
                    <a:pt x="933" y="140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5" name="Freeform: Shape 424">
              <a:extLst>
                <a:ext uri="{FF2B5EF4-FFF2-40B4-BE49-F238E27FC236}">
                  <a16:creationId xmlns:a16="http://schemas.microsoft.com/office/drawing/2014/main" id="{5C293DF3-E364-4A0A-8E1B-E96A9249FD86}"/>
                </a:ext>
              </a:extLst>
            </p:cNvPr>
            <p:cNvSpPr/>
            <p:nvPr/>
          </p:nvSpPr>
          <p:spPr>
            <a:xfrm>
              <a:off x="1963480" y="4262283"/>
              <a:ext cx="4665" cy="4665"/>
            </a:xfrm>
            <a:custGeom>
              <a:avLst/>
              <a:gdLst/>
              <a:ahLst/>
              <a:cxnLst/>
              <a:rect l="0" t="0" r="0" b="0"/>
              <a:pathLst>
                <a:path>
                  <a:moveTo>
                    <a:pt x="0" y="467"/>
                  </a:moveTo>
                  <a:cubicBezTo>
                    <a:pt x="0" y="467"/>
                    <a:pt x="467" y="467"/>
                    <a:pt x="467" y="467"/>
                  </a:cubicBezTo>
                  <a:cubicBezTo>
                    <a:pt x="467" y="467"/>
                    <a:pt x="467" y="0"/>
                    <a:pt x="467" y="0"/>
                  </a:cubicBezTo>
                  <a:cubicBezTo>
                    <a:pt x="467" y="0"/>
                    <a:pt x="467" y="0"/>
                    <a:pt x="0" y="467"/>
                  </a:cubicBezTo>
                  <a:cubicBezTo>
                    <a:pt x="467" y="0"/>
                    <a:pt x="0" y="467"/>
                    <a:pt x="0" y="46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6" name="Freeform: Shape 425">
              <a:extLst>
                <a:ext uri="{FF2B5EF4-FFF2-40B4-BE49-F238E27FC236}">
                  <a16:creationId xmlns:a16="http://schemas.microsoft.com/office/drawing/2014/main" id="{EF078FE4-30BC-4127-B134-9F5404638243}"/>
                </a:ext>
              </a:extLst>
            </p:cNvPr>
            <p:cNvSpPr/>
            <p:nvPr/>
          </p:nvSpPr>
          <p:spPr>
            <a:xfrm>
              <a:off x="1960681" y="4262750"/>
              <a:ext cx="4665" cy="4665"/>
            </a:xfrm>
            <a:custGeom>
              <a:avLst/>
              <a:gdLst/>
              <a:ahLst/>
              <a:cxnLst/>
              <a:rect l="0" t="0" r="0" b="0"/>
              <a:pathLst>
                <a:path>
                  <a:moveTo>
                    <a:pt x="2799" y="0"/>
                  </a:moveTo>
                  <a:cubicBezTo>
                    <a:pt x="1866" y="0"/>
                    <a:pt x="933" y="0"/>
                    <a:pt x="0" y="0"/>
                  </a:cubicBezTo>
                  <a:cubicBezTo>
                    <a:pt x="933" y="1866"/>
                    <a:pt x="1400" y="1866"/>
                    <a:pt x="2799" y="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7" name="Freeform: Shape 426">
              <a:extLst>
                <a:ext uri="{FF2B5EF4-FFF2-40B4-BE49-F238E27FC236}">
                  <a16:creationId xmlns:a16="http://schemas.microsoft.com/office/drawing/2014/main" id="{6ABB68B1-B6D2-400E-9641-D6266E9E06A7}"/>
                </a:ext>
              </a:extLst>
            </p:cNvPr>
            <p:cNvSpPr/>
            <p:nvPr/>
          </p:nvSpPr>
          <p:spPr>
            <a:xfrm>
              <a:off x="3228925" y="2210707"/>
              <a:ext cx="9329" cy="18659"/>
            </a:xfrm>
            <a:custGeom>
              <a:avLst/>
              <a:gdLst/>
              <a:ahLst/>
              <a:cxnLst/>
              <a:rect l="0" t="0" r="0" b="0"/>
              <a:pathLst>
                <a:path w="9330" h="18660">
                  <a:moveTo>
                    <a:pt x="1048" y="17261"/>
                  </a:moveTo>
                  <a:cubicBezTo>
                    <a:pt x="1514" y="18194"/>
                    <a:pt x="2447" y="19127"/>
                    <a:pt x="3380" y="20060"/>
                  </a:cubicBezTo>
                  <a:cubicBezTo>
                    <a:pt x="4313" y="20993"/>
                    <a:pt x="6646" y="19593"/>
                    <a:pt x="8045" y="17727"/>
                  </a:cubicBezTo>
                  <a:cubicBezTo>
                    <a:pt x="12710" y="12596"/>
                    <a:pt x="12710" y="6531"/>
                    <a:pt x="11777" y="0"/>
                  </a:cubicBezTo>
                  <a:cubicBezTo>
                    <a:pt x="8512" y="0"/>
                    <a:pt x="5713" y="466"/>
                    <a:pt x="3380" y="2799"/>
                  </a:cubicBezTo>
                  <a:cubicBezTo>
                    <a:pt x="581" y="6065"/>
                    <a:pt x="-352" y="9330"/>
                    <a:pt x="115" y="13062"/>
                  </a:cubicBezTo>
                  <a:cubicBezTo>
                    <a:pt x="115" y="14462"/>
                    <a:pt x="115" y="15861"/>
                    <a:pt x="1048" y="17261"/>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8" name="Freeform: Shape 427">
              <a:extLst>
                <a:ext uri="{FF2B5EF4-FFF2-40B4-BE49-F238E27FC236}">
                  <a16:creationId xmlns:a16="http://schemas.microsoft.com/office/drawing/2014/main" id="{76F3E2C8-2846-413A-9BF2-A65B5C083DAB}"/>
                </a:ext>
              </a:extLst>
            </p:cNvPr>
            <p:cNvSpPr/>
            <p:nvPr/>
          </p:nvSpPr>
          <p:spPr>
            <a:xfrm>
              <a:off x="3244258" y="2143534"/>
              <a:ext cx="4665" cy="9330"/>
            </a:xfrm>
            <a:custGeom>
              <a:avLst/>
              <a:gdLst/>
              <a:ahLst/>
              <a:cxnLst/>
              <a:rect l="0" t="0" r="0" b="0"/>
              <a:pathLst>
                <a:path w="4665" h="9330">
                  <a:moveTo>
                    <a:pt x="4374" y="9330"/>
                  </a:moveTo>
                  <a:cubicBezTo>
                    <a:pt x="4840" y="9330"/>
                    <a:pt x="5773" y="9330"/>
                    <a:pt x="6239" y="8864"/>
                  </a:cubicBezTo>
                  <a:cubicBezTo>
                    <a:pt x="7639" y="7464"/>
                    <a:pt x="8106" y="5598"/>
                    <a:pt x="7172" y="3732"/>
                  </a:cubicBezTo>
                  <a:cubicBezTo>
                    <a:pt x="6239" y="2333"/>
                    <a:pt x="4840" y="1400"/>
                    <a:pt x="3907" y="0"/>
                  </a:cubicBezTo>
                  <a:cubicBezTo>
                    <a:pt x="2974" y="467"/>
                    <a:pt x="2041" y="467"/>
                    <a:pt x="1574" y="933"/>
                  </a:cubicBezTo>
                  <a:cubicBezTo>
                    <a:pt x="175" y="2333"/>
                    <a:pt x="-292" y="4199"/>
                    <a:pt x="175" y="6065"/>
                  </a:cubicBezTo>
                  <a:cubicBezTo>
                    <a:pt x="641" y="7931"/>
                    <a:pt x="2507" y="9330"/>
                    <a:pt x="4374" y="9330"/>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29" name="Freeform: Shape 428">
              <a:extLst>
                <a:ext uri="{FF2B5EF4-FFF2-40B4-BE49-F238E27FC236}">
                  <a16:creationId xmlns:a16="http://schemas.microsoft.com/office/drawing/2014/main" id="{8400BB9D-EA30-431A-BAE1-DA2FA7E05726}"/>
                </a:ext>
              </a:extLst>
            </p:cNvPr>
            <p:cNvSpPr/>
            <p:nvPr/>
          </p:nvSpPr>
          <p:spPr>
            <a:xfrm>
              <a:off x="3184884" y="2269769"/>
              <a:ext cx="4665" cy="4665"/>
            </a:xfrm>
            <a:custGeom>
              <a:avLst/>
              <a:gdLst/>
              <a:ahLst/>
              <a:cxnLst/>
              <a:rect l="0" t="0" r="0" b="0"/>
              <a:pathLst>
                <a:path>
                  <a:moveTo>
                    <a:pt x="3106" y="4382"/>
                  </a:moveTo>
                  <a:cubicBezTo>
                    <a:pt x="3572" y="4382"/>
                    <a:pt x="4038" y="3916"/>
                    <a:pt x="4505" y="3449"/>
                  </a:cubicBezTo>
                  <a:cubicBezTo>
                    <a:pt x="4038" y="2516"/>
                    <a:pt x="3572" y="1117"/>
                    <a:pt x="3106" y="650"/>
                  </a:cubicBezTo>
                  <a:cubicBezTo>
                    <a:pt x="2172" y="-283"/>
                    <a:pt x="773" y="-283"/>
                    <a:pt x="306" y="1117"/>
                  </a:cubicBezTo>
                  <a:cubicBezTo>
                    <a:pt x="-160" y="2050"/>
                    <a:pt x="-160" y="3449"/>
                    <a:pt x="773" y="3916"/>
                  </a:cubicBezTo>
                  <a:cubicBezTo>
                    <a:pt x="773" y="4382"/>
                    <a:pt x="2172" y="4382"/>
                    <a:pt x="3106" y="4382"/>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30" name="Freeform: Shape 429">
              <a:extLst>
                <a:ext uri="{FF2B5EF4-FFF2-40B4-BE49-F238E27FC236}">
                  <a16:creationId xmlns:a16="http://schemas.microsoft.com/office/drawing/2014/main" id="{F14F88F7-C827-4152-BF67-39E645374189}"/>
                </a:ext>
              </a:extLst>
            </p:cNvPr>
            <p:cNvSpPr/>
            <p:nvPr/>
          </p:nvSpPr>
          <p:spPr>
            <a:xfrm>
              <a:off x="3285943" y="2179553"/>
              <a:ext cx="4665" cy="4665"/>
            </a:xfrm>
            <a:custGeom>
              <a:avLst/>
              <a:gdLst/>
              <a:ahLst/>
              <a:cxnLst/>
              <a:rect l="0" t="0" r="0" b="0"/>
              <a:pathLst>
                <a:path w="4665" h="4665">
                  <a:moveTo>
                    <a:pt x="1866" y="5507"/>
                  </a:moveTo>
                  <a:cubicBezTo>
                    <a:pt x="3732" y="6440"/>
                    <a:pt x="5131" y="5041"/>
                    <a:pt x="6065" y="3641"/>
                  </a:cubicBezTo>
                  <a:cubicBezTo>
                    <a:pt x="6065" y="3175"/>
                    <a:pt x="6531" y="2242"/>
                    <a:pt x="6531" y="1775"/>
                  </a:cubicBezTo>
                  <a:cubicBezTo>
                    <a:pt x="6531" y="376"/>
                    <a:pt x="3732" y="-557"/>
                    <a:pt x="1866" y="376"/>
                  </a:cubicBezTo>
                  <a:cubicBezTo>
                    <a:pt x="933" y="842"/>
                    <a:pt x="0" y="2242"/>
                    <a:pt x="0" y="2708"/>
                  </a:cubicBezTo>
                  <a:cubicBezTo>
                    <a:pt x="0" y="4108"/>
                    <a:pt x="933" y="5507"/>
                    <a:pt x="1866" y="5507"/>
                  </a:cubicBez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31" name="Freeform: Shape 430">
              <a:extLst>
                <a:ext uri="{FF2B5EF4-FFF2-40B4-BE49-F238E27FC236}">
                  <a16:creationId xmlns:a16="http://schemas.microsoft.com/office/drawing/2014/main" id="{1691429D-7993-4CE2-A506-B2D929BEE40E}"/>
                </a:ext>
              </a:extLst>
            </p:cNvPr>
            <p:cNvSpPr/>
            <p:nvPr/>
          </p:nvSpPr>
          <p:spPr>
            <a:xfrm>
              <a:off x="3240229" y="2209746"/>
              <a:ext cx="4665" cy="4665"/>
            </a:xfrm>
            <a:custGeom>
              <a:avLst/>
              <a:gdLst/>
              <a:ahLst/>
              <a:cxnLst/>
              <a:rect l="0" t="0" r="0" b="0"/>
              <a:pathLst>
                <a:path>
                  <a:moveTo>
                    <a:pt x="933" y="0"/>
                  </a:moveTo>
                  <a:lnTo>
                    <a:pt x="0" y="466"/>
                  </a:lnTo>
                  <a:cubicBezTo>
                    <a:pt x="0" y="466"/>
                    <a:pt x="0" y="933"/>
                    <a:pt x="0" y="933"/>
                  </a:cubicBezTo>
                  <a:cubicBezTo>
                    <a:pt x="0" y="933"/>
                    <a:pt x="467" y="933"/>
                    <a:pt x="467" y="933"/>
                  </a:cubicBezTo>
                  <a:lnTo>
                    <a:pt x="933" y="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432" name="Freeform: Shape 431">
              <a:extLst>
                <a:ext uri="{FF2B5EF4-FFF2-40B4-BE49-F238E27FC236}">
                  <a16:creationId xmlns:a16="http://schemas.microsoft.com/office/drawing/2014/main" id="{692F3D9A-0A1B-4FD8-9C44-9D48AB5F5983}"/>
                </a:ext>
              </a:extLst>
            </p:cNvPr>
            <p:cNvSpPr/>
            <p:nvPr/>
          </p:nvSpPr>
          <p:spPr>
            <a:xfrm>
              <a:off x="3282411" y="2202442"/>
              <a:ext cx="4665" cy="4665"/>
            </a:xfrm>
            <a:custGeom>
              <a:avLst/>
              <a:gdLst/>
              <a:ahLst/>
              <a:cxnLst/>
              <a:rect l="0" t="0" r="0" b="0"/>
              <a:pathLst>
                <a:path>
                  <a:moveTo>
                    <a:pt x="0" y="1400"/>
                  </a:moveTo>
                  <a:lnTo>
                    <a:pt x="933" y="467"/>
                  </a:lnTo>
                  <a:cubicBezTo>
                    <a:pt x="933" y="467"/>
                    <a:pt x="933" y="0"/>
                    <a:pt x="467" y="0"/>
                  </a:cubicBezTo>
                  <a:cubicBezTo>
                    <a:pt x="467" y="0"/>
                    <a:pt x="467" y="0"/>
                    <a:pt x="467" y="0"/>
                  </a:cubicBezTo>
                  <a:lnTo>
                    <a:pt x="0" y="1400"/>
                  </a:lnTo>
                  <a:close/>
                </a:path>
              </a:pathLst>
            </a:custGeom>
            <a:grp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 name="Title 1">
            <a:extLst>
              <a:ext uri="{FF2B5EF4-FFF2-40B4-BE49-F238E27FC236}">
                <a16:creationId xmlns:a16="http://schemas.microsoft.com/office/drawing/2014/main" id="{FDDA0326-DEE4-4024-91FA-C96B6FC6B124}"/>
              </a:ext>
            </a:extLst>
          </p:cNvPr>
          <p:cNvSpPr>
            <a:spLocks noGrp="1"/>
          </p:cNvSpPr>
          <p:nvPr>
            <p:ph type="title"/>
          </p:nvPr>
        </p:nvSpPr>
        <p:spPr/>
        <p:txBody>
          <a:bodyPr/>
          <a:lstStyle/>
          <a:p>
            <a:r>
              <a:rPr lang="en-US" dirty="0"/>
              <a:t>ExpressRoute Providers/Partners</a:t>
            </a:r>
          </a:p>
        </p:txBody>
      </p:sp>
      <p:pic>
        <p:nvPicPr>
          <p:cNvPr id="433" name="Graphic 432">
            <a:extLst>
              <a:ext uri="{FF2B5EF4-FFF2-40B4-BE49-F238E27FC236}">
                <a16:creationId xmlns:a16="http://schemas.microsoft.com/office/drawing/2014/main" id="{C08E7335-A1D2-4738-9663-24AECC1F9B5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2459" y="1327346"/>
            <a:ext cx="753442" cy="279527"/>
          </a:xfrm>
          <a:prstGeom prst="rect">
            <a:avLst/>
          </a:prstGeom>
        </p:spPr>
      </p:pic>
      <p:pic>
        <p:nvPicPr>
          <p:cNvPr id="434" name="Picture 433">
            <a:extLst>
              <a:ext uri="{FF2B5EF4-FFF2-40B4-BE49-F238E27FC236}">
                <a16:creationId xmlns:a16="http://schemas.microsoft.com/office/drawing/2014/main" id="{11799108-04CF-4D69-B56F-D3B3877ECE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98872" y="1274232"/>
            <a:ext cx="338161" cy="385755"/>
          </a:xfrm>
          <a:prstGeom prst="rect">
            <a:avLst/>
          </a:prstGeom>
        </p:spPr>
      </p:pic>
      <p:pic>
        <p:nvPicPr>
          <p:cNvPr id="435" name="Picture 434">
            <a:extLst>
              <a:ext uri="{FF2B5EF4-FFF2-40B4-BE49-F238E27FC236}">
                <a16:creationId xmlns:a16="http://schemas.microsoft.com/office/drawing/2014/main" id="{659FC6CA-1E6A-4587-A166-3434364E0274}"/>
              </a:ext>
            </a:extLst>
          </p:cNvPr>
          <p:cNvPicPr>
            <a:picLocks noChangeAspect="1"/>
          </p:cNvPicPr>
          <p:nvPr/>
        </p:nvPicPr>
        <p:blipFill>
          <a:blip r:embed="rId5"/>
          <a:stretch>
            <a:fillRect/>
          </a:stretch>
        </p:blipFill>
        <p:spPr>
          <a:xfrm>
            <a:off x="2269287" y="1326226"/>
            <a:ext cx="746709" cy="281766"/>
          </a:xfrm>
          <a:prstGeom prst="rect">
            <a:avLst/>
          </a:prstGeom>
        </p:spPr>
      </p:pic>
      <p:pic>
        <p:nvPicPr>
          <p:cNvPr id="436" name="Picture 435">
            <a:extLst>
              <a:ext uri="{FF2B5EF4-FFF2-40B4-BE49-F238E27FC236}">
                <a16:creationId xmlns:a16="http://schemas.microsoft.com/office/drawing/2014/main" id="{3E78E2F4-87F0-4B35-8B67-415BBFA5F1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7459" y="1351237"/>
            <a:ext cx="705531" cy="231745"/>
          </a:xfrm>
          <a:prstGeom prst="rect">
            <a:avLst/>
          </a:prstGeom>
        </p:spPr>
      </p:pic>
      <p:pic>
        <p:nvPicPr>
          <p:cNvPr id="437" name="Picture 436">
            <a:extLst>
              <a:ext uri="{FF2B5EF4-FFF2-40B4-BE49-F238E27FC236}">
                <a16:creationId xmlns:a16="http://schemas.microsoft.com/office/drawing/2014/main" id="{9067FA83-FE27-4526-8C4A-C7221058DD3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60057" y="1379757"/>
            <a:ext cx="705574" cy="174705"/>
          </a:xfrm>
          <a:prstGeom prst="rect">
            <a:avLst/>
          </a:prstGeom>
        </p:spPr>
      </p:pic>
      <p:pic>
        <p:nvPicPr>
          <p:cNvPr id="438" name="Picture 437">
            <a:extLst>
              <a:ext uri="{FF2B5EF4-FFF2-40B4-BE49-F238E27FC236}">
                <a16:creationId xmlns:a16="http://schemas.microsoft.com/office/drawing/2014/main" id="{03E44C38-5C0D-4A8B-AEEE-02E25D06EB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9616" y="1404705"/>
            <a:ext cx="770359" cy="124809"/>
          </a:xfrm>
          <a:prstGeom prst="rect">
            <a:avLst/>
          </a:prstGeom>
        </p:spPr>
      </p:pic>
      <p:pic>
        <p:nvPicPr>
          <p:cNvPr id="439" name="Picture 438">
            <a:extLst>
              <a:ext uri="{FF2B5EF4-FFF2-40B4-BE49-F238E27FC236}">
                <a16:creationId xmlns:a16="http://schemas.microsoft.com/office/drawing/2014/main" id="{E1A5914F-A1EA-4E60-B656-AD62783D06E6}"/>
              </a:ext>
            </a:extLst>
          </p:cNvPr>
          <p:cNvPicPr>
            <a:picLocks noChangeAspect="1"/>
          </p:cNvPicPr>
          <p:nvPr/>
        </p:nvPicPr>
        <p:blipFill>
          <a:blip r:embed="rId9"/>
          <a:stretch>
            <a:fillRect/>
          </a:stretch>
        </p:blipFill>
        <p:spPr>
          <a:xfrm>
            <a:off x="6687186" y="1356744"/>
            <a:ext cx="735766" cy="220730"/>
          </a:xfrm>
          <a:prstGeom prst="rect">
            <a:avLst/>
          </a:prstGeom>
        </p:spPr>
      </p:pic>
      <p:pic>
        <p:nvPicPr>
          <p:cNvPr id="440" name="Picture 439">
            <a:extLst>
              <a:ext uri="{FF2B5EF4-FFF2-40B4-BE49-F238E27FC236}">
                <a16:creationId xmlns:a16="http://schemas.microsoft.com/office/drawing/2014/main" id="{E4DF7318-C9E1-47F6-9BCB-5F033BB5271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99801" y="1378011"/>
            <a:ext cx="766945" cy="178197"/>
          </a:xfrm>
          <a:prstGeom prst="rect">
            <a:avLst/>
          </a:prstGeom>
        </p:spPr>
      </p:pic>
      <p:pic>
        <p:nvPicPr>
          <p:cNvPr id="441" name="Picture 440">
            <a:extLst>
              <a:ext uri="{FF2B5EF4-FFF2-40B4-BE49-F238E27FC236}">
                <a16:creationId xmlns:a16="http://schemas.microsoft.com/office/drawing/2014/main" id="{6AA420E6-081D-409A-8ADA-32B437DA117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47111" y="1309142"/>
            <a:ext cx="768696" cy="315935"/>
          </a:xfrm>
          <a:prstGeom prst="rect">
            <a:avLst/>
          </a:prstGeom>
        </p:spPr>
      </p:pic>
      <p:pic>
        <p:nvPicPr>
          <p:cNvPr id="442" name="Picture 441">
            <a:extLst>
              <a:ext uri="{FF2B5EF4-FFF2-40B4-BE49-F238E27FC236}">
                <a16:creationId xmlns:a16="http://schemas.microsoft.com/office/drawing/2014/main" id="{A5E9C217-1BEF-4190-8F39-204EF11E230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086151" y="1314246"/>
            <a:ext cx="673091" cy="305726"/>
          </a:xfrm>
          <a:prstGeom prst="rect">
            <a:avLst/>
          </a:prstGeom>
        </p:spPr>
      </p:pic>
      <p:pic>
        <p:nvPicPr>
          <p:cNvPr id="443" name="Picture 442">
            <a:extLst>
              <a:ext uri="{FF2B5EF4-FFF2-40B4-BE49-F238E27FC236}">
                <a16:creationId xmlns:a16="http://schemas.microsoft.com/office/drawing/2014/main" id="{043B3D6D-52AD-436F-8DE0-D3B10C14F2F9}"/>
              </a:ext>
            </a:extLst>
          </p:cNvPr>
          <p:cNvPicPr>
            <a:picLocks noChangeAspect="1"/>
          </p:cNvPicPr>
          <p:nvPr/>
        </p:nvPicPr>
        <p:blipFill>
          <a:blip r:embed="rId13"/>
          <a:stretch>
            <a:fillRect/>
          </a:stretch>
        </p:blipFill>
        <p:spPr>
          <a:xfrm>
            <a:off x="11100336" y="1326154"/>
            <a:ext cx="494581" cy="281911"/>
          </a:xfrm>
          <a:prstGeom prst="rect">
            <a:avLst/>
          </a:prstGeom>
        </p:spPr>
      </p:pic>
      <p:pic>
        <p:nvPicPr>
          <p:cNvPr id="444" name="Picture 443">
            <a:extLst>
              <a:ext uri="{FF2B5EF4-FFF2-40B4-BE49-F238E27FC236}">
                <a16:creationId xmlns:a16="http://schemas.microsoft.com/office/drawing/2014/main" id="{947A44E5-6340-4F8A-AAD6-6F9E329548DD}"/>
              </a:ext>
            </a:extLst>
          </p:cNvPr>
          <p:cNvPicPr>
            <a:picLocks noChangeAspect="1"/>
          </p:cNvPicPr>
          <p:nvPr/>
        </p:nvPicPr>
        <p:blipFill>
          <a:blip r:embed="rId14"/>
          <a:stretch>
            <a:fillRect/>
          </a:stretch>
        </p:blipFill>
        <p:spPr>
          <a:xfrm>
            <a:off x="5256013" y="5573208"/>
            <a:ext cx="657164" cy="246676"/>
          </a:xfrm>
          <a:prstGeom prst="rect">
            <a:avLst/>
          </a:prstGeom>
        </p:spPr>
      </p:pic>
      <p:pic>
        <p:nvPicPr>
          <p:cNvPr id="445" name="Picture 444">
            <a:extLst>
              <a:ext uri="{FF2B5EF4-FFF2-40B4-BE49-F238E27FC236}">
                <a16:creationId xmlns:a16="http://schemas.microsoft.com/office/drawing/2014/main" id="{1844A729-F92B-4791-8FF9-2228579928F6}"/>
              </a:ext>
            </a:extLst>
          </p:cNvPr>
          <p:cNvPicPr>
            <a:picLocks noChangeAspect="1"/>
          </p:cNvPicPr>
          <p:nvPr/>
        </p:nvPicPr>
        <p:blipFill>
          <a:blip r:embed="rId15"/>
          <a:stretch>
            <a:fillRect/>
          </a:stretch>
        </p:blipFill>
        <p:spPr>
          <a:xfrm>
            <a:off x="647406" y="5571679"/>
            <a:ext cx="623392" cy="249736"/>
          </a:xfrm>
          <a:prstGeom prst="rect">
            <a:avLst/>
          </a:prstGeom>
        </p:spPr>
      </p:pic>
      <p:pic>
        <p:nvPicPr>
          <p:cNvPr id="446" name="Picture 445">
            <a:extLst>
              <a:ext uri="{FF2B5EF4-FFF2-40B4-BE49-F238E27FC236}">
                <a16:creationId xmlns:a16="http://schemas.microsoft.com/office/drawing/2014/main" id="{E4F86438-C058-49F3-A164-2569659CA228}"/>
              </a:ext>
            </a:extLst>
          </p:cNvPr>
          <p:cNvPicPr>
            <a:picLocks noChangeAspect="1"/>
          </p:cNvPicPr>
          <p:nvPr/>
        </p:nvPicPr>
        <p:blipFill>
          <a:blip r:embed="rId16"/>
          <a:stretch>
            <a:fillRect/>
          </a:stretch>
        </p:blipFill>
        <p:spPr>
          <a:xfrm>
            <a:off x="1638177" y="5615068"/>
            <a:ext cx="769388" cy="162958"/>
          </a:xfrm>
          <a:prstGeom prst="rect">
            <a:avLst/>
          </a:prstGeom>
        </p:spPr>
      </p:pic>
      <p:pic>
        <p:nvPicPr>
          <p:cNvPr id="447" name="Picture 446">
            <a:extLst>
              <a:ext uri="{FF2B5EF4-FFF2-40B4-BE49-F238E27FC236}">
                <a16:creationId xmlns:a16="http://schemas.microsoft.com/office/drawing/2014/main" id="{2375B0D4-111F-4658-81C4-F0DDCB97AAE7}"/>
              </a:ext>
            </a:extLst>
          </p:cNvPr>
          <p:cNvPicPr>
            <a:picLocks noChangeAspect="1"/>
          </p:cNvPicPr>
          <p:nvPr/>
        </p:nvPicPr>
        <p:blipFill>
          <a:blip r:embed="rId17"/>
          <a:stretch>
            <a:fillRect/>
          </a:stretch>
        </p:blipFill>
        <p:spPr>
          <a:xfrm>
            <a:off x="2797597" y="5593073"/>
            <a:ext cx="835616" cy="206946"/>
          </a:xfrm>
          <a:prstGeom prst="rect">
            <a:avLst/>
          </a:prstGeom>
        </p:spPr>
      </p:pic>
      <p:pic>
        <p:nvPicPr>
          <p:cNvPr id="448" name="Picture 447">
            <a:extLst>
              <a:ext uri="{FF2B5EF4-FFF2-40B4-BE49-F238E27FC236}">
                <a16:creationId xmlns:a16="http://schemas.microsoft.com/office/drawing/2014/main" id="{90548926-0F6E-40BA-9AD8-1DF467D3391F}"/>
              </a:ext>
            </a:extLst>
          </p:cNvPr>
          <p:cNvPicPr>
            <a:picLocks noChangeAspect="1"/>
          </p:cNvPicPr>
          <p:nvPr/>
        </p:nvPicPr>
        <p:blipFill rotWithShape="1">
          <a:blip r:embed="rId18"/>
          <a:srcRect t="19918" b="19918"/>
          <a:stretch/>
        </p:blipFill>
        <p:spPr>
          <a:xfrm>
            <a:off x="4031368" y="5484584"/>
            <a:ext cx="845535" cy="423923"/>
          </a:xfrm>
          <a:prstGeom prst="rect">
            <a:avLst/>
          </a:prstGeom>
        </p:spPr>
      </p:pic>
      <p:pic>
        <p:nvPicPr>
          <p:cNvPr id="449" name="Picture 448">
            <a:extLst>
              <a:ext uri="{FF2B5EF4-FFF2-40B4-BE49-F238E27FC236}">
                <a16:creationId xmlns:a16="http://schemas.microsoft.com/office/drawing/2014/main" id="{042751E5-E783-4312-B620-B37AEDBD7329}"/>
              </a:ext>
            </a:extLst>
          </p:cNvPr>
          <p:cNvPicPr>
            <a:picLocks noChangeAspect="1"/>
          </p:cNvPicPr>
          <p:nvPr/>
        </p:nvPicPr>
        <p:blipFill rotWithShape="1">
          <a:blip r:embed="rId19"/>
          <a:srcRect t="19602" b="9225"/>
          <a:stretch/>
        </p:blipFill>
        <p:spPr>
          <a:xfrm>
            <a:off x="6286480" y="5485393"/>
            <a:ext cx="791144" cy="422308"/>
          </a:xfrm>
          <a:prstGeom prst="rect">
            <a:avLst/>
          </a:prstGeom>
        </p:spPr>
      </p:pic>
      <p:pic>
        <p:nvPicPr>
          <p:cNvPr id="450" name="Picture 449">
            <a:extLst>
              <a:ext uri="{FF2B5EF4-FFF2-40B4-BE49-F238E27FC236}">
                <a16:creationId xmlns:a16="http://schemas.microsoft.com/office/drawing/2014/main" id="{FC0C9060-0F97-4394-8972-17C1DC20A909}"/>
              </a:ext>
            </a:extLst>
          </p:cNvPr>
          <p:cNvPicPr>
            <a:picLocks noChangeAspect="1"/>
          </p:cNvPicPr>
          <p:nvPr/>
        </p:nvPicPr>
        <p:blipFill>
          <a:blip r:embed="rId20"/>
          <a:stretch>
            <a:fillRect/>
          </a:stretch>
        </p:blipFill>
        <p:spPr>
          <a:xfrm>
            <a:off x="7460039" y="5601318"/>
            <a:ext cx="742521" cy="190457"/>
          </a:xfrm>
          <a:prstGeom prst="rect">
            <a:avLst/>
          </a:prstGeom>
        </p:spPr>
      </p:pic>
      <p:pic>
        <p:nvPicPr>
          <p:cNvPr id="451" name="Picture 450">
            <a:extLst>
              <a:ext uri="{FF2B5EF4-FFF2-40B4-BE49-F238E27FC236}">
                <a16:creationId xmlns:a16="http://schemas.microsoft.com/office/drawing/2014/main" id="{ACC74F0D-050E-433E-9E83-A23E60777B3F}"/>
              </a:ext>
            </a:extLst>
          </p:cNvPr>
          <p:cNvPicPr>
            <a:picLocks noChangeAspect="1"/>
          </p:cNvPicPr>
          <p:nvPr/>
        </p:nvPicPr>
        <p:blipFill rotWithShape="1">
          <a:blip r:embed="rId21"/>
          <a:srcRect l="10413" t="34159" r="10413" b="34159"/>
          <a:stretch/>
        </p:blipFill>
        <p:spPr>
          <a:xfrm>
            <a:off x="8588304" y="5546969"/>
            <a:ext cx="822321" cy="299153"/>
          </a:xfrm>
          <a:prstGeom prst="rect">
            <a:avLst/>
          </a:prstGeom>
        </p:spPr>
      </p:pic>
      <p:pic>
        <p:nvPicPr>
          <p:cNvPr id="452" name="Picture 451">
            <a:extLst>
              <a:ext uri="{FF2B5EF4-FFF2-40B4-BE49-F238E27FC236}">
                <a16:creationId xmlns:a16="http://schemas.microsoft.com/office/drawing/2014/main" id="{633C4949-9B65-4651-A826-89C2FF0BA7A6}"/>
              </a:ext>
            </a:extLst>
          </p:cNvPr>
          <p:cNvPicPr>
            <a:picLocks noChangeAspect="1"/>
          </p:cNvPicPr>
          <p:nvPr/>
        </p:nvPicPr>
        <p:blipFill>
          <a:blip r:embed="rId22"/>
          <a:stretch>
            <a:fillRect/>
          </a:stretch>
        </p:blipFill>
        <p:spPr>
          <a:xfrm>
            <a:off x="9792647" y="5657063"/>
            <a:ext cx="707701" cy="78965"/>
          </a:xfrm>
          <a:prstGeom prst="rect">
            <a:avLst/>
          </a:prstGeom>
        </p:spPr>
      </p:pic>
      <p:pic>
        <p:nvPicPr>
          <p:cNvPr id="453" name="Picture 452">
            <a:extLst>
              <a:ext uri="{FF2B5EF4-FFF2-40B4-BE49-F238E27FC236}">
                <a16:creationId xmlns:a16="http://schemas.microsoft.com/office/drawing/2014/main" id="{84AA7833-BF5E-47A6-8BE3-0F551A4ED2C5}"/>
              </a:ext>
            </a:extLst>
          </p:cNvPr>
          <p:cNvPicPr>
            <a:picLocks noChangeAspect="1"/>
          </p:cNvPicPr>
          <p:nvPr/>
        </p:nvPicPr>
        <p:blipFill>
          <a:blip r:embed="rId23"/>
          <a:stretch>
            <a:fillRect/>
          </a:stretch>
        </p:blipFill>
        <p:spPr>
          <a:xfrm>
            <a:off x="10880612" y="5622175"/>
            <a:ext cx="805876" cy="148741"/>
          </a:xfrm>
          <a:prstGeom prst="rect">
            <a:avLst/>
          </a:prstGeom>
        </p:spPr>
      </p:pic>
      <p:pic>
        <p:nvPicPr>
          <p:cNvPr id="454" name="Picture 453">
            <a:extLst>
              <a:ext uri="{FF2B5EF4-FFF2-40B4-BE49-F238E27FC236}">
                <a16:creationId xmlns:a16="http://schemas.microsoft.com/office/drawing/2014/main" id="{CC35E4D9-C5D9-4C79-AC42-3608ECD8FC06}"/>
              </a:ext>
            </a:extLst>
          </p:cNvPr>
          <p:cNvPicPr>
            <a:picLocks noChangeAspect="1"/>
          </p:cNvPicPr>
          <p:nvPr/>
        </p:nvPicPr>
        <p:blipFill>
          <a:blip r:embed="rId24"/>
          <a:stretch>
            <a:fillRect/>
          </a:stretch>
        </p:blipFill>
        <p:spPr>
          <a:xfrm>
            <a:off x="6264937" y="3727858"/>
            <a:ext cx="682795" cy="209474"/>
          </a:xfrm>
          <a:prstGeom prst="rect">
            <a:avLst/>
          </a:prstGeom>
        </p:spPr>
      </p:pic>
      <p:pic>
        <p:nvPicPr>
          <p:cNvPr id="455" name="Picture 454">
            <a:extLst>
              <a:ext uri="{FF2B5EF4-FFF2-40B4-BE49-F238E27FC236}">
                <a16:creationId xmlns:a16="http://schemas.microsoft.com/office/drawing/2014/main" id="{61616191-F261-41A9-B925-129A9A6BD93B}"/>
              </a:ext>
            </a:extLst>
          </p:cNvPr>
          <p:cNvPicPr>
            <a:picLocks noChangeAspect="1"/>
          </p:cNvPicPr>
          <p:nvPr/>
        </p:nvPicPr>
        <p:blipFill>
          <a:blip r:embed="rId25"/>
          <a:stretch>
            <a:fillRect/>
          </a:stretch>
        </p:blipFill>
        <p:spPr>
          <a:xfrm>
            <a:off x="7477687" y="3778139"/>
            <a:ext cx="461429" cy="108912"/>
          </a:xfrm>
          <a:prstGeom prst="rect">
            <a:avLst/>
          </a:prstGeom>
        </p:spPr>
      </p:pic>
      <p:pic>
        <p:nvPicPr>
          <p:cNvPr id="456" name="Picture 455">
            <a:extLst>
              <a:ext uri="{FF2B5EF4-FFF2-40B4-BE49-F238E27FC236}">
                <a16:creationId xmlns:a16="http://schemas.microsoft.com/office/drawing/2014/main" id="{A1628A0B-7427-403C-A044-5D5CE5938077}"/>
              </a:ext>
            </a:extLst>
          </p:cNvPr>
          <p:cNvPicPr>
            <a:picLocks noChangeAspect="1"/>
          </p:cNvPicPr>
          <p:nvPr/>
        </p:nvPicPr>
        <p:blipFill rotWithShape="1">
          <a:blip r:embed="rId26"/>
          <a:srcRect l="24667" r="24667"/>
          <a:stretch/>
        </p:blipFill>
        <p:spPr>
          <a:xfrm>
            <a:off x="676473" y="3673028"/>
            <a:ext cx="529698" cy="319135"/>
          </a:xfrm>
          <a:prstGeom prst="rect">
            <a:avLst/>
          </a:prstGeom>
        </p:spPr>
      </p:pic>
      <p:pic>
        <p:nvPicPr>
          <p:cNvPr id="457" name="Picture 456">
            <a:extLst>
              <a:ext uri="{FF2B5EF4-FFF2-40B4-BE49-F238E27FC236}">
                <a16:creationId xmlns:a16="http://schemas.microsoft.com/office/drawing/2014/main" id="{C8159A6A-3B4E-4BFD-8212-4633EDC63750}"/>
              </a:ext>
            </a:extLst>
          </p:cNvPr>
          <p:cNvPicPr>
            <a:picLocks noChangeAspect="1"/>
          </p:cNvPicPr>
          <p:nvPr/>
        </p:nvPicPr>
        <p:blipFill>
          <a:blip r:embed="rId27"/>
          <a:stretch>
            <a:fillRect/>
          </a:stretch>
        </p:blipFill>
        <p:spPr>
          <a:xfrm>
            <a:off x="3979728" y="3720997"/>
            <a:ext cx="736319" cy="223196"/>
          </a:xfrm>
          <a:prstGeom prst="rect">
            <a:avLst/>
          </a:prstGeom>
        </p:spPr>
      </p:pic>
      <p:pic>
        <p:nvPicPr>
          <p:cNvPr id="458" name="Picture 457">
            <a:extLst>
              <a:ext uri="{FF2B5EF4-FFF2-40B4-BE49-F238E27FC236}">
                <a16:creationId xmlns:a16="http://schemas.microsoft.com/office/drawing/2014/main" id="{33FDD8E1-F423-427E-ACB7-55DE5B45E7F2}"/>
              </a:ext>
            </a:extLst>
          </p:cNvPr>
          <p:cNvPicPr>
            <a:picLocks noChangeAspect="1"/>
          </p:cNvPicPr>
          <p:nvPr/>
        </p:nvPicPr>
        <p:blipFill>
          <a:blip r:embed="rId28"/>
          <a:stretch>
            <a:fillRect/>
          </a:stretch>
        </p:blipFill>
        <p:spPr>
          <a:xfrm>
            <a:off x="8485206" y="3687614"/>
            <a:ext cx="833989" cy="289964"/>
          </a:xfrm>
          <a:prstGeom prst="rect">
            <a:avLst/>
          </a:prstGeom>
        </p:spPr>
      </p:pic>
      <p:pic>
        <p:nvPicPr>
          <p:cNvPr id="459" name="Picture 458">
            <a:extLst>
              <a:ext uri="{FF2B5EF4-FFF2-40B4-BE49-F238E27FC236}">
                <a16:creationId xmlns:a16="http://schemas.microsoft.com/office/drawing/2014/main" id="{E8BEFFDB-7206-46C4-8651-5CC8CB2F9092}"/>
              </a:ext>
            </a:extLst>
          </p:cNvPr>
          <p:cNvPicPr>
            <a:picLocks noChangeAspect="1"/>
          </p:cNvPicPr>
          <p:nvPr/>
        </p:nvPicPr>
        <p:blipFill>
          <a:blip r:embed="rId29"/>
          <a:stretch>
            <a:fillRect/>
          </a:stretch>
        </p:blipFill>
        <p:spPr>
          <a:xfrm>
            <a:off x="9873899" y="3764716"/>
            <a:ext cx="542180" cy="135758"/>
          </a:xfrm>
          <a:prstGeom prst="rect">
            <a:avLst/>
          </a:prstGeom>
        </p:spPr>
      </p:pic>
      <p:pic>
        <p:nvPicPr>
          <p:cNvPr id="460" name="Picture 459">
            <a:extLst>
              <a:ext uri="{FF2B5EF4-FFF2-40B4-BE49-F238E27FC236}">
                <a16:creationId xmlns:a16="http://schemas.microsoft.com/office/drawing/2014/main" id="{E0EFED0E-D04B-4D61-AD91-6F475817409B}"/>
              </a:ext>
            </a:extLst>
          </p:cNvPr>
          <p:cNvPicPr>
            <a:picLocks noChangeAspect="1"/>
          </p:cNvPicPr>
          <p:nvPr/>
        </p:nvPicPr>
        <p:blipFill>
          <a:blip r:embed="rId30"/>
          <a:stretch>
            <a:fillRect/>
          </a:stretch>
        </p:blipFill>
        <p:spPr>
          <a:xfrm>
            <a:off x="10949142" y="3647938"/>
            <a:ext cx="631195" cy="369316"/>
          </a:xfrm>
          <a:prstGeom prst="rect">
            <a:avLst/>
          </a:prstGeom>
        </p:spPr>
      </p:pic>
      <p:pic>
        <p:nvPicPr>
          <p:cNvPr id="461" name="Picture 460">
            <a:extLst>
              <a:ext uri="{FF2B5EF4-FFF2-40B4-BE49-F238E27FC236}">
                <a16:creationId xmlns:a16="http://schemas.microsoft.com/office/drawing/2014/main" id="{F37C93C1-552A-4750-8AB1-E8D39D695784}"/>
              </a:ext>
            </a:extLst>
          </p:cNvPr>
          <p:cNvPicPr>
            <a:picLocks noChangeAspect="1"/>
          </p:cNvPicPr>
          <p:nvPr/>
        </p:nvPicPr>
        <p:blipFill>
          <a:blip r:embed="rId31"/>
          <a:stretch>
            <a:fillRect/>
          </a:stretch>
        </p:blipFill>
        <p:spPr>
          <a:xfrm>
            <a:off x="5253632" y="3703162"/>
            <a:ext cx="479428" cy="258869"/>
          </a:xfrm>
          <a:prstGeom prst="rect">
            <a:avLst/>
          </a:prstGeom>
        </p:spPr>
      </p:pic>
      <p:pic>
        <p:nvPicPr>
          <p:cNvPr id="462" name="Graphic 461">
            <a:extLst>
              <a:ext uri="{FF2B5EF4-FFF2-40B4-BE49-F238E27FC236}">
                <a16:creationId xmlns:a16="http://schemas.microsoft.com/office/drawing/2014/main" id="{4D93EA5D-2EE7-43AD-93C5-172A54F98EB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741855" y="3755559"/>
            <a:ext cx="668227" cy="154073"/>
          </a:xfrm>
          <a:prstGeom prst="rect">
            <a:avLst/>
          </a:prstGeom>
        </p:spPr>
      </p:pic>
      <p:pic>
        <p:nvPicPr>
          <p:cNvPr id="463" name="Picture 462">
            <a:extLst>
              <a:ext uri="{FF2B5EF4-FFF2-40B4-BE49-F238E27FC236}">
                <a16:creationId xmlns:a16="http://schemas.microsoft.com/office/drawing/2014/main" id="{0930B438-F121-442A-A701-A695F35E4526}"/>
              </a:ext>
            </a:extLst>
          </p:cNvPr>
          <p:cNvPicPr>
            <a:picLocks noChangeAspect="1"/>
          </p:cNvPicPr>
          <p:nvPr/>
        </p:nvPicPr>
        <p:blipFill>
          <a:blip r:embed="rId34"/>
          <a:stretch>
            <a:fillRect/>
          </a:stretch>
        </p:blipFill>
        <p:spPr>
          <a:xfrm>
            <a:off x="2942361" y="3727782"/>
            <a:ext cx="497818" cy="209629"/>
          </a:xfrm>
          <a:prstGeom prst="rect">
            <a:avLst/>
          </a:prstGeom>
        </p:spPr>
      </p:pic>
      <p:pic>
        <p:nvPicPr>
          <p:cNvPr id="464" name="Picture 463">
            <a:extLst>
              <a:ext uri="{FF2B5EF4-FFF2-40B4-BE49-F238E27FC236}">
                <a16:creationId xmlns:a16="http://schemas.microsoft.com/office/drawing/2014/main" id="{1F974EB1-3B97-4898-BF61-530501334843}"/>
              </a:ext>
            </a:extLst>
          </p:cNvPr>
          <p:cNvPicPr>
            <a:picLocks noChangeAspect="1"/>
          </p:cNvPicPr>
          <p:nvPr/>
        </p:nvPicPr>
        <p:blipFill>
          <a:blip r:embed="rId35"/>
          <a:stretch>
            <a:fillRect/>
          </a:stretch>
        </p:blipFill>
        <p:spPr>
          <a:xfrm>
            <a:off x="5374180" y="4877665"/>
            <a:ext cx="835236" cy="379653"/>
          </a:xfrm>
          <a:prstGeom prst="rect">
            <a:avLst/>
          </a:prstGeom>
        </p:spPr>
      </p:pic>
      <p:pic>
        <p:nvPicPr>
          <p:cNvPr id="465" name="Picture 464">
            <a:extLst>
              <a:ext uri="{FF2B5EF4-FFF2-40B4-BE49-F238E27FC236}">
                <a16:creationId xmlns:a16="http://schemas.microsoft.com/office/drawing/2014/main" id="{5DD168AE-A345-403B-B383-8835B27491E5}"/>
              </a:ext>
            </a:extLst>
          </p:cNvPr>
          <p:cNvPicPr>
            <a:picLocks noChangeAspect="1"/>
          </p:cNvPicPr>
          <p:nvPr/>
        </p:nvPicPr>
        <p:blipFill>
          <a:blip r:embed="rId36"/>
          <a:stretch>
            <a:fillRect/>
          </a:stretch>
        </p:blipFill>
        <p:spPr>
          <a:xfrm>
            <a:off x="6620334" y="4904777"/>
            <a:ext cx="614590" cy="325427"/>
          </a:xfrm>
          <a:prstGeom prst="rect">
            <a:avLst/>
          </a:prstGeom>
        </p:spPr>
      </p:pic>
      <p:pic>
        <p:nvPicPr>
          <p:cNvPr id="466" name="Picture 465">
            <a:extLst>
              <a:ext uri="{FF2B5EF4-FFF2-40B4-BE49-F238E27FC236}">
                <a16:creationId xmlns:a16="http://schemas.microsoft.com/office/drawing/2014/main" id="{7E196E16-4CA9-4200-BBA5-B2890F46FAD9}"/>
              </a:ext>
            </a:extLst>
          </p:cNvPr>
          <p:cNvPicPr>
            <a:picLocks noChangeAspect="1"/>
          </p:cNvPicPr>
          <p:nvPr/>
        </p:nvPicPr>
        <p:blipFill>
          <a:blip r:embed="rId37"/>
          <a:stretch>
            <a:fillRect/>
          </a:stretch>
        </p:blipFill>
        <p:spPr>
          <a:xfrm>
            <a:off x="3065421" y="5004772"/>
            <a:ext cx="716789" cy="125439"/>
          </a:xfrm>
          <a:prstGeom prst="rect">
            <a:avLst/>
          </a:prstGeom>
        </p:spPr>
      </p:pic>
      <p:pic>
        <p:nvPicPr>
          <p:cNvPr id="467" name="Picture 466">
            <a:extLst>
              <a:ext uri="{FF2B5EF4-FFF2-40B4-BE49-F238E27FC236}">
                <a16:creationId xmlns:a16="http://schemas.microsoft.com/office/drawing/2014/main" id="{3219A304-81DB-4BA0-A1C7-53A10CC42645}"/>
              </a:ext>
            </a:extLst>
          </p:cNvPr>
          <p:cNvPicPr>
            <a:picLocks noChangeAspect="1"/>
          </p:cNvPicPr>
          <p:nvPr/>
        </p:nvPicPr>
        <p:blipFill>
          <a:blip r:embed="rId38"/>
          <a:stretch>
            <a:fillRect/>
          </a:stretch>
        </p:blipFill>
        <p:spPr>
          <a:xfrm>
            <a:off x="7636754" y="4949835"/>
            <a:ext cx="750060" cy="235313"/>
          </a:xfrm>
          <a:prstGeom prst="rect">
            <a:avLst/>
          </a:prstGeom>
        </p:spPr>
      </p:pic>
      <p:pic>
        <p:nvPicPr>
          <p:cNvPr id="468" name="Picture 467">
            <a:extLst>
              <a:ext uri="{FF2B5EF4-FFF2-40B4-BE49-F238E27FC236}">
                <a16:creationId xmlns:a16="http://schemas.microsoft.com/office/drawing/2014/main" id="{EA6C38E1-4246-4428-8C06-43B8E4FB5344}"/>
              </a:ext>
            </a:extLst>
          </p:cNvPr>
          <p:cNvPicPr>
            <a:picLocks noChangeAspect="1"/>
          </p:cNvPicPr>
          <p:nvPr/>
        </p:nvPicPr>
        <p:blipFill>
          <a:blip r:embed="rId39"/>
          <a:stretch>
            <a:fillRect/>
          </a:stretch>
        </p:blipFill>
        <p:spPr>
          <a:xfrm>
            <a:off x="4195279" y="4955908"/>
            <a:ext cx="753187" cy="223167"/>
          </a:xfrm>
          <a:prstGeom prst="rect">
            <a:avLst/>
          </a:prstGeom>
        </p:spPr>
      </p:pic>
      <p:pic>
        <p:nvPicPr>
          <p:cNvPr id="469" name="Picture 468">
            <a:extLst>
              <a:ext uri="{FF2B5EF4-FFF2-40B4-BE49-F238E27FC236}">
                <a16:creationId xmlns:a16="http://schemas.microsoft.com/office/drawing/2014/main" id="{38E6496E-834C-4359-8312-1B15119EDE9F}"/>
              </a:ext>
            </a:extLst>
          </p:cNvPr>
          <p:cNvPicPr>
            <a:picLocks noChangeAspect="1"/>
          </p:cNvPicPr>
          <p:nvPr/>
        </p:nvPicPr>
        <p:blipFill>
          <a:blip r:embed="rId40"/>
          <a:stretch>
            <a:fillRect/>
          </a:stretch>
        </p:blipFill>
        <p:spPr>
          <a:xfrm>
            <a:off x="11076627" y="4843964"/>
            <a:ext cx="487034" cy="447056"/>
          </a:xfrm>
          <a:prstGeom prst="rect">
            <a:avLst/>
          </a:prstGeom>
        </p:spPr>
      </p:pic>
      <p:pic>
        <p:nvPicPr>
          <p:cNvPr id="470" name="Picture 469">
            <a:extLst>
              <a:ext uri="{FF2B5EF4-FFF2-40B4-BE49-F238E27FC236}">
                <a16:creationId xmlns:a16="http://schemas.microsoft.com/office/drawing/2014/main" id="{01265997-7FC7-4A8A-8088-46E76B7ED730}"/>
              </a:ext>
            </a:extLst>
          </p:cNvPr>
          <p:cNvPicPr>
            <a:picLocks noChangeAspect="1"/>
          </p:cNvPicPr>
          <p:nvPr/>
        </p:nvPicPr>
        <p:blipFill>
          <a:blip r:embed="rId41"/>
          <a:stretch>
            <a:fillRect/>
          </a:stretch>
        </p:blipFill>
        <p:spPr>
          <a:xfrm>
            <a:off x="1797387" y="4921703"/>
            <a:ext cx="845149" cy="291577"/>
          </a:xfrm>
          <a:prstGeom prst="rect">
            <a:avLst/>
          </a:prstGeom>
        </p:spPr>
      </p:pic>
      <p:pic>
        <p:nvPicPr>
          <p:cNvPr id="471" name="Picture 470">
            <a:extLst>
              <a:ext uri="{FF2B5EF4-FFF2-40B4-BE49-F238E27FC236}">
                <a16:creationId xmlns:a16="http://schemas.microsoft.com/office/drawing/2014/main" id="{F12703AE-2702-472A-9020-5CE7309DC838}"/>
              </a:ext>
            </a:extLst>
          </p:cNvPr>
          <p:cNvPicPr>
            <a:picLocks noChangeAspect="1"/>
          </p:cNvPicPr>
          <p:nvPr/>
        </p:nvPicPr>
        <p:blipFill>
          <a:blip r:embed="rId42"/>
          <a:stretch>
            <a:fillRect/>
          </a:stretch>
        </p:blipFill>
        <p:spPr>
          <a:xfrm>
            <a:off x="9879930" y="5000587"/>
            <a:ext cx="802847" cy="133809"/>
          </a:xfrm>
          <a:prstGeom prst="rect">
            <a:avLst/>
          </a:prstGeom>
        </p:spPr>
      </p:pic>
      <p:pic>
        <p:nvPicPr>
          <p:cNvPr id="472" name="Picture 471">
            <a:extLst>
              <a:ext uri="{FF2B5EF4-FFF2-40B4-BE49-F238E27FC236}">
                <a16:creationId xmlns:a16="http://schemas.microsoft.com/office/drawing/2014/main" id="{8AB91038-F2E0-443E-813D-30C5D26B7C3F}"/>
              </a:ext>
            </a:extLst>
          </p:cNvPr>
          <p:cNvPicPr>
            <a:picLocks noChangeAspect="1"/>
          </p:cNvPicPr>
          <p:nvPr/>
        </p:nvPicPr>
        <p:blipFill>
          <a:blip r:embed="rId43"/>
          <a:stretch>
            <a:fillRect/>
          </a:stretch>
        </p:blipFill>
        <p:spPr>
          <a:xfrm>
            <a:off x="636387" y="4947811"/>
            <a:ext cx="736057" cy="239362"/>
          </a:xfrm>
          <a:prstGeom prst="rect">
            <a:avLst/>
          </a:prstGeom>
        </p:spPr>
      </p:pic>
      <p:pic>
        <p:nvPicPr>
          <p:cNvPr id="473" name="Picture 472">
            <a:extLst>
              <a:ext uri="{FF2B5EF4-FFF2-40B4-BE49-F238E27FC236}">
                <a16:creationId xmlns:a16="http://schemas.microsoft.com/office/drawing/2014/main" id="{050EF9E6-386A-4C11-BB0B-DB1CF1704BBC}"/>
              </a:ext>
            </a:extLst>
          </p:cNvPr>
          <p:cNvPicPr>
            <a:picLocks noChangeAspect="1"/>
          </p:cNvPicPr>
          <p:nvPr/>
        </p:nvPicPr>
        <p:blipFill>
          <a:blip r:embed="rId44"/>
          <a:stretch>
            <a:fillRect/>
          </a:stretch>
        </p:blipFill>
        <p:spPr>
          <a:xfrm>
            <a:off x="8794735" y="4882855"/>
            <a:ext cx="671640" cy="369271"/>
          </a:xfrm>
          <a:prstGeom prst="rect">
            <a:avLst/>
          </a:prstGeom>
        </p:spPr>
      </p:pic>
      <p:pic>
        <p:nvPicPr>
          <p:cNvPr id="474" name="Picture 473">
            <a:extLst>
              <a:ext uri="{FF2B5EF4-FFF2-40B4-BE49-F238E27FC236}">
                <a16:creationId xmlns:a16="http://schemas.microsoft.com/office/drawing/2014/main" id="{89BCB28C-27C7-42D5-B555-03B10D9F879E}"/>
              </a:ext>
            </a:extLst>
          </p:cNvPr>
          <p:cNvPicPr>
            <a:picLocks noChangeAspect="1"/>
          </p:cNvPicPr>
          <p:nvPr/>
        </p:nvPicPr>
        <p:blipFill>
          <a:blip r:embed="rId45"/>
          <a:stretch>
            <a:fillRect/>
          </a:stretch>
        </p:blipFill>
        <p:spPr>
          <a:xfrm>
            <a:off x="4651985" y="1849422"/>
            <a:ext cx="595346" cy="446511"/>
          </a:xfrm>
          <a:prstGeom prst="rect">
            <a:avLst/>
          </a:prstGeom>
        </p:spPr>
      </p:pic>
      <p:pic>
        <p:nvPicPr>
          <p:cNvPr id="475" name="Picture 474">
            <a:extLst>
              <a:ext uri="{FF2B5EF4-FFF2-40B4-BE49-F238E27FC236}">
                <a16:creationId xmlns:a16="http://schemas.microsoft.com/office/drawing/2014/main" id="{BCB0CEAE-EC6F-49F3-A82D-9CB14370596E}"/>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584761" y="1975262"/>
            <a:ext cx="608836" cy="194827"/>
          </a:xfrm>
          <a:prstGeom prst="rect">
            <a:avLst/>
          </a:prstGeom>
        </p:spPr>
      </p:pic>
      <p:pic>
        <p:nvPicPr>
          <p:cNvPr id="476" name="Picture 475">
            <a:extLst>
              <a:ext uri="{FF2B5EF4-FFF2-40B4-BE49-F238E27FC236}">
                <a16:creationId xmlns:a16="http://schemas.microsoft.com/office/drawing/2014/main" id="{4A6A3C8F-E844-4348-B4A3-347FFFF9DAE7}"/>
              </a:ext>
            </a:extLst>
          </p:cNvPr>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1587512" y="1923696"/>
            <a:ext cx="630393" cy="297959"/>
          </a:xfrm>
          <a:prstGeom prst="rect">
            <a:avLst/>
          </a:prstGeom>
        </p:spPr>
      </p:pic>
      <p:pic>
        <p:nvPicPr>
          <p:cNvPr id="477" name="Picture 476">
            <a:extLst>
              <a:ext uri="{FF2B5EF4-FFF2-40B4-BE49-F238E27FC236}">
                <a16:creationId xmlns:a16="http://schemas.microsoft.com/office/drawing/2014/main" id="{81FF2AB4-61E0-43EF-BA42-911365C988DA}"/>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2617182" y="1939560"/>
            <a:ext cx="659090" cy="266233"/>
          </a:xfrm>
          <a:prstGeom prst="rect">
            <a:avLst/>
          </a:prstGeom>
        </p:spPr>
      </p:pic>
      <p:pic>
        <p:nvPicPr>
          <p:cNvPr id="478" name="Picture 477">
            <a:extLst>
              <a:ext uri="{FF2B5EF4-FFF2-40B4-BE49-F238E27FC236}">
                <a16:creationId xmlns:a16="http://schemas.microsoft.com/office/drawing/2014/main" id="{526FB144-49BB-40B7-891C-0C81468ABEDE}"/>
              </a:ext>
            </a:extLst>
          </p:cNvPr>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3671468" y="2012806"/>
            <a:ext cx="592125" cy="119741"/>
          </a:xfrm>
          <a:prstGeom prst="rect">
            <a:avLst/>
          </a:prstGeom>
          <a:noFill/>
        </p:spPr>
      </p:pic>
      <p:pic>
        <p:nvPicPr>
          <p:cNvPr id="479" name="Picture 478">
            <a:extLst>
              <a:ext uri="{FF2B5EF4-FFF2-40B4-BE49-F238E27FC236}">
                <a16:creationId xmlns:a16="http://schemas.microsoft.com/office/drawing/2014/main" id="{EC9E83FA-AAAB-428C-9F56-8F4534666DF2}"/>
              </a:ext>
            </a:extLst>
          </p:cNvPr>
          <p:cNvPicPr>
            <a:picLocks noChangeAspect="1"/>
          </p:cNvPicPr>
          <p:nvPr/>
        </p:nvPicPr>
        <p:blipFill>
          <a:blip r:embed="rId50"/>
          <a:stretch>
            <a:fillRect/>
          </a:stretch>
        </p:blipFill>
        <p:spPr>
          <a:xfrm>
            <a:off x="5646843" y="1908305"/>
            <a:ext cx="696312" cy="328742"/>
          </a:xfrm>
          <a:prstGeom prst="rect">
            <a:avLst/>
          </a:prstGeom>
        </p:spPr>
      </p:pic>
      <p:pic>
        <p:nvPicPr>
          <p:cNvPr id="480" name="Picture 479">
            <a:extLst>
              <a:ext uri="{FF2B5EF4-FFF2-40B4-BE49-F238E27FC236}">
                <a16:creationId xmlns:a16="http://schemas.microsoft.com/office/drawing/2014/main" id="{C33855C3-008D-496A-8A1E-79829E78FF31}"/>
              </a:ext>
            </a:extLst>
          </p:cNvPr>
          <p:cNvPicPr>
            <a:picLocks noChangeAspect="1"/>
          </p:cNvPicPr>
          <p:nvPr/>
        </p:nvPicPr>
        <p:blipFill>
          <a:blip r:embed="rId51" cstate="print">
            <a:extLst>
              <a:ext uri="{28A0092B-C50C-407E-A947-70E740481C1C}">
                <a14:useLocalDpi xmlns:a14="http://schemas.microsoft.com/office/drawing/2010/main" val="0"/>
              </a:ext>
            </a:extLst>
          </a:blip>
          <a:stretch>
            <a:fillRect/>
          </a:stretch>
        </p:blipFill>
        <p:spPr>
          <a:xfrm>
            <a:off x="6760141" y="1952150"/>
            <a:ext cx="759095" cy="241050"/>
          </a:xfrm>
          <a:prstGeom prst="rect">
            <a:avLst/>
          </a:prstGeom>
        </p:spPr>
      </p:pic>
      <p:pic>
        <p:nvPicPr>
          <p:cNvPr id="481" name="Picture 480">
            <a:extLst>
              <a:ext uri="{FF2B5EF4-FFF2-40B4-BE49-F238E27FC236}">
                <a16:creationId xmlns:a16="http://schemas.microsoft.com/office/drawing/2014/main" id="{DA9FC79E-CA22-4E35-9AA0-5CD2ACF00E4D}"/>
              </a:ext>
            </a:extLst>
          </p:cNvPr>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933630" y="1940403"/>
            <a:ext cx="672044" cy="264547"/>
          </a:xfrm>
          <a:prstGeom prst="rect">
            <a:avLst/>
          </a:prstGeom>
        </p:spPr>
      </p:pic>
      <p:pic>
        <p:nvPicPr>
          <p:cNvPr id="482" name="Picture 481">
            <a:extLst>
              <a:ext uri="{FF2B5EF4-FFF2-40B4-BE49-F238E27FC236}">
                <a16:creationId xmlns:a16="http://schemas.microsoft.com/office/drawing/2014/main" id="{1F386115-2814-4B86-8DAD-F08A703D5D03}"/>
              </a:ext>
            </a:extLst>
          </p:cNvPr>
          <p:cNvPicPr>
            <a:picLocks noChangeAspect="1"/>
          </p:cNvPicPr>
          <p:nvPr/>
        </p:nvPicPr>
        <p:blipFill>
          <a:blip r:embed="rId53"/>
          <a:stretch>
            <a:fillRect/>
          </a:stretch>
        </p:blipFill>
        <p:spPr>
          <a:xfrm>
            <a:off x="9009197" y="1888018"/>
            <a:ext cx="657235" cy="369316"/>
          </a:xfrm>
          <a:prstGeom prst="rect">
            <a:avLst/>
          </a:prstGeom>
        </p:spPr>
      </p:pic>
      <p:pic>
        <p:nvPicPr>
          <p:cNvPr id="483" name="Picture 482">
            <a:extLst>
              <a:ext uri="{FF2B5EF4-FFF2-40B4-BE49-F238E27FC236}">
                <a16:creationId xmlns:a16="http://schemas.microsoft.com/office/drawing/2014/main" id="{5CE0619D-E98E-4FDA-95EE-393B4FF9E415}"/>
              </a:ext>
            </a:extLst>
          </p:cNvPr>
          <p:cNvPicPr>
            <a:picLocks noChangeAspect="1"/>
          </p:cNvPicPr>
          <p:nvPr/>
        </p:nvPicPr>
        <p:blipFill>
          <a:blip r:embed="rId54"/>
          <a:stretch>
            <a:fillRect/>
          </a:stretch>
        </p:blipFill>
        <p:spPr>
          <a:xfrm>
            <a:off x="10058737" y="1888018"/>
            <a:ext cx="566912" cy="369316"/>
          </a:xfrm>
          <a:prstGeom prst="rect">
            <a:avLst/>
          </a:prstGeom>
        </p:spPr>
      </p:pic>
      <p:pic>
        <p:nvPicPr>
          <p:cNvPr id="484" name="Picture 483">
            <a:extLst>
              <a:ext uri="{FF2B5EF4-FFF2-40B4-BE49-F238E27FC236}">
                <a16:creationId xmlns:a16="http://schemas.microsoft.com/office/drawing/2014/main" id="{1C5DD418-4473-4EAF-AC5C-F480C64A868E}"/>
              </a:ext>
            </a:extLst>
          </p:cNvPr>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11018141" y="2002888"/>
            <a:ext cx="658972" cy="139577"/>
          </a:xfrm>
          <a:prstGeom prst="rect">
            <a:avLst/>
          </a:prstGeom>
        </p:spPr>
      </p:pic>
      <p:pic>
        <p:nvPicPr>
          <p:cNvPr id="485" name="Picture 484">
            <a:extLst>
              <a:ext uri="{FF2B5EF4-FFF2-40B4-BE49-F238E27FC236}">
                <a16:creationId xmlns:a16="http://schemas.microsoft.com/office/drawing/2014/main" id="{071DB57A-EF54-489D-9833-A10E367C3EDD}"/>
              </a:ext>
            </a:extLst>
          </p:cNvPr>
          <p:cNvPicPr>
            <a:picLocks noChangeAspect="1"/>
          </p:cNvPicPr>
          <p:nvPr/>
        </p:nvPicPr>
        <p:blipFill>
          <a:blip r:embed="rId56"/>
          <a:stretch>
            <a:fillRect/>
          </a:stretch>
        </p:blipFill>
        <p:spPr>
          <a:xfrm>
            <a:off x="8573969" y="2643648"/>
            <a:ext cx="732586" cy="86672"/>
          </a:xfrm>
          <a:prstGeom prst="rect">
            <a:avLst/>
          </a:prstGeom>
        </p:spPr>
      </p:pic>
      <p:pic>
        <p:nvPicPr>
          <p:cNvPr id="486" name="Picture 485">
            <a:extLst>
              <a:ext uri="{FF2B5EF4-FFF2-40B4-BE49-F238E27FC236}">
                <a16:creationId xmlns:a16="http://schemas.microsoft.com/office/drawing/2014/main" id="{75402B96-7408-4CCF-B145-C4C1E0EAAB53}"/>
              </a:ext>
            </a:extLst>
          </p:cNvPr>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3742235" y="2612785"/>
            <a:ext cx="762285" cy="148400"/>
          </a:xfrm>
          <a:prstGeom prst="rect">
            <a:avLst/>
          </a:prstGeom>
        </p:spPr>
      </p:pic>
      <p:pic>
        <p:nvPicPr>
          <p:cNvPr id="487" name="Picture 486">
            <a:extLst>
              <a:ext uri="{FF2B5EF4-FFF2-40B4-BE49-F238E27FC236}">
                <a16:creationId xmlns:a16="http://schemas.microsoft.com/office/drawing/2014/main" id="{06AC7BE6-8DD4-4BE3-98B6-4EE6468FF2F4}"/>
              </a:ext>
            </a:extLst>
          </p:cNvPr>
          <p:cNvPicPr>
            <a:picLocks noChangeAspect="1"/>
          </p:cNvPicPr>
          <p:nvPr/>
        </p:nvPicPr>
        <p:blipFill>
          <a:blip r:embed="rId58"/>
          <a:stretch>
            <a:fillRect/>
          </a:stretch>
        </p:blipFill>
        <p:spPr>
          <a:xfrm>
            <a:off x="5031582" y="2623084"/>
            <a:ext cx="709999" cy="127799"/>
          </a:xfrm>
          <a:prstGeom prst="rect">
            <a:avLst/>
          </a:prstGeom>
        </p:spPr>
      </p:pic>
      <p:pic>
        <p:nvPicPr>
          <p:cNvPr id="488" name="Picture 487">
            <a:extLst>
              <a:ext uri="{FF2B5EF4-FFF2-40B4-BE49-F238E27FC236}">
                <a16:creationId xmlns:a16="http://schemas.microsoft.com/office/drawing/2014/main" id="{AA76D525-4C1C-4507-8EE4-67CAE5581EA5}"/>
              </a:ext>
            </a:extLst>
          </p:cNvPr>
          <p:cNvPicPr>
            <a:picLocks noChangeAspect="1"/>
          </p:cNvPicPr>
          <p:nvPr/>
        </p:nvPicPr>
        <p:blipFill>
          <a:blip r:embed="rId59"/>
          <a:stretch>
            <a:fillRect/>
          </a:stretch>
        </p:blipFill>
        <p:spPr>
          <a:xfrm>
            <a:off x="7418897" y="2532280"/>
            <a:ext cx="638779" cy="309408"/>
          </a:xfrm>
          <a:prstGeom prst="rect">
            <a:avLst/>
          </a:prstGeom>
        </p:spPr>
      </p:pic>
      <p:pic>
        <p:nvPicPr>
          <p:cNvPr id="489" name="Picture 488">
            <a:extLst>
              <a:ext uri="{FF2B5EF4-FFF2-40B4-BE49-F238E27FC236}">
                <a16:creationId xmlns:a16="http://schemas.microsoft.com/office/drawing/2014/main" id="{4DB01E19-62A2-4091-B8B0-3550BA0ED90E}"/>
              </a:ext>
            </a:extLst>
          </p:cNvPr>
          <p:cNvPicPr>
            <a:picLocks noChangeAspect="1"/>
          </p:cNvPicPr>
          <p:nvPr/>
        </p:nvPicPr>
        <p:blipFill>
          <a:blip r:embed="rId60"/>
          <a:stretch>
            <a:fillRect/>
          </a:stretch>
        </p:blipFill>
        <p:spPr>
          <a:xfrm>
            <a:off x="9824402" y="2633699"/>
            <a:ext cx="653298" cy="106569"/>
          </a:xfrm>
          <a:prstGeom prst="rect">
            <a:avLst/>
          </a:prstGeom>
        </p:spPr>
      </p:pic>
      <p:pic>
        <p:nvPicPr>
          <p:cNvPr id="490" name="Picture 489">
            <a:extLst>
              <a:ext uri="{FF2B5EF4-FFF2-40B4-BE49-F238E27FC236}">
                <a16:creationId xmlns:a16="http://schemas.microsoft.com/office/drawing/2014/main" id="{E4F3B660-E0B8-48C1-A7D7-9F62A21DC774}"/>
              </a:ext>
            </a:extLst>
          </p:cNvPr>
          <p:cNvPicPr>
            <a:picLocks noChangeAspect="1"/>
          </p:cNvPicPr>
          <p:nvPr/>
        </p:nvPicPr>
        <p:blipFill>
          <a:blip r:embed="rId61"/>
          <a:stretch>
            <a:fillRect/>
          </a:stretch>
        </p:blipFill>
        <p:spPr>
          <a:xfrm>
            <a:off x="6257075" y="2608791"/>
            <a:ext cx="653925" cy="156388"/>
          </a:xfrm>
          <a:prstGeom prst="rect">
            <a:avLst/>
          </a:prstGeom>
        </p:spPr>
      </p:pic>
      <p:pic>
        <p:nvPicPr>
          <p:cNvPr id="491" name="Picture 490">
            <a:extLst>
              <a:ext uri="{FF2B5EF4-FFF2-40B4-BE49-F238E27FC236}">
                <a16:creationId xmlns:a16="http://schemas.microsoft.com/office/drawing/2014/main" id="{32F2DF00-E0A5-4755-B791-D0ADCF990166}"/>
              </a:ext>
            </a:extLst>
          </p:cNvPr>
          <p:cNvPicPr>
            <a:picLocks noChangeAspect="1"/>
          </p:cNvPicPr>
          <p:nvPr/>
        </p:nvPicPr>
        <p:blipFill>
          <a:blip r:embed="rId62"/>
          <a:stretch>
            <a:fillRect/>
          </a:stretch>
        </p:blipFill>
        <p:spPr>
          <a:xfrm>
            <a:off x="10983877" y="2630004"/>
            <a:ext cx="623217" cy="113959"/>
          </a:xfrm>
          <a:prstGeom prst="rect">
            <a:avLst/>
          </a:prstGeom>
        </p:spPr>
      </p:pic>
      <p:pic>
        <p:nvPicPr>
          <p:cNvPr id="492" name="Picture 491">
            <a:extLst>
              <a:ext uri="{FF2B5EF4-FFF2-40B4-BE49-F238E27FC236}">
                <a16:creationId xmlns:a16="http://schemas.microsoft.com/office/drawing/2014/main" id="{BEAFD87E-A9C4-4E57-A66B-A94319AC02BE}"/>
              </a:ext>
            </a:extLst>
          </p:cNvPr>
          <p:cNvPicPr>
            <a:picLocks noChangeAspect="1"/>
          </p:cNvPicPr>
          <p:nvPr/>
        </p:nvPicPr>
        <p:blipFill>
          <a:blip r:embed="rId63"/>
          <a:stretch>
            <a:fillRect/>
          </a:stretch>
        </p:blipFill>
        <p:spPr>
          <a:xfrm>
            <a:off x="572007" y="2502327"/>
            <a:ext cx="738631" cy="369316"/>
          </a:xfrm>
          <a:prstGeom prst="rect">
            <a:avLst/>
          </a:prstGeom>
        </p:spPr>
      </p:pic>
      <p:pic>
        <p:nvPicPr>
          <p:cNvPr id="493" name="Picture 492">
            <a:extLst>
              <a:ext uri="{FF2B5EF4-FFF2-40B4-BE49-F238E27FC236}">
                <a16:creationId xmlns:a16="http://schemas.microsoft.com/office/drawing/2014/main" id="{C0778F71-563B-4926-B0E5-5F483CE21C8C}"/>
              </a:ext>
            </a:extLst>
          </p:cNvPr>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1824139" y="2523209"/>
            <a:ext cx="606577" cy="327552"/>
          </a:xfrm>
          <a:prstGeom prst="rect">
            <a:avLst/>
          </a:prstGeom>
        </p:spPr>
      </p:pic>
      <p:pic>
        <p:nvPicPr>
          <p:cNvPr id="494" name="Picture 493">
            <a:extLst>
              <a:ext uri="{FF2B5EF4-FFF2-40B4-BE49-F238E27FC236}">
                <a16:creationId xmlns:a16="http://schemas.microsoft.com/office/drawing/2014/main" id="{26586A2C-6EEE-4564-819A-2FEA23CBA84A}"/>
              </a:ext>
            </a:extLst>
          </p:cNvPr>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2902814" y="2486904"/>
            <a:ext cx="350702" cy="400162"/>
          </a:xfrm>
          <a:prstGeom prst="rect">
            <a:avLst/>
          </a:prstGeom>
        </p:spPr>
      </p:pic>
      <p:pic>
        <p:nvPicPr>
          <p:cNvPr id="495" name="Picture 494">
            <a:extLst>
              <a:ext uri="{FF2B5EF4-FFF2-40B4-BE49-F238E27FC236}">
                <a16:creationId xmlns:a16="http://schemas.microsoft.com/office/drawing/2014/main" id="{9873044F-D307-422E-AB4F-797062872D7B}"/>
              </a:ext>
            </a:extLst>
          </p:cNvPr>
          <p:cNvPicPr>
            <a:picLocks noChangeAspect="1"/>
          </p:cNvPicPr>
          <p:nvPr/>
        </p:nvPicPr>
        <p:blipFill>
          <a:blip r:embed="rId66"/>
          <a:stretch>
            <a:fillRect/>
          </a:stretch>
        </p:blipFill>
        <p:spPr>
          <a:xfrm>
            <a:off x="8884175" y="3072383"/>
            <a:ext cx="661129" cy="393529"/>
          </a:xfrm>
          <a:prstGeom prst="rect">
            <a:avLst/>
          </a:prstGeom>
        </p:spPr>
      </p:pic>
      <p:pic>
        <p:nvPicPr>
          <p:cNvPr id="496" name="Picture 495">
            <a:extLst>
              <a:ext uri="{FF2B5EF4-FFF2-40B4-BE49-F238E27FC236}">
                <a16:creationId xmlns:a16="http://schemas.microsoft.com/office/drawing/2014/main" id="{73433D9D-3D3B-4183-8BD1-0E063F3A3066}"/>
              </a:ext>
            </a:extLst>
          </p:cNvPr>
          <p:cNvPicPr>
            <a:picLocks noChangeAspect="1"/>
          </p:cNvPicPr>
          <p:nvPr/>
        </p:nvPicPr>
        <p:blipFill>
          <a:blip r:embed="rId67"/>
          <a:stretch>
            <a:fillRect/>
          </a:stretch>
        </p:blipFill>
        <p:spPr>
          <a:xfrm>
            <a:off x="539060" y="3137457"/>
            <a:ext cx="770396" cy="263383"/>
          </a:xfrm>
          <a:prstGeom prst="rect">
            <a:avLst/>
          </a:prstGeom>
        </p:spPr>
      </p:pic>
      <p:pic>
        <p:nvPicPr>
          <p:cNvPr id="497" name="Picture 496">
            <a:extLst>
              <a:ext uri="{FF2B5EF4-FFF2-40B4-BE49-F238E27FC236}">
                <a16:creationId xmlns:a16="http://schemas.microsoft.com/office/drawing/2014/main" id="{F1B5D491-F2CC-44A7-A14D-834E23413736}"/>
              </a:ext>
            </a:extLst>
          </p:cNvPr>
          <p:cNvPicPr>
            <a:picLocks noChangeAspect="1"/>
          </p:cNvPicPr>
          <p:nvPr/>
        </p:nvPicPr>
        <p:blipFill>
          <a:blip r:embed="rId68"/>
          <a:stretch>
            <a:fillRect/>
          </a:stretch>
        </p:blipFill>
        <p:spPr>
          <a:xfrm>
            <a:off x="5673370" y="3084490"/>
            <a:ext cx="551131" cy="369316"/>
          </a:xfrm>
          <a:prstGeom prst="rect">
            <a:avLst/>
          </a:prstGeom>
        </p:spPr>
      </p:pic>
      <p:pic>
        <p:nvPicPr>
          <p:cNvPr id="498" name="Picture 497">
            <a:extLst>
              <a:ext uri="{FF2B5EF4-FFF2-40B4-BE49-F238E27FC236}">
                <a16:creationId xmlns:a16="http://schemas.microsoft.com/office/drawing/2014/main" id="{7EF340B0-FC38-4145-B0AA-FDD843E0DECE}"/>
              </a:ext>
            </a:extLst>
          </p:cNvPr>
          <p:cNvPicPr>
            <a:picLocks noChangeAspect="1"/>
          </p:cNvPicPr>
          <p:nvPr/>
        </p:nvPicPr>
        <p:blipFill>
          <a:blip r:embed="rId69"/>
          <a:stretch>
            <a:fillRect/>
          </a:stretch>
        </p:blipFill>
        <p:spPr>
          <a:xfrm>
            <a:off x="6737394" y="3173653"/>
            <a:ext cx="430743" cy="190990"/>
          </a:xfrm>
          <a:prstGeom prst="rect">
            <a:avLst/>
          </a:prstGeom>
        </p:spPr>
      </p:pic>
      <p:pic>
        <p:nvPicPr>
          <p:cNvPr id="499" name="Picture 498">
            <a:extLst>
              <a:ext uri="{FF2B5EF4-FFF2-40B4-BE49-F238E27FC236}">
                <a16:creationId xmlns:a16="http://schemas.microsoft.com/office/drawing/2014/main" id="{96173E85-31A8-40A5-807E-5104EFBD253D}"/>
              </a:ext>
            </a:extLst>
          </p:cNvPr>
          <p:cNvPicPr>
            <a:picLocks noChangeAspect="1"/>
          </p:cNvPicPr>
          <p:nvPr/>
        </p:nvPicPr>
        <p:blipFill>
          <a:blip r:embed="rId70"/>
          <a:stretch>
            <a:fillRect/>
          </a:stretch>
        </p:blipFill>
        <p:spPr>
          <a:xfrm>
            <a:off x="10950284" y="3210222"/>
            <a:ext cx="656555" cy="117851"/>
          </a:xfrm>
          <a:prstGeom prst="rect">
            <a:avLst/>
          </a:prstGeom>
        </p:spPr>
      </p:pic>
      <p:pic>
        <p:nvPicPr>
          <p:cNvPr id="500" name="Picture 499">
            <a:extLst>
              <a:ext uri="{FF2B5EF4-FFF2-40B4-BE49-F238E27FC236}">
                <a16:creationId xmlns:a16="http://schemas.microsoft.com/office/drawing/2014/main" id="{75ABD1FC-D965-4ABC-987F-59AC8C566A3B}"/>
              </a:ext>
            </a:extLst>
          </p:cNvPr>
          <p:cNvPicPr>
            <a:picLocks noChangeAspect="1"/>
          </p:cNvPicPr>
          <p:nvPr/>
        </p:nvPicPr>
        <p:blipFill>
          <a:blip r:embed="rId71"/>
          <a:stretch>
            <a:fillRect/>
          </a:stretch>
        </p:blipFill>
        <p:spPr>
          <a:xfrm>
            <a:off x="10063381" y="3084490"/>
            <a:ext cx="369316" cy="369316"/>
          </a:xfrm>
          <a:prstGeom prst="rect">
            <a:avLst/>
          </a:prstGeom>
        </p:spPr>
      </p:pic>
      <p:pic>
        <p:nvPicPr>
          <p:cNvPr id="501" name="Picture 500">
            <a:extLst>
              <a:ext uri="{FF2B5EF4-FFF2-40B4-BE49-F238E27FC236}">
                <a16:creationId xmlns:a16="http://schemas.microsoft.com/office/drawing/2014/main" id="{4695F762-A828-4FA6-8207-C7AC71DE2736}"/>
              </a:ext>
            </a:extLst>
          </p:cNvPr>
          <p:cNvPicPr>
            <a:picLocks noChangeAspect="1"/>
          </p:cNvPicPr>
          <p:nvPr/>
        </p:nvPicPr>
        <p:blipFill>
          <a:blip r:embed="rId72"/>
          <a:stretch>
            <a:fillRect/>
          </a:stretch>
        </p:blipFill>
        <p:spPr>
          <a:xfrm>
            <a:off x="1867232" y="3215297"/>
            <a:ext cx="632066" cy="107700"/>
          </a:xfrm>
          <a:prstGeom prst="rect">
            <a:avLst/>
          </a:prstGeom>
        </p:spPr>
      </p:pic>
      <p:pic>
        <p:nvPicPr>
          <p:cNvPr id="502" name="Picture 501">
            <a:extLst>
              <a:ext uri="{FF2B5EF4-FFF2-40B4-BE49-F238E27FC236}">
                <a16:creationId xmlns:a16="http://schemas.microsoft.com/office/drawing/2014/main" id="{E26D03F8-B948-4014-8F5D-F9DEED8682A2}"/>
              </a:ext>
            </a:extLst>
          </p:cNvPr>
          <p:cNvPicPr>
            <a:picLocks noChangeAspect="1"/>
          </p:cNvPicPr>
          <p:nvPr/>
        </p:nvPicPr>
        <p:blipFill>
          <a:blip r:embed="rId73"/>
          <a:stretch>
            <a:fillRect/>
          </a:stretch>
        </p:blipFill>
        <p:spPr>
          <a:xfrm>
            <a:off x="4360798" y="3084490"/>
            <a:ext cx="764102" cy="369316"/>
          </a:xfrm>
          <a:prstGeom prst="rect">
            <a:avLst/>
          </a:prstGeom>
        </p:spPr>
      </p:pic>
      <p:pic>
        <p:nvPicPr>
          <p:cNvPr id="503" name="Picture 502">
            <a:extLst>
              <a:ext uri="{FF2B5EF4-FFF2-40B4-BE49-F238E27FC236}">
                <a16:creationId xmlns:a16="http://schemas.microsoft.com/office/drawing/2014/main" id="{84EE5E6C-45C4-48D4-B4F8-A4AD01B849E0}"/>
              </a:ext>
            </a:extLst>
          </p:cNvPr>
          <p:cNvPicPr>
            <a:picLocks noChangeAspect="1"/>
          </p:cNvPicPr>
          <p:nvPr/>
        </p:nvPicPr>
        <p:blipFill>
          <a:blip r:embed="rId74"/>
          <a:stretch>
            <a:fillRect/>
          </a:stretch>
        </p:blipFill>
        <p:spPr>
          <a:xfrm>
            <a:off x="7691102" y="3084490"/>
            <a:ext cx="645518" cy="369316"/>
          </a:xfrm>
          <a:prstGeom prst="rect">
            <a:avLst/>
          </a:prstGeom>
        </p:spPr>
      </p:pic>
      <p:pic>
        <p:nvPicPr>
          <p:cNvPr id="504" name="Picture 503">
            <a:extLst>
              <a:ext uri="{FF2B5EF4-FFF2-40B4-BE49-F238E27FC236}">
                <a16:creationId xmlns:a16="http://schemas.microsoft.com/office/drawing/2014/main" id="{C775500E-82DD-47C5-9BF8-7DE02684445E}"/>
              </a:ext>
            </a:extLst>
          </p:cNvPr>
          <p:cNvPicPr>
            <a:picLocks noChangeAspect="1"/>
          </p:cNvPicPr>
          <p:nvPr/>
        </p:nvPicPr>
        <p:blipFill>
          <a:blip r:embed="rId75"/>
          <a:stretch>
            <a:fillRect/>
          </a:stretch>
        </p:blipFill>
        <p:spPr>
          <a:xfrm>
            <a:off x="3053686" y="3108483"/>
            <a:ext cx="738631" cy="321331"/>
          </a:xfrm>
          <a:prstGeom prst="rect">
            <a:avLst/>
          </a:prstGeom>
        </p:spPr>
      </p:pic>
      <p:pic>
        <p:nvPicPr>
          <p:cNvPr id="505" name="Picture 504">
            <a:extLst>
              <a:ext uri="{FF2B5EF4-FFF2-40B4-BE49-F238E27FC236}">
                <a16:creationId xmlns:a16="http://schemas.microsoft.com/office/drawing/2014/main" id="{614D9ACB-05B0-4C58-8C8D-2ABCFAC3D299}"/>
              </a:ext>
            </a:extLst>
          </p:cNvPr>
          <p:cNvPicPr>
            <a:picLocks noChangeAspect="1"/>
          </p:cNvPicPr>
          <p:nvPr/>
        </p:nvPicPr>
        <p:blipFill>
          <a:blip r:embed="rId76"/>
          <a:stretch>
            <a:fillRect/>
          </a:stretch>
        </p:blipFill>
        <p:spPr>
          <a:xfrm>
            <a:off x="521952" y="6202110"/>
            <a:ext cx="829395" cy="253352"/>
          </a:xfrm>
          <a:prstGeom prst="rect">
            <a:avLst/>
          </a:prstGeom>
        </p:spPr>
      </p:pic>
      <p:pic>
        <p:nvPicPr>
          <p:cNvPr id="506" name="Picture 505">
            <a:extLst>
              <a:ext uri="{FF2B5EF4-FFF2-40B4-BE49-F238E27FC236}">
                <a16:creationId xmlns:a16="http://schemas.microsoft.com/office/drawing/2014/main" id="{3E24F0EA-69DF-4B51-BE7C-4161B2032D59}"/>
              </a:ext>
            </a:extLst>
          </p:cNvPr>
          <p:cNvPicPr>
            <a:picLocks noChangeAspect="1"/>
          </p:cNvPicPr>
          <p:nvPr/>
        </p:nvPicPr>
        <p:blipFill>
          <a:blip r:embed="rId77"/>
          <a:stretch>
            <a:fillRect/>
          </a:stretch>
        </p:blipFill>
        <p:spPr>
          <a:xfrm>
            <a:off x="4325517" y="6129493"/>
            <a:ext cx="653004" cy="398586"/>
          </a:xfrm>
          <a:prstGeom prst="rect">
            <a:avLst/>
          </a:prstGeom>
        </p:spPr>
      </p:pic>
      <p:pic>
        <p:nvPicPr>
          <p:cNvPr id="507" name="Picture 506">
            <a:extLst>
              <a:ext uri="{FF2B5EF4-FFF2-40B4-BE49-F238E27FC236}">
                <a16:creationId xmlns:a16="http://schemas.microsoft.com/office/drawing/2014/main" id="{6ED912B1-BCFE-49DA-B07D-9CD5AA9D637D}"/>
              </a:ext>
            </a:extLst>
          </p:cNvPr>
          <p:cNvPicPr>
            <a:picLocks noChangeAspect="1"/>
          </p:cNvPicPr>
          <p:nvPr/>
        </p:nvPicPr>
        <p:blipFill>
          <a:blip r:embed="rId78"/>
          <a:stretch>
            <a:fillRect/>
          </a:stretch>
        </p:blipFill>
        <p:spPr>
          <a:xfrm>
            <a:off x="1765803" y="6255434"/>
            <a:ext cx="837755" cy="146704"/>
          </a:xfrm>
          <a:prstGeom prst="rect">
            <a:avLst/>
          </a:prstGeom>
        </p:spPr>
      </p:pic>
      <p:pic>
        <p:nvPicPr>
          <p:cNvPr id="508" name="Picture 507">
            <a:extLst>
              <a:ext uri="{FF2B5EF4-FFF2-40B4-BE49-F238E27FC236}">
                <a16:creationId xmlns:a16="http://schemas.microsoft.com/office/drawing/2014/main" id="{6C879A4B-42B0-4022-A342-C7971EA04077}"/>
              </a:ext>
            </a:extLst>
          </p:cNvPr>
          <p:cNvPicPr>
            <a:picLocks noChangeAspect="1"/>
          </p:cNvPicPr>
          <p:nvPr/>
        </p:nvPicPr>
        <p:blipFill>
          <a:blip r:embed="rId79"/>
          <a:stretch>
            <a:fillRect/>
          </a:stretch>
        </p:blipFill>
        <p:spPr>
          <a:xfrm>
            <a:off x="8821386" y="6189510"/>
            <a:ext cx="766014" cy="278550"/>
          </a:xfrm>
          <a:prstGeom prst="rect">
            <a:avLst/>
          </a:prstGeom>
        </p:spPr>
      </p:pic>
      <p:pic>
        <p:nvPicPr>
          <p:cNvPr id="509" name="Picture 508">
            <a:extLst>
              <a:ext uri="{FF2B5EF4-FFF2-40B4-BE49-F238E27FC236}">
                <a16:creationId xmlns:a16="http://schemas.microsoft.com/office/drawing/2014/main" id="{FED45352-3461-41E1-A84D-2572101AE41A}"/>
              </a:ext>
            </a:extLst>
          </p:cNvPr>
          <p:cNvPicPr>
            <a:picLocks noChangeAspect="1"/>
          </p:cNvPicPr>
          <p:nvPr/>
        </p:nvPicPr>
        <p:blipFill rotWithShape="1">
          <a:blip r:embed="rId80"/>
          <a:srcRect l="11955" t="33006" r="11955" b="33006"/>
          <a:stretch/>
        </p:blipFill>
        <p:spPr>
          <a:xfrm>
            <a:off x="3025346" y="6168320"/>
            <a:ext cx="898099" cy="320931"/>
          </a:xfrm>
          <a:prstGeom prst="rect">
            <a:avLst/>
          </a:prstGeom>
        </p:spPr>
      </p:pic>
      <p:pic>
        <p:nvPicPr>
          <p:cNvPr id="510" name="Picture 509">
            <a:extLst>
              <a:ext uri="{FF2B5EF4-FFF2-40B4-BE49-F238E27FC236}">
                <a16:creationId xmlns:a16="http://schemas.microsoft.com/office/drawing/2014/main" id="{23CE1D07-B7B9-42BB-AC70-B01EB3C5BE3E}"/>
              </a:ext>
            </a:extLst>
          </p:cNvPr>
          <p:cNvPicPr>
            <a:picLocks noChangeAspect="1"/>
          </p:cNvPicPr>
          <p:nvPr/>
        </p:nvPicPr>
        <p:blipFill>
          <a:blip r:embed="rId81"/>
          <a:stretch>
            <a:fillRect/>
          </a:stretch>
        </p:blipFill>
        <p:spPr>
          <a:xfrm>
            <a:off x="5368539" y="6207820"/>
            <a:ext cx="785156" cy="241931"/>
          </a:xfrm>
          <a:prstGeom prst="rect">
            <a:avLst/>
          </a:prstGeom>
        </p:spPr>
      </p:pic>
      <p:pic>
        <p:nvPicPr>
          <p:cNvPr id="511" name="Picture 510">
            <a:extLst>
              <a:ext uri="{FF2B5EF4-FFF2-40B4-BE49-F238E27FC236}">
                <a16:creationId xmlns:a16="http://schemas.microsoft.com/office/drawing/2014/main" id="{EE45B137-734E-4D72-912E-B4C2A02BB1B3}"/>
              </a:ext>
            </a:extLst>
          </p:cNvPr>
          <p:cNvPicPr>
            <a:picLocks noChangeAspect="1"/>
          </p:cNvPicPr>
          <p:nvPr/>
        </p:nvPicPr>
        <p:blipFill>
          <a:blip r:embed="rId82"/>
          <a:stretch>
            <a:fillRect/>
          </a:stretch>
        </p:blipFill>
        <p:spPr>
          <a:xfrm>
            <a:off x="6548026" y="6209349"/>
            <a:ext cx="693410" cy="238872"/>
          </a:xfrm>
          <a:prstGeom prst="rect">
            <a:avLst/>
          </a:prstGeom>
        </p:spPr>
      </p:pic>
      <p:pic>
        <p:nvPicPr>
          <p:cNvPr id="512" name="Picture 511">
            <a:extLst>
              <a:ext uri="{FF2B5EF4-FFF2-40B4-BE49-F238E27FC236}">
                <a16:creationId xmlns:a16="http://schemas.microsoft.com/office/drawing/2014/main" id="{88216D81-821C-4466-BC81-E3BB389B3C75}"/>
              </a:ext>
            </a:extLst>
          </p:cNvPr>
          <p:cNvPicPr>
            <a:picLocks noChangeAspect="1"/>
          </p:cNvPicPr>
          <p:nvPr/>
        </p:nvPicPr>
        <p:blipFill>
          <a:blip r:embed="rId83"/>
          <a:stretch>
            <a:fillRect/>
          </a:stretch>
        </p:blipFill>
        <p:spPr>
          <a:xfrm>
            <a:off x="11155872" y="6102637"/>
            <a:ext cx="287962" cy="452298"/>
          </a:xfrm>
          <a:prstGeom prst="rect">
            <a:avLst/>
          </a:prstGeom>
        </p:spPr>
      </p:pic>
      <p:pic>
        <p:nvPicPr>
          <p:cNvPr id="513" name="Picture 512">
            <a:extLst>
              <a:ext uri="{FF2B5EF4-FFF2-40B4-BE49-F238E27FC236}">
                <a16:creationId xmlns:a16="http://schemas.microsoft.com/office/drawing/2014/main" id="{C9B0A39C-AF96-4F12-B59D-FBC52A25AF8E}"/>
              </a:ext>
            </a:extLst>
          </p:cNvPr>
          <p:cNvPicPr>
            <a:picLocks noChangeAspect="1"/>
          </p:cNvPicPr>
          <p:nvPr/>
        </p:nvPicPr>
        <p:blipFill>
          <a:blip r:embed="rId84"/>
          <a:stretch>
            <a:fillRect/>
          </a:stretch>
        </p:blipFill>
        <p:spPr>
          <a:xfrm>
            <a:off x="7635622" y="6202788"/>
            <a:ext cx="783827" cy="251995"/>
          </a:xfrm>
          <a:prstGeom prst="rect">
            <a:avLst/>
          </a:prstGeom>
        </p:spPr>
      </p:pic>
      <p:pic>
        <p:nvPicPr>
          <p:cNvPr id="514" name="Picture 513">
            <a:extLst>
              <a:ext uri="{FF2B5EF4-FFF2-40B4-BE49-F238E27FC236}">
                <a16:creationId xmlns:a16="http://schemas.microsoft.com/office/drawing/2014/main" id="{A0C176B2-0D0C-4CD0-A70D-61182D7D31A3}"/>
              </a:ext>
            </a:extLst>
          </p:cNvPr>
          <p:cNvPicPr>
            <a:picLocks noChangeAspect="1"/>
          </p:cNvPicPr>
          <p:nvPr/>
        </p:nvPicPr>
        <p:blipFill>
          <a:blip r:embed="rId85"/>
          <a:stretch>
            <a:fillRect/>
          </a:stretch>
        </p:blipFill>
        <p:spPr>
          <a:xfrm>
            <a:off x="9992133" y="6253358"/>
            <a:ext cx="810027" cy="150855"/>
          </a:xfrm>
          <a:prstGeom prst="rect">
            <a:avLst/>
          </a:prstGeom>
          <a:noFill/>
        </p:spPr>
      </p:pic>
      <p:pic>
        <p:nvPicPr>
          <p:cNvPr id="515" name="Picture 514">
            <a:extLst>
              <a:ext uri="{FF2B5EF4-FFF2-40B4-BE49-F238E27FC236}">
                <a16:creationId xmlns:a16="http://schemas.microsoft.com/office/drawing/2014/main" id="{C7B17F4C-6D55-4D74-A27F-3069891808BA}"/>
              </a:ext>
            </a:extLst>
          </p:cNvPr>
          <p:cNvPicPr>
            <a:picLocks noChangeAspect="1"/>
          </p:cNvPicPr>
          <p:nvPr/>
        </p:nvPicPr>
        <p:blipFill>
          <a:blip r:embed="rId86"/>
          <a:stretch>
            <a:fillRect/>
          </a:stretch>
        </p:blipFill>
        <p:spPr>
          <a:xfrm>
            <a:off x="2913694" y="4347111"/>
            <a:ext cx="716787" cy="158698"/>
          </a:xfrm>
          <a:prstGeom prst="rect">
            <a:avLst/>
          </a:prstGeom>
        </p:spPr>
      </p:pic>
      <p:pic>
        <p:nvPicPr>
          <p:cNvPr id="516" name="Picture 515">
            <a:extLst>
              <a:ext uri="{FF2B5EF4-FFF2-40B4-BE49-F238E27FC236}">
                <a16:creationId xmlns:a16="http://schemas.microsoft.com/office/drawing/2014/main" id="{CD0C9540-A268-49A7-85B2-ADC1816BC6C8}"/>
              </a:ext>
            </a:extLst>
          </p:cNvPr>
          <p:cNvPicPr>
            <a:picLocks noChangeAspect="1"/>
          </p:cNvPicPr>
          <p:nvPr/>
        </p:nvPicPr>
        <p:blipFill>
          <a:blip r:embed="rId87"/>
          <a:stretch>
            <a:fillRect/>
          </a:stretch>
        </p:blipFill>
        <p:spPr>
          <a:xfrm>
            <a:off x="4054972" y="4230474"/>
            <a:ext cx="788160" cy="391972"/>
          </a:xfrm>
          <a:prstGeom prst="rect">
            <a:avLst/>
          </a:prstGeom>
        </p:spPr>
      </p:pic>
      <p:pic>
        <p:nvPicPr>
          <p:cNvPr id="517" name="Picture 516">
            <a:extLst>
              <a:ext uri="{FF2B5EF4-FFF2-40B4-BE49-F238E27FC236}">
                <a16:creationId xmlns:a16="http://schemas.microsoft.com/office/drawing/2014/main" id="{95BA5758-4CD8-4CBF-B26D-27C2CA9117A3}"/>
              </a:ext>
            </a:extLst>
          </p:cNvPr>
          <p:cNvPicPr>
            <a:picLocks noChangeAspect="1"/>
          </p:cNvPicPr>
          <p:nvPr/>
        </p:nvPicPr>
        <p:blipFill>
          <a:blip r:embed="rId88"/>
          <a:stretch>
            <a:fillRect/>
          </a:stretch>
        </p:blipFill>
        <p:spPr>
          <a:xfrm>
            <a:off x="537451" y="4329751"/>
            <a:ext cx="802190" cy="193420"/>
          </a:xfrm>
          <a:prstGeom prst="rect">
            <a:avLst/>
          </a:prstGeom>
        </p:spPr>
      </p:pic>
      <p:pic>
        <p:nvPicPr>
          <p:cNvPr id="518" name="Picture 517">
            <a:extLst>
              <a:ext uri="{FF2B5EF4-FFF2-40B4-BE49-F238E27FC236}">
                <a16:creationId xmlns:a16="http://schemas.microsoft.com/office/drawing/2014/main" id="{EBF99605-83F2-417B-8755-C850BAE05350}"/>
              </a:ext>
            </a:extLst>
          </p:cNvPr>
          <p:cNvPicPr>
            <a:picLocks noChangeAspect="1"/>
          </p:cNvPicPr>
          <p:nvPr/>
        </p:nvPicPr>
        <p:blipFill>
          <a:blip r:embed="rId89"/>
          <a:stretch>
            <a:fillRect/>
          </a:stretch>
        </p:blipFill>
        <p:spPr>
          <a:xfrm>
            <a:off x="1766898" y="4287492"/>
            <a:ext cx="728655" cy="277937"/>
          </a:xfrm>
          <a:prstGeom prst="rect">
            <a:avLst/>
          </a:prstGeom>
        </p:spPr>
      </p:pic>
      <p:pic>
        <p:nvPicPr>
          <p:cNvPr id="519" name="Picture 518">
            <a:extLst>
              <a:ext uri="{FF2B5EF4-FFF2-40B4-BE49-F238E27FC236}">
                <a16:creationId xmlns:a16="http://schemas.microsoft.com/office/drawing/2014/main" id="{8D7EEC98-2FA8-432C-B41F-C8A95FBBFD0F}"/>
              </a:ext>
            </a:extLst>
          </p:cNvPr>
          <p:cNvPicPr>
            <a:picLocks noChangeAspect="1"/>
          </p:cNvPicPr>
          <p:nvPr/>
        </p:nvPicPr>
        <p:blipFill>
          <a:blip r:embed="rId90"/>
          <a:stretch>
            <a:fillRect/>
          </a:stretch>
        </p:blipFill>
        <p:spPr>
          <a:xfrm>
            <a:off x="6550663" y="4218996"/>
            <a:ext cx="555415" cy="414928"/>
          </a:xfrm>
          <a:prstGeom prst="rect">
            <a:avLst/>
          </a:prstGeom>
        </p:spPr>
      </p:pic>
      <p:pic>
        <p:nvPicPr>
          <p:cNvPr id="520" name="Picture 519">
            <a:extLst>
              <a:ext uri="{FF2B5EF4-FFF2-40B4-BE49-F238E27FC236}">
                <a16:creationId xmlns:a16="http://schemas.microsoft.com/office/drawing/2014/main" id="{A79BA662-BDB7-4093-AE7A-987CEB2EC37D}"/>
              </a:ext>
            </a:extLst>
          </p:cNvPr>
          <p:cNvPicPr>
            <a:picLocks noChangeAspect="1"/>
          </p:cNvPicPr>
          <p:nvPr/>
        </p:nvPicPr>
        <p:blipFill>
          <a:blip r:embed="rId91"/>
          <a:stretch>
            <a:fillRect/>
          </a:stretch>
        </p:blipFill>
        <p:spPr>
          <a:xfrm>
            <a:off x="5282278" y="4323677"/>
            <a:ext cx="854078" cy="205566"/>
          </a:xfrm>
          <a:prstGeom prst="rect">
            <a:avLst/>
          </a:prstGeom>
        </p:spPr>
      </p:pic>
      <p:pic>
        <p:nvPicPr>
          <p:cNvPr id="521" name="Picture 520">
            <a:extLst>
              <a:ext uri="{FF2B5EF4-FFF2-40B4-BE49-F238E27FC236}">
                <a16:creationId xmlns:a16="http://schemas.microsoft.com/office/drawing/2014/main" id="{17613F10-8AA8-4526-AD04-FFCED538EFCD}"/>
              </a:ext>
            </a:extLst>
          </p:cNvPr>
          <p:cNvPicPr>
            <a:picLocks noChangeAspect="1"/>
          </p:cNvPicPr>
          <p:nvPr/>
        </p:nvPicPr>
        <p:blipFill>
          <a:blip r:embed="rId92"/>
          <a:stretch>
            <a:fillRect/>
          </a:stretch>
        </p:blipFill>
        <p:spPr>
          <a:xfrm>
            <a:off x="7515196" y="4239243"/>
            <a:ext cx="805471" cy="374436"/>
          </a:xfrm>
          <a:prstGeom prst="rect">
            <a:avLst/>
          </a:prstGeom>
        </p:spPr>
      </p:pic>
      <p:pic>
        <p:nvPicPr>
          <p:cNvPr id="522" name="Picture 521">
            <a:extLst>
              <a:ext uri="{FF2B5EF4-FFF2-40B4-BE49-F238E27FC236}">
                <a16:creationId xmlns:a16="http://schemas.microsoft.com/office/drawing/2014/main" id="{FD85AD43-48D5-44B4-B148-AF3040C4F5AB}"/>
              </a:ext>
            </a:extLst>
          </p:cNvPr>
          <p:cNvPicPr>
            <a:picLocks noChangeAspect="1"/>
          </p:cNvPicPr>
          <p:nvPr/>
        </p:nvPicPr>
        <p:blipFill>
          <a:blip r:embed="rId93"/>
          <a:stretch>
            <a:fillRect/>
          </a:stretch>
        </p:blipFill>
        <p:spPr>
          <a:xfrm>
            <a:off x="8745473" y="4339893"/>
            <a:ext cx="702372" cy="173134"/>
          </a:xfrm>
          <a:prstGeom prst="rect">
            <a:avLst/>
          </a:prstGeom>
        </p:spPr>
      </p:pic>
      <p:pic>
        <p:nvPicPr>
          <p:cNvPr id="523" name="Picture 522">
            <a:extLst>
              <a:ext uri="{FF2B5EF4-FFF2-40B4-BE49-F238E27FC236}">
                <a16:creationId xmlns:a16="http://schemas.microsoft.com/office/drawing/2014/main" id="{5DC61D3C-66CF-49FB-9690-144F131273DF}"/>
              </a:ext>
            </a:extLst>
          </p:cNvPr>
          <p:cNvPicPr>
            <a:picLocks noChangeAspect="1"/>
          </p:cNvPicPr>
          <p:nvPr/>
        </p:nvPicPr>
        <p:blipFill>
          <a:blip r:embed="rId94"/>
          <a:stretch>
            <a:fillRect/>
          </a:stretch>
        </p:blipFill>
        <p:spPr>
          <a:xfrm>
            <a:off x="11081034" y="4204630"/>
            <a:ext cx="443662" cy="443662"/>
          </a:xfrm>
          <a:prstGeom prst="rect">
            <a:avLst/>
          </a:prstGeom>
        </p:spPr>
      </p:pic>
      <p:pic>
        <p:nvPicPr>
          <p:cNvPr id="524" name="Picture 523">
            <a:extLst>
              <a:ext uri="{FF2B5EF4-FFF2-40B4-BE49-F238E27FC236}">
                <a16:creationId xmlns:a16="http://schemas.microsoft.com/office/drawing/2014/main" id="{73B38D42-0011-4CC1-96D0-D9E1A60AE794}"/>
              </a:ext>
            </a:extLst>
          </p:cNvPr>
          <p:cNvPicPr>
            <a:picLocks noChangeAspect="1"/>
          </p:cNvPicPr>
          <p:nvPr/>
        </p:nvPicPr>
        <p:blipFill>
          <a:blip r:embed="rId95"/>
          <a:stretch>
            <a:fillRect/>
          </a:stretch>
        </p:blipFill>
        <p:spPr>
          <a:xfrm>
            <a:off x="9873154" y="4345845"/>
            <a:ext cx="810186" cy="161231"/>
          </a:xfrm>
          <a:prstGeom prst="rect">
            <a:avLst/>
          </a:prstGeom>
        </p:spPr>
      </p:pic>
    </p:spTree>
    <p:extLst>
      <p:ext uri="{BB962C8B-B14F-4D97-AF65-F5344CB8AC3E}">
        <p14:creationId xmlns:p14="http://schemas.microsoft.com/office/powerpoint/2010/main" val="675298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597D7-BF38-40AE-92D6-E9B4E1197368}"/>
              </a:ext>
            </a:extLst>
          </p:cNvPr>
          <p:cNvSpPr>
            <a:spLocks noGrp="1"/>
          </p:cNvSpPr>
          <p:nvPr>
            <p:ph type="title"/>
          </p:nvPr>
        </p:nvSpPr>
        <p:spPr/>
        <p:txBody>
          <a:bodyPr/>
          <a:lstStyle/>
          <a:p>
            <a:r>
              <a:rPr lang="en-US" dirty="0"/>
              <a:t>Routing in Azure</a:t>
            </a:r>
          </a:p>
        </p:txBody>
      </p:sp>
    </p:spTree>
    <p:extLst>
      <p:ext uri="{BB962C8B-B14F-4D97-AF65-F5344CB8AC3E}">
        <p14:creationId xmlns:p14="http://schemas.microsoft.com/office/powerpoint/2010/main" val="36245433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routing 101</a:t>
            </a:r>
          </a:p>
        </p:txBody>
      </p:sp>
      <p:sp>
        <p:nvSpPr>
          <p:cNvPr id="2" name="Text Placeholder 1"/>
          <p:cNvSpPr>
            <a:spLocks noGrp="1"/>
          </p:cNvSpPr>
          <p:nvPr>
            <p:ph type="body" sz="quarter" idx="4294967295"/>
          </p:nvPr>
        </p:nvSpPr>
        <p:spPr>
          <a:xfrm>
            <a:off x="1" y="1116350"/>
            <a:ext cx="11655079" cy="2748829"/>
          </a:xfrm>
        </p:spPr>
        <p:txBody>
          <a:bodyPr/>
          <a:lstStyle/>
          <a:p>
            <a:pPr marL="0" lvl="1" indent="0">
              <a:spcBef>
                <a:spcPts val="588"/>
              </a:spcBef>
              <a:spcAft>
                <a:spcPts val="588"/>
              </a:spcAft>
              <a:buNone/>
            </a:pPr>
            <a:r>
              <a:rPr lang="en-US" sz="2745" dirty="0">
                <a:gradFill>
                  <a:gsLst>
                    <a:gs pos="5439">
                      <a:schemeClr val="accent6"/>
                    </a:gs>
                    <a:gs pos="10000">
                      <a:schemeClr val="accent6"/>
                    </a:gs>
                  </a:gsLst>
                  <a:lin ang="5400000" scaled="0"/>
                </a:gradFill>
              </a:rPr>
              <a:t>Routing &amp; forwarding</a:t>
            </a:r>
          </a:p>
          <a:p>
            <a:pPr marL="336145" lvl="1" indent="-336145">
              <a:spcBef>
                <a:spcPts val="300"/>
              </a:spcBef>
              <a:spcAft>
                <a:spcPts val="300"/>
              </a:spcAft>
              <a:buFont typeface="Wingdings" panose="05000000000000000000" pitchFamily="2" charset="2"/>
              <a:buChar char="§"/>
            </a:pPr>
            <a:r>
              <a:rPr lang="en-US" sz="1961" dirty="0">
                <a:solidFill>
                  <a:schemeClr val="bg1"/>
                </a:solidFill>
              </a:rPr>
              <a:t>Based on destination (IP), decide where (</a:t>
            </a:r>
            <a:r>
              <a:rPr lang="en-US" sz="1961" dirty="0" err="1">
                <a:solidFill>
                  <a:schemeClr val="bg1"/>
                </a:solidFill>
              </a:rPr>
              <a:t>nexthop</a:t>
            </a:r>
            <a:r>
              <a:rPr lang="en-US" sz="1961" dirty="0">
                <a:solidFill>
                  <a:schemeClr val="bg1"/>
                </a:solidFill>
              </a:rPr>
              <a:t>) to send a packet</a:t>
            </a:r>
          </a:p>
          <a:p>
            <a:pPr marL="547792" lvl="2" indent="-336145">
              <a:spcBef>
                <a:spcPts val="300"/>
              </a:spcBef>
              <a:spcAft>
                <a:spcPts val="300"/>
              </a:spcAft>
              <a:buFont typeface="Wingdings" panose="05000000000000000000" pitchFamily="2" charset="2"/>
              <a:buChar char="§"/>
            </a:pPr>
            <a:r>
              <a:rPr lang="en-US" sz="1569" dirty="0">
                <a:solidFill>
                  <a:schemeClr val="bg1"/>
                </a:solidFill>
              </a:rPr>
              <a:t>Longest prefix match – the most specific route wins</a:t>
            </a:r>
          </a:p>
          <a:p>
            <a:pPr marL="547792" lvl="2" indent="-336145">
              <a:spcBef>
                <a:spcPts val="300"/>
              </a:spcBef>
              <a:spcAft>
                <a:spcPts val="300"/>
              </a:spcAft>
              <a:buFont typeface="Wingdings" panose="05000000000000000000" pitchFamily="2" charset="2"/>
              <a:buChar char="§"/>
            </a:pPr>
            <a:r>
              <a:rPr lang="en-US" sz="1569" dirty="0">
                <a:solidFill>
                  <a:schemeClr val="bg1"/>
                </a:solidFill>
              </a:rPr>
              <a:t>10.0.0.0/</a:t>
            </a:r>
            <a:r>
              <a:rPr lang="en-US" sz="1569" b="1" dirty="0">
                <a:solidFill>
                  <a:srgbClr val="FFFF00"/>
                </a:solidFill>
              </a:rPr>
              <a:t>16</a:t>
            </a:r>
            <a:r>
              <a:rPr lang="en-US" sz="1569" dirty="0">
                <a:solidFill>
                  <a:schemeClr val="bg1"/>
                </a:solidFill>
              </a:rPr>
              <a:t> vs. 10.0.0.0/</a:t>
            </a:r>
            <a:r>
              <a:rPr lang="en-US" sz="1569" b="1" dirty="0">
                <a:solidFill>
                  <a:srgbClr val="FFFF00"/>
                </a:solidFill>
              </a:rPr>
              <a:t>24</a:t>
            </a:r>
          </a:p>
          <a:p>
            <a:pPr marL="336145" lvl="1" indent="-336145">
              <a:spcBef>
                <a:spcPts val="300"/>
              </a:spcBef>
              <a:spcAft>
                <a:spcPts val="300"/>
              </a:spcAft>
              <a:buFont typeface="Wingdings" panose="05000000000000000000" pitchFamily="2" charset="2"/>
              <a:buChar char="§"/>
            </a:pPr>
            <a:r>
              <a:rPr lang="en-US" sz="1961" dirty="0">
                <a:solidFill>
                  <a:schemeClr val="bg1"/>
                </a:solidFill>
              </a:rPr>
              <a:t>Intra VNet – send directly among VNet VMs</a:t>
            </a:r>
          </a:p>
          <a:p>
            <a:pPr marL="336145" lvl="1" indent="-336145">
              <a:spcBef>
                <a:spcPts val="300"/>
              </a:spcBef>
              <a:spcAft>
                <a:spcPts val="300"/>
              </a:spcAft>
              <a:buFont typeface="Wingdings" panose="05000000000000000000" pitchFamily="2" charset="2"/>
              <a:buChar char="§"/>
            </a:pPr>
            <a:r>
              <a:rPr lang="en-US" sz="1961" dirty="0">
                <a:solidFill>
                  <a:schemeClr val="bg1"/>
                </a:solidFill>
              </a:rPr>
              <a:t>Cross-premises – </a:t>
            </a:r>
            <a:r>
              <a:rPr lang="en-US" sz="1961" dirty="0" err="1">
                <a:solidFill>
                  <a:schemeClr val="bg1"/>
                </a:solidFill>
              </a:rPr>
              <a:t>nexthop</a:t>
            </a:r>
            <a:r>
              <a:rPr lang="en-US" sz="1961" dirty="0">
                <a:solidFill>
                  <a:schemeClr val="bg1"/>
                </a:solidFill>
              </a:rPr>
              <a:t> Azure VPN gateway</a:t>
            </a:r>
          </a:p>
          <a:p>
            <a:pPr marL="547792" lvl="2" indent="-336145">
              <a:spcBef>
                <a:spcPts val="300"/>
              </a:spcBef>
              <a:spcAft>
                <a:spcPts val="300"/>
              </a:spcAft>
              <a:buFont typeface="Wingdings" panose="05000000000000000000" pitchFamily="2" charset="2"/>
              <a:buChar char="§"/>
            </a:pPr>
            <a:r>
              <a:rPr lang="en-US" sz="1569" dirty="0">
                <a:solidFill>
                  <a:schemeClr val="bg1"/>
                </a:solidFill>
              </a:rPr>
              <a:t>Same routing lookup in VPN gateway to decide which</a:t>
            </a:r>
            <a:br>
              <a:rPr lang="en-US" sz="1569" dirty="0">
                <a:solidFill>
                  <a:schemeClr val="bg1"/>
                </a:solidFill>
              </a:rPr>
            </a:br>
            <a:r>
              <a:rPr lang="en-US" sz="1569" dirty="0">
                <a:solidFill>
                  <a:schemeClr val="bg1"/>
                </a:solidFill>
              </a:rPr>
              <a:t>IPsec tunnel to send the packet</a:t>
            </a:r>
          </a:p>
        </p:txBody>
      </p:sp>
      <p:grpSp>
        <p:nvGrpSpPr>
          <p:cNvPr id="7" name="Group 6">
            <a:extLst>
              <a:ext uri="{FF2B5EF4-FFF2-40B4-BE49-F238E27FC236}">
                <a16:creationId xmlns:a16="http://schemas.microsoft.com/office/drawing/2014/main" id="{37446003-57B7-4A65-BFDF-FDC8B669B4DC}"/>
              </a:ext>
            </a:extLst>
          </p:cNvPr>
          <p:cNvGrpSpPr/>
          <p:nvPr/>
        </p:nvGrpSpPr>
        <p:grpSpPr>
          <a:xfrm>
            <a:off x="7744584" y="2921846"/>
            <a:ext cx="4103475" cy="1696454"/>
            <a:chOff x="7744584" y="2399332"/>
            <a:chExt cx="4103475" cy="1696454"/>
          </a:xfrm>
        </p:grpSpPr>
        <p:grpSp>
          <p:nvGrpSpPr>
            <p:cNvPr id="83" name="Group 82"/>
            <p:cNvGrpSpPr/>
            <p:nvPr/>
          </p:nvGrpSpPr>
          <p:grpSpPr>
            <a:xfrm>
              <a:off x="8823798" y="2399332"/>
              <a:ext cx="3024261" cy="1230435"/>
              <a:chOff x="8375035" y="1522565"/>
              <a:chExt cx="3084904" cy="1255108"/>
            </a:xfrm>
          </p:grpSpPr>
          <p:sp>
            <p:nvSpPr>
              <p:cNvPr id="9" name="Rectangle 8"/>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2</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10.2.0.0/16</a:t>
                </a:r>
              </a:p>
            </p:txBody>
          </p:sp>
          <p:grpSp>
            <p:nvGrpSpPr>
              <p:cNvPr id="14" name="Group 13"/>
              <p:cNvGrpSpPr/>
              <p:nvPr/>
            </p:nvGrpSpPr>
            <p:grpSpPr>
              <a:xfrm flipH="1">
                <a:off x="10668480" y="1522565"/>
                <a:ext cx="791459" cy="1066496"/>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4" name="Group 3"/>
            <p:cNvGrpSpPr/>
            <p:nvPr/>
          </p:nvGrpSpPr>
          <p:grpSpPr>
            <a:xfrm>
              <a:off x="7744584" y="2632198"/>
              <a:ext cx="1096202" cy="1463588"/>
              <a:chOff x="7265850" y="1897062"/>
              <a:chExt cx="1118183" cy="1492936"/>
            </a:xfrm>
          </p:grpSpPr>
          <p:grpSp>
            <p:nvGrpSpPr>
              <p:cNvPr id="10" name="Group 9"/>
              <p:cNvGrpSpPr>
                <a:grpSpLocks noChangeAspect="1"/>
              </p:cNvGrpSpPr>
              <p:nvPr/>
            </p:nvGrpSpPr>
            <p:grpSpPr>
              <a:xfrm>
                <a:off x="7285037" y="1897062"/>
                <a:ext cx="1097280" cy="1097280"/>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0"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Site-2</a:t>
                </a:r>
              </a:p>
            </p:txBody>
          </p:sp>
        </p:grpSp>
      </p:grpSp>
      <p:grpSp>
        <p:nvGrpSpPr>
          <p:cNvPr id="5" name="Group 4">
            <a:extLst>
              <a:ext uri="{FF2B5EF4-FFF2-40B4-BE49-F238E27FC236}">
                <a16:creationId xmlns:a16="http://schemas.microsoft.com/office/drawing/2014/main" id="{3069E6D3-BF95-4571-AD70-27D487893C06}"/>
              </a:ext>
            </a:extLst>
          </p:cNvPr>
          <p:cNvGrpSpPr/>
          <p:nvPr/>
        </p:nvGrpSpPr>
        <p:grpSpPr>
          <a:xfrm>
            <a:off x="3312822" y="3854128"/>
            <a:ext cx="2943214" cy="1902082"/>
            <a:chOff x="3010743" y="3601160"/>
            <a:chExt cx="2943214" cy="1902082"/>
          </a:xfrm>
        </p:grpSpPr>
        <p:sp>
          <p:nvSpPr>
            <p:cNvPr id="8" name="Rectangle 7"/>
            <p:cNvSpPr/>
            <p:nvPr/>
          </p:nvSpPr>
          <p:spPr bwMode="auto">
            <a:xfrm>
              <a:off x="3500875" y="3952709"/>
              <a:ext cx="2198698" cy="1086593"/>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6" name="Group 95"/>
            <p:cNvGrpSpPr/>
            <p:nvPr/>
          </p:nvGrpSpPr>
          <p:grpSpPr>
            <a:xfrm>
              <a:off x="3010743" y="3601160"/>
              <a:ext cx="1056467" cy="609135"/>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 name="Group 5"/>
            <p:cNvGrpSpPr/>
            <p:nvPr/>
          </p:nvGrpSpPr>
          <p:grpSpPr>
            <a:xfrm>
              <a:off x="4738747" y="3877143"/>
              <a:ext cx="1215210" cy="1626099"/>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Azure</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VPN </a:t>
                </a:r>
              </a:p>
            </p:txBody>
          </p:sp>
        </p:grpSp>
        <p:sp>
          <p:nvSpPr>
            <p:cNvPr id="106" name="Rectangle 15"/>
            <p:cNvSpPr>
              <a:spLocks noChangeArrowheads="1"/>
            </p:cNvSpPr>
            <p:nvPr/>
          </p:nvSpPr>
          <p:spPr bwMode="auto">
            <a:xfrm>
              <a:off x="3660562" y="4356530"/>
              <a:ext cx="1524485" cy="56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VNet1</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10.1.0.0/16</a:t>
              </a:r>
            </a:p>
          </p:txBody>
        </p:sp>
      </p:grpSp>
      <p:cxnSp>
        <p:nvCxnSpPr>
          <p:cNvPr id="119" name="Straight Arrow Connector 118"/>
          <p:cNvCxnSpPr>
            <a:cxnSpLocks/>
            <a:stCxn id="77" idx="11"/>
            <a:endCxn id="12" idx="5"/>
          </p:cNvCxnSpPr>
          <p:nvPr/>
        </p:nvCxnSpPr>
        <p:spPr>
          <a:xfrm flipV="1">
            <a:off x="6256036" y="3693219"/>
            <a:ext cx="1507358" cy="1046706"/>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cxnSpLocks/>
            <a:stCxn id="77" idx="11"/>
            <a:endCxn id="118" idx="5"/>
          </p:cNvCxnSpPr>
          <p:nvPr/>
        </p:nvCxnSpPr>
        <p:spPr>
          <a:xfrm>
            <a:off x="6256036" y="4739925"/>
            <a:ext cx="1507358" cy="1024243"/>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F7356C0D-6223-46F3-88C3-E359C3341033}"/>
              </a:ext>
            </a:extLst>
          </p:cNvPr>
          <p:cNvGrpSpPr/>
          <p:nvPr/>
        </p:nvGrpSpPr>
        <p:grpSpPr>
          <a:xfrm>
            <a:off x="7744584" y="4992038"/>
            <a:ext cx="4099298" cy="1697211"/>
            <a:chOff x="7744584" y="4992038"/>
            <a:chExt cx="4099298" cy="1697211"/>
          </a:xfrm>
        </p:grpSpPr>
        <p:grpSp>
          <p:nvGrpSpPr>
            <p:cNvPr id="105" name="Group 104"/>
            <p:cNvGrpSpPr/>
            <p:nvPr/>
          </p:nvGrpSpPr>
          <p:grpSpPr>
            <a:xfrm>
              <a:off x="7744584" y="5225661"/>
              <a:ext cx="1096202" cy="1463588"/>
              <a:chOff x="7265850" y="1897062"/>
              <a:chExt cx="1118183" cy="1492936"/>
            </a:xfrm>
          </p:grpSpPr>
          <p:grpSp>
            <p:nvGrpSpPr>
              <p:cNvPr id="112" name="Group 111"/>
              <p:cNvGrpSpPr>
                <a:grpSpLocks noChangeAspect="1"/>
              </p:cNvGrpSpPr>
              <p:nvPr/>
            </p:nvGrpSpPr>
            <p:grpSpPr>
              <a:xfrm>
                <a:off x="7285037" y="1897062"/>
                <a:ext cx="1097280" cy="1097280"/>
                <a:chOff x="2287588" y="3095625"/>
                <a:chExt cx="333375" cy="333375"/>
              </a:xfrm>
            </p:grpSpPr>
            <p:sp>
              <p:nvSpPr>
                <p:cNvPr id="114" name="Rectangle 113"/>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3"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Site-3</a:t>
                </a:r>
              </a:p>
            </p:txBody>
          </p:sp>
        </p:grpSp>
        <p:grpSp>
          <p:nvGrpSpPr>
            <p:cNvPr id="181" name="Group 180"/>
            <p:cNvGrpSpPr/>
            <p:nvPr/>
          </p:nvGrpSpPr>
          <p:grpSpPr>
            <a:xfrm>
              <a:off x="8819621" y="4992038"/>
              <a:ext cx="3024261" cy="1230435"/>
              <a:chOff x="8375035" y="1522565"/>
              <a:chExt cx="3084904" cy="1255108"/>
            </a:xfrm>
          </p:grpSpPr>
          <p:sp>
            <p:nvSpPr>
              <p:cNvPr id="182" name="Rectangle 181"/>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3</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10.3.0.0/16</a:t>
                </a:r>
              </a:p>
            </p:txBody>
          </p:sp>
          <p:grpSp>
            <p:nvGrpSpPr>
              <p:cNvPr id="184" name="Group 183"/>
              <p:cNvGrpSpPr/>
              <p:nvPr/>
            </p:nvGrpSpPr>
            <p:grpSpPr>
              <a:xfrm flipH="1">
                <a:off x="10668480" y="1522565"/>
                <a:ext cx="791459" cy="1066496"/>
                <a:chOff x="715963" y="1976438"/>
                <a:chExt cx="1820862" cy="2009775"/>
              </a:xfrm>
            </p:grpSpPr>
            <p:sp>
              <p:nvSpPr>
                <p:cNvPr id="18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261964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routing 102</a:t>
            </a:r>
          </a:p>
        </p:txBody>
      </p:sp>
      <p:sp>
        <p:nvSpPr>
          <p:cNvPr id="2" name="Text Placeholder 1"/>
          <p:cNvSpPr>
            <a:spLocks noGrp="1"/>
          </p:cNvSpPr>
          <p:nvPr>
            <p:ph type="body" sz="quarter" idx="4294967295"/>
          </p:nvPr>
        </p:nvSpPr>
        <p:spPr>
          <a:xfrm>
            <a:off x="1" y="1116350"/>
            <a:ext cx="11655079" cy="2431884"/>
          </a:xfrm>
        </p:spPr>
        <p:txBody>
          <a:bodyPr/>
          <a:lstStyle/>
          <a:p>
            <a:pPr marL="0" lvl="1" indent="0">
              <a:spcBef>
                <a:spcPts val="588"/>
              </a:spcBef>
              <a:spcAft>
                <a:spcPts val="588"/>
              </a:spcAft>
              <a:buNone/>
            </a:pPr>
            <a:r>
              <a:rPr lang="en-US" sz="2745" dirty="0">
                <a:gradFill>
                  <a:gsLst>
                    <a:gs pos="5439">
                      <a:schemeClr val="accent6"/>
                    </a:gs>
                    <a:gs pos="10000">
                      <a:schemeClr val="accent6"/>
                    </a:gs>
                  </a:gsLst>
                  <a:lin ang="5400000" scaled="0"/>
                </a:gradFill>
              </a:rPr>
              <a:t>BGP (Border Gateway Protocol) &amp; gateway routes</a:t>
            </a:r>
          </a:p>
          <a:p>
            <a:pPr marL="336145" lvl="1" indent="-336145">
              <a:spcBef>
                <a:spcPts val="300"/>
              </a:spcBef>
              <a:spcAft>
                <a:spcPts val="300"/>
              </a:spcAft>
              <a:buFont typeface="Wingdings" panose="05000000000000000000" pitchFamily="2" charset="2"/>
              <a:buChar char="§"/>
            </a:pPr>
            <a:r>
              <a:rPr lang="en-US" sz="1961" dirty="0">
                <a:solidFill>
                  <a:schemeClr val="bg1"/>
                </a:solidFill>
              </a:rPr>
              <a:t>Dynamic routing – allows gateways to exchange routes dynamically, and propagate to all other connected gateways</a:t>
            </a:r>
          </a:p>
          <a:p>
            <a:pPr marL="336145" lvl="1" indent="-336145">
              <a:spcBef>
                <a:spcPts val="300"/>
              </a:spcBef>
              <a:spcAft>
                <a:spcPts val="300"/>
              </a:spcAft>
              <a:buFont typeface="Wingdings" panose="05000000000000000000" pitchFamily="2" charset="2"/>
              <a:buChar char="§"/>
            </a:pPr>
            <a:r>
              <a:rPr lang="en-US" sz="1961" dirty="0">
                <a:solidFill>
                  <a:schemeClr val="bg1"/>
                </a:solidFill>
              </a:rPr>
              <a:t>Can be overridden by static (manual) routes</a:t>
            </a:r>
          </a:p>
          <a:p>
            <a:pPr marL="336145" lvl="1" indent="-336145">
              <a:spcBef>
                <a:spcPts val="300"/>
              </a:spcBef>
              <a:spcAft>
                <a:spcPts val="300"/>
              </a:spcAft>
              <a:buFont typeface="Wingdings" panose="05000000000000000000" pitchFamily="2" charset="2"/>
              <a:buChar char="§"/>
            </a:pPr>
            <a:r>
              <a:rPr lang="en-US" sz="1961" dirty="0">
                <a:solidFill>
                  <a:schemeClr val="bg1"/>
                </a:solidFill>
              </a:rPr>
              <a:t>VPN &amp; ExpressRoute gateway will “</a:t>
            </a:r>
            <a:r>
              <a:rPr lang="en-US" sz="1961" b="1" u="sng" dirty="0">
                <a:solidFill>
                  <a:srgbClr val="FFFF00"/>
                </a:solidFill>
              </a:rPr>
              <a:t>inject</a:t>
            </a:r>
            <a:r>
              <a:rPr lang="en-US" sz="1961" dirty="0">
                <a:solidFill>
                  <a:schemeClr val="bg1"/>
                </a:solidFill>
              </a:rPr>
              <a:t>” routes to the entire virtual network</a:t>
            </a:r>
          </a:p>
          <a:p>
            <a:pPr marL="547792" lvl="2" indent="-336145">
              <a:spcBef>
                <a:spcPts val="300"/>
              </a:spcBef>
              <a:spcAft>
                <a:spcPts val="300"/>
              </a:spcAft>
              <a:buFont typeface="Wingdings" panose="05000000000000000000" pitchFamily="2" charset="2"/>
              <a:buChar char="§"/>
            </a:pPr>
            <a:r>
              <a:rPr lang="en-US" sz="1569" dirty="0">
                <a:solidFill>
                  <a:schemeClr val="bg1"/>
                </a:solidFill>
              </a:rPr>
              <a:t>Can be disabled by Routing Table option</a:t>
            </a:r>
            <a:br>
              <a:rPr lang="en-US" sz="1569" dirty="0">
                <a:solidFill>
                  <a:schemeClr val="bg1"/>
                </a:solidFill>
              </a:rPr>
            </a:br>
            <a:r>
              <a:rPr lang="en-US" sz="1569" dirty="0">
                <a:solidFill>
                  <a:schemeClr val="bg1"/>
                </a:solidFill>
              </a:rPr>
              <a:t>“</a:t>
            </a:r>
            <a:r>
              <a:rPr lang="en-US" sz="1569" u="sng" dirty="0">
                <a:solidFill>
                  <a:srgbClr val="FFFF00"/>
                </a:solidFill>
              </a:rPr>
              <a:t>Disable BGP route propagation</a:t>
            </a:r>
            <a:r>
              <a:rPr lang="en-US" sz="1569" dirty="0">
                <a:solidFill>
                  <a:schemeClr val="bg1"/>
                </a:solidFill>
              </a:rPr>
              <a:t>” on individual subnets</a:t>
            </a:r>
          </a:p>
        </p:txBody>
      </p:sp>
      <p:grpSp>
        <p:nvGrpSpPr>
          <p:cNvPr id="7" name="Group 6">
            <a:extLst>
              <a:ext uri="{FF2B5EF4-FFF2-40B4-BE49-F238E27FC236}">
                <a16:creationId xmlns:a16="http://schemas.microsoft.com/office/drawing/2014/main" id="{37446003-57B7-4A65-BFDF-FDC8B669B4DC}"/>
              </a:ext>
            </a:extLst>
          </p:cNvPr>
          <p:cNvGrpSpPr/>
          <p:nvPr/>
        </p:nvGrpSpPr>
        <p:grpSpPr>
          <a:xfrm>
            <a:off x="7744584" y="2921846"/>
            <a:ext cx="4103475" cy="1696454"/>
            <a:chOff x="7744584" y="2399332"/>
            <a:chExt cx="4103475" cy="1696454"/>
          </a:xfrm>
        </p:grpSpPr>
        <p:grpSp>
          <p:nvGrpSpPr>
            <p:cNvPr id="83" name="Group 82"/>
            <p:cNvGrpSpPr/>
            <p:nvPr/>
          </p:nvGrpSpPr>
          <p:grpSpPr>
            <a:xfrm>
              <a:off x="8823798" y="2399332"/>
              <a:ext cx="3024261" cy="1230435"/>
              <a:chOff x="8375035" y="1522565"/>
              <a:chExt cx="3084904" cy="1255108"/>
            </a:xfrm>
          </p:grpSpPr>
          <p:sp>
            <p:nvSpPr>
              <p:cNvPr id="9" name="Rectangle 8"/>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2</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10.2.0.0/16</a:t>
                </a:r>
              </a:p>
            </p:txBody>
          </p:sp>
          <p:grpSp>
            <p:nvGrpSpPr>
              <p:cNvPr id="14" name="Group 13"/>
              <p:cNvGrpSpPr/>
              <p:nvPr/>
            </p:nvGrpSpPr>
            <p:grpSpPr>
              <a:xfrm flipH="1">
                <a:off x="10668480" y="1522565"/>
                <a:ext cx="791459" cy="1066496"/>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4" name="Group 3"/>
            <p:cNvGrpSpPr/>
            <p:nvPr/>
          </p:nvGrpSpPr>
          <p:grpSpPr>
            <a:xfrm>
              <a:off x="7744584" y="2632198"/>
              <a:ext cx="1096202" cy="1463588"/>
              <a:chOff x="7265850" y="1897062"/>
              <a:chExt cx="1118183" cy="1492936"/>
            </a:xfrm>
          </p:grpSpPr>
          <p:grpSp>
            <p:nvGrpSpPr>
              <p:cNvPr id="10" name="Group 9"/>
              <p:cNvGrpSpPr>
                <a:grpSpLocks noChangeAspect="1"/>
              </p:cNvGrpSpPr>
              <p:nvPr/>
            </p:nvGrpSpPr>
            <p:grpSpPr>
              <a:xfrm>
                <a:off x="7285037" y="1897062"/>
                <a:ext cx="1097280" cy="1097280"/>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0"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Site-2</a:t>
                </a:r>
              </a:p>
            </p:txBody>
          </p:sp>
        </p:grpSp>
      </p:grpSp>
      <p:grpSp>
        <p:nvGrpSpPr>
          <p:cNvPr id="5" name="Group 4">
            <a:extLst>
              <a:ext uri="{FF2B5EF4-FFF2-40B4-BE49-F238E27FC236}">
                <a16:creationId xmlns:a16="http://schemas.microsoft.com/office/drawing/2014/main" id="{3069E6D3-BF95-4571-AD70-27D487893C06}"/>
              </a:ext>
            </a:extLst>
          </p:cNvPr>
          <p:cNvGrpSpPr/>
          <p:nvPr/>
        </p:nvGrpSpPr>
        <p:grpSpPr>
          <a:xfrm>
            <a:off x="3312822" y="3854128"/>
            <a:ext cx="2943214" cy="1902082"/>
            <a:chOff x="3010743" y="3601160"/>
            <a:chExt cx="2943214" cy="1902082"/>
          </a:xfrm>
        </p:grpSpPr>
        <p:sp>
          <p:nvSpPr>
            <p:cNvPr id="8" name="Rectangle 7"/>
            <p:cNvSpPr/>
            <p:nvPr/>
          </p:nvSpPr>
          <p:spPr bwMode="auto">
            <a:xfrm>
              <a:off x="3500875" y="3952709"/>
              <a:ext cx="2198698" cy="1086593"/>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6" name="Group 95"/>
            <p:cNvGrpSpPr/>
            <p:nvPr/>
          </p:nvGrpSpPr>
          <p:grpSpPr>
            <a:xfrm>
              <a:off x="3010743" y="3601160"/>
              <a:ext cx="1056467" cy="609135"/>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 name="Group 5"/>
            <p:cNvGrpSpPr/>
            <p:nvPr/>
          </p:nvGrpSpPr>
          <p:grpSpPr>
            <a:xfrm>
              <a:off x="4738747" y="3877143"/>
              <a:ext cx="1215210" cy="1626099"/>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Azure</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VPN </a:t>
                </a:r>
              </a:p>
            </p:txBody>
          </p:sp>
        </p:grpSp>
        <p:sp>
          <p:nvSpPr>
            <p:cNvPr id="106" name="Rectangle 15"/>
            <p:cNvSpPr>
              <a:spLocks noChangeArrowheads="1"/>
            </p:cNvSpPr>
            <p:nvPr/>
          </p:nvSpPr>
          <p:spPr bwMode="auto">
            <a:xfrm>
              <a:off x="3660562" y="4356530"/>
              <a:ext cx="1524485" cy="56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VNet1</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10.1.0.0/16</a:t>
              </a:r>
            </a:p>
          </p:txBody>
        </p:sp>
      </p:grpSp>
      <p:cxnSp>
        <p:nvCxnSpPr>
          <p:cNvPr id="119" name="Straight Arrow Connector 118"/>
          <p:cNvCxnSpPr>
            <a:cxnSpLocks/>
            <a:stCxn id="77" idx="11"/>
            <a:endCxn id="12" idx="5"/>
          </p:cNvCxnSpPr>
          <p:nvPr/>
        </p:nvCxnSpPr>
        <p:spPr>
          <a:xfrm flipV="1">
            <a:off x="6256036" y="3693219"/>
            <a:ext cx="1507358" cy="1046706"/>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cxnSpLocks/>
            <a:stCxn id="77" idx="11"/>
            <a:endCxn id="118" idx="5"/>
          </p:cNvCxnSpPr>
          <p:nvPr/>
        </p:nvCxnSpPr>
        <p:spPr>
          <a:xfrm>
            <a:off x="6256036" y="4739925"/>
            <a:ext cx="1507358" cy="1024243"/>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F7356C0D-6223-46F3-88C3-E359C3341033}"/>
              </a:ext>
            </a:extLst>
          </p:cNvPr>
          <p:cNvGrpSpPr/>
          <p:nvPr/>
        </p:nvGrpSpPr>
        <p:grpSpPr>
          <a:xfrm>
            <a:off x="7744584" y="4992038"/>
            <a:ext cx="4099298" cy="1697211"/>
            <a:chOff x="7744584" y="4992038"/>
            <a:chExt cx="4099298" cy="1697211"/>
          </a:xfrm>
        </p:grpSpPr>
        <p:grpSp>
          <p:nvGrpSpPr>
            <p:cNvPr id="105" name="Group 104"/>
            <p:cNvGrpSpPr/>
            <p:nvPr/>
          </p:nvGrpSpPr>
          <p:grpSpPr>
            <a:xfrm>
              <a:off x="7744584" y="5225661"/>
              <a:ext cx="1096202" cy="1463588"/>
              <a:chOff x="7265850" y="1897062"/>
              <a:chExt cx="1118183" cy="1492936"/>
            </a:xfrm>
          </p:grpSpPr>
          <p:grpSp>
            <p:nvGrpSpPr>
              <p:cNvPr id="112" name="Group 111"/>
              <p:cNvGrpSpPr>
                <a:grpSpLocks noChangeAspect="1"/>
              </p:cNvGrpSpPr>
              <p:nvPr/>
            </p:nvGrpSpPr>
            <p:grpSpPr>
              <a:xfrm>
                <a:off x="7285037" y="1897062"/>
                <a:ext cx="1097280" cy="1097280"/>
                <a:chOff x="2287588" y="3095625"/>
                <a:chExt cx="333375" cy="333375"/>
              </a:xfrm>
            </p:grpSpPr>
            <p:sp>
              <p:nvSpPr>
                <p:cNvPr id="114" name="Rectangle 113"/>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3"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Site-3</a:t>
                </a:r>
              </a:p>
            </p:txBody>
          </p:sp>
        </p:grpSp>
        <p:grpSp>
          <p:nvGrpSpPr>
            <p:cNvPr id="181" name="Group 180"/>
            <p:cNvGrpSpPr/>
            <p:nvPr/>
          </p:nvGrpSpPr>
          <p:grpSpPr>
            <a:xfrm>
              <a:off x="8819621" y="4992038"/>
              <a:ext cx="3024261" cy="1230435"/>
              <a:chOff x="8375035" y="1522565"/>
              <a:chExt cx="3084904" cy="1255108"/>
            </a:xfrm>
          </p:grpSpPr>
          <p:sp>
            <p:nvSpPr>
              <p:cNvPr id="182" name="Rectangle 181"/>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3</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10.3.0.0/16</a:t>
                </a:r>
              </a:p>
            </p:txBody>
          </p:sp>
          <p:grpSp>
            <p:nvGrpSpPr>
              <p:cNvPr id="184" name="Group 183"/>
              <p:cNvGrpSpPr/>
              <p:nvPr/>
            </p:nvGrpSpPr>
            <p:grpSpPr>
              <a:xfrm flipH="1">
                <a:off x="10668480" y="1522565"/>
                <a:ext cx="791459" cy="1066496"/>
                <a:chOff x="715963" y="1976438"/>
                <a:chExt cx="1820862" cy="2009775"/>
              </a:xfrm>
            </p:grpSpPr>
            <p:sp>
              <p:nvSpPr>
                <p:cNvPr id="18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
        <p:nvSpPr>
          <p:cNvPr id="3" name="TextBox 2">
            <a:extLst>
              <a:ext uri="{FF2B5EF4-FFF2-40B4-BE49-F238E27FC236}">
                <a16:creationId xmlns:a16="http://schemas.microsoft.com/office/drawing/2014/main" id="{DEFA31FC-4D03-4237-8B5A-E16BE46D0974}"/>
              </a:ext>
            </a:extLst>
          </p:cNvPr>
          <p:cNvSpPr txBox="1"/>
          <p:nvPr/>
        </p:nvSpPr>
        <p:spPr>
          <a:xfrm>
            <a:off x="6107045" y="2970613"/>
            <a:ext cx="93038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BGP</a:t>
            </a:r>
          </a:p>
        </p:txBody>
      </p:sp>
      <p:sp>
        <p:nvSpPr>
          <p:cNvPr id="151" name="TextBox 150">
            <a:extLst>
              <a:ext uri="{FF2B5EF4-FFF2-40B4-BE49-F238E27FC236}">
                <a16:creationId xmlns:a16="http://schemas.microsoft.com/office/drawing/2014/main" id="{8D7F097C-665A-43B5-A5EF-08C90E179FE1}"/>
              </a:ext>
            </a:extLst>
          </p:cNvPr>
          <p:cNvSpPr txBox="1"/>
          <p:nvPr/>
        </p:nvSpPr>
        <p:spPr>
          <a:xfrm>
            <a:off x="6204300" y="5230958"/>
            <a:ext cx="93038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BGP</a:t>
            </a:r>
          </a:p>
        </p:txBody>
      </p:sp>
      <p:sp>
        <p:nvSpPr>
          <p:cNvPr id="241" name="TextBox 240">
            <a:extLst>
              <a:ext uri="{FF2B5EF4-FFF2-40B4-BE49-F238E27FC236}">
                <a16:creationId xmlns:a16="http://schemas.microsoft.com/office/drawing/2014/main" id="{F1D87E80-6F21-42C2-AAA3-96D982F2B7F9}"/>
              </a:ext>
            </a:extLst>
          </p:cNvPr>
          <p:cNvSpPr txBox="1"/>
          <p:nvPr/>
        </p:nvSpPr>
        <p:spPr>
          <a:xfrm>
            <a:off x="6100377" y="3303798"/>
            <a:ext cx="1341265" cy="9602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Azure VPN</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10.1/16</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10.3/16</a:t>
            </a:r>
          </a:p>
        </p:txBody>
      </p:sp>
      <p:sp>
        <p:nvSpPr>
          <p:cNvPr id="153" name="TextBox 152">
            <a:extLst>
              <a:ext uri="{FF2B5EF4-FFF2-40B4-BE49-F238E27FC236}">
                <a16:creationId xmlns:a16="http://schemas.microsoft.com/office/drawing/2014/main" id="{5720B407-2726-42F3-9766-0A7C2A8EB3F1}"/>
              </a:ext>
            </a:extLst>
          </p:cNvPr>
          <p:cNvSpPr txBox="1"/>
          <p:nvPr/>
        </p:nvSpPr>
        <p:spPr>
          <a:xfrm>
            <a:off x="6203020" y="5577404"/>
            <a:ext cx="1341265" cy="9602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Azure VPN</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10.1/16</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10.2/16</a:t>
            </a:r>
          </a:p>
        </p:txBody>
      </p:sp>
      <p:sp>
        <p:nvSpPr>
          <p:cNvPr id="243" name="Arrow: Right 242">
            <a:extLst>
              <a:ext uri="{FF2B5EF4-FFF2-40B4-BE49-F238E27FC236}">
                <a16:creationId xmlns:a16="http://schemas.microsoft.com/office/drawing/2014/main" id="{67310C51-A04A-4539-A334-411B6A3FFDDF}"/>
              </a:ext>
            </a:extLst>
          </p:cNvPr>
          <p:cNvSpPr/>
          <p:nvPr/>
        </p:nvSpPr>
        <p:spPr bwMode="auto">
          <a:xfrm>
            <a:off x="6986622" y="3134592"/>
            <a:ext cx="400537" cy="250616"/>
          </a:xfrm>
          <a:prstGeom prst="rightArrow">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5" name="Arrow: Right 154">
            <a:extLst>
              <a:ext uri="{FF2B5EF4-FFF2-40B4-BE49-F238E27FC236}">
                <a16:creationId xmlns:a16="http://schemas.microsoft.com/office/drawing/2014/main" id="{E2EC7D32-B7BC-4498-B125-059F55DCB4FC}"/>
              </a:ext>
            </a:extLst>
          </p:cNvPr>
          <p:cNvSpPr/>
          <p:nvPr/>
        </p:nvSpPr>
        <p:spPr bwMode="auto">
          <a:xfrm>
            <a:off x="7043969" y="5416527"/>
            <a:ext cx="400537" cy="250616"/>
          </a:xfrm>
          <a:prstGeom prst="rightArrow">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50222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routing 103</a:t>
            </a:r>
          </a:p>
        </p:txBody>
      </p:sp>
      <p:sp>
        <p:nvSpPr>
          <p:cNvPr id="2" name="Text Placeholder 1"/>
          <p:cNvSpPr>
            <a:spLocks noGrp="1"/>
          </p:cNvSpPr>
          <p:nvPr>
            <p:ph type="body" sz="quarter" idx="4294967295"/>
          </p:nvPr>
        </p:nvSpPr>
        <p:spPr>
          <a:xfrm>
            <a:off x="1" y="1116350"/>
            <a:ext cx="11655079" cy="2509277"/>
          </a:xfrm>
        </p:spPr>
        <p:txBody>
          <a:bodyPr/>
          <a:lstStyle/>
          <a:p>
            <a:pPr marL="0" lvl="1" indent="0">
              <a:spcBef>
                <a:spcPts val="588"/>
              </a:spcBef>
              <a:spcAft>
                <a:spcPts val="588"/>
              </a:spcAft>
              <a:buNone/>
            </a:pPr>
            <a:r>
              <a:rPr lang="en-US" sz="2745" dirty="0">
                <a:gradFill>
                  <a:gsLst>
                    <a:gs pos="5439">
                      <a:schemeClr val="accent6"/>
                    </a:gs>
                    <a:gs pos="10000">
                      <a:schemeClr val="accent6"/>
                    </a:gs>
                  </a:gsLst>
                  <a:lin ang="5400000" scaled="0"/>
                </a:gradFill>
              </a:rPr>
              <a:t>UDR – User-Defined Routes</a:t>
            </a:r>
          </a:p>
          <a:p>
            <a:pPr marL="336145" lvl="1" indent="-336145">
              <a:spcBef>
                <a:spcPts val="300"/>
              </a:spcBef>
              <a:spcAft>
                <a:spcPts val="300"/>
              </a:spcAft>
              <a:buFont typeface="Wingdings" panose="05000000000000000000" pitchFamily="2" charset="2"/>
              <a:buChar char="§"/>
            </a:pPr>
            <a:r>
              <a:rPr lang="en-US" sz="1961" dirty="0">
                <a:solidFill>
                  <a:schemeClr val="bg1"/>
                </a:solidFill>
              </a:rPr>
              <a:t>Manual/static routes added to a subnet</a:t>
            </a:r>
          </a:p>
          <a:p>
            <a:pPr marL="336145" lvl="1" indent="-336145">
              <a:spcBef>
                <a:spcPts val="300"/>
              </a:spcBef>
              <a:spcAft>
                <a:spcPts val="300"/>
              </a:spcAft>
              <a:buFont typeface="Wingdings" panose="05000000000000000000" pitchFamily="2" charset="2"/>
              <a:buChar char="§"/>
            </a:pPr>
            <a:r>
              <a:rPr lang="en-US" sz="1961" dirty="0">
                <a:solidFill>
                  <a:schemeClr val="bg1"/>
                </a:solidFill>
              </a:rPr>
              <a:t>Overrides BGP/dynamic routes and system default in </a:t>
            </a:r>
            <a:r>
              <a:rPr lang="en-US" sz="1961" b="1" u="sng" dirty="0">
                <a:solidFill>
                  <a:srgbClr val="FFFF00"/>
                </a:solidFill>
              </a:rPr>
              <a:t>tie breaker</a:t>
            </a:r>
          </a:p>
          <a:p>
            <a:pPr marL="547792" lvl="2" indent="-336145">
              <a:spcBef>
                <a:spcPts val="300"/>
              </a:spcBef>
              <a:spcAft>
                <a:spcPts val="300"/>
              </a:spcAft>
              <a:buFont typeface="Wingdings" panose="05000000000000000000" pitchFamily="2" charset="2"/>
              <a:buChar char="§"/>
            </a:pPr>
            <a:r>
              <a:rPr lang="en-US" sz="1569" dirty="0">
                <a:solidFill>
                  <a:schemeClr val="bg1"/>
                </a:solidFill>
              </a:rPr>
              <a:t>Longest prefix match still wins (e.g., 10.100.0.0/</a:t>
            </a:r>
            <a:r>
              <a:rPr lang="en-US" sz="1569" b="1" dirty="0">
                <a:solidFill>
                  <a:srgbClr val="FFFF00"/>
                </a:solidFill>
              </a:rPr>
              <a:t>24</a:t>
            </a:r>
            <a:r>
              <a:rPr lang="en-US" sz="1569" dirty="0">
                <a:solidFill>
                  <a:schemeClr val="bg1"/>
                </a:solidFill>
              </a:rPr>
              <a:t>)</a:t>
            </a:r>
          </a:p>
          <a:p>
            <a:pPr marL="547792" lvl="2" indent="-336145">
              <a:spcBef>
                <a:spcPts val="300"/>
              </a:spcBef>
              <a:spcAft>
                <a:spcPts val="300"/>
              </a:spcAft>
              <a:buFont typeface="Wingdings" panose="05000000000000000000" pitchFamily="2" charset="2"/>
              <a:buChar char="§"/>
            </a:pPr>
            <a:r>
              <a:rPr lang="en-US" sz="1569" dirty="0">
                <a:solidFill>
                  <a:schemeClr val="bg1"/>
                </a:solidFill>
              </a:rPr>
              <a:t>Routes for the same destination AND prefix</a:t>
            </a:r>
          </a:p>
          <a:p>
            <a:pPr marL="547792" lvl="2" indent="-336145">
              <a:spcBef>
                <a:spcPts val="300"/>
              </a:spcBef>
              <a:spcAft>
                <a:spcPts val="300"/>
              </a:spcAft>
              <a:buFont typeface="Wingdings" panose="05000000000000000000" pitchFamily="2" charset="2"/>
              <a:buChar char="§"/>
            </a:pPr>
            <a:r>
              <a:rPr lang="en-US" sz="1569" dirty="0">
                <a:solidFill>
                  <a:schemeClr val="bg1"/>
                </a:solidFill>
              </a:rPr>
              <a:t>(  ) Dynamic	10.100.0.0/16 </a:t>
            </a:r>
            <a:r>
              <a:rPr lang="en-US" sz="1569" dirty="0">
                <a:solidFill>
                  <a:schemeClr val="bg1"/>
                </a:solidFill>
                <a:sym typeface="Wingdings" panose="05000000000000000000" pitchFamily="2" charset="2"/>
              </a:rPr>
              <a:t> Azure VPN gateway</a:t>
            </a:r>
          </a:p>
          <a:p>
            <a:pPr marL="547792" lvl="2" indent="-336145">
              <a:spcBef>
                <a:spcPts val="300"/>
              </a:spcBef>
              <a:spcAft>
                <a:spcPts val="300"/>
              </a:spcAft>
              <a:buFont typeface="Wingdings" panose="05000000000000000000" pitchFamily="2" charset="2"/>
              <a:buChar char="§"/>
            </a:pPr>
            <a:r>
              <a:rPr lang="en-US" sz="1569" dirty="0">
                <a:solidFill>
                  <a:schemeClr val="bg1"/>
                </a:solidFill>
                <a:sym typeface="Wingdings" panose="05000000000000000000" pitchFamily="2" charset="2"/>
              </a:rPr>
              <a:t>(</a:t>
            </a:r>
            <a:r>
              <a:rPr lang="en-US" sz="1800" b="1" dirty="0">
                <a:solidFill>
                  <a:srgbClr val="FFFF00"/>
                </a:solidFill>
                <a:sym typeface="Wingdings" panose="05000000000000000000" pitchFamily="2" charset="2"/>
              </a:rPr>
              <a:t>√</a:t>
            </a:r>
            <a:r>
              <a:rPr lang="en-US" sz="1569" dirty="0">
                <a:solidFill>
                  <a:schemeClr val="bg1"/>
                </a:solidFill>
                <a:sym typeface="Wingdings" panose="05000000000000000000" pitchFamily="2" charset="2"/>
              </a:rPr>
              <a:t>) UDR	10.100.0.0/16  Virtual appliance</a:t>
            </a:r>
          </a:p>
        </p:txBody>
      </p:sp>
      <p:grpSp>
        <p:nvGrpSpPr>
          <p:cNvPr id="7" name="Group 6">
            <a:extLst>
              <a:ext uri="{FF2B5EF4-FFF2-40B4-BE49-F238E27FC236}">
                <a16:creationId xmlns:a16="http://schemas.microsoft.com/office/drawing/2014/main" id="{37446003-57B7-4A65-BFDF-FDC8B669B4DC}"/>
              </a:ext>
            </a:extLst>
          </p:cNvPr>
          <p:cNvGrpSpPr/>
          <p:nvPr/>
        </p:nvGrpSpPr>
        <p:grpSpPr>
          <a:xfrm>
            <a:off x="7744584" y="2921846"/>
            <a:ext cx="4103475" cy="1696454"/>
            <a:chOff x="7744584" y="2399332"/>
            <a:chExt cx="4103475" cy="1696454"/>
          </a:xfrm>
        </p:grpSpPr>
        <p:grpSp>
          <p:nvGrpSpPr>
            <p:cNvPr id="83" name="Group 82"/>
            <p:cNvGrpSpPr/>
            <p:nvPr/>
          </p:nvGrpSpPr>
          <p:grpSpPr>
            <a:xfrm>
              <a:off x="8823798" y="2399332"/>
              <a:ext cx="3024261" cy="1230435"/>
              <a:chOff x="8375035" y="1522565"/>
              <a:chExt cx="3084904" cy="1255108"/>
            </a:xfrm>
          </p:grpSpPr>
          <p:sp>
            <p:nvSpPr>
              <p:cNvPr id="9" name="Rectangle 8"/>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2</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10.2.0.0/16</a:t>
                </a:r>
              </a:p>
            </p:txBody>
          </p:sp>
          <p:grpSp>
            <p:nvGrpSpPr>
              <p:cNvPr id="14" name="Group 13"/>
              <p:cNvGrpSpPr/>
              <p:nvPr/>
            </p:nvGrpSpPr>
            <p:grpSpPr>
              <a:xfrm flipH="1">
                <a:off x="10668480" y="1522565"/>
                <a:ext cx="791459" cy="1066496"/>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4" name="Group 3"/>
            <p:cNvGrpSpPr/>
            <p:nvPr/>
          </p:nvGrpSpPr>
          <p:grpSpPr>
            <a:xfrm>
              <a:off x="7744584" y="2632198"/>
              <a:ext cx="1096202" cy="1463588"/>
              <a:chOff x="7265850" y="1897062"/>
              <a:chExt cx="1118183" cy="1492936"/>
            </a:xfrm>
          </p:grpSpPr>
          <p:grpSp>
            <p:nvGrpSpPr>
              <p:cNvPr id="10" name="Group 9"/>
              <p:cNvGrpSpPr>
                <a:grpSpLocks noChangeAspect="1"/>
              </p:cNvGrpSpPr>
              <p:nvPr/>
            </p:nvGrpSpPr>
            <p:grpSpPr>
              <a:xfrm>
                <a:off x="7285037" y="1897062"/>
                <a:ext cx="1097280" cy="1097280"/>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0"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Site-2</a:t>
                </a:r>
              </a:p>
            </p:txBody>
          </p:sp>
        </p:grpSp>
      </p:grpSp>
      <p:grpSp>
        <p:nvGrpSpPr>
          <p:cNvPr id="5" name="Group 4">
            <a:extLst>
              <a:ext uri="{FF2B5EF4-FFF2-40B4-BE49-F238E27FC236}">
                <a16:creationId xmlns:a16="http://schemas.microsoft.com/office/drawing/2014/main" id="{3069E6D3-BF95-4571-AD70-27D487893C06}"/>
              </a:ext>
            </a:extLst>
          </p:cNvPr>
          <p:cNvGrpSpPr/>
          <p:nvPr/>
        </p:nvGrpSpPr>
        <p:grpSpPr>
          <a:xfrm>
            <a:off x="3312822" y="3854128"/>
            <a:ext cx="2943214" cy="1902082"/>
            <a:chOff x="3010743" y="3601160"/>
            <a:chExt cx="2943214" cy="1902082"/>
          </a:xfrm>
        </p:grpSpPr>
        <p:sp>
          <p:nvSpPr>
            <p:cNvPr id="8" name="Rectangle 7"/>
            <p:cNvSpPr/>
            <p:nvPr/>
          </p:nvSpPr>
          <p:spPr bwMode="auto">
            <a:xfrm>
              <a:off x="3500875" y="3952709"/>
              <a:ext cx="2198698" cy="1086593"/>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6" name="Group 95"/>
            <p:cNvGrpSpPr/>
            <p:nvPr/>
          </p:nvGrpSpPr>
          <p:grpSpPr>
            <a:xfrm>
              <a:off x="3010743" y="3601160"/>
              <a:ext cx="1056467" cy="609135"/>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 name="Group 5"/>
            <p:cNvGrpSpPr/>
            <p:nvPr/>
          </p:nvGrpSpPr>
          <p:grpSpPr>
            <a:xfrm>
              <a:off x="4738747" y="3877143"/>
              <a:ext cx="1215210" cy="1626099"/>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Azure</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VPN </a:t>
                </a:r>
              </a:p>
            </p:txBody>
          </p:sp>
        </p:grpSp>
        <p:sp>
          <p:nvSpPr>
            <p:cNvPr id="106" name="Rectangle 15"/>
            <p:cNvSpPr>
              <a:spLocks noChangeArrowheads="1"/>
            </p:cNvSpPr>
            <p:nvPr/>
          </p:nvSpPr>
          <p:spPr bwMode="auto">
            <a:xfrm>
              <a:off x="3660562" y="4356530"/>
              <a:ext cx="1524485" cy="56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VNet1</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10.1.0.0/16</a:t>
              </a:r>
            </a:p>
          </p:txBody>
        </p:sp>
      </p:grpSp>
      <p:cxnSp>
        <p:nvCxnSpPr>
          <p:cNvPr id="119" name="Straight Arrow Connector 118"/>
          <p:cNvCxnSpPr>
            <a:cxnSpLocks/>
            <a:stCxn id="77" idx="11"/>
            <a:endCxn id="12" idx="5"/>
          </p:cNvCxnSpPr>
          <p:nvPr/>
        </p:nvCxnSpPr>
        <p:spPr>
          <a:xfrm flipV="1">
            <a:off x="6256036" y="3693219"/>
            <a:ext cx="1507358" cy="1046706"/>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cxnSpLocks/>
            <a:stCxn id="77" idx="11"/>
            <a:endCxn id="118" idx="5"/>
          </p:cNvCxnSpPr>
          <p:nvPr/>
        </p:nvCxnSpPr>
        <p:spPr>
          <a:xfrm>
            <a:off x="6256036" y="4739925"/>
            <a:ext cx="1507358" cy="1024243"/>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F7356C0D-6223-46F3-88C3-E359C3341033}"/>
              </a:ext>
            </a:extLst>
          </p:cNvPr>
          <p:cNvGrpSpPr/>
          <p:nvPr/>
        </p:nvGrpSpPr>
        <p:grpSpPr>
          <a:xfrm>
            <a:off x="7744584" y="4992038"/>
            <a:ext cx="4099298" cy="1697211"/>
            <a:chOff x="7744584" y="4992038"/>
            <a:chExt cx="4099298" cy="1697211"/>
          </a:xfrm>
        </p:grpSpPr>
        <p:grpSp>
          <p:nvGrpSpPr>
            <p:cNvPr id="105" name="Group 104"/>
            <p:cNvGrpSpPr/>
            <p:nvPr/>
          </p:nvGrpSpPr>
          <p:grpSpPr>
            <a:xfrm>
              <a:off x="7744584" y="5225661"/>
              <a:ext cx="1096202" cy="1463588"/>
              <a:chOff x="7265850" y="1897062"/>
              <a:chExt cx="1118183" cy="1492936"/>
            </a:xfrm>
          </p:grpSpPr>
          <p:grpSp>
            <p:nvGrpSpPr>
              <p:cNvPr id="112" name="Group 111"/>
              <p:cNvGrpSpPr>
                <a:grpSpLocks noChangeAspect="1"/>
              </p:cNvGrpSpPr>
              <p:nvPr/>
            </p:nvGrpSpPr>
            <p:grpSpPr>
              <a:xfrm>
                <a:off x="7285037" y="1897062"/>
                <a:ext cx="1097280" cy="1097280"/>
                <a:chOff x="2287588" y="3095625"/>
                <a:chExt cx="333375" cy="333375"/>
              </a:xfrm>
            </p:grpSpPr>
            <p:sp>
              <p:nvSpPr>
                <p:cNvPr id="114" name="Rectangle 113"/>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3"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Site-3</a:t>
                </a:r>
              </a:p>
            </p:txBody>
          </p:sp>
        </p:grpSp>
        <p:grpSp>
          <p:nvGrpSpPr>
            <p:cNvPr id="181" name="Group 180"/>
            <p:cNvGrpSpPr/>
            <p:nvPr/>
          </p:nvGrpSpPr>
          <p:grpSpPr>
            <a:xfrm>
              <a:off x="8819621" y="4992038"/>
              <a:ext cx="3024261" cy="1230435"/>
              <a:chOff x="8375035" y="1522565"/>
              <a:chExt cx="3084904" cy="1255108"/>
            </a:xfrm>
          </p:grpSpPr>
          <p:sp>
            <p:nvSpPr>
              <p:cNvPr id="182" name="Rectangle 181"/>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3</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10.3.0.0/16</a:t>
                </a:r>
              </a:p>
            </p:txBody>
          </p:sp>
          <p:grpSp>
            <p:nvGrpSpPr>
              <p:cNvPr id="184" name="Group 183"/>
              <p:cNvGrpSpPr/>
              <p:nvPr/>
            </p:nvGrpSpPr>
            <p:grpSpPr>
              <a:xfrm flipH="1">
                <a:off x="10668480" y="1522565"/>
                <a:ext cx="791459" cy="1066496"/>
                <a:chOff x="715963" y="1976438"/>
                <a:chExt cx="1820862" cy="2009775"/>
              </a:xfrm>
            </p:grpSpPr>
            <p:sp>
              <p:nvSpPr>
                <p:cNvPr id="18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
        <p:nvSpPr>
          <p:cNvPr id="3" name="TextBox 2">
            <a:extLst>
              <a:ext uri="{FF2B5EF4-FFF2-40B4-BE49-F238E27FC236}">
                <a16:creationId xmlns:a16="http://schemas.microsoft.com/office/drawing/2014/main" id="{DEFA31FC-4D03-4237-8B5A-E16BE46D0974}"/>
              </a:ext>
            </a:extLst>
          </p:cNvPr>
          <p:cNvSpPr txBox="1"/>
          <p:nvPr/>
        </p:nvSpPr>
        <p:spPr>
          <a:xfrm>
            <a:off x="6107045" y="2970613"/>
            <a:ext cx="93038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BGP</a:t>
            </a:r>
          </a:p>
        </p:txBody>
      </p:sp>
      <p:sp>
        <p:nvSpPr>
          <p:cNvPr id="151" name="TextBox 150">
            <a:extLst>
              <a:ext uri="{FF2B5EF4-FFF2-40B4-BE49-F238E27FC236}">
                <a16:creationId xmlns:a16="http://schemas.microsoft.com/office/drawing/2014/main" id="{8D7F097C-665A-43B5-A5EF-08C90E179FE1}"/>
              </a:ext>
            </a:extLst>
          </p:cNvPr>
          <p:cNvSpPr txBox="1"/>
          <p:nvPr/>
        </p:nvSpPr>
        <p:spPr>
          <a:xfrm>
            <a:off x="6204300" y="5230958"/>
            <a:ext cx="93038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8C00"/>
                </a:solidFill>
                <a:effectLst/>
                <a:uLnTx/>
                <a:uFillTx/>
                <a:latin typeface="Segoe UI"/>
                <a:ea typeface="+mn-ea"/>
                <a:cs typeface="+mn-cs"/>
              </a:rPr>
              <a:t>BGP</a:t>
            </a:r>
          </a:p>
        </p:txBody>
      </p:sp>
      <p:sp>
        <p:nvSpPr>
          <p:cNvPr id="241" name="TextBox 240">
            <a:extLst>
              <a:ext uri="{FF2B5EF4-FFF2-40B4-BE49-F238E27FC236}">
                <a16:creationId xmlns:a16="http://schemas.microsoft.com/office/drawing/2014/main" id="{F1D87E80-6F21-42C2-AAA3-96D982F2B7F9}"/>
              </a:ext>
            </a:extLst>
          </p:cNvPr>
          <p:cNvSpPr txBox="1"/>
          <p:nvPr/>
        </p:nvSpPr>
        <p:spPr>
          <a:xfrm>
            <a:off x="6100377" y="3303798"/>
            <a:ext cx="1341265" cy="9602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Azure VPN</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10.1/16</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10.3/16</a:t>
            </a:r>
          </a:p>
        </p:txBody>
      </p:sp>
      <p:sp>
        <p:nvSpPr>
          <p:cNvPr id="153" name="TextBox 152">
            <a:extLst>
              <a:ext uri="{FF2B5EF4-FFF2-40B4-BE49-F238E27FC236}">
                <a16:creationId xmlns:a16="http://schemas.microsoft.com/office/drawing/2014/main" id="{5720B407-2726-42F3-9766-0A7C2A8EB3F1}"/>
              </a:ext>
            </a:extLst>
          </p:cNvPr>
          <p:cNvSpPr txBox="1"/>
          <p:nvPr/>
        </p:nvSpPr>
        <p:spPr>
          <a:xfrm>
            <a:off x="6203020" y="5577404"/>
            <a:ext cx="1341265" cy="960263"/>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Azure VPN</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10.1/16</a:t>
            </a:r>
          </a:p>
          <a:p>
            <a:pPr marL="285750" marR="0" lvl="0" indent="-2857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8C00"/>
                </a:solidFill>
                <a:effectLst/>
                <a:uLnTx/>
                <a:uFillTx/>
                <a:latin typeface="Segoe UI"/>
                <a:ea typeface="+mn-ea"/>
                <a:cs typeface="+mn-cs"/>
              </a:rPr>
              <a:t>10.2/16</a:t>
            </a:r>
          </a:p>
        </p:txBody>
      </p:sp>
      <p:sp>
        <p:nvSpPr>
          <p:cNvPr id="243" name="Arrow: Right 242">
            <a:extLst>
              <a:ext uri="{FF2B5EF4-FFF2-40B4-BE49-F238E27FC236}">
                <a16:creationId xmlns:a16="http://schemas.microsoft.com/office/drawing/2014/main" id="{67310C51-A04A-4539-A334-411B6A3FFDDF}"/>
              </a:ext>
            </a:extLst>
          </p:cNvPr>
          <p:cNvSpPr/>
          <p:nvPr/>
        </p:nvSpPr>
        <p:spPr bwMode="auto">
          <a:xfrm>
            <a:off x="6986622" y="3134592"/>
            <a:ext cx="400537" cy="250616"/>
          </a:xfrm>
          <a:prstGeom prst="rightArrow">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5" name="Arrow: Right 154">
            <a:extLst>
              <a:ext uri="{FF2B5EF4-FFF2-40B4-BE49-F238E27FC236}">
                <a16:creationId xmlns:a16="http://schemas.microsoft.com/office/drawing/2014/main" id="{E2EC7D32-B7BC-4498-B125-059F55DCB4FC}"/>
              </a:ext>
            </a:extLst>
          </p:cNvPr>
          <p:cNvSpPr/>
          <p:nvPr/>
        </p:nvSpPr>
        <p:spPr bwMode="auto">
          <a:xfrm>
            <a:off x="7043969" y="5416527"/>
            <a:ext cx="400537" cy="250616"/>
          </a:xfrm>
          <a:prstGeom prst="rightArrow">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46000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routing 104</a:t>
            </a:r>
          </a:p>
        </p:txBody>
      </p:sp>
      <p:sp>
        <p:nvSpPr>
          <p:cNvPr id="2" name="Text Placeholder 1"/>
          <p:cNvSpPr>
            <a:spLocks noGrp="1"/>
          </p:cNvSpPr>
          <p:nvPr>
            <p:ph type="body" sz="quarter" idx="4294967295"/>
          </p:nvPr>
        </p:nvSpPr>
        <p:spPr>
          <a:xfrm>
            <a:off x="1" y="1116350"/>
            <a:ext cx="11655079" cy="1888787"/>
          </a:xfrm>
        </p:spPr>
        <p:txBody>
          <a:bodyPr/>
          <a:lstStyle/>
          <a:p>
            <a:pPr marL="0" lvl="1" indent="0">
              <a:spcBef>
                <a:spcPts val="588"/>
              </a:spcBef>
              <a:spcAft>
                <a:spcPts val="588"/>
              </a:spcAft>
              <a:buNone/>
            </a:pPr>
            <a:r>
              <a:rPr lang="en-US" sz="2745" dirty="0">
                <a:gradFill>
                  <a:gsLst>
                    <a:gs pos="5439">
                      <a:schemeClr val="accent6"/>
                    </a:gs>
                    <a:gs pos="10000">
                      <a:schemeClr val="accent6"/>
                    </a:gs>
                  </a:gsLst>
                  <a:lin ang="5400000" scaled="0"/>
                </a:gradFill>
              </a:rPr>
              <a:t>System routes – “Effective routes”</a:t>
            </a:r>
          </a:p>
          <a:p>
            <a:pPr marL="336145" lvl="1" indent="-336145">
              <a:spcBef>
                <a:spcPts val="300"/>
              </a:spcBef>
              <a:spcAft>
                <a:spcPts val="300"/>
              </a:spcAft>
              <a:buFont typeface="Wingdings" panose="05000000000000000000" pitchFamily="2" charset="2"/>
              <a:buChar char="§"/>
            </a:pPr>
            <a:r>
              <a:rPr lang="en-US" sz="1961" dirty="0">
                <a:solidFill>
                  <a:schemeClr val="bg1"/>
                </a:solidFill>
              </a:rPr>
              <a:t>System default – (1) Intra-VNet </a:t>
            </a:r>
            <a:r>
              <a:rPr lang="en-US" sz="1961" dirty="0">
                <a:solidFill>
                  <a:schemeClr val="bg1"/>
                </a:solidFill>
                <a:sym typeface="Wingdings" panose="05000000000000000000" pitchFamily="2" charset="2"/>
              </a:rPr>
              <a:t> direct; (2) Default route  Internet</a:t>
            </a:r>
            <a:endParaRPr lang="en-US" sz="1961" dirty="0">
              <a:solidFill>
                <a:schemeClr val="bg1"/>
              </a:solidFill>
            </a:endParaRPr>
          </a:p>
          <a:p>
            <a:pPr marL="336145" lvl="1" indent="-336145">
              <a:spcBef>
                <a:spcPts val="300"/>
              </a:spcBef>
              <a:spcAft>
                <a:spcPts val="300"/>
              </a:spcAft>
              <a:buFont typeface="Wingdings" panose="05000000000000000000" pitchFamily="2" charset="2"/>
              <a:buChar char="§"/>
            </a:pPr>
            <a:r>
              <a:rPr lang="en-US" sz="1961" dirty="0">
                <a:solidFill>
                  <a:schemeClr val="bg1"/>
                </a:solidFill>
              </a:rPr>
              <a:t>VNet injected routes into UDR</a:t>
            </a:r>
          </a:p>
          <a:p>
            <a:pPr marL="547792" lvl="2" indent="-336145">
              <a:spcBef>
                <a:spcPts val="300"/>
              </a:spcBef>
              <a:spcAft>
                <a:spcPts val="300"/>
              </a:spcAft>
              <a:buFont typeface="Wingdings" panose="05000000000000000000" pitchFamily="2" charset="2"/>
              <a:buChar char="§"/>
            </a:pPr>
            <a:r>
              <a:rPr lang="en-US" sz="1569" dirty="0">
                <a:solidFill>
                  <a:schemeClr val="bg1"/>
                </a:solidFill>
              </a:rPr>
              <a:t>VNet peering </a:t>
            </a:r>
            <a:r>
              <a:rPr lang="en-US" sz="1569" dirty="0">
                <a:solidFill>
                  <a:schemeClr val="bg1"/>
                </a:solidFill>
                <a:sym typeface="Wingdings" panose="05000000000000000000" pitchFamily="2" charset="2"/>
              </a:rPr>
              <a:t> Adding peered VNet prefixes (e.g.,10.20.0.0/16)  VNet peering</a:t>
            </a:r>
            <a:endParaRPr lang="en-US" sz="1569" dirty="0">
              <a:solidFill>
                <a:schemeClr val="bg1"/>
              </a:solidFill>
            </a:endParaRPr>
          </a:p>
          <a:p>
            <a:pPr marL="547792" lvl="2" indent="-336145">
              <a:spcBef>
                <a:spcPts val="300"/>
              </a:spcBef>
              <a:spcAft>
                <a:spcPts val="300"/>
              </a:spcAft>
              <a:buFont typeface="Wingdings" panose="05000000000000000000" pitchFamily="2" charset="2"/>
              <a:buChar char="§"/>
            </a:pPr>
            <a:r>
              <a:rPr lang="en-US" sz="1569" dirty="0">
                <a:solidFill>
                  <a:schemeClr val="bg1"/>
                </a:solidFill>
              </a:rPr>
              <a:t>Service endpoints </a:t>
            </a:r>
            <a:r>
              <a:rPr lang="en-US" sz="1569" dirty="0">
                <a:solidFill>
                  <a:schemeClr val="bg1"/>
                </a:solidFill>
                <a:sym typeface="Wingdings" panose="05000000000000000000" pitchFamily="2" charset="2"/>
              </a:rPr>
              <a:t> Adding public IP address(</a:t>
            </a:r>
            <a:r>
              <a:rPr lang="en-US" sz="1569" dirty="0" err="1">
                <a:solidFill>
                  <a:schemeClr val="bg1"/>
                </a:solidFill>
                <a:sym typeface="Wingdings" panose="05000000000000000000" pitchFamily="2" charset="2"/>
              </a:rPr>
              <a:t>es</a:t>
            </a:r>
            <a:r>
              <a:rPr lang="en-US" sz="1569" dirty="0">
                <a:solidFill>
                  <a:schemeClr val="bg1"/>
                </a:solidFill>
                <a:sym typeface="Wingdings" panose="05000000000000000000" pitchFamily="2" charset="2"/>
              </a:rPr>
              <a:t>) for a service (e.g., Azure storage)  Service Endpoint</a:t>
            </a:r>
            <a:endParaRPr lang="en-US" sz="1569" dirty="0">
              <a:solidFill>
                <a:schemeClr val="bg1"/>
              </a:solidFill>
            </a:endParaRPr>
          </a:p>
        </p:txBody>
      </p:sp>
      <p:grpSp>
        <p:nvGrpSpPr>
          <p:cNvPr id="7" name="Group 6">
            <a:extLst>
              <a:ext uri="{FF2B5EF4-FFF2-40B4-BE49-F238E27FC236}">
                <a16:creationId xmlns:a16="http://schemas.microsoft.com/office/drawing/2014/main" id="{37446003-57B7-4A65-BFDF-FDC8B669B4DC}"/>
              </a:ext>
            </a:extLst>
          </p:cNvPr>
          <p:cNvGrpSpPr/>
          <p:nvPr/>
        </p:nvGrpSpPr>
        <p:grpSpPr>
          <a:xfrm>
            <a:off x="7744584" y="2921846"/>
            <a:ext cx="4103475" cy="1696454"/>
            <a:chOff x="7744584" y="2399332"/>
            <a:chExt cx="4103475" cy="1696454"/>
          </a:xfrm>
        </p:grpSpPr>
        <p:grpSp>
          <p:nvGrpSpPr>
            <p:cNvPr id="83" name="Group 82"/>
            <p:cNvGrpSpPr/>
            <p:nvPr/>
          </p:nvGrpSpPr>
          <p:grpSpPr>
            <a:xfrm>
              <a:off x="8823798" y="2399332"/>
              <a:ext cx="3024261" cy="1230435"/>
              <a:chOff x="8375035" y="1522565"/>
              <a:chExt cx="3084904" cy="1255108"/>
            </a:xfrm>
          </p:grpSpPr>
          <p:sp>
            <p:nvSpPr>
              <p:cNvPr id="9" name="Rectangle 8"/>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2</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10.2.0.0/16</a:t>
                </a:r>
              </a:p>
            </p:txBody>
          </p:sp>
          <p:grpSp>
            <p:nvGrpSpPr>
              <p:cNvPr id="14" name="Group 13"/>
              <p:cNvGrpSpPr/>
              <p:nvPr/>
            </p:nvGrpSpPr>
            <p:grpSpPr>
              <a:xfrm flipH="1">
                <a:off x="10668480" y="1522565"/>
                <a:ext cx="791459" cy="1066496"/>
                <a:chOff x="715963" y="1976438"/>
                <a:chExt cx="1820862" cy="2009775"/>
              </a:xfrm>
            </p:grpSpPr>
            <p:sp>
              <p:nvSpPr>
                <p:cNvPr id="1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4" name="Group 3"/>
            <p:cNvGrpSpPr/>
            <p:nvPr/>
          </p:nvGrpSpPr>
          <p:grpSpPr>
            <a:xfrm>
              <a:off x="7744584" y="2632198"/>
              <a:ext cx="1096202" cy="1463588"/>
              <a:chOff x="7265850" y="1897062"/>
              <a:chExt cx="1118183" cy="1492936"/>
            </a:xfrm>
          </p:grpSpPr>
          <p:grpSp>
            <p:nvGrpSpPr>
              <p:cNvPr id="10" name="Group 9"/>
              <p:cNvGrpSpPr>
                <a:grpSpLocks noChangeAspect="1"/>
              </p:cNvGrpSpPr>
              <p:nvPr/>
            </p:nvGrpSpPr>
            <p:grpSpPr>
              <a:xfrm>
                <a:off x="7285037" y="1897062"/>
                <a:ext cx="1097280" cy="1097280"/>
                <a:chOff x="2287588" y="3095625"/>
                <a:chExt cx="333375" cy="333375"/>
              </a:xfrm>
            </p:grpSpPr>
            <p:sp>
              <p:nvSpPr>
                <p:cNvPr id="11" name="Rectangle 10"/>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2"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0"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Site-2</a:t>
                </a:r>
              </a:p>
            </p:txBody>
          </p:sp>
        </p:grpSp>
      </p:grpSp>
      <p:grpSp>
        <p:nvGrpSpPr>
          <p:cNvPr id="5" name="Group 4">
            <a:extLst>
              <a:ext uri="{FF2B5EF4-FFF2-40B4-BE49-F238E27FC236}">
                <a16:creationId xmlns:a16="http://schemas.microsoft.com/office/drawing/2014/main" id="{3069E6D3-BF95-4571-AD70-27D487893C06}"/>
              </a:ext>
            </a:extLst>
          </p:cNvPr>
          <p:cNvGrpSpPr/>
          <p:nvPr/>
        </p:nvGrpSpPr>
        <p:grpSpPr>
          <a:xfrm>
            <a:off x="3312822" y="3854128"/>
            <a:ext cx="2943214" cy="1902082"/>
            <a:chOff x="3010743" y="3601160"/>
            <a:chExt cx="2943214" cy="1902082"/>
          </a:xfrm>
        </p:grpSpPr>
        <p:sp>
          <p:nvSpPr>
            <p:cNvPr id="8" name="Rectangle 7"/>
            <p:cNvSpPr/>
            <p:nvPr/>
          </p:nvSpPr>
          <p:spPr bwMode="auto">
            <a:xfrm>
              <a:off x="3500875" y="3952709"/>
              <a:ext cx="2198698" cy="1086593"/>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6" name="Group 95"/>
            <p:cNvGrpSpPr/>
            <p:nvPr/>
          </p:nvGrpSpPr>
          <p:grpSpPr>
            <a:xfrm>
              <a:off x="3010743" y="3601160"/>
              <a:ext cx="1056467" cy="609135"/>
              <a:chOff x="4248046" y="490888"/>
              <a:chExt cx="8361830" cy="4821237"/>
            </a:xfrm>
          </p:grpSpPr>
          <p:sp>
            <p:nvSpPr>
              <p:cNvPr id="97"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 name="Group 5"/>
            <p:cNvGrpSpPr/>
            <p:nvPr/>
          </p:nvGrpSpPr>
          <p:grpSpPr>
            <a:xfrm>
              <a:off x="4738747" y="3877143"/>
              <a:ext cx="1215210" cy="1626099"/>
              <a:chOff x="2417704" y="3623868"/>
              <a:chExt cx="1239578" cy="1658706"/>
            </a:xfrm>
          </p:grpSpPr>
          <p:grpSp>
            <p:nvGrpSpPr>
              <p:cNvPr id="75" name="Group 74"/>
              <p:cNvGrpSpPr/>
              <p:nvPr/>
            </p:nvGrpSpPr>
            <p:grpSpPr>
              <a:xfrm>
                <a:off x="2417704" y="3623868"/>
                <a:ext cx="1239578" cy="1239578"/>
                <a:chOff x="2287588" y="3095625"/>
                <a:chExt cx="333375" cy="333375"/>
              </a:xfrm>
            </p:grpSpPr>
            <p:sp>
              <p:nvSpPr>
                <p:cNvPr id="76" name="Rectangle 75"/>
                <p:cNvSpPr/>
                <p:nvPr/>
              </p:nvSpPr>
              <p:spPr bwMode="auto">
                <a:xfrm rot="2658552">
                  <a:off x="2345053" y="3153300"/>
                  <a:ext cx="221397" cy="214105"/>
                </a:xfrm>
                <a:prstGeom prst="rect">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02" name="Rectangle 15"/>
              <p:cNvSpPr>
                <a:spLocks noChangeArrowheads="1"/>
              </p:cNvSpPr>
              <p:nvPr/>
            </p:nvSpPr>
            <p:spPr bwMode="auto">
              <a:xfrm>
                <a:off x="2442721" y="4894776"/>
                <a:ext cx="1180258"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Azure</a:t>
                </a:r>
                <a:b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rPr>
                  <a:t>VPN </a:t>
                </a:r>
              </a:p>
            </p:txBody>
          </p:sp>
        </p:grpSp>
        <p:sp>
          <p:nvSpPr>
            <p:cNvPr id="106" name="Rectangle 15"/>
            <p:cNvSpPr>
              <a:spLocks noChangeArrowheads="1"/>
            </p:cNvSpPr>
            <p:nvPr/>
          </p:nvSpPr>
          <p:spPr bwMode="auto">
            <a:xfrm>
              <a:off x="3660562" y="4356530"/>
              <a:ext cx="1524485" cy="56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VNet1</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10.1.0.0/16</a:t>
              </a:r>
            </a:p>
          </p:txBody>
        </p:sp>
      </p:grpSp>
      <p:cxnSp>
        <p:nvCxnSpPr>
          <p:cNvPr id="119" name="Straight Arrow Connector 118"/>
          <p:cNvCxnSpPr>
            <a:cxnSpLocks/>
            <a:stCxn id="77" idx="11"/>
            <a:endCxn id="12" idx="5"/>
          </p:cNvCxnSpPr>
          <p:nvPr/>
        </p:nvCxnSpPr>
        <p:spPr>
          <a:xfrm flipV="1">
            <a:off x="6256036" y="3693219"/>
            <a:ext cx="1507358" cy="1046706"/>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cxnSpLocks/>
            <a:stCxn id="77" idx="11"/>
            <a:endCxn id="118" idx="5"/>
          </p:cNvCxnSpPr>
          <p:nvPr/>
        </p:nvCxnSpPr>
        <p:spPr>
          <a:xfrm>
            <a:off x="6256036" y="4739925"/>
            <a:ext cx="1507358" cy="1024243"/>
          </a:xfrm>
          <a:prstGeom prst="straightConnector1">
            <a:avLst/>
          </a:prstGeom>
          <a:ln w="25400">
            <a:solidFill>
              <a:srgbClr val="00CC6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242" name="Group 241">
            <a:extLst>
              <a:ext uri="{FF2B5EF4-FFF2-40B4-BE49-F238E27FC236}">
                <a16:creationId xmlns:a16="http://schemas.microsoft.com/office/drawing/2014/main" id="{F7356C0D-6223-46F3-88C3-E359C3341033}"/>
              </a:ext>
            </a:extLst>
          </p:cNvPr>
          <p:cNvGrpSpPr/>
          <p:nvPr/>
        </p:nvGrpSpPr>
        <p:grpSpPr>
          <a:xfrm>
            <a:off x="7744584" y="4992038"/>
            <a:ext cx="4099298" cy="1697211"/>
            <a:chOff x="7744584" y="4992038"/>
            <a:chExt cx="4099298" cy="1697211"/>
          </a:xfrm>
        </p:grpSpPr>
        <p:grpSp>
          <p:nvGrpSpPr>
            <p:cNvPr id="105" name="Group 104"/>
            <p:cNvGrpSpPr/>
            <p:nvPr/>
          </p:nvGrpSpPr>
          <p:grpSpPr>
            <a:xfrm>
              <a:off x="7744584" y="5225661"/>
              <a:ext cx="1096202" cy="1463588"/>
              <a:chOff x="7265850" y="1897062"/>
              <a:chExt cx="1118183" cy="1492936"/>
            </a:xfrm>
          </p:grpSpPr>
          <p:grpSp>
            <p:nvGrpSpPr>
              <p:cNvPr id="112" name="Group 111"/>
              <p:cNvGrpSpPr>
                <a:grpSpLocks noChangeAspect="1"/>
              </p:cNvGrpSpPr>
              <p:nvPr/>
            </p:nvGrpSpPr>
            <p:grpSpPr>
              <a:xfrm>
                <a:off x="7285037" y="1897062"/>
                <a:ext cx="1097280" cy="1097280"/>
                <a:chOff x="2287588" y="3095625"/>
                <a:chExt cx="333375" cy="333375"/>
              </a:xfrm>
            </p:grpSpPr>
            <p:sp>
              <p:nvSpPr>
                <p:cNvPr id="114" name="Rectangle 113"/>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8"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13" name="Rectangle 15"/>
              <p:cNvSpPr>
                <a:spLocks noChangeArrowheads="1"/>
              </p:cNvSpPr>
              <p:nvPr/>
            </p:nvSpPr>
            <p:spPr bwMode="auto">
              <a:xfrm>
                <a:off x="7265850" y="3002200"/>
                <a:ext cx="1118183"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90000"/>
                  </a:lnSpc>
                  <a:spcBef>
                    <a:spcPct val="0"/>
                  </a:spcBef>
                  <a:spcAft>
                    <a:spcPts val="588"/>
                  </a:spcAft>
                  <a:buClrTx/>
                  <a:buSzTx/>
                  <a:buFontTx/>
                  <a:buNone/>
                  <a:tabLst/>
                  <a:defRPr/>
                </a:pP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a:t>
                </a:r>
                <a:b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br>
                <a:r>
                  <a:rPr kumimoji="0" lang="en-US" altLang="en-US" sz="1372"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Site-3</a:t>
                </a:r>
              </a:p>
            </p:txBody>
          </p:sp>
        </p:grpSp>
        <p:grpSp>
          <p:nvGrpSpPr>
            <p:cNvPr id="181" name="Group 180"/>
            <p:cNvGrpSpPr/>
            <p:nvPr/>
          </p:nvGrpSpPr>
          <p:grpSpPr>
            <a:xfrm>
              <a:off x="8819621" y="4992038"/>
              <a:ext cx="3024261" cy="1230435"/>
              <a:chOff x="8375035" y="1522565"/>
              <a:chExt cx="3084904" cy="1255108"/>
            </a:xfrm>
          </p:grpSpPr>
          <p:sp>
            <p:nvSpPr>
              <p:cNvPr id="182" name="Rectangle 181"/>
              <p:cNvSpPr/>
              <p:nvPr/>
            </p:nvSpPr>
            <p:spPr bwMode="auto">
              <a:xfrm>
                <a:off x="8375035" y="1839806"/>
                <a:ext cx="2454146" cy="937867"/>
              </a:xfrm>
              <a:prstGeom prst="rect">
                <a:avLst/>
              </a:prstGeom>
              <a:solidFill>
                <a:schemeClr val="tx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83" name="Rectangle 15"/>
              <p:cNvSpPr>
                <a:spLocks noChangeArrowheads="1"/>
              </p:cNvSpPr>
              <p:nvPr/>
            </p:nvSpPr>
            <p:spPr bwMode="auto">
              <a:xfrm>
                <a:off x="8472450" y="2008004"/>
                <a:ext cx="2065411" cy="57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On Premises Site 3</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10.3.0.0/16</a:t>
                </a:r>
              </a:p>
            </p:txBody>
          </p:sp>
          <p:grpSp>
            <p:nvGrpSpPr>
              <p:cNvPr id="184" name="Group 183"/>
              <p:cNvGrpSpPr/>
              <p:nvPr/>
            </p:nvGrpSpPr>
            <p:grpSpPr>
              <a:xfrm flipH="1">
                <a:off x="10668480" y="1522565"/>
                <a:ext cx="791459" cy="1066496"/>
                <a:chOff x="715963" y="1976438"/>
                <a:chExt cx="1820862" cy="2009775"/>
              </a:xfrm>
            </p:grpSpPr>
            <p:sp>
              <p:nvSpPr>
                <p:cNvPr id="185" name="Rectangle 5"/>
                <p:cNvSpPr>
                  <a:spLocks noChangeArrowheads="1"/>
                </p:cNvSpPr>
                <p:nvPr/>
              </p:nvSpPr>
              <p:spPr bwMode="auto">
                <a:xfrm>
                  <a:off x="2346325" y="1976438"/>
                  <a:ext cx="30162" cy="460375"/>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6" name="Rectangle 7"/>
                <p:cNvSpPr>
                  <a:spLocks noChangeArrowheads="1"/>
                </p:cNvSpPr>
                <p:nvPr/>
              </p:nvSpPr>
              <p:spPr bwMode="auto">
                <a:xfrm>
                  <a:off x="2043113" y="2209801"/>
                  <a:ext cx="493712" cy="1773238"/>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7" name="Rectangle 8"/>
                <p:cNvSpPr>
                  <a:spLocks noChangeArrowheads="1"/>
                </p:cNvSpPr>
                <p:nvPr/>
              </p:nvSpPr>
              <p:spPr bwMode="auto">
                <a:xfrm>
                  <a:off x="2043113" y="2209801"/>
                  <a:ext cx="120650" cy="1773238"/>
                </a:xfrm>
                <a:prstGeom prst="rect">
                  <a:avLst/>
                </a:prstGeom>
                <a:solidFill>
                  <a:srgbClr val="7030A0"/>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8" name="Rectangle 6"/>
                <p:cNvSpPr>
                  <a:spLocks noChangeArrowheads="1"/>
                </p:cNvSpPr>
                <p:nvPr/>
              </p:nvSpPr>
              <p:spPr bwMode="auto">
                <a:xfrm>
                  <a:off x="2203450" y="1976438"/>
                  <a:ext cx="30162" cy="460375"/>
                </a:xfrm>
                <a:prstGeom prst="rect">
                  <a:avLst/>
                </a:prstGeom>
                <a:solidFill>
                  <a:srgbClr val="5A278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9" name="Rectangle 12"/>
                <p:cNvSpPr>
                  <a:spLocks noChangeArrowheads="1"/>
                </p:cNvSpPr>
                <p:nvPr/>
              </p:nvSpPr>
              <p:spPr bwMode="auto">
                <a:xfrm>
                  <a:off x="1579563" y="2749550"/>
                  <a:ext cx="493712" cy="1233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0" name="Rectangle 13"/>
                <p:cNvSpPr>
                  <a:spLocks noChangeArrowheads="1"/>
                </p:cNvSpPr>
                <p:nvPr/>
              </p:nvSpPr>
              <p:spPr bwMode="auto">
                <a:xfrm>
                  <a:off x="1641475" y="2630488"/>
                  <a:ext cx="373062" cy="11906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1" name="Rectangle 15"/>
                <p:cNvSpPr>
                  <a:spLocks noChangeArrowheads="1"/>
                </p:cNvSpPr>
                <p:nvPr/>
              </p:nvSpPr>
              <p:spPr bwMode="auto">
                <a:xfrm>
                  <a:off x="1647825" y="2832100"/>
                  <a:ext cx="55562"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2" name="Rectangle 16"/>
                <p:cNvSpPr>
                  <a:spLocks noChangeArrowheads="1"/>
                </p:cNvSpPr>
                <p:nvPr/>
              </p:nvSpPr>
              <p:spPr bwMode="auto">
                <a:xfrm>
                  <a:off x="1751013"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3" name="Rectangle 17"/>
                <p:cNvSpPr>
                  <a:spLocks noChangeArrowheads="1"/>
                </p:cNvSpPr>
                <p:nvPr/>
              </p:nvSpPr>
              <p:spPr bwMode="auto">
                <a:xfrm>
                  <a:off x="1852613" y="2832100"/>
                  <a:ext cx="52387"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4" name="Rectangle 18"/>
                <p:cNvSpPr>
                  <a:spLocks noChangeArrowheads="1"/>
                </p:cNvSpPr>
                <p:nvPr/>
              </p:nvSpPr>
              <p:spPr bwMode="auto">
                <a:xfrm>
                  <a:off x="1952625" y="2832100"/>
                  <a:ext cx="50800" cy="115093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5" name="Rectangle 19"/>
                <p:cNvSpPr>
                  <a:spLocks noChangeArrowheads="1"/>
                </p:cNvSpPr>
                <p:nvPr/>
              </p:nvSpPr>
              <p:spPr bwMode="auto">
                <a:xfrm>
                  <a:off x="1641475" y="2598745"/>
                  <a:ext cx="373062" cy="34925"/>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6" name="Rectangle 20"/>
                <p:cNvSpPr>
                  <a:spLocks noChangeArrowheads="1"/>
                </p:cNvSpPr>
                <p:nvPr/>
              </p:nvSpPr>
              <p:spPr bwMode="auto">
                <a:xfrm>
                  <a:off x="1579563" y="2713038"/>
                  <a:ext cx="493712" cy="36513"/>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7" name="AutoShape 22"/>
                <p:cNvSpPr>
                  <a:spLocks noChangeAspect="1" noChangeArrowheads="1" noTextEdit="1"/>
                </p:cNvSpPr>
                <p:nvPr/>
              </p:nvSpPr>
              <p:spPr bwMode="auto">
                <a:xfrm>
                  <a:off x="719138" y="2436813"/>
                  <a:ext cx="879475"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8" name="Rectangle 24"/>
                <p:cNvSpPr>
                  <a:spLocks noChangeArrowheads="1"/>
                </p:cNvSpPr>
                <p:nvPr/>
              </p:nvSpPr>
              <p:spPr bwMode="auto">
                <a:xfrm>
                  <a:off x="715963" y="3487738"/>
                  <a:ext cx="619125" cy="495300"/>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9" name="Freeform 25"/>
                <p:cNvSpPr>
                  <a:spLocks/>
                </p:cNvSpPr>
                <p:nvPr/>
              </p:nvSpPr>
              <p:spPr bwMode="auto">
                <a:xfrm>
                  <a:off x="1073151" y="2593976"/>
                  <a:ext cx="525463" cy="138906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0" name="Freeform 26"/>
                <p:cNvSpPr>
                  <a:spLocks/>
                </p:cNvSpPr>
                <p:nvPr/>
              </p:nvSpPr>
              <p:spPr bwMode="auto">
                <a:xfrm>
                  <a:off x="715963" y="3500438"/>
                  <a:ext cx="357188" cy="482600"/>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1" name="Rectangle 27"/>
                <p:cNvSpPr>
                  <a:spLocks noChangeArrowheads="1"/>
                </p:cNvSpPr>
                <p:nvPr/>
              </p:nvSpPr>
              <p:spPr bwMode="auto">
                <a:xfrm>
                  <a:off x="1139826"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2" name="Rectangle 28"/>
                <p:cNvSpPr>
                  <a:spLocks noChangeArrowheads="1"/>
                </p:cNvSpPr>
                <p:nvPr/>
              </p:nvSpPr>
              <p:spPr bwMode="auto">
                <a:xfrm>
                  <a:off x="1252538"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3" name="Rectangle 29"/>
                <p:cNvSpPr>
                  <a:spLocks noChangeArrowheads="1"/>
                </p:cNvSpPr>
                <p:nvPr/>
              </p:nvSpPr>
              <p:spPr bwMode="auto">
                <a:xfrm>
                  <a:off x="1365251" y="26955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Rectangle 30"/>
                <p:cNvSpPr>
                  <a:spLocks noChangeArrowheads="1"/>
                </p:cNvSpPr>
                <p:nvPr/>
              </p:nvSpPr>
              <p:spPr bwMode="auto">
                <a:xfrm>
                  <a:off x="1477963" y="26955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5" name="Rectangle 31"/>
                <p:cNvSpPr>
                  <a:spLocks noChangeArrowheads="1"/>
                </p:cNvSpPr>
                <p:nvPr/>
              </p:nvSpPr>
              <p:spPr bwMode="auto">
                <a:xfrm>
                  <a:off x="1139826"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6" name="Rectangle 32"/>
                <p:cNvSpPr>
                  <a:spLocks noChangeArrowheads="1"/>
                </p:cNvSpPr>
                <p:nvPr/>
              </p:nvSpPr>
              <p:spPr bwMode="auto">
                <a:xfrm>
                  <a:off x="1252538"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7" name="Rectangle 33"/>
                <p:cNvSpPr>
                  <a:spLocks noChangeArrowheads="1"/>
                </p:cNvSpPr>
                <p:nvPr/>
              </p:nvSpPr>
              <p:spPr bwMode="auto">
                <a:xfrm>
                  <a:off x="1365251" y="2841626"/>
                  <a:ext cx="52388" cy="100013"/>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8" name="Rectangle 34"/>
                <p:cNvSpPr>
                  <a:spLocks noChangeArrowheads="1"/>
                </p:cNvSpPr>
                <p:nvPr/>
              </p:nvSpPr>
              <p:spPr bwMode="auto">
                <a:xfrm>
                  <a:off x="1477963" y="2841626"/>
                  <a:ext cx="52388" cy="1000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9" name="Rectangle 35"/>
                <p:cNvSpPr>
                  <a:spLocks noChangeArrowheads="1"/>
                </p:cNvSpPr>
                <p:nvPr/>
              </p:nvSpPr>
              <p:spPr bwMode="auto">
                <a:xfrm>
                  <a:off x="1139826" y="299085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0" name="Rectangle 36"/>
                <p:cNvSpPr>
                  <a:spLocks noChangeArrowheads="1"/>
                </p:cNvSpPr>
                <p:nvPr/>
              </p:nvSpPr>
              <p:spPr bwMode="auto">
                <a:xfrm>
                  <a:off x="1252538"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1" name="Rectangle 37"/>
                <p:cNvSpPr>
                  <a:spLocks noChangeArrowheads="1"/>
                </p:cNvSpPr>
                <p:nvPr/>
              </p:nvSpPr>
              <p:spPr bwMode="auto">
                <a:xfrm>
                  <a:off x="1365251"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2" name="Rectangle 38"/>
                <p:cNvSpPr>
                  <a:spLocks noChangeArrowheads="1"/>
                </p:cNvSpPr>
                <p:nvPr/>
              </p:nvSpPr>
              <p:spPr bwMode="auto">
                <a:xfrm>
                  <a:off x="1477963" y="299085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3" name="Rectangle 39"/>
                <p:cNvSpPr>
                  <a:spLocks noChangeArrowheads="1"/>
                </p:cNvSpPr>
                <p:nvPr/>
              </p:nvSpPr>
              <p:spPr bwMode="auto">
                <a:xfrm>
                  <a:off x="1139826"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4" name="Rectangle 40"/>
                <p:cNvSpPr>
                  <a:spLocks noChangeArrowheads="1"/>
                </p:cNvSpPr>
                <p:nvPr/>
              </p:nvSpPr>
              <p:spPr bwMode="auto">
                <a:xfrm>
                  <a:off x="1252538"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5" name="Rectangle 41"/>
                <p:cNvSpPr>
                  <a:spLocks noChangeArrowheads="1"/>
                </p:cNvSpPr>
                <p:nvPr/>
              </p:nvSpPr>
              <p:spPr bwMode="auto">
                <a:xfrm>
                  <a:off x="1365251" y="3136901"/>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6" name="Rectangle 42"/>
                <p:cNvSpPr>
                  <a:spLocks noChangeArrowheads="1"/>
                </p:cNvSpPr>
                <p:nvPr/>
              </p:nvSpPr>
              <p:spPr bwMode="auto">
                <a:xfrm>
                  <a:off x="1477963" y="3136901"/>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7" name="Rectangle 43"/>
                <p:cNvSpPr>
                  <a:spLocks noChangeArrowheads="1"/>
                </p:cNvSpPr>
                <p:nvPr/>
              </p:nvSpPr>
              <p:spPr bwMode="auto">
                <a:xfrm>
                  <a:off x="1139826"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8" name="Rectangle 44"/>
                <p:cNvSpPr>
                  <a:spLocks noChangeArrowheads="1"/>
                </p:cNvSpPr>
                <p:nvPr/>
              </p:nvSpPr>
              <p:spPr bwMode="auto">
                <a:xfrm>
                  <a:off x="1252538" y="328612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9" name="Rectangle 45"/>
                <p:cNvSpPr>
                  <a:spLocks noChangeArrowheads="1"/>
                </p:cNvSpPr>
                <p:nvPr/>
              </p:nvSpPr>
              <p:spPr bwMode="auto">
                <a:xfrm>
                  <a:off x="1365251"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0" name="Rectangle 46"/>
                <p:cNvSpPr>
                  <a:spLocks noChangeArrowheads="1"/>
                </p:cNvSpPr>
                <p:nvPr/>
              </p:nvSpPr>
              <p:spPr bwMode="auto">
                <a:xfrm>
                  <a:off x="1477963" y="328612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1" name="Rectangle 47"/>
                <p:cNvSpPr>
                  <a:spLocks noChangeArrowheads="1"/>
                </p:cNvSpPr>
                <p:nvPr/>
              </p:nvSpPr>
              <p:spPr bwMode="auto">
                <a:xfrm>
                  <a:off x="1139826"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2" name="Rectangle 48"/>
                <p:cNvSpPr>
                  <a:spLocks noChangeArrowheads="1"/>
                </p:cNvSpPr>
                <p:nvPr/>
              </p:nvSpPr>
              <p:spPr bwMode="auto">
                <a:xfrm>
                  <a:off x="1252538" y="3432176"/>
                  <a:ext cx="52388" cy="968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3" name="Rectangle 49"/>
                <p:cNvSpPr>
                  <a:spLocks noChangeArrowheads="1"/>
                </p:cNvSpPr>
                <p:nvPr/>
              </p:nvSpPr>
              <p:spPr bwMode="auto">
                <a:xfrm>
                  <a:off x="1365251"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4" name="Rectangle 50"/>
                <p:cNvSpPr>
                  <a:spLocks noChangeArrowheads="1"/>
                </p:cNvSpPr>
                <p:nvPr/>
              </p:nvSpPr>
              <p:spPr bwMode="auto">
                <a:xfrm>
                  <a:off x="1477963" y="3432176"/>
                  <a:ext cx="52388" cy="968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5" name="Rectangle 51"/>
                <p:cNvSpPr>
                  <a:spLocks noChangeArrowheads="1"/>
                </p:cNvSpPr>
                <p:nvPr/>
              </p:nvSpPr>
              <p:spPr bwMode="auto">
                <a:xfrm>
                  <a:off x="1139826"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6" name="Rectangle 52"/>
                <p:cNvSpPr>
                  <a:spLocks noChangeArrowheads="1"/>
                </p:cNvSpPr>
                <p:nvPr/>
              </p:nvSpPr>
              <p:spPr bwMode="auto">
                <a:xfrm>
                  <a:off x="125253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7" name="Rectangle 53"/>
                <p:cNvSpPr>
                  <a:spLocks noChangeArrowheads="1"/>
                </p:cNvSpPr>
                <p:nvPr/>
              </p:nvSpPr>
              <p:spPr bwMode="auto">
                <a:xfrm>
                  <a:off x="1365251" y="358140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8" name="Rectangle 54"/>
                <p:cNvSpPr>
                  <a:spLocks noChangeArrowheads="1"/>
                </p:cNvSpPr>
                <p:nvPr/>
              </p:nvSpPr>
              <p:spPr bwMode="auto">
                <a:xfrm>
                  <a:off x="14779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9" name="Rectangle 55"/>
                <p:cNvSpPr>
                  <a:spLocks noChangeArrowheads="1"/>
                </p:cNvSpPr>
                <p:nvPr/>
              </p:nvSpPr>
              <p:spPr bwMode="auto">
                <a:xfrm>
                  <a:off x="752476" y="3581401"/>
                  <a:ext cx="52388" cy="98425"/>
                </a:xfrm>
                <a:prstGeom prst="rect">
                  <a:avLst/>
                </a:prstGeom>
                <a:solidFill>
                  <a:srgbClr val="007A3D"/>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0" name="Rectangle 56"/>
                <p:cNvSpPr>
                  <a:spLocks noChangeArrowheads="1"/>
                </p:cNvSpPr>
                <p:nvPr/>
              </p:nvSpPr>
              <p:spPr bwMode="auto">
                <a:xfrm>
                  <a:off x="865188"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1" name="Rectangle 57"/>
                <p:cNvSpPr>
                  <a:spLocks noChangeArrowheads="1"/>
                </p:cNvSpPr>
                <p:nvPr/>
              </p:nvSpPr>
              <p:spPr bwMode="auto">
                <a:xfrm>
                  <a:off x="982663" y="358140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2" name="Rectangle 58"/>
                <p:cNvSpPr>
                  <a:spLocks noChangeArrowheads="1"/>
                </p:cNvSpPr>
                <p:nvPr/>
              </p:nvSpPr>
              <p:spPr bwMode="auto">
                <a:xfrm>
                  <a:off x="75247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3" name="Rectangle 59"/>
                <p:cNvSpPr>
                  <a:spLocks noChangeArrowheads="1"/>
                </p:cNvSpPr>
                <p:nvPr/>
              </p:nvSpPr>
              <p:spPr bwMode="auto">
                <a:xfrm>
                  <a:off x="865188" y="3727451"/>
                  <a:ext cx="52388" cy="98425"/>
                </a:xfrm>
                <a:prstGeom prst="rect">
                  <a:avLst/>
                </a:prstGeom>
                <a:solidFill>
                  <a:srgbClr val="00CC66"/>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4" name="Rectangle 60"/>
                <p:cNvSpPr>
                  <a:spLocks noChangeArrowheads="1"/>
                </p:cNvSpPr>
                <p:nvPr/>
              </p:nvSpPr>
              <p:spPr bwMode="auto">
                <a:xfrm>
                  <a:off x="982663"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5" name="Rectangle 61"/>
                <p:cNvSpPr>
                  <a:spLocks noChangeArrowheads="1"/>
                </p:cNvSpPr>
                <p:nvPr/>
              </p:nvSpPr>
              <p:spPr bwMode="auto">
                <a:xfrm>
                  <a:off x="1139826"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6" name="Rectangle 62"/>
                <p:cNvSpPr>
                  <a:spLocks noChangeArrowheads="1"/>
                </p:cNvSpPr>
                <p:nvPr/>
              </p:nvSpPr>
              <p:spPr bwMode="auto">
                <a:xfrm>
                  <a:off x="1252538"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7" name="Rectangle 63"/>
                <p:cNvSpPr>
                  <a:spLocks noChangeArrowheads="1"/>
                </p:cNvSpPr>
                <p:nvPr/>
              </p:nvSpPr>
              <p:spPr bwMode="auto">
                <a:xfrm>
                  <a:off x="1365251" y="3727451"/>
                  <a:ext cx="52388" cy="984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8" name="Rectangle 64"/>
                <p:cNvSpPr>
                  <a:spLocks noChangeArrowheads="1"/>
                </p:cNvSpPr>
                <p:nvPr/>
              </p:nvSpPr>
              <p:spPr bwMode="auto">
                <a:xfrm>
                  <a:off x="1477963" y="3727451"/>
                  <a:ext cx="52388" cy="9842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9" name="Rectangle 65"/>
                <p:cNvSpPr>
                  <a:spLocks noChangeArrowheads="1"/>
                </p:cNvSpPr>
                <p:nvPr/>
              </p:nvSpPr>
              <p:spPr bwMode="auto">
                <a:xfrm>
                  <a:off x="1365251" y="2497138"/>
                  <a:ext cx="165100" cy="9683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0" name="Rectangle 66"/>
                <p:cNvSpPr>
                  <a:spLocks noChangeArrowheads="1"/>
                </p:cNvSpPr>
                <p:nvPr/>
              </p:nvSpPr>
              <p:spPr bwMode="auto">
                <a:xfrm>
                  <a:off x="1192213" y="2433638"/>
                  <a:ext cx="30163" cy="160338"/>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156" name="Group 155">
            <a:extLst>
              <a:ext uri="{FF2B5EF4-FFF2-40B4-BE49-F238E27FC236}">
                <a16:creationId xmlns:a16="http://schemas.microsoft.com/office/drawing/2014/main" id="{ED2FB857-5A07-443D-A06C-6B7798FCC0E3}"/>
              </a:ext>
            </a:extLst>
          </p:cNvPr>
          <p:cNvGrpSpPr/>
          <p:nvPr/>
        </p:nvGrpSpPr>
        <p:grpSpPr>
          <a:xfrm>
            <a:off x="220265" y="3864901"/>
            <a:ext cx="2174304" cy="1438142"/>
            <a:chOff x="3010743" y="3601160"/>
            <a:chExt cx="2174304" cy="1438142"/>
          </a:xfrm>
        </p:grpSpPr>
        <p:sp>
          <p:nvSpPr>
            <p:cNvPr id="157" name="Rectangle 156">
              <a:extLst>
                <a:ext uri="{FF2B5EF4-FFF2-40B4-BE49-F238E27FC236}">
                  <a16:creationId xmlns:a16="http://schemas.microsoft.com/office/drawing/2014/main" id="{994391AD-0668-4C9E-BB41-9E2A48F8E53B}"/>
                </a:ext>
              </a:extLst>
            </p:cNvPr>
            <p:cNvSpPr/>
            <p:nvPr/>
          </p:nvSpPr>
          <p:spPr bwMode="auto">
            <a:xfrm>
              <a:off x="3500875" y="3952709"/>
              <a:ext cx="1578795" cy="1086593"/>
            </a:xfrm>
            <a:prstGeom prst="rect">
              <a:avLst/>
            </a:prstGeom>
            <a:solidFill>
              <a:srgbClr val="3C3C3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195876B4-A6FF-4877-A02E-B9865E942398}"/>
                </a:ext>
              </a:extLst>
            </p:cNvPr>
            <p:cNvGrpSpPr/>
            <p:nvPr/>
          </p:nvGrpSpPr>
          <p:grpSpPr>
            <a:xfrm>
              <a:off x="3010743" y="3601160"/>
              <a:ext cx="1056467" cy="609135"/>
              <a:chOff x="4248046" y="490888"/>
              <a:chExt cx="8361830" cy="4821237"/>
            </a:xfrm>
          </p:grpSpPr>
          <p:sp>
            <p:nvSpPr>
              <p:cNvPr id="165" name="Freeform 5">
                <a:extLst>
                  <a:ext uri="{FF2B5EF4-FFF2-40B4-BE49-F238E27FC236}">
                    <a16:creationId xmlns:a16="http://schemas.microsoft.com/office/drawing/2014/main" id="{BB47DF74-5883-4F80-BFB8-A178947DE680}"/>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6" name="Freeform 5">
                <a:extLst>
                  <a:ext uri="{FF2B5EF4-FFF2-40B4-BE49-F238E27FC236}">
                    <a16:creationId xmlns:a16="http://schemas.microsoft.com/office/drawing/2014/main" id="{CB635480-71C2-406A-A3B1-9AB721C2FEBE}"/>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7" name="Freeform 5">
                <a:extLst>
                  <a:ext uri="{FF2B5EF4-FFF2-40B4-BE49-F238E27FC236}">
                    <a16:creationId xmlns:a16="http://schemas.microsoft.com/office/drawing/2014/main" id="{DEC3AA62-9252-4814-AC7D-568F73E520E2}"/>
                  </a:ext>
                </a:extLst>
              </p:cNvPr>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160" name="Rectangle 15">
              <a:extLst>
                <a:ext uri="{FF2B5EF4-FFF2-40B4-BE49-F238E27FC236}">
                  <a16:creationId xmlns:a16="http://schemas.microsoft.com/office/drawing/2014/main" id="{D573C174-DE1A-4917-B9F0-D3FDEF9818C2}"/>
                </a:ext>
              </a:extLst>
            </p:cNvPr>
            <p:cNvSpPr>
              <a:spLocks noChangeArrowheads="1"/>
            </p:cNvSpPr>
            <p:nvPr/>
          </p:nvSpPr>
          <p:spPr bwMode="auto">
            <a:xfrm>
              <a:off x="3660562" y="4356530"/>
              <a:ext cx="1524485" cy="564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VNet2</a:t>
              </a:r>
            </a:p>
            <a:p>
              <a:pPr marL="0" marR="0" lvl="0" indent="0" algn="l" defTabSz="896386" rtl="0" eaLnBrk="0" fontAlgn="base" latinLnBrk="0" hangingPunct="0">
                <a:lnSpc>
                  <a:spcPct val="90000"/>
                </a:lnSpc>
                <a:spcBef>
                  <a:spcPct val="0"/>
                </a:spcBef>
                <a:spcAft>
                  <a:spcPts val="588"/>
                </a:spcAft>
                <a:buClrTx/>
                <a:buSzTx/>
                <a:buFontTx/>
                <a:buNone/>
                <a:tabLst/>
                <a:defRPr/>
              </a:pPr>
              <a:r>
                <a:rPr kumimoji="0" lang="en-US" altLang="en-US" sz="1765"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10.2.0.0/16</a:t>
              </a:r>
            </a:p>
          </p:txBody>
        </p:sp>
      </p:grpSp>
      <p:cxnSp>
        <p:nvCxnSpPr>
          <p:cNvPr id="168" name="Straight Arrow Connector 167">
            <a:extLst>
              <a:ext uri="{FF2B5EF4-FFF2-40B4-BE49-F238E27FC236}">
                <a16:creationId xmlns:a16="http://schemas.microsoft.com/office/drawing/2014/main" id="{1A84E312-0ADF-4EDA-8B8F-DD377700D444}"/>
              </a:ext>
            </a:extLst>
          </p:cNvPr>
          <p:cNvCxnSpPr>
            <a:cxnSpLocks/>
            <a:stCxn id="157" idx="3"/>
            <a:endCxn id="8" idx="1"/>
          </p:cNvCxnSpPr>
          <p:nvPr/>
        </p:nvCxnSpPr>
        <p:spPr>
          <a:xfrm flipV="1">
            <a:off x="2289192" y="4748974"/>
            <a:ext cx="1513762" cy="10773"/>
          </a:xfrm>
          <a:prstGeom prst="straightConnector1">
            <a:avLst/>
          </a:prstGeom>
          <a:ln w="31750">
            <a:solidFill>
              <a:schemeClr val="accent2">
                <a:shade val="95000"/>
                <a:satMod val="150000"/>
              </a:schemeClr>
            </a:solidFill>
            <a:headEnd type="triangle" w="lg" len="med"/>
            <a:tailEnd type="triangle" w="lg" len="med"/>
          </a:ln>
        </p:spPr>
        <p:style>
          <a:lnRef idx="3">
            <a:schemeClr val="accent2"/>
          </a:lnRef>
          <a:fillRef idx="0">
            <a:schemeClr val="accent2"/>
          </a:fillRef>
          <a:effectRef idx="2">
            <a:schemeClr val="accent2"/>
          </a:effectRef>
          <a:fontRef idx="minor">
            <a:schemeClr val="tx1"/>
          </a:fontRef>
        </p:style>
      </p:cxnSp>
      <p:sp>
        <p:nvSpPr>
          <p:cNvPr id="246" name="TextBox 245">
            <a:extLst>
              <a:ext uri="{FF2B5EF4-FFF2-40B4-BE49-F238E27FC236}">
                <a16:creationId xmlns:a16="http://schemas.microsoft.com/office/drawing/2014/main" id="{C40DAC38-8154-45BA-9E18-ABEBD50618FC}"/>
              </a:ext>
            </a:extLst>
          </p:cNvPr>
          <p:cNvSpPr txBox="1"/>
          <p:nvPr/>
        </p:nvSpPr>
        <p:spPr>
          <a:xfrm>
            <a:off x="2204699" y="4707281"/>
            <a:ext cx="1725472"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VNet peering</a:t>
            </a:r>
          </a:p>
        </p:txBody>
      </p:sp>
      <p:sp>
        <p:nvSpPr>
          <p:cNvPr id="172" name="Freeform 5">
            <a:extLst>
              <a:ext uri="{FF2B5EF4-FFF2-40B4-BE49-F238E27FC236}">
                <a16:creationId xmlns:a16="http://schemas.microsoft.com/office/drawing/2014/main" id="{B57AAF6E-6C5F-4F2A-A759-CE809D4114B8}"/>
              </a:ext>
            </a:extLst>
          </p:cNvPr>
          <p:cNvSpPr>
            <a:spLocks/>
          </p:cNvSpPr>
          <p:nvPr/>
        </p:nvSpPr>
        <p:spPr bwMode="auto">
          <a:xfrm>
            <a:off x="3424862" y="6117362"/>
            <a:ext cx="1019661" cy="574677"/>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3" name="Freeform 5">
            <a:extLst>
              <a:ext uri="{FF2B5EF4-FFF2-40B4-BE49-F238E27FC236}">
                <a16:creationId xmlns:a16="http://schemas.microsoft.com/office/drawing/2014/main" id="{EBAE28F4-7E97-4047-9B51-D2318121915C}"/>
              </a:ext>
            </a:extLst>
          </p:cNvPr>
          <p:cNvSpPr>
            <a:spLocks/>
          </p:cNvSpPr>
          <p:nvPr/>
        </p:nvSpPr>
        <p:spPr bwMode="auto">
          <a:xfrm>
            <a:off x="3469858" y="6114930"/>
            <a:ext cx="920626" cy="578090"/>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7" name="TextBox 246">
            <a:extLst>
              <a:ext uri="{FF2B5EF4-FFF2-40B4-BE49-F238E27FC236}">
                <a16:creationId xmlns:a16="http://schemas.microsoft.com/office/drawing/2014/main" id="{BDAFF46D-9E41-4C4B-91B6-D1F8362575A4}"/>
              </a:ext>
            </a:extLst>
          </p:cNvPr>
          <p:cNvSpPr txBox="1"/>
          <p:nvPr/>
        </p:nvSpPr>
        <p:spPr>
          <a:xfrm>
            <a:off x="4366676" y="6167732"/>
            <a:ext cx="227331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Azure Storage</a:t>
            </a:r>
          </a:p>
        </p:txBody>
      </p:sp>
      <p:sp>
        <p:nvSpPr>
          <p:cNvPr id="248" name="Arrow: Down 247">
            <a:extLst>
              <a:ext uri="{FF2B5EF4-FFF2-40B4-BE49-F238E27FC236}">
                <a16:creationId xmlns:a16="http://schemas.microsoft.com/office/drawing/2014/main" id="{9748DEBE-4057-4FF8-B85D-A2FBDC7EC6EC}"/>
              </a:ext>
            </a:extLst>
          </p:cNvPr>
          <p:cNvSpPr/>
          <p:nvPr/>
        </p:nvSpPr>
        <p:spPr bwMode="auto">
          <a:xfrm>
            <a:off x="4658285" y="5342640"/>
            <a:ext cx="216153" cy="958731"/>
          </a:xfrm>
          <a:prstGeom prst="down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F930BF45-C0DC-4322-8BE0-80F7D9C78A39}"/>
              </a:ext>
            </a:extLst>
          </p:cNvPr>
          <p:cNvSpPr txBox="1"/>
          <p:nvPr/>
        </p:nvSpPr>
        <p:spPr>
          <a:xfrm>
            <a:off x="3406035" y="5327254"/>
            <a:ext cx="1287853" cy="8710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Service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Endpoint</a:t>
            </a:r>
          </a:p>
        </p:txBody>
      </p:sp>
    </p:spTree>
    <p:extLst>
      <p:ext uri="{BB962C8B-B14F-4D97-AF65-F5344CB8AC3E}">
        <p14:creationId xmlns:p14="http://schemas.microsoft.com/office/powerpoint/2010/main" val="790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Rectangle 575">
            <a:extLst>
              <a:ext uri="{FF2B5EF4-FFF2-40B4-BE49-F238E27FC236}">
                <a16:creationId xmlns:a16="http://schemas.microsoft.com/office/drawing/2014/main" id="{F05B2F29-6083-4759-A22E-24C9DE971DA3}"/>
              </a:ext>
            </a:extLst>
          </p:cNvPr>
          <p:cNvSpPr/>
          <p:nvPr/>
        </p:nvSpPr>
        <p:spPr bwMode="auto">
          <a:xfrm>
            <a:off x="269241" y="1757893"/>
            <a:ext cx="3207739" cy="2172884"/>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cxnSp>
        <p:nvCxnSpPr>
          <p:cNvPr id="577" name="Straight Connector 576">
            <a:extLst>
              <a:ext uri="{FF2B5EF4-FFF2-40B4-BE49-F238E27FC236}">
                <a16:creationId xmlns:a16="http://schemas.microsoft.com/office/drawing/2014/main" id="{1E5157BC-60F6-4800-96EF-886A824F8240}"/>
              </a:ext>
            </a:extLst>
          </p:cNvPr>
          <p:cNvCxnSpPr>
            <a:cxnSpLocks/>
          </p:cNvCxnSpPr>
          <p:nvPr/>
        </p:nvCxnSpPr>
        <p:spPr>
          <a:xfrm>
            <a:off x="1130822" y="1859289"/>
            <a:ext cx="0" cy="1970090"/>
          </a:xfrm>
          <a:prstGeom prst="line">
            <a:avLst/>
          </a:prstGeom>
          <a:solidFill>
            <a:schemeClr val="bg1">
              <a:lumMod val="85000"/>
            </a:schemeClr>
          </a:solidFill>
          <a:ln w="28575">
            <a:solidFill>
              <a:schemeClr val="bg1">
                <a:lumMod val="65000"/>
              </a:schemeClr>
            </a:solidFill>
            <a:prstDash val="sysDash"/>
          </a:ln>
        </p:spPr>
      </p:cxnSp>
      <p:sp>
        <p:nvSpPr>
          <p:cNvPr id="578" name="Rectangle: Rounded Corners 577">
            <a:extLst>
              <a:ext uri="{FF2B5EF4-FFF2-40B4-BE49-F238E27FC236}">
                <a16:creationId xmlns:a16="http://schemas.microsoft.com/office/drawing/2014/main" id="{58867929-7BDA-49C4-8064-5BDEDD20989A}"/>
              </a:ext>
            </a:extLst>
          </p:cNvPr>
          <p:cNvSpPr/>
          <p:nvPr/>
        </p:nvSpPr>
        <p:spPr bwMode="auto">
          <a:xfrm>
            <a:off x="2647531" y="1859290"/>
            <a:ext cx="641993" cy="1956989"/>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9" name="TextBox 578">
            <a:extLst>
              <a:ext uri="{FF2B5EF4-FFF2-40B4-BE49-F238E27FC236}">
                <a16:creationId xmlns:a16="http://schemas.microsoft.com/office/drawing/2014/main" id="{A4BB0D77-F16F-4DA7-A090-64F379F44F8D}"/>
              </a:ext>
            </a:extLst>
          </p:cNvPr>
          <p:cNvSpPr txBox="1"/>
          <p:nvPr/>
        </p:nvSpPr>
        <p:spPr>
          <a:xfrm>
            <a:off x="269241" y="1387706"/>
            <a:ext cx="3204215"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Azure Region 1</a:t>
            </a:r>
          </a:p>
        </p:txBody>
      </p:sp>
      <p:pic>
        <p:nvPicPr>
          <p:cNvPr id="580" name="Picture 579">
            <a:extLst>
              <a:ext uri="{FF2B5EF4-FFF2-40B4-BE49-F238E27FC236}">
                <a16:creationId xmlns:a16="http://schemas.microsoft.com/office/drawing/2014/main" id="{8547071E-2808-4687-85C8-FE685C55238E}"/>
              </a:ext>
            </a:extLst>
          </p:cNvPr>
          <p:cNvPicPr>
            <a:picLocks noChangeAspect="1"/>
          </p:cNvPicPr>
          <p:nvPr/>
        </p:nvPicPr>
        <p:blipFill>
          <a:blip r:embed="rId3"/>
          <a:stretch>
            <a:fillRect/>
          </a:stretch>
        </p:blipFill>
        <p:spPr>
          <a:xfrm>
            <a:off x="353573" y="2094053"/>
            <a:ext cx="691970" cy="691971"/>
          </a:xfrm>
          <a:prstGeom prst="rect">
            <a:avLst/>
          </a:prstGeom>
        </p:spPr>
      </p:pic>
      <p:pic>
        <p:nvPicPr>
          <p:cNvPr id="581" name="Picture 580">
            <a:extLst>
              <a:ext uri="{FF2B5EF4-FFF2-40B4-BE49-F238E27FC236}">
                <a16:creationId xmlns:a16="http://schemas.microsoft.com/office/drawing/2014/main" id="{C6953556-3CCC-4696-8B5D-9E532E2F3D79}"/>
              </a:ext>
            </a:extLst>
          </p:cNvPr>
          <p:cNvPicPr>
            <a:picLocks noChangeAspect="1"/>
          </p:cNvPicPr>
          <p:nvPr/>
        </p:nvPicPr>
        <p:blipFill rotWithShape="1">
          <a:blip r:embed="rId4"/>
          <a:srcRect t="1" b="26644"/>
          <a:stretch/>
        </p:blipFill>
        <p:spPr>
          <a:xfrm>
            <a:off x="2930064" y="3076200"/>
            <a:ext cx="350227" cy="256909"/>
          </a:xfrm>
          <a:prstGeom prst="rect">
            <a:avLst/>
          </a:prstGeom>
        </p:spPr>
      </p:pic>
      <p:pic>
        <p:nvPicPr>
          <p:cNvPr id="582" name="Picture 581">
            <a:extLst>
              <a:ext uri="{FF2B5EF4-FFF2-40B4-BE49-F238E27FC236}">
                <a16:creationId xmlns:a16="http://schemas.microsoft.com/office/drawing/2014/main" id="{CA1C43D8-A6FB-4BE5-9FA3-BF2CC6754275}"/>
              </a:ext>
            </a:extLst>
          </p:cNvPr>
          <p:cNvPicPr>
            <a:picLocks noChangeAspect="1"/>
          </p:cNvPicPr>
          <p:nvPr/>
        </p:nvPicPr>
        <p:blipFill>
          <a:blip r:embed="rId5"/>
          <a:stretch>
            <a:fillRect/>
          </a:stretch>
        </p:blipFill>
        <p:spPr>
          <a:xfrm>
            <a:off x="374341" y="3029955"/>
            <a:ext cx="644184" cy="644182"/>
          </a:xfrm>
          <a:prstGeom prst="rect">
            <a:avLst/>
          </a:prstGeom>
        </p:spPr>
      </p:pic>
      <p:sp>
        <p:nvSpPr>
          <p:cNvPr id="583" name="Freeform 11">
            <a:extLst>
              <a:ext uri="{FF2B5EF4-FFF2-40B4-BE49-F238E27FC236}">
                <a16:creationId xmlns:a16="http://schemas.microsoft.com/office/drawing/2014/main" id="{9BA3054A-1177-4867-87E1-FA00AA69388C}"/>
              </a:ext>
            </a:extLst>
          </p:cNvPr>
          <p:cNvSpPr>
            <a:spLocks/>
          </p:cNvSpPr>
          <p:nvPr/>
        </p:nvSpPr>
        <p:spPr bwMode="auto">
          <a:xfrm>
            <a:off x="118591" y="1344771"/>
            <a:ext cx="1129825" cy="66073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4" name="TextBox 583">
            <a:extLst>
              <a:ext uri="{FF2B5EF4-FFF2-40B4-BE49-F238E27FC236}">
                <a16:creationId xmlns:a16="http://schemas.microsoft.com/office/drawing/2014/main" id="{199169F9-3C32-4754-9D01-FF022FA7DBB2}"/>
              </a:ext>
            </a:extLst>
          </p:cNvPr>
          <p:cNvSpPr txBox="1"/>
          <p:nvPr/>
        </p:nvSpPr>
        <p:spPr>
          <a:xfrm>
            <a:off x="118592" y="1475966"/>
            <a:ext cx="1192125" cy="53405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p>
        </p:txBody>
      </p:sp>
      <p:sp>
        <p:nvSpPr>
          <p:cNvPr id="585" name="Rectangle: Rounded Corners 584">
            <a:extLst>
              <a:ext uri="{FF2B5EF4-FFF2-40B4-BE49-F238E27FC236}">
                <a16:creationId xmlns:a16="http://schemas.microsoft.com/office/drawing/2014/main" id="{53C3BF1C-CE24-408D-A6D2-7CB1FE29A17C}"/>
              </a:ext>
            </a:extLst>
          </p:cNvPr>
          <p:cNvSpPr/>
          <p:nvPr/>
        </p:nvSpPr>
        <p:spPr bwMode="auto">
          <a:xfrm>
            <a:off x="1472688" y="3277656"/>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6" name="Rectangle: Rounded Corners 585">
            <a:extLst>
              <a:ext uri="{FF2B5EF4-FFF2-40B4-BE49-F238E27FC236}">
                <a16:creationId xmlns:a16="http://schemas.microsoft.com/office/drawing/2014/main" id="{524827DE-82A7-4F73-B371-FB131E25B33B}"/>
              </a:ext>
            </a:extLst>
          </p:cNvPr>
          <p:cNvSpPr/>
          <p:nvPr/>
        </p:nvSpPr>
        <p:spPr bwMode="auto">
          <a:xfrm>
            <a:off x="1472688" y="2563842"/>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7" name="Rectangle: Rounded Corners 586">
            <a:extLst>
              <a:ext uri="{FF2B5EF4-FFF2-40B4-BE49-F238E27FC236}">
                <a16:creationId xmlns:a16="http://schemas.microsoft.com/office/drawing/2014/main" id="{20317E35-E30E-49CB-84D8-2C25F9C27DD7}"/>
              </a:ext>
            </a:extLst>
          </p:cNvPr>
          <p:cNvSpPr/>
          <p:nvPr/>
        </p:nvSpPr>
        <p:spPr bwMode="auto">
          <a:xfrm>
            <a:off x="1472688" y="1850028"/>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88" name="Group 587">
            <a:extLst>
              <a:ext uri="{FF2B5EF4-FFF2-40B4-BE49-F238E27FC236}">
                <a16:creationId xmlns:a16="http://schemas.microsoft.com/office/drawing/2014/main" id="{2707B113-51D6-4FA4-9532-2D21C1E124FA}"/>
              </a:ext>
            </a:extLst>
          </p:cNvPr>
          <p:cNvGrpSpPr/>
          <p:nvPr/>
        </p:nvGrpSpPr>
        <p:grpSpPr>
          <a:xfrm>
            <a:off x="1640118" y="1966262"/>
            <a:ext cx="553871" cy="253115"/>
            <a:chOff x="120969" y="4257922"/>
            <a:chExt cx="564977" cy="258190"/>
          </a:xfrm>
        </p:grpSpPr>
        <p:pic>
          <p:nvPicPr>
            <p:cNvPr id="589" name="Picture 588">
              <a:extLst>
                <a:ext uri="{FF2B5EF4-FFF2-40B4-BE49-F238E27FC236}">
                  <a16:creationId xmlns:a16="http://schemas.microsoft.com/office/drawing/2014/main" id="{CCA5D3CB-3AE1-499D-BA92-B48ED2D47E7F}"/>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590" name="Picture 589">
              <a:extLst>
                <a:ext uri="{FF2B5EF4-FFF2-40B4-BE49-F238E27FC236}">
                  <a16:creationId xmlns:a16="http://schemas.microsoft.com/office/drawing/2014/main" id="{21C6DFED-4096-4FCD-AD8F-9A185035CE74}"/>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591" name="Group 590">
            <a:extLst>
              <a:ext uri="{FF2B5EF4-FFF2-40B4-BE49-F238E27FC236}">
                <a16:creationId xmlns:a16="http://schemas.microsoft.com/office/drawing/2014/main" id="{CABC3B2A-56D3-48BB-8155-775B15B53E58}"/>
              </a:ext>
            </a:extLst>
          </p:cNvPr>
          <p:cNvGrpSpPr/>
          <p:nvPr/>
        </p:nvGrpSpPr>
        <p:grpSpPr>
          <a:xfrm>
            <a:off x="1640118" y="2693641"/>
            <a:ext cx="553871" cy="253115"/>
            <a:chOff x="120969" y="4257922"/>
            <a:chExt cx="564977" cy="258190"/>
          </a:xfrm>
        </p:grpSpPr>
        <p:pic>
          <p:nvPicPr>
            <p:cNvPr id="592" name="Picture 591">
              <a:extLst>
                <a:ext uri="{FF2B5EF4-FFF2-40B4-BE49-F238E27FC236}">
                  <a16:creationId xmlns:a16="http://schemas.microsoft.com/office/drawing/2014/main" id="{CEB63D50-EAA6-41DA-80E2-E698675B6D4B}"/>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593" name="Picture 592">
              <a:extLst>
                <a:ext uri="{FF2B5EF4-FFF2-40B4-BE49-F238E27FC236}">
                  <a16:creationId xmlns:a16="http://schemas.microsoft.com/office/drawing/2014/main" id="{2C5B21F4-A91D-4540-92E1-2A8FCE90963B}"/>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594" name="Group 593">
            <a:extLst>
              <a:ext uri="{FF2B5EF4-FFF2-40B4-BE49-F238E27FC236}">
                <a16:creationId xmlns:a16="http://schemas.microsoft.com/office/drawing/2014/main" id="{4DA75E25-3A5B-40CB-A4A7-99F1237FE2FF}"/>
              </a:ext>
            </a:extLst>
          </p:cNvPr>
          <p:cNvGrpSpPr/>
          <p:nvPr/>
        </p:nvGrpSpPr>
        <p:grpSpPr>
          <a:xfrm>
            <a:off x="1640118" y="3421022"/>
            <a:ext cx="553871" cy="253115"/>
            <a:chOff x="120969" y="4257922"/>
            <a:chExt cx="564977" cy="258190"/>
          </a:xfrm>
        </p:grpSpPr>
        <p:pic>
          <p:nvPicPr>
            <p:cNvPr id="595" name="Picture 594">
              <a:extLst>
                <a:ext uri="{FF2B5EF4-FFF2-40B4-BE49-F238E27FC236}">
                  <a16:creationId xmlns:a16="http://schemas.microsoft.com/office/drawing/2014/main" id="{8A7D126F-9D2F-4252-8A08-58CADE080F08}"/>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596" name="Picture 595">
              <a:extLst>
                <a:ext uri="{FF2B5EF4-FFF2-40B4-BE49-F238E27FC236}">
                  <a16:creationId xmlns:a16="http://schemas.microsoft.com/office/drawing/2014/main" id="{3A60F16D-18C0-4E4F-94D0-F773E7DC6A41}"/>
                </a:ext>
              </a:extLst>
            </p:cNvPr>
            <p:cNvPicPr>
              <a:picLocks noChangeAspect="1"/>
            </p:cNvPicPr>
            <p:nvPr/>
          </p:nvPicPr>
          <p:blipFill>
            <a:blip r:embed="rId6"/>
            <a:stretch>
              <a:fillRect/>
            </a:stretch>
          </p:blipFill>
          <p:spPr>
            <a:xfrm>
              <a:off x="427755" y="4257922"/>
              <a:ext cx="258191" cy="258190"/>
            </a:xfrm>
            <a:prstGeom prst="rect">
              <a:avLst/>
            </a:prstGeom>
          </p:spPr>
        </p:pic>
      </p:grpSp>
      <p:sp>
        <p:nvSpPr>
          <p:cNvPr id="597" name="Cylinder 596">
            <a:extLst>
              <a:ext uri="{FF2B5EF4-FFF2-40B4-BE49-F238E27FC236}">
                <a16:creationId xmlns:a16="http://schemas.microsoft.com/office/drawing/2014/main" id="{F22361AC-EA81-4FF5-8942-0429EFD64D6A}"/>
              </a:ext>
            </a:extLst>
          </p:cNvPr>
          <p:cNvSpPr/>
          <p:nvPr/>
        </p:nvSpPr>
        <p:spPr bwMode="auto">
          <a:xfrm rot="16200000">
            <a:off x="2365555" y="1908018"/>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8" name="Cylinder 597">
            <a:extLst>
              <a:ext uri="{FF2B5EF4-FFF2-40B4-BE49-F238E27FC236}">
                <a16:creationId xmlns:a16="http://schemas.microsoft.com/office/drawing/2014/main" id="{D46B70D6-0930-47F6-805A-FBE7F5E2EEBC}"/>
              </a:ext>
            </a:extLst>
          </p:cNvPr>
          <p:cNvSpPr/>
          <p:nvPr/>
        </p:nvSpPr>
        <p:spPr bwMode="auto">
          <a:xfrm rot="16200000">
            <a:off x="2384822" y="2577978"/>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9" name="Cylinder 598">
            <a:extLst>
              <a:ext uri="{FF2B5EF4-FFF2-40B4-BE49-F238E27FC236}">
                <a16:creationId xmlns:a16="http://schemas.microsoft.com/office/drawing/2014/main" id="{33A2F051-8FF7-4CFF-B29D-0E94D510406E}"/>
              </a:ext>
            </a:extLst>
          </p:cNvPr>
          <p:cNvSpPr/>
          <p:nvPr/>
        </p:nvSpPr>
        <p:spPr bwMode="auto">
          <a:xfrm rot="16200000">
            <a:off x="2374615" y="3309677"/>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0" name="Arrow: Striped Right 599">
            <a:extLst>
              <a:ext uri="{FF2B5EF4-FFF2-40B4-BE49-F238E27FC236}">
                <a16:creationId xmlns:a16="http://schemas.microsoft.com/office/drawing/2014/main" id="{0F05A14A-BF56-4348-A632-737E76B7D5DE}"/>
              </a:ext>
            </a:extLst>
          </p:cNvPr>
          <p:cNvSpPr/>
          <p:nvPr/>
        </p:nvSpPr>
        <p:spPr bwMode="auto">
          <a:xfrm flipH="1">
            <a:off x="955795" y="2563842"/>
            <a:ext cx="481254" cy="410653"/>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3" name="Rectangle 602">
            <a:extLst>
              <a:ext uri="{FF2B5EF4-FFF2-40B4-BE49-F238E27FC236}">
                <a16:creationId xmlns:a16="http://schemas.microsoft.com/office/drawing/2014/main" id="{6D2B0B13-03E7-47FB-9084-3FC1BCFB079A}"/>
              </a:ext>
            </a:extLst>
          </p:cNvPr>
          <p:cNvSpPr/>
          <p:nvPr/>
        </p:nvSpPr>
        <p:spPr bwMode="auto">
          <a:xfrm flipH="1">
            <a:off x="4863013" y="1757893"/>
            <a:ext cx="3207739" cy="2172884"/>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cxnSp>
        <p:nvCxnSpPr>
          <p:cNvPr id="604" name="Straight Connector 603">
            <a:extLst>
              <a:ext uri="{FF2B5EF4-FFF2-40B4-BE49-F238E27FC236}">
                <a16:creationId xmlns:a16="http://schemas.microsoft.com/office/drawing/2014/main" id="{34F52630-A5F1-4729-8D23-818E91E84E1D}"/>
              </a:ext>
            </a:extLst>
          </p:cNvPr>
          <p:cNvCxnSpPr>
            <a:cxnSpLocks/>
          </p:cNvCxnSpPr>
          <p:nvPr/>
        </p:nvCxnSpPr>
        <p:spPr>
          <a:xfrm flipH="1">
            <a:off x="7209170" y="1859289"/>
            <a:ext cx="0" cy="1970090"/>
          </a:xfrm>
          <a:prstGeom prst="line">
            <a:avLst/>
          </a:prstGeom>
          <a:solidFill>
            <a:schemeClr val="bg1">
              <a:lumMod val="85000"/>
            </a:schemeClr>
          </a:solidFill>
          <a:ln w="28575">
            <a:solidFill>
              <a:schemeClr val="bg1">
                <a:lumMod val="65000"/>
              </a:schemeClr>
            </a:solidFill>
            <a:prstDash val="sysDash"/>
          </a:ln>
        </p:spPr>
      </p:cxnSp>
      <p:sp>
        <p:nvSpPr>
          <p:cNvPr id="605" name="Rectangle: Rounded Corners 604">
            <a:extLst>
              <a:ext uri="{FF2B5EF4-FFF2-40B4-BE49-F238E27FC236}">
                <a16:creationId xmlns:a16="http://schemas.microsoft.com/office/drawing/2014/main" id="{CEE47F7C-716A-47F4-B754-A2DA54EFBA61}"/>
              </a:ext>
            </a:extLst>
          </p:cNvPr>
          <p:cNvSpPr/>
          <p:nvPr/>
        </p:nvSpPr>
        <p:spPr bwMode="auto">
          <a:xfrm flipH="1">
            <a:off x="5050468" y="1859290"/>
            <a:ext cx="641993" cy="1956989"/>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6" name="TextBox 605">
            <a:extLst>
              <a:ext uri="{FF2B5EF4-FFF2-40B4-BE49-F238E27FC236}">
                <a16:creationId xmlns:a16="http://schemas.microsoft.com/office/drawing/2014/main" id="{DCDFCC65-E4E7-4E86-A2CD-10C59B72B6BA}"/>
              </a:ext>
            </a:extLst>
          </p:cNvPr>
          <p:cNvSpPr txBox="1"/>
          <p:nvPr/>
        </p:nvSpPr>
        <p:spPr>
          <a:xfrm flipH="1">
            <a:off x="4866536" y="1387706"/>
            <a:ext cx="3204215"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Azure Region 2</a:t>
            </a:r>
          </a:p>
        </p:txBody>
      </p:sp>
      <p:pic>
        <p:nvPicPr>
          <p:cNvPr id="607" name="Picture 606">
            <a:extLst>
              <a:ext uri="{FF2B5EF4-FFF2-40B4-BE49-F238E27FC236}">
                <a16:creationId xmlns:a16="http://schemas.microsoft.com/office/drawing/2014/main" id="{5A624FCD-13B0-4536-B712-B6187AAD7ED9}"/>
              </a:ext>
            </a:extLst>
          </p:cNvPr>
          <p:cNvPicPr>
            <a:picLocks noChangeAspect="1"/>
          </p:cNvPicPr>
          <p:nvPr/>
        </p:nvPicPr>
        <p:blipFill>
          <a:blip r:embed="rId3"/>
          <a:stretch>
            <a:fillRect/>
          </a:stretch>
        </p:blipFill>
        <p:spPr>
          <a:xfrm>
            <a:off x="7294450" y="2094053"/>
            <a:ext cx="691970" cy="691971"/>
          </a:xfrm>
          <a:prstGeom prst="rect">
            <a:avLst/>
          </a:prstGeom>
        </p:spPr>
      </p:pic>
      <p:pic>
        <p:nvPicPr>
          <p:cNvPr id="608" name="Picture 607">
            <a:extLst>
              <a:ext uri="{FF2B5EF4-FFF2-40B4-BE49-F238E27FC236}">
                <a16:creationId xmlns:a16="http://schemas.microsoft.com/office/drawing/2014/main" id="{BE46EE6B-0FF0-4341-9EB2-3C13984919B6}"/>
              </a:ext>
            </a:extLst>
          </p:cNvPr>
          <p:cNvPicPr>
            <a:picLocks noChangeAspect="1"/>
          </p:cNvPicPr>
          <p:nvPr/>
        </p:nvPicPr>
        <p:blipFill rotWithShape="1">
          <a:blip r:embed="rId4"/>
          <a:srcRect t="1" b="26644"/>
          <a:stretch/>
        </p:blipFill>
        <p:spPr>
          <a:xfrm flipH="1">
            <a:off x="5059701" y="3076200"/>
            <a:ext cx="350227" cy="256909"/>
          </a:xfrm>
          <a:prstGeom prst="rect">
            <a:avLst/>
          </a:prstGeom>
        </p:spPr>
      </p:pic>
      <p:pic>
        <p:nvPicPr>
          <p:cNvPr id="609" name="Picture 608">
            <a:extLst>
              <a:ext uri="{FF2B5EF4-FFF2-40B4-BE49-F238E27FC236}">
                <a16:creationId xmlns:a16="http://schemas.microsoft.com/office/drawing/2014/main" id="{163F4E78-E98A-4AF5-B0D2-8B070986CAFE}"/>
              </a:ext>
            </a:extLst>
          </p:cNvPr>
          <p:cNvPicPr>
            <a:picLocks noChangeAspect="1"/>
          </p:cNvPicPr>
          <p:nvPr/>
        </p:nvPicPr>
        <p:blipFill>
          <a:blip r:embed="rId5"/>
          <a:stretch>
            <a:fillRect/>
          </a:stretch>
        </p:blipFill>
        <p:spPr>
          <a:xfrm flipH="1">
            <a:off x="7321468" y="3029955"/>
            <a:ext cx="644184" cy="644182"/>
          </a:xfrm>
          <a:prstGeom prst="rect">
            <a:avLst/>
          </a:prstGeom>
        </p:spPr>
      </p:pic>
      <p:sp>
        <p:nvSpPr>
          <p:cNvPr id="611" name="TextBox 610">
            <a:extLst>
              <a:ext uri="{FF2B5EF4-FFF2-40B4-BE49-F238E27FC236}">
                <a16:creationId xmlns:a16="http://schemas.microsoft.com/office/drawing/2014/main" id="{02A329CB-538A-4FFC-8041-027D4EAF7F62}"/>
              </a:ext>
            </a:extLst>
          </p:cNvPr>
          <p:cNvSpPr txBox="1"/>
          <p:nvPr/>
        </p:nvSpPr>
        <p:spPr>
          <a:xfrm flipH="1">
            <a:off x="7029275" y="1475966"/>
            <a:ext cx="1192125" cy="53405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p>
        </p:txBody>
      </p:sp>
      <p:sp>
        <p:nvSpPr>
          <p:cNvPr id="612" name="Rectangle: Rounded Corners 611">
            <a:extLst>
              <a:ext uri="{FF2B5EF4-FFF2-40B4-BE49-F238E27FC236}">
                <a16:creationId xmlns:a16="http://schemas.microsoft.com/office/drawing/2014/main" id="{0127DA6A-0E13-41CA-9BD9-0CCCC590C305}"/>
              </a:ext>
            </a:extLst>
          </p:cNvPr>
          <p:cNvSpPr/>
          <p:nvPr/>
        </p:nvSpPr>
        <p:spPr bwMode="auto">
          <a:xfrm flipH="1">
            <a:off x="5981016" y="3277656"/>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3" name="Rectangle: Rounded Corners 612">
            <a:extLst>
              <a:ext uri="{FF2B5EF4-FFF2-40B4-BE49-F238E27FC236}">
                <a16:creationId xmlns:a16="http://schemas.microsoft.com/office/drawing/2014/main" id="{57EEABB4-D3A8-41A4-A6E3-BB89C0156936}"/>
              </a:ext>
            </a:extLst>
          </p:cNvPr>
          <p:cNvSpPr/>
          <p:nvPr/>
        </p:nvSpPr>
        <p:spPr bwMode="auto">
          <a:xfrm flipH="1">
            <a:off x="5981016" y="2563842"/>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4" name="Rectangle: Rounded Corners 613">
            <a:extLst>
              <a:ext uri="{FF2B5EF4-FFF2-40B4-BE49-F238E27FC236}">
                <a16:creationId xmlns:a16="http://schemas.microsoft.com/office/drawing/2014/main" id="{619D2494-5998-49B8-8E63-00262822935E}"/>
              </a:ext>
            </a:extLst>
          </p:cNvPr>
          <p:cNvSpPr/>
          <p:nvPr/>
        </p:nvSpPr>
        <p:spPr bwMode="auto">
          <a:xfrm flipH="1">
            <a:off x="5981016" y="1850028"/>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615" name="Group 614">
            <a:extLst>
              <a:ext uri="{FF2B5EF4-FFF2-40B4-BE49-F238E27FC236}">
                <a16:creationId xmlns:a16="http://schemas.microsoft.com/office/drawing/2014/main" id="{86A5FDF2-F913-481C-A858-D2D480C90AD0}"/>
              </a:ext>
            </a:extLst>
          </p:cNvPr>
          <p:cNvGrpSpPr/>
          <p:nvPr/>
        </p:nvGrpSpPr>
        <p:grpSpPr>
          <a:xfrm flipH="1">
            <a:off x="6146004" y="1966262"/>
            <a:ext cx="553871" cy="253115"/>
            <a:chOff x="120969" y="4257922"/>
            <a:chExt cx="564977" cy="258190"/>
          </a:xfrm>
        </p:grpSpPr>
        <p:pic>
          <p:nvPicPr>
            <p:cNvPr id="627" name="Picture 626">
              <a:extLst>
                <a:ext uri="{FF2B5EF4-FFF2-40B4-BE49-F238E27FC236}">
                  <a16:creationId xmlns:a16="http://schemas.microsoft.com/office/drawing/2014/main" id="{136329B6-3DA7-416D-9096-4DA769FD05C5}"/>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628" name="Picture 627">
              <a:extLst>
                <a:ext uri="{FF2B5EF4-FFF2-40B4-BE49-F238E27FC236}">
                  <a16:creationId xmlns:a16="http://schemas.microsoft.com/office/drawing/2014/main" id="{8398ADB9-4895-47AA-AB88-B4B1CCEBAF19}"/>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616" name="Group 615">
            <a:extLst>
              <a:ext uri="{FF2B5EF4-FFF2-40B4-BE49-F238E27FC236}">
                <a16:creationId xmlns:a16="http://schemas.microsoft.com/office/drawing/2014/main" id="{30E7A028-83A4-4191-BEE7-B07C28EE7DC4}"/>
              </a:ext>
            </a:extLst>
          </p:cNvPr>
          <p:cNvGrpSpPr/>
          <p:nvPr/>
        </p:nvGrpSpPr>
        <p:grpSpPr>
          <a:xfrm flipH="1">
            <a:off x="6146004" y="2693641"/>
            <a:ext cx="553871" cy="253115"/>
            <a:chOff x="120969" y="4257922"/>
            <a:chExt cx="564977" cy="258190"/>
          </a:xfrm>
        </p:grpSpPr>
        <p:pic>
          <p:nvPicPr>
            <p:cNvPr id="625" name="Picture 624">
              <a:extLst>
                <a:ext uri="{FF2B5EF4-FFF2-40B4-BE49-F238E27FC236}">
                  <a16:creationId xmlns:a16="http://schemas.microsoft.com/office/drawing/2014/main" id="{3B6B2A0E-311F-4AEB-9416-9CCB2CD872A0}"/>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626" name="Picture 625">
              <a:extLst>
                <a:ext uri="{FF2B5EF4-FFF2-40B4-BE49-F238E27FC236}">
                  <a16:creationId xmlns:a16="http://schemas.microsoft.com/office/drawing/2014/main" id="{3225FD54-E3AA-47B9-B52C-ED5778BAACD3}"/>
                </a:ext>
              </a:extLst>
            </p:cNvPr>
            <p:cNvPicPr>
              <a:picLocks noChangeAspect="1"/>
            </p:cNvPicPr>
            <p:nvPr/>
          </p:nvPicPr>
          <p:blipFill>
            <a:blip r:embed="rId6"/>
            <a:stretch>
              <a:fillRect/>
            </a:stretch>
          </p:blipFill>
          <p:spPr>
            <a:xfrm>
              <a:off x="427755" y="4257922"/>
              <a:ext cx="258191" cy="258190"/>
            </a:xfrm>
            <a:prstGeom prst="rect">
              <a:avLst/>
            </a:prstGeom>
          </p:spPr>
        </p:pic>
      </p:grpSp>
      <p:grpSp>
        <p:nvGrpSpPr>
          <p:cNvPr id="617" name="Group 616">
            <a:extLst>
              <a:ext uri="{FF2B5EF4-FFF2-40B4-BE49-F238E27FC236}">
                <a16:creationId xmlns:a16="http://schemas.microsoft.com/office/drawing/2014/main" id="{6463B64E-A367-4DF1-8080-93DF70337C20}"/>
              </a:ext>
            </a:extLst>
          </p:cNvPr>
          <p:cNvGrpSpPr/>
          <p:nvPr/>
        </p:nvGrpSpPr>
        <p:grpSpPr>
          <a:xfrm flipH="1">
            <a:off x="6146004" y="3421022"/>
            <a:ext cx="553871" cy="253115"/>
            <a:chOff x="120969" y="4257922"/>
            <a:chExt cx="564977" cy="258190"/>
          </a:xfrm>
        </p:grpSpPr>
        <p:pic>
          <p:nvPicPr>
            <p:cNvPr id="623" name="Picture 622">
              <a:extLst>
                <a:ext uri="{FF2B5EF4-FFF2-40B4-BE49-F238E27FC236}">
                  <a16:creationId xmlns:a16="http://schemas.microsoft.com/office/drawing/2014/main" id="{3D71AEDF-C103-4FE9-A778-3C7FD3670E6B}"/>
                </a:ext>
              </a:extLst>
            </p:cNvPr>
            <p:cNvPicPr>
              <a:picLocks noChangeAspect="1"/>
            </p:cNvPicPr>
            <p:nvPr/>
          </p:nvPicPr>
          <p:blipFill>
            <a:blip r:embed="rId6"/>
            <a:stretch>
              <a:fillRect/>
            </a:stretch>
          </p:blipFill>
          <p:spPr>
            <a:xfrm>
              <a:off x="120969" y="4257922"/>
              <a:ext cx="258191" cy="258190"/>
            </a:xfrm>
            <a:prstGeom prst="rect">
              <a:avLst/>
            </a:prstGeom>
          </p:spPr>
        </p:pic>
        <p:pic>
          <p:nvPicPr>
            <p:cNvPr id="624" name="Picture 623">
              <a:extLst>
                <a:ext uri="{FF2B5EF4-FFF2-40B4-BE49-F238E27FC236}">
                  <a16:creationId xmlns:a16="http://schemas.microsoft.com/office/drawing/2014/main" id="{84E4E805-09EA-4BD9-9F6A-552056446F42}"/>
                </a:ext>
              </a:extLst>
            </p:cNvPr>
            <p:cNvPicPr>
              <a:picLocks noChangeAspect="1"/>
            </p:cNvPicPr>
            <p:nvPr/>
          </p:nvPicPr>
          <p:blipFill>
            <a:blip r:embed="rId6"/>
            <a:stretch>
              <a:fillRect/>
            </a:stretch>
          </p:blipFill>
          <p:spPr>
            <a:xfrm>
              <a:off x="427755" y="4257922"/>
              <a:ext cx="258191" cy="258190"/>
            </a:xfrm>
            <a:prstGeom prst="rect">
              <a:avLst/>
            </a:prstGeom>
          </p:spPr>
        </p:pic>
      </p:grpSp>
      <p:sp>
        <p:nvSpPr>
          <p:cNvPr id="618" name="Cylinder 617">
            <a:extLst>
              <a:ext uri="{FF2B5EF4-FFF2-40B4-BE49-F238E27FC236}">
                <a16:creationId xmlns:a16="http://schemas.microsoft.com/office/drawing/2014/main" id="{1A612905-6BC1-411C-9FCE-D32B902A3CFE}"/>
              </a:ext>
            </a:extLst>
          </p:cNvPr>
          <p:cNvSpPr/>
          <p:nvPr/>
        </p:nvSpPr>
        <p:spPr bwMode="auto">
          <a:xfrm rot="5400000" flipH="1">
            <a:off x="5726159" y="1908018"/>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9" name="Cylinder 618">
            <a:extLst>
              <a:ext uri="{FF2B5EF4-FFF2-40B4-BE49-F238E27FC236}">
                <a16:creationId xmlns:a16="http://schemas.microsoft.com/office/drawing/2014/main" id="{B6009C6C-5624-43BD-8FF5-BCEF418A0514}"/>
              </a:ext>
            </a:extLst>
          </p:cNvPr>
          <p:cNvSpPr/>
          <p:nvPr/>
        </p:nvSpPr>
        <p:spPr bwMode="auto">
          <a:xfrm rot="5400000" flipH="1">
            <a:off x="5706892" y="2577978"/>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0" name="Cylinder 619">
            <a:extLst>
              <a:ext uri="{FF2B5EF4-FFF2-40B4-BE49-F238E27FC236}">
                <a16:creationId xmlns:a16="http://schemas.microsoft.com/office/drawing/2014/main" id="{3B422BA7-4E07-4273-AEFE-C3A664FEF900}"/>
              </a:ext>
            </a:extLst>
          </p:cNvPr>
          <p:cNvSpPr/>
          <p:nvPr/>
        </p:nvSpPr>
        <p:spPr bwMode="auto">
          <a:xfrm rot="5400000" flipH="1">
            <a:off x="5717099" y="3309677"/>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1" name="Arrow: Striped Right 620">
            <a:extLst>
              <a:ext uri="{FF2B5EF4-FFF2-40B4-BE49-F238E27FC236}">
                <a16:creationId xmlns:a16="http://schemas.microsoft.com/office/drawing/2014/main" id="{1555031C-BC55-41D5-BEE0-FD7FD4FB294F}"/>
              </a:ext>
            </a:extLst>
          </p:cNvPr>
          <p:cNvSpPr/>
          <p:nvPr/>
        </p:nvSpPr>
        <p:spPr bwMode="auto">
          <a:xfrm>
            <a:off x="6902943" y="2563842"/>
            <a:ext cx="481254" cy="410653"/>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Text Placeholder 549">
            <a:extLst>
              <a:ext uri="{FF2B5EF4-FFF2-40B4-BE49-F238E27FC236}">
                <a16:creationId xmlns:a16="http://schemas.microsoft.com/office/drawing/2014/main" id="{834F4CDF-68B2-40EB-A485-27BFF45CD0BD}"/>
              </a:ext>
            </a:extLst>
          </p:cNvPr>
          <p:cNvSpPr txBox="1">
            <a:spLocks/>
          </p:cNvSpPr>
          <p:nvPr/>
        </p:nvSpPr>
        <p:spPr>
          <a:xfrm>
            <a:off x="8354908" y="488"/>
            <a:ext cx="3837093" cy="6857026"/>
          </a:xfrm>
          <a:prstGeom prst="rect">
            <a:avLst/>
          </a:prstGeom>
          <a:solidFill>
            <a:schemeClr val="bg1">
              <a:lumMod val="85000"/>
            </a:schemeClr>
          </a:solidFill>
        </p:spPr>
        <p:txBody>
          <a:bodyPr lIns="179285" rIns="448212"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176"/>
              </a:spcBef>
              <a:spcAft>
                <a:spcPts val="0"/>
              </a:spcAft>
              <a:buClrTx/>
              <a:buSzPct val="90000"/>
              <a:buFont typeface="Wingdings" panose="05000000000000000000" pitchFamily="2" charset="2"/>
              <a:buNone/>
              <a:tabLst/>
              <a:defRPr/>
            </a:pPr>
            <a:endPar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ts val="1176"/>
              </a:spcBef>
              <a:spcAft>
                <a:spcPts val="0"/>
              </a:spcAft>
              <a:buClrTx/>
              <a:buSzPct val="90000"/>
              <a:buFont typeface="Wingdings" panose="05000000000000000000" pitchFamily="2" charset="2"/>
              <a:buNone/>
              <a:tabLst/>
              <a:defRPr/>
            </a:pPr>
            <a:r>
              <a:rPr kumimoji="0" lang="en-US" sz="1765" b="1" i="0" u="none" strike="noStrike" kern="1200" cap="none" spc="0" normalizeH="0" baseline="0" noProof="0">
                <a:ln>
                  <a:noFill/>
                </a:ln>
                <a:solidFill>
                  <a:srgbClr val="DE5C2C"/>
                </a:solidFill>
                <a:effectLst/>
                <a:uLnTx/>
                <a:uFillTx/>
                <a:latin typeface="Segoe UI Light"/>
                <a:ea typeface="+mn-ea"/>
                <a:cs typeface="+mn-cs"/>
              </a:rPr>
              <a:t>Can a hub talk to another hub?</a:t>
            </a:r>
          </a:p>
          <a:p>
            <a:pPr marL="224097" marR="0" lvl="0" indent="-224097" algn="l" defTabSz="914367" rtl="0" eaLnBrk="1" fontAlgn="auto" latinLnBrk="0" hangingPunct="1">
              <a:lnSpc>
                <a:spcPct val="90000"/>
              </a:lnSpc>
              <a:spcBef>
                <a:spcPts val="294"/>
              </a:spcBef>
              <a:spcAft>
                <a:spcPts val="0"/>
              </a:spcAft>
              <a:buClrTx/>
              <a:buSzPct val="90000"/>
              <a:buFont typeface="Arial" panose="020B0604020202020204" pitchFamily="34" charset="0"/>
              <a:buChar char="•"/>
              <a:tabLst/>
              <a:defRPr/>
            </a:pPr>
            <a:r>
              <a:rPr kumimoji="0" lang="en-US" sz="1765"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VNet Peering, ExpressRoute, or VPN?</a:t>
            </a:r>
            <a:endParaRPr kumimoji="0" lang="en-US" sz="1765" b="1" i="0" u="none" strike="noStrike" kern="1200" cap="none" spc="0" normalizeH="0" baseline="0" noProof="0">
              <a:ln>
                <a:noFill/>
              </a:ln>
              <a:solidFill>
                <a:srgbClr val="DE5C2C"/>
              </a:solidFill>
              <a:effectLst/>
              <a:uLnTx/>
              <a:uFillTx/>
              <a:latin typeface="Segoe UI Light"/>
              <a:ea typeface="+mn-ea"/>
              <a:cs typeface="+mn-cs"/>
            </a:endParaRPr>
          </a:p>
          <a:p>
            <a:pPr marL="0" marR="0" lvl="0" indent="0" algn="l" defTabSz="914367" rtl="0" eaLnBrk="1" fontAlgn="auto" latinLnBrk="0" hangingPunct="1">
              <a:lnSpc>
                <a:spcPct val="90000"/>
              </a:lnSpc>
              <a:spcBef>
                <a:spcPts val="1176"/>
              </a:spcBef>
              <a:spcAft>
                <a:spcPts val="0"/>
              </a:spcAft>
              <a:buClrTx/>
              <a:buSzPct val="90000"/>
              <a:buFont typeface="Wingdings" panose="05000000000000000000" pitchFamily="2" charset="2"/>
              <a:buNone/>
              <a:tabLst/>
              <a:defRPr/>
            </a:pPr>
            <a:r>
              <a:rPr kumimoji="0" lang="en-US" sz="1765" b="1" i="0" u="none" strike="noStrike" kern="1200" cap="none" spc="0" normalizeH="0" baseline="0" noProof="0">
                <a:ln>
                  <a:noFill/>
                </a:ln>
                <a:solidFill>
                  <a:srgbClr val="DE5C2C"/>
                </a:solidFill>
                <a:effectLst/>
                <a:uLnTx/>
                <a:uFillTx/>
                <a:latin typeface="Segoe UI Light"/>
                <a:ea typeface="+mn-ea"/>
                <a:cs typeface="+mn-cs"/>
              </a:rPr>
              <a:t>Can a spoke talk to another spoke in the same hub?</a:t>
            </a:r>
          </a:p>
          <a:p>
            <a:pPr marL="452697" marR="0" lvl="1" indent="-224097" algn="l" defTabSz="914367" rtl="0" eaLnBrk="1" fontAlgn="auto" latinLnBrk="0" hangingPunct="1">
              <a:lnSpc>
                <a:spcPct val="90000"/>
              </a:lnSpc>
              <a:spcBef>
                <a:spcPts val="294"/>
              </a:spcBef>
              <a:spcAft>
                <a:spcPts val="0"/>
              </a:spcAft>
              <a:buClrTx/>
              <a:buSzPct val="90000"/>
              <a:buFont typeface="Arial" panose="020B0604020202020204" pitchFamily="34" charset="0"/>
              <a:buChar char="•"/>
              <a:tabLst/>
              <a:defRPr/>
            </a:pPr>
            <a:endParaRPr kumimoji="0" lang="en-US" sz="76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ts val="1176"/>
              </a:spcBef>
              <a:spcAft>
                <a:spcPts val="0"/>
              </a:spcAft>
              <a:buClrTx/>
              <a:buSzPct val="90000"/>
              <a:buFont typeface="Wingdings" panose="05000000000000000000" pitchFamily="2" charset="2"/>
              <a:buNone/>
              <a:tabLst/>
              <a:defRPr/>
            </a:pPr>
            <a:r>
              <a:rPr kumimoji="0" lang="en-US" sz="1765" b="1" i="0" u="none" strike="noStrike" kern="1200" cap="none" spc="0" normalizeH="0" baseline="0" noProof="0">
                <a:ln>
                  <a:noFill/>
                </a:ln>
                <a:solidFill>
                  <a:srgbClr val="DE5C2C"/>
                </a:solidFill>
                <a:effectLst/>
                <a:uLnTx/>
                <a:uFillTx/>
                <a:latin typeface="Segoe UI Light"/>
                <a:ea typeface="+mn-ea"/>
                <a:cs typeface="+mn-cs"/>
              </a:rPr>
              <a:t>Can a spoke talk to another spoke in a different hub?</a:t>
            </a:r>
          </a:p>
          <a:p>
            <a:pPr marL="224097" marR="0" lvl="0" indent="-224097" algn="l" defTabSz="914367" rtl="0" eaLnBrk="1" fontAlgn="auto" latinLnBrk="0" hangingPunct="1">
              <a:lnSpc>
                <a:spcPct val="90000"/>
              </a:lnSpc>
              <a:spcBef>
                <a:spcPts val="294"/>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Global VNet Peering, ExpressRoute, or VPN?</a:t>
            </a:r>
          </a:p>
          <a:p>
            <a:pPr marL="452697" marR="0" lvl="1" indent="-224097" algn="l" defTabSz="914367" rtl="0" eaLnBrk="1" fontAlgn="auto" latinLnBrk="0" hangingPunct="1">
              <a:lnSpc>
                <a:spcPct val="90000"/>
              </a:lnSpc>
              <a:spcBef>
                <a:spcPts val="294"/>
              </a:spcBef>
              <a:spcAft>
                <a:spcPts val="0"/>
              </a:spcAft>
              <a:buClrTx/>
              <a:buSzPct val="90000"/>
              <a:buFont typeface="Arial" panose="020B0604020202020204" pitchFamily="34" charset="0"/>
              <a:buChar char="•"/>
              <a:tabLst/>
              <a:defRPr/>
            </a:pPr>
            <a:endParaRPr kumimoji="0" lang="en-US" sz="76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ts val="1176"/>
              </a:spcBef>
              <a:spcAft>
                <a:spcPts val="0"/>
              </a:spcAft>
              <a:buClrTx/>
              <a:buSzPct val="90000"/>
              <a:buFont typeface="Wingdings" panose="05000000000000000000" pitchFamily="2" charset="2"/>
              <a:buNone/>
              <a:tabLst/>
              <a:defRPr/>
            </a:pPr>
            <a:r>
              <a:rPr kumimoji="0" lang="en-US" sz="1765" b="1" i="0" u="none" strike="noStrike" kern="1200" cap="none" spc="0" normalizeH="0" baseline="0" noProof="0">
                <a:ln>
                  <a:noFill/>
                </a:ln>
                <a:solidFill>
                  <a:srgbClr val="DE5C2C"/>
                </a:solidFill>
                <a:effectLst/>
                <a:uLnTx/>
                <a:uFillTx/>
                <a:latin typeface="Segoe UI Light"/>
                <a:ea typeface="+mn-ea"/>
                <a:cs typeface="+mn-cs"/>
              </a:rPr>
              <a:t>Would Service Endpoint access get forced tunneled?</a:t>
            </a:r>
            <a:endParaRPr kumimoji="0" lang="en-US" sz="1568"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ts val="1176"/>
              </a:spcBef>
              <a:spcAft>
                <a:spcPts val="0"/>
              </a:spcAft>
              <a:buClrTx/>
              <a:buSzPct val="90000"/>
              <a:buFont typeface="Wingdings" panose="05000000000000000000" pitchFamily="2" charset="2"/>
              <a:buNone/>
              <a:tabLst/>
              <a:defRPr/>
            </a:pPr>
            <a:r>
              <a:rPr kumimoji="0" lang="en-US" sz="1765" b="1" i="0" u="none" strike="noStrike" kern="1200" cap="none" spc="0" normalizeH="0" baseline="0" noProof="0">
                <a:ln>
                  <a:noFill/>
                </a:ln>
                <a:solidFill>
                  <a:srgbClr val="DE5C2C"/>
                </a:solidFill>
                <a:effectLst/>
                <a:uLnTx/>
                <a:uFillTx/>
                <a:latin typeface="Segoe UI Light"/>
                <a:ea typeface="+mn-ea"/>
                <a:cs typeface="+mn-cs"/>
              </a:rPr>
              <a:t>Would BGP advertised peered </a:t>
            </a:r>
            <a:r>
              <a:rPr kumimoji="0" lang="en-US" sz="1765" b="1" i="0" u="none" strike="noStrike" kern="1200" cap="none" spc="0" normalizeH="0" baseline="0" noProof="0" err="1">
                <a:ln>
                  <a:noFill/>
                </a:ln>
                <a:solidFill>
                  <a:srgbClr val="DE5C2C"/>
                </a:solidFill>
                <a:effectLst/>
                <a:uLnTx/>
                <a:uFillTx/>
                <a:latin typeface="Segoe UI Light"/>
                <a:ea typeface="+mn-ea"/>
                <a:cs typeface="+mn-cs"/>
              </a:rPr>
              <a:t>VNets</a:t>
            </a:r>
            <a:r>
              <a:rPr kumimoji="0" lang="en-US" sz="1765" b="1" i="0" u="none" strike="noStrike" kern="1200" cap="none" spc="0" normalizeH="0" baseline="0" noProof="0">
                <a:ln>
                  <a:noFill/>
                </a:ln>
                <a:solidFill>
                  <a:srgbClr val="DE5C2C"/>
                </a:solidFill>
                <a:effectLst/>
                <a:uLnTx/>
                <a:uFillTx/>
                <a:latin typeface="Segoe UI Light"/>
                <a:ea typeface="+mn-ea"/>
                <a:cs typeface="+mn-cs"/>
              </a:rPr>
              <a:t> prefixes to on-premises?</a:t>
            </a:r>
          </a:p>
          <a:p>
            <a:pPr marL="0" marR="0" lvl="0" indent="0" algn="l" defTabSz="914367" rtl="0" eaLnBrk="1" fontAlgn="auto" latinLnBrk="0" hangingPunct="1">
              <a:lnSpc>
                <a:spcPct val="90000"/>
              </a:lnSpc>
              <a:spcBef>
                <a:spcPts val="1176"/>
              </a:spcBef>
              <a:spcAft>
                <a:spcPts val="0"/>
              </a:spcAft>
              <a:buClrTx/>
              <a:buSzPct val="90000"/>
              <a:buFont typeface="Wingdings" panose="05000000000000000000" pitchFamily="2" charset="2"/>
              <a:buNone/>
              <a:tabLst/>
              <a:defRPr/>
            </a:pPr>
            <a:r>
              <a:rPr kumimoji="0" lang="en-US" sz="1765" b="1" i="0" u="none" strike="noStrike" kern="1200" cap="none" spc="0" normalizeH="0" baseline="0" noProof="0">
                <a:ln>
                  <a:noFill/>
                </a:ln>
                <a:solidFill>
                  <a:srgbClr val="DE5C2C"/>
                </a:solidFill>
                <a:effectLst/>
                <a:uLnTx/>
                <a:uFillTx/>
                <a:latin typeface="Segoe UI Light"/>
                <a:ea typeface="+mn-ea"/>
                <a:cs typeface="+mn-cs"/>
              </a:rPr>
              <a:t>Would it take ExpressRoute or VPN to the on-premises networks?</a:t>
            </a:r>
          </a:p>
          <a:p>
            <a:pPr marL="224097" marR="0" lvl="0" indent="-224097" algn="l" defTabSz="914367" rtl="0" eaLnBrk="1" fontAlgn="auto" latinLnBrk="0" hangingPunct="1">
              <a:lnSpc>
                <a:spcPct val="90000"/>
              </a:lnSpc>
              <a:spcBef>
                <a:spcPts val="294"/>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Multiple ExpressRoute circuits?</a:t>
            </a:r>
          </a:p>
          <a:p>
            <a:pPr marL="224097" marR="0" lvl="0" indent="-224097" algn="l" defTabSz="914367" rtl="0" eaLnBrk="1" fontAlgn="auto" latinLnBrk="0" hangingPunct="1">
              <a:lnSpc>
                <a:spcPct val="90000"/>
              </a:lnSpc>
              <a:spcBef>
                <a:spcPts val="294"/>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Co-existence?</a:t>
            </a:r>
          </a:p>
          <a:p>
            <a:pPr marL="224097" marR="0" lvl="0" indent="-224097" algn="l" defTabSz="914367" rtl="0" eaLnBrk="1" fontAlgn="auto" latinLnBrk="0" hangingPunct="1">
              <a:lnSpc>
                <a:spcPct val="90000"/>
              </a:lnSpc>
              <a:spcBef>
                <a:spcPts val="294"/>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a:ln>
                  <a:noFill/>
                </a:ln>
                <a:gradFill>
                  <a:gsLst>
                    <a:gs pos="1250">
                      <a:srgbClr val="353535"/>
                    </a:gs>
                    <a:gs pos="100000">
                      <a:srgbClr val="353535"/>
                    </a:gs>
                  </a:gsLst>
                  <a:lin ang="5400000" scaled="0"/>
                </a:gradFill>
                <a:effectLst/>
                <a:uLnTx/>
                <a:uFillTx/>
                <a:latin typeface="Segoe UI Light"/>
                <a:ea typeface="+mn-ea"/>
                <a:cs typeface="+mn-cs"/>
              </a:rPr>
              <a:t>VPN Active-active?</a:t>
            </a:r>
          </a:p>
          <a:p>
            <a:pPr marL="452697" marR="0" lvl="1" indent="-224097" algn="l" defTabSz="914367" rtl="0" eaLnBrk="1" fontAlgn="auto" latinLnBrk="0" hangingPunct="1">
              <a:lnSpc>
                <a:spcPct val="90000"/>
              </a:lnSpc>
              <a:spcBef>
                <a:spcPts val="294"/>
              </a:spcBef>
              <a:spcAft>
                <a:spcPts val="0"/>
              </a:spcAft>
              <a:buClrTx/>
              <a:buSzPct val="90000"/>
              <a:buFont typeface="Arial" panose="020B0604020202020204" pitchFamily="34" charset="0"/>
              <a:buChar char="•"/>
              <a:tabLst/>
              <a:defRPr/>
            </a:pPr>
            <a:endParaRPr kumimoji="0" lang="en-US" sz="76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ts val="294"/>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DE5C2C"/>
                </a:solidFill>
                <a:effectLst/>
                <a:uLnTx/>
                <a:uFillTx/>
                <a:latin typeface="Segoe UI Light"/>
                <a:ea typeface="+mn-ea"/>
                <a:cs typeface="+mn-cs"/>
              </a:rPr>
              <a:t>Can P2S connect to on-premises?</a:t>
            </a:r>
            <a:endParaRPr kumimoji="0" lang="en-US" sz="1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ts val="294"/>
              </a:spcBef>
              <a:spcAft>
                <a:spcPts val="0"/>
              </a:spcAft>
              <a:buClrTx/>
              <a:buSzPct val="90000"/>
              <a:buFont typeface="Wingdings" panose="05000000000000000000" pitchFamily="2" charset="2"/>
              <a:buNone/>
              <a:tabLst/>
              <a:defRPr/>
            </a:pPr>
            <a:endParaRPr kumimoji="0" lang="en-US" sz="1568"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sp>
        <p:nvSpPr>
          <p:cNvPr id="2" name="Title 1">
            <a:extLst>
              <a:ext uri="{FF2B5EF4-FFF2-40B4-BE49-F238E27FC236}">
                <a16:creationId xmlns:a16="http://schemas.microsoft.com/office/drawing/2014/main" id="{D05050C2-FC87-4629-8CFF-53B78D4FAD5E}"/>
              </a:ext>
            </a:extLst>
          </p:cNvPr>
          <p:cNvSpPr>
            <a:spLocks noGrp="1"/>
          </p:cNvSpPr>
          <p:nvPr>
            <p:ph type="title"/>
          </p:nvPr>
        </p:nvSpPr>
        <p:spPr/>
        <p:txBody>
          <a:bodyPr/>
          <a:lstStyle/>
          <a:p>
            <a:r>
              <a:rPr lang="en-US" sz="4313" dirty="0"/>
              <a:t>Azure routing 400</a:t>
            </a:r>
            <a:endParaRPr lang="en-US" sz="4313"/>
          </a:p>
        </p:txBody>
      </p:sp>
      <p:sp>
        <p:nvSpPr>
          <p:cNvPr id="478" name="globe_2">
            <a:extLst>
              <a:ext uri="{FF2B5EF4-FFF2-40B4-BE49-F238E27FC236}">
                <a16:creationId xmlns:a16="http://schemas.microsoft.com/office/drawing/2014/main" id="{7C4BD3ED-BB46-4363-AF52-08C5312AD881}"/>
              </a:ext>
            </a:extLst>
          </p:cNvPr>
          <p:cNvSpPr>
            <a:spLocks noChangeAspect="1" noEditPoints="1"/>
          </p:cNvSpPr>
          <p:nvPr/>
        </p:nvSpPr>
        <p:spPr bwMode="auto">
          <a:xfrm>
            <a:off x="3921906" y="1122264"/>
            <a:ext cx="472461" cy="47246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158" name="Connector: Elbow 157">
            <a:extLst>
              <a:ext uri="{FF2B5EF4-FFF2-40B4-BE49-F238E27FC236}">
                <a16:creationId xmlns:a16="http://schemas.microsoft.com/office/drawing/2014/main" id="{9B8BD1BD-843D-4261-B29D-9400A649E9EC}"/>
              </a:ext>
            </a:extLst>
          </p:cNvPr>
          <p:cNvCxnSpPr>
            <a:cxnSpLocks/>
            <a:stCxn id="152" idx="1"/>
            <a:endCxn id="630" idx="3"/>
          </p:cNvCxnSpPr>
          <p:nvPr/>
        </p:nvCxnSpPr>
        <p:spPr>
          <a:xfrm rot="10800000" flipV="1">
            <a:off x="3252264" y="2293869"/>
            <a:ext cx="740728" cy="323517"/>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5E1EEC70-31B3-4E72-8EEB-80C2A029F78B}"/>
              </a:ext>
            </a:extLst>
          </p:cNvPr>
          <p:cNvCxnSpPr>
            <a:cxnSpLocks/>
            <a:stCxn id="152" idx="3"/>
            <a:endCxn id="632" idx="1"/>
          </p:cNvCxnSpPr>
          <p:nvPr/>
        </p:nvCxnSpPr>
        <p:spPr>
          <a:xfrm>
            <a:off x="4323280" y="2293869"/>
            <a:ext cx="803356" cy="323517"/>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4BC4C70-C019-493C-B280-45A776F7253B}"/>
              </a:ext>
            </a:extLst>
          </p:cNvPr>
          <p:cNvCxnSpPr>
            <a:cxnSpLocks/>
            <a:stCxn id="152" idx="0"/>
            <a:endCxn id="478" idx="3"/>
          </p:cNvCxnSpPr>
          <p:nvPr/>
        </p:nvCxnSpPr>
        <p:spPr>
          <a:xfrm flipV="1">
            <a:off x="4158136" y="1594726"/>
            <a:ext cx="705" cy="533999"/>
          </a:xfrm>
          <a:prstGeom prst="straightConnector1">
            <a:avLst/>
          </a:prstGeom>
          <a:ln w="19050">
            <a:solidFill>
              <a:srgbClr val="5C2D9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pic>
        <p:nvPicPr>
          <p:cNvPr id="165" name="Picture 164">
            <a:extLst>
              <a:ext uri="{FF2B5EF4-FFF2-40B4-BE49-F238E27FC236}">
                <a16:creationId xmlns:a16="http://schemas.microsoft.com/office/drawing/2014/main" id="{3470539E-F757-47BE-9BDD-5D2238E2CCF7}"/>
              </a:ext>
            </a:extLst>
          </p:cNvPr>
          <p:cNvPicPr>
            <a:picLocks noChangeAspect="1"/>
          </p:cNvPicPr>
          <p:nvPr/>
        </p:nvPicPr>
        <p:blipFill>
          <a:blip r:embed="rId7"/>
          <a:stretch>
            <a:fillRect/>
          </a:stretch>
        </p:blipFill>
        <p:spPr>
          <a:xfrm>
            <a:off x="3951708" y="4209732"/>
            <a:ext cx="430531" cy="430531"/>
          </a:xfrm>
          <a:prstGeom prst="rect">
            <a:avLst/>
          </a:prstGeom>
        </p:spPr>
      </p:pic>
      <p:sp>
        <p:nvSpPr>
          <p:cNvPr id="483" name="Cylinder 482">
            <a:extLst>
              <a:ext uri="{FF2B5EF4-FFF2-40B4-BE49-F238E27FC236}">
                <a16:creationId xmlns:a16="http://schemas.microsoft.com/office/drawing/2014/main" id="{7132B0E3-F09D-412E-9C6C-94638AC1ADCC}"/>
              </a:ext>
            </a:extLst>
          </p:cNvPr>
          <p:cNvSpPr/>
          <p:nvPr/>
        </p:nvSpPr>
        <p:spPr bwMode="auto">
          <a:xfrm rot="19800000">
            <a:off x="3492624" y="3418836"/>
            <a:ext cx="224856" cy="1069231"/>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9" name="Cylinder 488">
            <a:extLst>
              <a:ext uri="{FF2B5EF4-FFF2-40B4-BE49-F238E27FC236}">
                <a16:creationId xmlns:a16="http://schemas.microsoft.com/office/drawing/2014/main" id="{9AE66AFD-A019-4B5B-AB78-73610A4DE351}"/>
              </a:ext>
            </a:extLst>
          </p:cNvPr>
          <p:cNvSpPr/>
          <p:nvPr/>
        </p:nvSpPr>
        <p:spPr bwMode="auto">
          <a:xfrm>
            <a:off x="4049476" y="4985384"/>
            <a:ext cx="227809" cy="499437"/>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2" name="Picture 151">
            <a:extLst>
              <a:ext uri="{FF2B5EF4-FFF2-40B4-BE49-F238E27FC236}">
                <a16:creationId xmlns:a16="http://schemas.microsoft.com/office/drawing/2014/main" id="{E19F2992-96FC-4CBD-B101-952EF9BB589F}"/>
              </a:ext>
            </a:extLst>
          </p:cNvPr>
          <p:cNvPicPr>
            <a:picLocks noChangeAspect="1"/>
          </p:cNvPicPr>
          <p:nvPr/>
        </p:nvPicPr>
        <p:blipFill>
          <a:blip r:embed="rId8"/>
          <a:stretch>
            <a:fillRect/>
          </a:stretch>
        </p:blipFill>
        <p:spPr>
          <a:xfrm>
            <a:off x="3992991" y="2128724"/>
            <a:ext cx="330289" cy="330289"/>
          </a:xfrm>
          <a:prstGeom prst="rect">
            <a:avLst/>
          </a:prstGeom>
        </p:spPr>
      </p:pic>
      <p:grpSp>
        <p:nvGrpSpPr>
          <p:cNvPr id="17" name="Group 16">
            <a:extLst>
              <a:ext uri="{FF2B5EF4-FFF2-40B4-BE49-F238E27FC236}">
                <a16:creationId xmlns:a16="http://schemas.microsoft.com/office/drawing/2014/main" id="{67C43886-BD29-42B0-B742-E1DDB1DB6258}"/>
              </a:ext>
            </a:extLst>
          </p:cNvPr>
          <p:cNvGrpSpPr/>
          <p:nvPr/>
        </p:nvGrpSpPr>
        <p:grpSpPr>
          <a:xfrm>
            <a:off x="3011720" y="3352290"/>
            <a:ext cx="196688" cy="2199289"/>
            <a:chOff x="8864427" y="3957837"/>
            <a:chExt cx="221792" cy="2015546"/>
          </a:xfrm>
        </p:grpSpPr>
        <p:cxnSp>
          <p:nvCxnSpPr>
            <p:cNvPr id="488" name="Straight Arrow Connector 487">
              <a:extLst>
                <a:ext uri="{FF2B5EF4-FFF2-40B4-BE49-F238E27FC236}">
                  <a16:creationId xmlns:a16="http://schemas.microsoft.com/office/drawing/2014/main" id="{37D1A931-C762-474B-89A4-7A2EF88B0C62}"/>
                </a:ext>
              </a:extLst>
            </p:cNvPr>
            <p:cNvCxnSpPr>
              <a:cxnSpLocks/>
            </p:cNvCxnSpPr>
            <p:nvPr/>
          </p:nvCxnSpPr>
          <p:spPr>
            <a:xfrm flipH="1" flipV="1">
              <a:off x="8957847" y="3957837"/>
              <a:ext cx="20266" cy="2015546"/>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1" name="Cylinder 80">
              <a:extLst>
                <a:ext uri="{FF2B5EF4-FFF2-40B4-BE49-F238E27FC236}">
                  <a16:creationId xmlns:a16="http://schemas.microsoft.com/office/drawing/2014/main" id="{638783FE-937D-44E0-A1D1-50205C36C999}"/>
                </a:ext>
              </a:extLst>
            </p:cNvPr>
            <p:cNvSpPr/>
            <p:nvPr/>
          </p:nvSpPr>
          <p:spPr bwMode="auto">
            <a:xfrm>
              <a:off x="8864427" y="4253261"/>
              <a:ext cx="221792" cy="134128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grpSp>
      <p:grpSp>
        <p:nvGrpSpPr>
          <p:cNvPr id="83" name="Group 82">
            <a:extLst>
              <a:ext uri="{FF2B5EF4-FFF2-40B4-BE49-F238E27FC236}">
                <a16:creationId xmlns:a16="http://schemas.microsoft.com/office/drawing/2014/main" id="{05050B42-660B-424E-805E-4C36BB1A5E65}"/>
              </a:ext>
            </a:extLst>
          </p:cNvPr>
          <p:cNvGrpSpPr/>
          <p:nvPr/>
        </p:nvGrpSpPr>
        <p:grpSpPr>
          <a:xfrm>
            <a:off x="5153195" y="3352290"/>
            <a:ext cx="196688" cy="2199288"/>
            <a:chOff x="8864427" y="3957837"/>
            <a:chExt cx="221792" cy="2015546"/>
          </a:xfrm>
        </p:grpSpPr>
        <p:cxnSp>
          <p:nvCxnSpPr>
            <p:cNvPr id="84" name="Straight Arrow Connector 83">
              <a:extLst>
                <a:ext uri="{FF2B5EF4-FFF2-40B4-BE49-F238E27FC236}">
                  <a16:creationId xmlns:a16="http://schemas.microsoft.com/office/drawing/2014/main" id="{2F5C20DA-8AD6-44E1-B101-175BD1FA2935}"/>
                </a:ext>
              </a:extLst>
            </p:cNvPr>
            <p:cNvCxnSpPr>
              <a:cxnSpLocks/>
            </p:cNvCxnSpPr>
            <p:nvPr/>
          </p:nvCxnSpPr>
          <p:spPr>
            <a:xfrm flipH="1" flipV="1">
              <a:off x="8957847" y="3957837"/>
              <a:ext cx="20266" cy="2015546"/>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5" name="Cylinder 84">
              <a:extLst>
                <a:ext uri="{FF2B5EF4-FFF2-40B4-BE49-F238E27FC236}">
                  <a16:creationId xmlns:a16="http://schemas.microsoft.com/office/drawing/2014/main" id="{2435AED1-B25D-4694-B91B-64E4DB09EAD8}"/>
                </a:ext>
              </a:extLst>
            </p:cNvPr>
            <p:cNvSpPr/>
            <p:nvPr/>
          </p:nvSpPr>
          <p:spPr bwMode="auto">
            <a:xfrm>
              <a:off x="8864427" y="4253261"/>
              <a:ext cx="221792" cy="134128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grpSp>
      <p:sp>
        <p:nvSpPr>
          <p:cNvPr id="86" name="Cylinder 85">
            <a:extLst>
              <a:ext uri="{FF2B5EF4-FFF2-40B4-BE49-F238E27FC236}">
                <a16:creationId xmlns:a16="http://schemas.microsoft.com/office/drawing/2014/main" id="{D0E7CD55-1A0F-4DFC-9B74-32466BE02036}"/>
              </a:ext>
            </a:extLst>
          </p:cNvPr>
          <p:cNvSpPr/>
          <p:nvPr/>
        </p:nvSpPr>
        <p:spPr bwMode="auto">
          <a:xfrm rot="1800000">
            <a:off x="4616467" y="3418837"/>
            <a:ext cx="224856" cy="1069231"/>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4BE78553-08B2-4C4B-95BE-E7B75B41B3E8}"/>
              </a:ext>
            </a:extLst>
          </p:cNvPr>
          <p:cNvCxnSpPr>
            <a:cxnSpLocks/>
          </p:cNvCxnSpPr>
          <p:nvPr/>
        </p:nvCxnSpPr>
        <p:spPr>
          <a:xfrm flipV="1">
            <a:off x="2083641" y="3333109"/>
            <a:ext cx="1021537" cy="2596241"/>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80" name="Rectangle: Rounded Corners 79">
            <a:extLst>
              <a:ext uri="{FF2B5EF4-FFF2-40B4-BE49-F238E27FC236}">
                <a16:creationId xmlns:a16="http://schemas.microsoft.com/office/drawing/2014/main" id="{5AE44EBF-53BC-4FA7-925B-1183CBDCFEFF}"/>
              </a:ext>
            </a:extLst>
          </p:cNvPr>
          <p:cNvSpPr/>
          <p:nvPr/>
        </p:nvSpPr>
        <p:spPr bwMode="auto">
          <a:xfrm>
            <a:off x="3465142" y="2705987"/>
            <a:ext cx="1416317" cy="345941"/>
          </a:xfrm>
          <a:prstGeom prst="roundRect">
            <a:avLst>
              <a:gd name="adj" fmla="val 0"/>
            </a:avLst>
          </a:prstGeom>
          <a:no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VNet Peering</a:t>
            </a:r>
          </a:p>
        </p:txBody>
      </p:sp>
      <p:cxnSp>
        <p:nvCxnSpPr>
          <p:cNvPr id="89" name="Straight Arrow Connector 88">
            <a:extLst>
              <a:ext uri="{FF2B5EF4-FFF2-40B4-BE49-F238E27FC236}">
                <a16:creationId xmlns:a16="http://schemas.microsoft.com/office/drawing/2014/main" id="{6BEA30F3-6875-4371-9CC0-DA75E8D69916}"/>
              </a:ext>
            </a:extLst>
          </p:cNvPr>
          <p:cNvCxnSpPr>
            <a:cxnSpLocks/>
          </p:cNvCxnSpPr>
          <p:nvPr/>
        </p:nvCxnSpPr>
        <p:spPr>
          <a:xfrm flipV="1">
            <a:off x="1432680" y="3333109"/>
            <a:ext cx="1672498" cy="259818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E168B8-504F-4C7E-8A1B-B6D24574ADA4}"/>
              </a:ext>
            </a:extLst>
          </p:cNvPr>
          <p:cNvSpPr txBox="1"/>
          <p:nvPr/>
        </p:nvSpPr>
        <p:spPr>
          <a:xfrm>
            <a:off x="1099453" y="4337174"/>
            <a:ext cx="1210676" cy="5340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P2S VPN</a:t>
            </a:r>
          </a:p>
        </p:txBody>
      </p:sp>
      <p:sp>
        <p:nvSpPr>
          <p:cNvPr id="91" name="Cylinder 90">
            <a:extLst>
              <a:ext uri="{FF2B5EF4-FFF2-40B4-BE49-F238E27FC236}">
                <a16:creationId xmlns:a16="http://schemas.microsoft.com/office/drawing/2014/main" id="{C5FEBECD-D2B6-4A1B-862D-7FD72CC9F503}"/>
              </a:ext>
            </a:extLst>
          </p:cNvPr>
          <p:cNvSpPr/>
          <p:nvPr/>
        </p:nvSpPr>
        <p:spPr bwMode="auto">
          <a:xfrm rot="16200000">
            <a:off x="3959048" y="2416772"/>
            <a:ext cx="408716" cy="1626230"/>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2" name="TextBox 91">
            <a:extLst>
              <a:ext uri="{FF2B5EF4-FFF2-40B4-BE49-F238E27FC236}">
                <a16:creationId xmlns:a16="http://schemas.microsoft.com/office/drawing/2014/main" id="{8A9E78E9-8095-42CC-9072-262A98EAB0FD}"/>
              </a:ext>
            </a:extLst>
          </p:cNvPr>
          <p:cNvSpPr txBox="1"/>
          <p:nvPr/>
        </p:nvSpPr>
        <p:spPr>
          <a:xfrm>
            <a:off x="5301939" y="4337174"/>
            <a:ext cx="1202819" cy="5340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S2S VPN</a:t>
            </a:r>
          </a:p>
        </p:txBody>
      </p:sp>
      <p:sp>
        <p:nvSpPr>
          <p:cNvPr id="93" name="TextBox 92">
            <a:extLst>
              <a:ext uri="{FF2B5EF4-FFF2-40B4-BE49-F238E27FC236}">
                <a16:creationId xmlns:a16="http://schemas.microsoft.com/office/drawing/2014/main" id="{014E8700-FB44-4E44-949E-BD121D6680E7}"/>
              </a:ext>
            </a:extLst>
          </p:cNvPr>
          <p:cNvSpPr txBox="1"/>
          <p:nvPr/>
        </p:nvSpPr>
        <p:spPr>
          <a:xfrm>
            <a:off x="3344064" y="4497089"/>
            <a:ext cx="1645728" cy="5340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ExpressRoute</a:t>
            </a:r>
          </a:p>
        </p:txBody>
      </p:sp>
      <p:sp>
        <p:nvSpPr>
          <p:cNvPr id="21" name="TextBox 20">
            <a:extLst>
              <a:ext uri="{FF2B5EF4-FFF2-40B4-BE49-F238E27FC236}">
                <a16:creationId xmlns:a16="http://schemas.microsoft.com/office/drawing/2014/main" id="{1BC115EB-4721-41A3-935C-8809AF70B3FD}"/>
              </a:ext>
            </a:extLst>
          </p:cNvPr>
          <p:cNvSpPr txBox="1"/>
          <p:nvPr/>
        </p:nvSpPr>
        <p:spPr>
          <a:xfrm>
            <a:off x="2942988" y="6305576"/>
            <a:ext cx="2493454" cy="56121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Customer Networks</a:t>
            </a:r>
          </a:p>
        </p:txBody>
      </p:sp>
      <p:sp>
        <p:nvSpPr>
          <p:cNvPr id="96" name="TextBox 95">
            <a:extLst>
              <a:ext uri="{FF2B5EF4-FFF2-40B4-BE49-F238E27FC236}">
                <a16:creationId xmlns:a16="http://schemas.microsoft.com/office/drawing/2014/main" id="{DB14065B-6F6F-4F63-BDD4-4DC167B46744}"/>
              </a:ext>
            </a:extLst>
          </p:cNvPr>
          <p:cNvSpPr txBox="1"/>
          <p:nvPr/>
        </p:nvSpPr>
        <p:spPr>
          <a:xfrm>
            <a:off x="754148" y="6305550"/>
            <a:ext cx="1828776" cy="56121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From Internet</a:t>
            </a:r>
          </a:p>
        </p:txBody>
      </p:sp>
      <p:grpSp>
        <p:nvGrpSpPr>
          <p:cNvPr id="90" name="Group 89">
            <a:extLst>
              <a:ext uri="{FF2B5EF4-FFF2-40B4-BE49-F238E27FC236}">
                <a16:creationId xmlns:a16="http://schemas.microsoft.com/office/drawing/2014/main" id="{AE116C54-D071-4D09-AB44-45DE2B21EDCC}"/>
              </a:ext>
            </a:extLst>
          </p:cNvPr>
          <p:cNvGrpSpPr>
            <a:grpSpLocks noChangeAspect="1"/>
          </p:cNvGrpSpPr>
          <p:nvPr/>
        </p:nvGrpSpPr>
        <p:grpSpPr>
          <a:xfrm>
            <a:off x="3905797" y="5600674"/>
            <a:ext cx="543377" cy="789292"/>
            <a:chOff x="4560877" y="4697003"/>
            <a:chExt cx="1893269" cy="2297076"/>
          </a:xfrm>
        </p:grpSpPr>
        <p:sp>
          <p:nvSpPr>
            <p:cNvPr id="94" name="Rectangle 10">
              <a:extLst>
                <a:ext uri="{FF2B5EF4-FFF2-40B4-BE49-F238E27FC236}">
                  <a16:creationId xmlns:a16="http://schemas.microsoft.com/office/drawing/2014/main" id="{10758336-4A88-4B15-BA45-7FAEFFD03B6E}"/>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11">
              <a:extLst>
                <a:ext uri="{FF2B5EF4-FFF2-40B4-BE49-F238E27FC236}">
                  <a16:creationId xmlns:a16="http://schemas.microsoft.com/office/drawing/2014/main" id="{C8DFC9C7-14D8-407C-BC25-A581925523B6}"/>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21">
              <a:extLst>
                <a:ext uri="{FF2B5EF4-FFF2-40B4-BE49-F238E27FC236}">
                  <a16:creationId xmlns:a16="http://schemas.microsoft.com/office/drawing/2014/main" id="{63FA2649-7B78-4F0D-8747-BD2B9E75146E}"/>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22">
              <a:extLst>
                <a:ext uri="{FF2B5EF4-FFF2-40B4-BE49-F238E27FC236}">
                  <a16:creationId xmlns:a16="http://schemas.microsoft.com/office/drawing/2014/main" id="{9782AC63-8027-4F0F-B70B-2C06BB08EE47}"/>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26">
              <a:extLst>
                <a:ext uri="{FF2B5EF4-FFF2-40B4-BE49-F238E27FC236}">
                  <a16:creationId xmlns:a16="http://schemas.microsoft.com/office/drawing/2014/main" id="{41381AA8-AD29-4DCC-BDED-99ABC38CC7C5}"/>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27">
              <a:extLst>
                <a:ext uri="{FF2B5EF4-FFF2-40B4-BE49-F238E27FC236}">
                  <a16:creationId xmlns:a16="http://schemas.microsoft.com/office/drawing/2014/main" id="{63664B99-4130-4D26-A3B7-DEE8DA5F55C8}"/>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28">
              <a:extLst>
                <a:ext uri="{FF2B5EF4-FFF2-40B4-BE49-F238E27FC236}">
                  <a16:creationId xmlns:a16="http://schemas.microsoft.com/office/drawing/2014/main" id="{E18DD19D-AEA7-4D2D-8576-F74237A96E05}"/>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29">
              <a:extLst>
                <a:ext uri="{FF2B5EF4-FFF2-40B4-BE49-F238E27FC236}">
                  <a16:creationId xmlns:a16="http://schemas.microsoft.com/office/drawing/2014/main" id="{EF137C09-661F-4289-A0DE-10D64C24CD47}"/>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30">
              <a:extLst>
                <a:ext uri="{FF2B5EF4-FFF2-40B4-BE49-F238E27FC236}">
                  <a16:creationId xmlns:a16="http://schemas.microsoft.com/office/drawing/2014/main" id="{5E47D241-B60B-4421-BAA0-6F667860DE50}"/>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31">
              <a:extLst>
                <a:ext uri="{FF2B5EF4-FFF2-40B4-BE49-F238E27FC236}">
                  <a16:creationId xmlns:a16="http://schemas.microsoft.com/office/drawing/2014/main" id="{A1AFDCE8-777D-4AB3-B716-9FF38A4F6BE1}"/>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32">
              <a:extLst>
                <a:ext uri="{FF2B5EF4-FFF2-40B4-BE49-F238E27FC236}">
                  <a16:creationId xmlns:a16="http://schemas.microsoft.com/office/drawing/2014/main" id="{48989145-789F-4C3A-88BB-3BC8AA8FDE83}"/>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Rectangle 33">
              <a:extLst>
                <a:ext uri="{FF2B5EF4-FFF2-40B4-BE49-F238E27FC236}">
                  <a16:creationId xmlns:a16="http://schemas.microsoft.com/office/drawing/2014/main" id="{EA9591F2-CFB4-4A0C-B638-8D4094A57BB2}"/>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Rectangle 34">
              <a:extLst>
                <a:ext uri="{FF2B5EF4-FFF2-40B4-BE49-F238E27FC236}">
                  <a16:creationId xmlns:a16="http://schemas.microsoft.com/office/drawing/2014/main" id="{785B088A-FB4D-4124-9484-FA38A536E01F}"/>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Rectangle 35">
              <a:extLst>
                <a:ext uri="{FF2B5EF4-FFF2-40B4-BE49-F238E27FC236}">
                  <a16:creationId xmlns:a16="http://schemas.microsoft.com/office/drawing/2014/main" id="{CD244655-6A7B-4B0D-B3D2-996482B94CAC}"/>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36">
              <a:extLst>
                <a:ext uri="{FF2B5EF4-FFF2-40B4-BE49-F238E27FC236}">
                  <a16:creationId xmlns:a16="http://schemas.microsoft.com/office/drawing/2014/main" id="{2C02E77D-8323-4225-B44A-264D14A95B4D}"/>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Rectangle 37">
              <a:extLst>
                <a:ext uri="{FF2B5EF4-FFF2-40B4-BE49-F238E27FC236}">
                  <a16:creationId xmlns:a16="http://schemas.microsoft.com/office/drawing/2014/main" id="{F99CC327-E38E-4F22-93E2-6851DD858E2B}"/>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Rectangle 38">
              <a:extLst>
                <a:ext uri="{FF2B5EF4-FFF2-40B4-BE49-F238E27FC236}">
                  <a16:creationId xmlns:a16="http://schemas.microsoft.com/office/drawing/2014/main" id="{7B58D1A8-D4B7-43A8-845D-CB660E27A9D2}"/>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39">
              <a:extLst>
                <a:ext uri="{FF2B5EF4-FFF2-40B4-BE49-F238E27FC236}">
                  <a16:creationId xmlns:a16="http://schemas.microsoft.com/office/drawing/2014/main" id="{FB37F1EE-2F76-4CA9-9B01-DF0B1502A15B}"/>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40">
              <a:extLst>
                <a:ext uri="{FF2B5EF4-FFF2-40B4-BE49-F238E27FC236}">
                  <a16:creationId xmlns:a16="http://schemas.microsoft.com/office/drawing/2014/main" id="{3315F849-B519-4BC3-96CC-E44D1AE6268C}"/>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41">
              <a:extLst>
                <a:ext uri="{FF2B5EF4-FFF2-40B4-BE49-F238E27FC236}">
                  <a16:creationId xmlns:a16="http://schemas.microsoft.com/office/drawing/2014/main" id="{D73CFBAC-0A44-4E40-B042-41B8370624B8}"/>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42">
              <a:extLst>
                <a:ext uri="{FF2B5EF4-FFF2-40B4-BE49-F238E27FC236}">
                  <a16:creationId xmlns:a16="http://schemas.microsoft.com/office/drawing/2014/main" id="{DCEFFCC9-148A-43F1-B200-BA677EEE5875}"/>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43">
              <a:extLst>
                <a:ext uri="{FF2B5EF4-FFF2-40B4-BE49-F238E27FC236}">
                  <a16:creationId xmlns:a16="http://schemas.microsoft.com/office/drawing/2014/main" id="{DF5E5E0B-3DCC-44A6-A5BD-3E0DBCC377D9}"/>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44">
              <a:extLst>
                <a:ext uri="{FF2B5EF4-FFF2-40B4-BE49-F238E27FC236}">
                  <a16:creationId xmlns:a16="http://schemas.microsoft.com/office/drawing/2014/main" id="{CAB50F56-5EAA-44C3-A5CE-9F5AE173BDE5}"/>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45">
              <a:extLst>
                <a:ext uri="{FF2B5EF4-FFF2-40B4-BE49-F238E27FC236}">
                  <a16:creationId xmlns:a16="http://schemas.microsoft.com/office/drawing/2014/main" id="{FD2DECE6-EDEE-464D-98AA-755976F38CD3}"/>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46">
              <a:extLst>
                <a:ext uri="{FF2B5EF4-FFF2-40B4-BE49-F238E27FC236}">
                  <a16:creationId xmlns:a16="http://schemas.microsoft.com/office/drawing/2014/main" id="{D532CD2D-4B47-439A-99E5-7C02986AD9A3}"/>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47">
              <a:extLst>
                <a:ext uri="{FF2B5EF4-FFF2-40B4-BE49-F238E27FC236}">
                  <a16:creationId xmlns:a16="http://schemas.microsoft.com/office/drawing/2014/main" id="{B9163FE0-FC6D-4B34-9EB7-6B79CBD25B3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48">
              <a:extLst>
                <a:ext uri="{FF2B5EF4-FFF2-40B4-BE49-F238E27FC236}">
                  <a16:creationId xmlns:a16="http://schemas.microsoft.com/office/drawing/2014/main" id="{CEF41A13-399A-499D-A8FE-62373F0276D1}"/>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49">
              <a:extLst>
                <a:ext uri="{FF2B5EF4-FFF2-40B4-BE49-F238E27FC236}">
                  <a16:creationId xmlns:a16="http://schemas.microsoft.com/office/drawing/2014/main" id="{8AC562D8-C624-45C5-AD8A-EC7F16E5B443}"/>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50">
              <a:extLst>
                <a:ext uri="{FF2B5EF4-FFF2-40B4-BE49-F238E27FC236}">
                  <a16:creationId xmlns:a16="http://schemas.microsoft.com/office/drawing/2014/main" id="{DE3A27FE-7405-4460-93EA-BC648C2AF4A8}"/>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51">
              <a:extLst>
                <a:ext uri="{FF2B5EF4-FFF2-40B4-BE49-F238E27FC236}">
                  <a16:creationId xmlns:a16="http://schemas.microsoft.com/office/drawing/2014/main" id="{390DA5D2-74C8-4C1F-BC98-E22B13C33908}"/>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52">
              <a:extLst>
                <a:ext uri="{FF2B5EF4-FFF2-40B4-BE49-F238E27FC236}">
                  <a16:creationId xmlns:a16="http://schemas.microsoft.com/office/drawing/2014/main" id="{9827DDE3-790D-446B-B1A6-EEAE0D139189}"/>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53">
              <a:extLst>
                <a:ext uri="{FF2B5EF4-FFF2-40B4-BE49-F238E27FC236}">
                  <a16:creationId xmlns:a16="http://schemas.microsoft.com/office/drawing/2014/main" id="{B92E668B-0360-4785-AC46-8607D08E8994}"/>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54">
              <a:extLst>
                <a:ext uri="{FF2B5EF4-FFF2-40B4-BE49-F238E27FC236}">
                  <a16:creationId xmlns:a16="http://schemas.microsoft.com/office/drawing/2014/main" id="{A7BDD04B-A44A-4477-9DBC-401D1470DEB4}"/>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55">
              <a:extLst>
                <a:ext uri="{FF2B5EF4-FFF2-40B4-BE49-F238E27FC236}">
                  <a16:creationId xmlns:a16="http://schemas.microsoft.com/office/drawing/2014/main" id="{741C68A9-FC36-48A0-98B5-953533328F02}"/>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56">
              <a:extLst>
                <a:ext uri="{FF2B5EF4-FFF2-40B4-BE49-F238E27FC236}">
                  <a16:creationId xmlns:a16="http://schemas.microsoft.com/office/drawing/2014/main" id="{DF117CEE-E7DE-4B21-ABC5-C767AFC36A0D}"/>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57">
              <a:extLst>
                <a:ext uri="{FF2B5EF4-FFF2-40B4-BE49-F238E27FC236}">
                  <a16:creationId xmlns:a16="http://schemas.microsoft.com/office/drawing/2014/main" id="{EB869976-17E1-44F5-9300-E06E2FEEB57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58">
              <a:extLst>
                <a:ext uri="{FF2B5EF4-FFF2-40B4-BE49-F238E27FC236}">
                  <a16:creationId xmlns:a16="http://schemas.microsoft.com/office/drawing/2014/main" id="{50E1EBB5-319D-4F9E-8C86-460F10B0162F}"/>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59">
              <a:extLst>
                <a:ext uri="{FF2B5EF4-FFF2-40B4-BE49-F238E27FC236}">
                  <a16:creationId xmlns:a16="http://schemas.microsoft.com/office/drawing/2014/main" id="{C7492AB0-F75E-460B-8DBE-8A81C5B7AD6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60">
              <a:extLst>
                <a:ext uri="{FF2B5EF4-FFF2-40B4-BE49-F238E27FC236}">
                  <a16:creationId xmlns:a16="http://schemas.microsoft.com/office/drawing/2014/main" id="{CB50A410-8AB2-48D0-AA6E-30AC3E8A0943}"/>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61">
              <a:extLst>
                <a:ext uri="{FF2B5EF4-FFF2-40B4-BE49-F238E27FC236}">
                  <a16:creationId xmlns:a16="http://schemas.microsoft.com/office/drawing/2014/main" id="{1E708F59-7A07-44E3-B9B1-257DEF6A8ECD}"/>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8" name="Rectangle 62">
              <a:extLst>
                <a:ext uri="{FF2B5EF4-FFF2-40B4-BE49-F238E27FC236}">
                  <a16:creationId xmlns:a16="http://schemas.microsoft.com/office/drawing/2014/main" id="{EA3D0ACE-6237-4900-BA47-CFB0096291C5}"/>
                </a:ext>
              </a:extLst>
            </p:cNvPr>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63">
              <a:extLst>
                <a:ext uri="{FF2B5EF4-FFF2-40B4-BE49-F238E27FC236}">
                  <a16:creationId xmlns:a16="http://schemas.microsoft.com/office/drawing/2014/main" id="{0F3F75F6-D241-4B05-9EC1-D57A95E2784D}"/>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64">
              <a:extLst>
                <a:ext uri="{FF2B5EF4-FFF2-40B4-BE49-F238E27FC236}">
                  <a16:creationId xmlns:a16="http://schemas.microsoft.com/office/drawing/2014/main" id="{AED195AF-1A36-43C9-9D1B-7736D8EA5C12}"/>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65">
              <a:extLst>
                <a:ext uri="{FF2B5EF4-FFF2-40B4-BE49-F238E27FC236}">
                  <a16:creationId xmlns:a16="http://schemas.microsoft.com/office/drawing/2014/main" id="{F1560365-3421-48D9-BB85-4DB88086060B}"/>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66">
              <a:extLst>
                <a:ext uri="{FF2B5EF4-FFF2-40B4-BE49-F238E27FC236}">
                  <a16:creationId xmlns:a16="http://schemas.microsoft.com/office/drawing/2014/main" id="{4B3A6CBA-DA6C-4973-ABDE-0534A8443B37}"/>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67">
              <a:extLst>
                <a:ext uri="{FF2B5EF4-FFF2-40B4-BE49-F238E27FC236}">
                  <a16:creationId xmlns:a16="http://schemas.microsoft.com/office/drawing/2014/main" id="{52F80FF2-87EB-4CEA-8656-98EDB949DEE0}"/>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68">
              <a:extLst>
                <a:ext uri="{FF2B5EF4-FFF2-40B4-BE49-F238E27FC236}">
                  <a16:creationId xmlns:a16="http://schemas.microsoft.com/office/drawing/2014/main" id="{72293FEC-8A72-43D7-9843-CD279AD772FD}"/>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69">
              <a:extLst>
                <a:ext uri="{FF2B5EF4-FFF2-40B4-BE49-F238E27FC236}">
                  <a16:creationId xmlns:a16="http://schemas.microsoft.com/office/drawing/2014/main" id="{BEF404D0-92C6-47CC-BBBD-06D907C2B916}"/>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Freeform 70">
              <a:extLst>
                <a:ext uri="{FF2B5EF4-FFF2-40B4-BE49-F238E27FC236}">
                  <a16:creationId xmlns:a16="http://schemas.microsoft.com/office/drawing/2014/main" id="{3E1131C9-CFF3-42B2-AEC9-E1562824B628}"/>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71">
              <a:extLst>
                <a:ext uri="{FF2B5EF4-FFF2-40B4-BE49-F238E27FC236}">
                  <a16:creationId xmlns:a16="http://schemas.microsoft.com/office/drawing/2014/main" id="{EFF56289-3C3C-4D17-B244-5CC093B16C74}"/>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72">
              <a:extLst>
                <a:ext uri="{FF2B5EF4-FFF2-40B4-BE49-F238E27FC236}">
                  <a16:creationId xmlns:a16="http://schemas.microsoft.com/office/drawing/2014/main" id="{3CF86044-062E-43B7-95F5-6FD741A4E9E8}"/>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73">
              <a:extLst>
                <a:ext uri="{FF2B5EF4-FFF2-40B4-BE49-F238E27FC236}">
                  <a16:creationId xmlns:a16="http://schemas.microsoft.com/office/drawing/2014/main" id="{F9DFFA8E-7735-49EA-81C1-2C37E0A72EC4}"/>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74">
              <a:extLst>
                <a:ext uri="{FF2B5EF4-FFF2-40B4-BE49-F238E27FC236}">
                  <a16:creationId xmlns:a16="http://schemas.microsoft.com/office/drawing/2014/main" id="{6101BEB1-CB2D-4280-A56E-6A52A86287F8}"/>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6" name="Rectangle 75">
              <a:extLst>
                <a:ext uri="{FF2B5EF4-FFF2-40B4-BE49-F238E27FC236}">
                  <a16:creationId xmlns:a16="http://schemas.microsoft.com/office/drawing/2014/main" id="{DF827488-74A1-485B-AA6E-98971FE73B3E}"/>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7" name="Rectangle 76">
              <a:extLst>
                <a:ext uri="{FF2B5EF4-FFF2-40B4-BE49-F238E27FC236}">
                  <a16:creationId xmlns:a16="http://schemas.microsoft.com/office/drawing/2014/main" id="{29304A63-11E2-4678-A84C-569099C4D64A}"/>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9" name="Rectangle 77">
              <a:extLst>
                <a:ext uri="{FF2B5EF4-FFF2-40B4-BE49-F238E27FC236}">
                  <a16:creationId xmlns:a16="http://schemas.microsoft.com/office/drawing/2014/main" id="{0DE95A3C-99F4-44B4-B356-8C9963859FDF}"/>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1" name="Rectangle 78">
              <a:extLst>
                <a:ext uri="{FF2B5EF4-FFF2-40B4-BE49-F238E27FC236}">
                  <a16:creationId xmlns:a16="http://schemas.microsoft.com/office/drawing/2014/main" id="{79979C77-4D05-4A7D-B920-55C43AA88901}"/>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3" name="Rectangle 79">
              <a:extLst>
                <a:ext uri="{FF2B5EF4-FFF2-40B4-BE49-F238E27FC236}">
                  <a16:creationId xmlns:a16="http://schemas.microsoft.com/office/drawing/2014/main" id="{3E459826-ADA4-48FC-9D78-BAD6DF15C12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4" name="Rectangle 80">
              <a:extLst>
                <a:ext uri="{FF2B5EF4-FFF2-40B4-BE49-F238E27FC236}">
                  <a16:creationId xmlns:a16="http://schemas.microsoft.com/office/drawing/2014/main" id="{5D20DDEC-1A12-4E9B-A721-61F1D9DE400C}"/>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6" name="Rectangle 81">
              <a:extLst>
                <a:ext uri="{FF2B5EF4-FFF2-40B4-BE49-F238E27FC236}">
                  <a16:creationId xmlns:a16="http://schemas.microsoft.com/office/drawing/2014/main" id="{91D50CE8-F4BD-45AB-8FEA-18E5BDD2EFB4}"/>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7" name="Rectangle 82">
              <a:extLst>
                <a:ext uri="{FF2B5EF4-FFF2-40B4-BE49-F238E27FC236}">
                  <a16:creationId xmlns:a16="http://schemas.microsoft.com/office/drawing/2014/main" id="{55C6C257-1217-47B2-88FB-5D292572FBBA}"/>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8" name="Rectangle 83">
              <a:extLst>
                <a:ext uri="{FF2B5EF4-FFF2-40B4-BE49-F238E27FC236}">
                  <a16:creationId xmlns:a16="http://schemas.microsoft.com/office/drawing/2014/main" id="{2370A11B-5FD5-4BB2-B63C-B64C283C731D}"/>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84">
              <a:extLst>
                <a:ext uri="{FF2B5EF4-FFF2-40B4-BE49-F238E27FC236}">
                  <a16:creationId xmlns:a16="http://schemas.microsoft.com/office/drawing/2014/main" id="{DFE16E68-16B4-4868-B0BA-6E9272479742}"/>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85">
              <a:extLst>
                <a:ext uri="{FF2B5EF4-FFF2-40B4-BE49-F238E27FC236}">
                  <a16:creationId xmlns:a16="http://schemas.microsoft.com/office/drawing/2014/main" id="{123B32EA-8E1A-4169-9D9B-7E506C6AB567}"/>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86">
              <a:extLst>
                <a:ext uri="{FF2B5EF4-FFF2-40B4-BE49-F238E27FC236}">
                  <a16:creationId xmlns:a16="http://schemas.microsoft.com/office/drawing/2014/main" id="{EBE25084-F775-4C46-8B8F-526A0300563E}"/>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2" name="Rectangle 87">
              <a:extLst>
                <a:ext uri="{FF2B5EF4-FFF2-40B4-BE49-F238E27FC236}">
                  <a16:creationId xmlns:a16="http://schemas.microsoft.com/office/drawing/2014/main" id="{27FB9DAB-E5E3-4C74-A246-1CC6DBD0F069}"/>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4" name="Rectangle 88">
              <a:extLst>
                <a:ext uri="{FF2B5EF4-FFF2-40B4-BE49-F238E27FC236}">
                  <a16:creationId xmlns:a16="http://schemas.microsoft.com/office/drawing/2014/main" id="{BB563231-092A-47A9-830A-68E7C12FE05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5" name="Rectangle 89">
              <a:extLst>
                <a:ext uri="{FF2B5EF4-FFF2-40B4-BE49-F238E27FC236}">
                  <a16:creationId xmlns:a16="http://schemas.microsoft.com/office/drawing/2014/main" id="{E19F454C-5E61-4B3A-BA2A-E659097C2813}"/>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6" name="Rectangle 90">
              <a:extLst>
                <a:ext uri="{FF2B5EF4-FFF2-40B4-BE49-F238E27FC236}">
                  <a16:creationId xmlns:a16="http://schemas.microsoft.com/office/drawing/2014/main" id="{782380E1-E804-4D02-804C-4A8A779D99BC}"/>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7" name="Rectangle 91">
              <a:extLst>
                <a:ext uri="{FF2B5EF4-FFF2-40B4-BE49-F238E27FC236}">
                  <a16:creationId xmlns:a16="http://schemas.microsoft.com/office/drawing/2014/main" id="{D789E802-CE7C-41A2-9E71-45D8CFA8C384}"/>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8" name="Rectangle 92">
              <a:extLst>
                <a:ext uri="{FF2B5EF4-FFF2-40B4-BE49-F238E27FC236}">
                  <a16:creationId xmlns:a16="http://schemas.microsoft.com/office/drawing/2014/main" id="{0C8E134E-0BF5-4BE8-BF8D-42BF43086EF0}"/>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9" name="Rectangle 93">
              <a:extLst>
                <a:ext uri="{FF2B5EF4-FFF2-40B4-BE49-F238E27FC236}">
                  <a16:creationId xmlns:a16="http://schemas.microsoft.com/office/drawing/2014/main" id="{E16DB0AA-FA3D-4236-A51F-FBE8030F975A}"/>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0" name="Rectangle 94">
              <a:extLst>
                <a:ext uri="{FF2B5EF4-FFF2-40B4-BE49-F238E27FC236}">
                  <a16:creationId xmlns:a16="http://schemas.microsoft.com/office/drawing/2014/main" id="{471C7B44-2833-4502-A622-A544F4FA1296}"/>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1" name="Rectangle 95">
              <a:extLst>
                <a:ext uri="{FF2B5EF4-FFF2-40B4-BE49-F238E27FC236}">
                  <a16:creationId xmlns:a16="http://schemas.microsoft.com/office/drawing/2014/main" id="{4F84CE09-4749-45CE-8036-8F640047EA14}"/>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2" name="Rectangle 96">
              <a:extLst>
                <a:ext uri="{FF2B5EF4-FFF2-40B4-BE49-F238E27FC236}">
                  <a16:creationId xmlns:a16="http://schemas.microsoft.com/office/drawing/2014/main" id="{D50AD1C3-C2A5-4E50-965D-38C21C3E5695}"/>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3" name="Freeform 97">
              <a:extLst>
                <a:ext uri="{FF2B5EF4-FFF2-40B4-BE49-F238E27FC236}">
                  <a16:creationId xmlns:a16="http://schemas.microsoft.com/office/drawing/2014/main" id="{B7DD32F3-8C61-4ED1-9AFF-355D9D41F293}"/>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4" name="Freeform 98">
              <a:extLst>
                <a:ext uri="{FF2B5EF4-FFF2-40B4-BE49-F238E27FC236}">
                  <a16:creationId xmlns:a16="http://schemas.microsoft.com/office/drawing/2014/main" id="{2BB34ED3-24CC-4BF7-B251-70145C8AD22D}"/>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5" name="Rectangle 99">
              <a:extLst>
                <a:ext uri="{FF2B5EF4-FFF2-40B4-BE49-F238E27FC236}">
                  <a16:creationId xmlns:a16="http://schemas.microsoft.com/office/drawing/2014/main" id="{491909B0-5607-4C56-ABDB-F602FF206710}"/>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6" name="Rectangle 100">
              <a:extLst>
                <a:ext uri="{FF2B5EF4-FFF2-40B4-BE49-F238E27FC236}">
                  <a16:creationId xmlns:a16="http://schemas.microsoft.com/office/drawing/2014/main" id="{BAD6394A-AF2A-4984-99F6-DE6339338D90}"/>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101">
              <a:extLst>
                <a:ext uri="{FF2B5EF4-FFF2-40B4-BE49-F238E27FC236}">
                  <a16:creationId xmlns:a16="http://schemas.microsoft.com/office/drawing/2014/main" id="{5A5EB729-EC0F-483A-9B6A-0F4BDBCCF783}"/>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102">
              <a:extLst>
                <a:ext uri="{FF2B5EF4-FFF2-40B4-BE49-F238E27FC236}">
                  <a16:creationId xmlns:a16="http://schemas.microsoft.com/office/drawing/2014/main" id="{80DD9B28-D182-4C3B-A1D6-CF704903D4A3}"/>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9" name="Rectangle 103">
              <a:extLst>
                <a:ext uri="{FF2B5EF4-FFF2-40B4-BE49-F238E27FC236}">
                  <a16:creationId xmlns:a16="http://schemas.microsoft.com/office/drawing/2014/main" id="{A2849ED6-A5F8-44EB-93E1-A200AB116F0F}"/>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0" name="Rectangle 104">
              <a:extLst>
                <a:ext uri="{FF2B5EF4-FFF2-40B4-BE49-F238E27FC236}">
                  <a16:creationId xmlns:a16="http://schemas.microsoft.com/office/drawing/2014/main" id="{C6BCF45C-87D2-42AC-A05A-5255A6AE2EEE}"/>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105">
              <a:extLst>
                <a:ext uri="{FF2B5EF4-FFF2-40B4-BE49-F238E27FC236}">
                  <a16:creationId xmlns:a16="http://schemas.microsoft.com/office/drawing/2014/main" id="{79F1254C-FCC8-4441-B6A3-EDD60F3D834E}"/>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106">
              <a:extLst>
                <a:ext uri="{FF2B5EF4-FFF2-40B4-BE49-F238E27FC236}">
                  <a16:creationId xmlns:a16="http://schemas.microsoft.com/office/drawing/2014/main" id="{807E9AED-0BA0-458D-80A1-5CCA67CF733B}"/>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3" name="Rectangle 107">
              <a:extLst>
                <a:ext uri="{FF2B5EF4-FFF2-40B4-BE49-F238E27FC236}">
                  <a16:creationId xmlns:a16="http://schemas.microsoft.com/office/drawing/2014/main" id="{5AA318DA-3E95-4240-AD01-A0229AB6181F}"/>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4" name="Rectangle 108">
              <a:extLst>
                <a:ext uri="{FF2B5EF4-FFF2-40B4-BE49-F238E27FC236}">
                  <a16:creationId xmlns:a16="http://schemas.microsoft.com/office/drawing/2014/main" id="{911DC4CF-DED3-45A1-A2F3-1254E00AE3F4}"/>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109">
              <a:extLst>
                <a:ext uri="{FF2B5EF4-FFF2-40B4-BE49-F238E27FC236}">
                  <a16:creationId xmlns:a16="http://schemas.microsoft.com/office/drawing/2014/main" id="{16333F64-6D07-4C2D-A5B0-76044EB1E8DC}"/>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6" name="Rectangle 110">
              <a:extLst>
                <a:ext uri="{FF2B5EF4-FFF2-40B4-BE49-F238E27FC236}">
                  <a16:creationId xmlns:a16="http://schemas.microsoft.com/office/drawing/2014/main" id="{5220FC4E-7FA3-47E6-90EB-1F67A9D09E1C}"/>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7" name="Rectangle 111">
              <a:extLst>
                <a:ext uri="{FF2B5EF4-FFF2-40B4-BE49-F238E27FC236}">
                  <a16:creationId xmlns:a16="http://schemas.microsoft.com/office/drawing/2014/main" id="{1DD937F3-E931-405B-8274-06D015E3922A}"/>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8" name="Rectangle 112">
              <a:extLst>
                <a:ext uri="{FF2B5EF4-FFF2-40B4-BE49-F238E27FC236}">
                  <a16:creationId xmlns:a16="http://schemas.microsoft.com/office/drawing/2014/main" id="{316BC0FB-1C16-469C-971E-E6D6770C779D}"/>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113">
              <a:extLst>
                <a:ext uri="{FF2B5EF4-FFF2-40B4-BE49-F238E27FC236}">
                  <a16:creationId xmlns:a16="http://schemas.microsoft.com/office/drawing/2014/main" id="{00AD712C-9356-4ABC-908A-651D0B0A9C5B}"/>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0" name="Rectangle 114">
              <a:extLst>
                <a:ext uri="{FF2B5EF4-FFF2-40B4-BE49-F238E27FC236}">
                  <a16:creationId xmlns:a16="http://schemas.microsoft.com/office/drawing/2014/main" id="{378CAA50-3489-44E2-8CAB-C2F458D20748}"/>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1" name="Rectangle 115">
              <a:extLst>
                <a:ext uri="{FF2B5EF4-FFF2-40B4-BE49-F238E27FC236}">
                  <a16:creationId xmlns:a16="http://schemas.microsoft.com/office/drawing/2014/main" id="{67B5162A-1846-4523-A018-0618690C0727}"/>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2" name="Rectangle 116">
              <a:extLst>
                <a:ext uri="{FF2B5EF4-FFF2-40B4-BE49-F238E27FC236}">
                  <a16:creationId xmlns:a16="http://schemas.microsoft.com/office/drawing/2014/main" id="{93CB1012-570B-4715-84C2-3F9999A6FDEC}"/>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3" name="Rectangle 117">
              <a:extLst>
                <a:ext uri="{FF2B5EF4-FFF2-40B4-BE49-F238E27FC236}">
                  <a16:creationId xmlns:a16="http://schemas.microsoft.com/office/drawing/2014/main" id="{D9D30E5E-8BA5-40EA-BD65-60009DC1B702}"/>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4" name="Rectangle 118">
              <a:extLst>
                <a:ext uri="{FF2B5EF4-FFF2-40B4-BE49-F238E27FC236}">
                  <a16:creationId xmlns:a16="http://schemas.microsoft.com/office/drawing/2014/main" id="{64E66FA4-D8E6-4B59-B506-005238BA14ED}"/>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5" name="Rectangle 119">
              <a:extLst>
                <a:ext uri="{FF2B5EF4-FFF2-40B4-BE49-F238E27FC236}">
                  <a16:creationId xmlns:a16="http://schemas.microsoft.com/office/drawing/2014/main" id="{16DFF042-3E0A-45F8-A6FD-AF0A7BE7EF82}"/>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6" name="Rectangle 120">
              <a:extLst>
                <a:ext uri="{FF2B5EF4-FFF2-40B4-BE49-F238E27FC236}">
                  <a16:creationId xmlns:a16="http://schemas.microsoft.com/office/drawing/2014/main" id="{FF341159-0A24-4465-B3F8-4A8B5B34E409}"/>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7" name="Rectangle 121">
              <a:extLst>
                <a:ext uri="{FF2B5EF4-FFF2-40B4-BE49-F238E27FC236}">
                  <a16:creationId xmlns:a16="http://schemas.microsoft.com/office/drawing/2014/main" id="{07E50E13-B856-498A-A9D2-C54941DC7D24}"/>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122">
              <a:extLst>
                <a:ext uri="{FF2B5EF4-FFF2-40B4-BE49-F238E27FC236}">
                  <a16:creationId xmlns:a16="http://schemas.microsoft.com/office/drawing/2014/main" id="{3F630B71-CDB3-4E18-AEC9-A6B4373BA12E}"/>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123">
              <a:extLst>
                <a:ext uri="{FF2B5EF4-FFF2-40B4-BE49-F238E27FC236}">
                  <a16:creationId xmlns:a16="http://schemas.microsoft.com/office/drawing/2014/main" id="{241AACCD-D94D-45AA-8B8C-67E695F9A3D4}"/>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Rectangle 124">
              <a:extLst>
                <a:ext uri="{FF2B5EF4-FFF2-40B4-BE49-F238E27FC236}">
                  <a16:creationId xmlns:a16="http://schemas.microsoft.com/office/drawing/2014/main" id="{77FD4D01-BF5E-48B9-A11D-5888815E09A4}"/>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1" name="Rectangle 125">
              <a:extLst>
                <a:ext uri="{FF2B5EF4-FFF2-40B4-BE49-F238E27FC236}">
                  <a16:creationId xmlns:a16="http://schemas.microsoft.com/office/drawing/2014/main" id="{266B6847-5587-49C3-9065-AA6C0733FE8B}"/>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20ED0AE0-EFC6-444A-9DDB-EFBA16089D3B}"/>
              </a:ext>
            </a:extLst>
          </p:cNvPr>
          <p:cNvGrpSpPr/>
          <p:nvPr/>
        </p:nvGrpSpPr>
        <p:grpSpPr>
          <a:xfrm>
            <a:off x="5016872" y="5765946"/>
            <a:ext cx="454716" cy="619325"/>
            <a:chOff x="7413281" y="5753909"/>
            <a:chExt cx="1016318" cy="1240170"/>
          </a:xfrm>
        </p:grpSpPr>
        <p:sp>
          <p:nvSpPr>
            <p:cNvPr id="213" name="Rectangle 10">
              <a:extLst>
                <a:ext uri="{FF2B5EF4-FFF2-40B4-BE49-F238E27FC236}">
                  <a16:creationId xmlns:a16="http://schemas.microsoft.com/office/drawing/2014/main" id="{B38C455E-2660-4619-9F12-4DDF932E08D1}"/>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4" name="Rectangle 11">
              <a:extLst>
                <a:ext uri="{FF2B5EF4-FFF2-40B4-BE49-F238E27FC236}">
                  <a16:creationId xmlns:a16="http://schemas.microsoft.com/office/drawing/2014/main" id="{6943B72A-A335-49BE-9839-6824B93C30FA}"/>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5" name="Rectangle 21">
              <a:extLst>
                <a:ext uri="{FF2B5EF4-FFF2-40B4-BE49-F238E27FC236}">
                  <a16:creationId xmlns:a16="http://schemas.microsoft.com/office/drawing/2014/main" id="{25C3BC6D-3BDA-4ECB-BDCD-D0BE8D3EDC1F}"/>
                </a:ext>
              </a:extLst>
            </p:cNvPr>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FCFA6A9E-D152-4332-9E7E-BF8A4F524628}"/>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26">
              <a:extLst>
                <a:ext uri="{FF2B5EF4-FFF2-40B4-BE49-F238E27FC236}">
                  <a16:creationId xmlns:a16="http://schemas.microsoft.com/office/drawing/2014/main" id="{E0A87300-734A-4615-BC98-9BBA9F3613DF}"/>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8" name="Rectangle 27">
              <a:extLst>
                <a:ext uri="{FF2B5EF4-FFF2-40B4-BE49-F238E27FC236}">
                  <a16:creationId xmlns:a16="http://schemas.microsoft.com/office/drawing/2014/main" id="{7250B5E7-DF35-4049-9DBA-F111C6536D07}"/>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FB3B8F54-8DBC-4FE6-AAE7-868CA654F114}"/>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855ADC90-9931-4643-81B5-1EC458845A9D}"/>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1" name="Rectangle 30">
              <a:extLst>
                <a:ext uri="{FF2B5EF4-FFF2-40B4-BE49-F238E27FC236}">
                  <a16:creationId xmlns:a16="http://schemas.microsoft.com/office/drawing/2014/main" id="{7E140C42-594A-45F7-83F6-A6748FF0AECD}"/>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2" name="Rectangle 31">
              <a:extLst>
                <a:ext uri="{FF2B5EF4-FFF2-40B4-BE49-F238E27FC236}">
                  <a16:creationId xmlns:a16="http://schemas.microsoft.com/office/drawing/2014/main" id="{EBE26BAE-3711-4998-82AE-3C237D17E44A}"/>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3" name="Rectangle 32">
              <a:extLst>
                <a:ext uri="{FF2B5EF4-FFF2-40B4-BE49-F238E27FC236}">
                  <a16:creationId xmlns:a16="http://schemas.microsoft.com/office/drawing/2014/main" id="{C8B9FB61-777A-438E-A433-50259F2FF3EC}"/>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4" name="Rectangle 33">
              <a:extLst>
                <a:ext uri="{FF2B5EF4-FFF2-40B4-BE49-F238E27FC236}">
                  <a16:creationId xmlns:a16="http://schemas.microsoft.com/office/drawing/2014/main" id="{192A6F8C-FE4A-4572-AB58-0974E26329A4}"/>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5" name="Rectangle 34">
              <a:extLst>
                <a:ext uri="{FF2B5EF4-FFF2-40B4-BE49-F238E27FC236}">
                  <a16:creationId xmlns:a16="http://schemas.microsoft.com/office/drawing/2014/main" id="{F8510651-73CD-434D-A4FC-87F4F17BA1E5}"/>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6" name="Rectangle 35">
              <a:extLst>
                <a:ext uri="{FF2B5EF4-FFF2-40B4-BE49-F238E27FC236}">
                  <a16:creationId xmlns:a16="http://schemas.microsoft.com/office/drawing/2014/main" id="{1DDC45B5-AF7A-4C7A-9AE5-3D9192DA29B9}"/>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7" name="Rectangle 36">
              <a:extLst>
                <a:ext uri="{FF2B5EF4-FFF2-40B4-BE49-F238E27FC236}">
                  <a16:creationId xmlns:a16="http://schemas.microsoft.com/office/drawing/2014/main" id="{3C0E8E4F-4102-4CF9-A6DD-0D909E703FAC}"/>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8" name="Rectangle 37">
              <a:extLst>
                <a:ext uri="{FF2B5EF4-FFF2-40B4-BE49-F238E27FC236}">
                  <a16:creationId xmlns:a16="http://schemas.microsoft.com/office/drawing/2014/main" id="{4B123EA6-21CA-4C9E-B2A2-CE313DE7A182}"/>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9" name="Rectangle 38">
              <a:extLst>
                <a:ext uri="{FF2B5EF4-FFF2-40B4-BE49-F238E27FC236}">
                  <a16:creationId xmlns:a16="http://schemas.microsoft.com/office/drawing/2014/main" id="{E9275233-8A3F-486E-BA29-B4CDC5A47896}"/>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0" name="Rectangle 39">
              <a:extLst>
                <a:ext uri="{FF2B5EF4-FFF2-40B4-BE49-F238E27FC236}">
                  <a16:creationId xmlns:a16="http://schemas.microsoft.com/office/drawing/2014/main" id="{934A4B06-B6A4-494A-95F6-3AD6DA80B749}"/>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1" name="Rectangle 40">
              <a:extLst>
                <a:ext uri="{FF2B5EF4-FFF2-40B4-BE49-F238E27FC236}">
                  <a16:creationId xmlns:a16="http://schemas.microsoft.com/office/drawing/2014/main" id="{5B7EA930-3F88-4C0F-83DE-DA7A6E484C7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2" name="Rectangle 41">
              <a:extLst>
                <a:ext uri="{FF2B5EF4-FFF2-40B4-BE49-F238E27FC236}">
                  <a16:creationId xmlns:a16="http://schemas.microsoft.com/office/drawing/2014/main" id="{0DD9D58A-0575-4DA9-9C7B-2DEA8BF8AD4C}"/>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3" name="Rectangle 42">
              <a:extLst>
                <a:ext uri="{FF2B5EF4-FFF2-40B4-BE49-F238E27FC236}">
                  <a16:creationId xmlns:a16="http://schemas.microsoft.com/office/drawing/2014/main" id="{C80CB718-5BDA-41FA-A0A6-343BABC37FAC}"/>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4" name="Rectangle 43">
              <a:extLst>
                <a:ext uri="{FF2B5EF4-FFF2-40B4-BE49-F238E27FC236}">
                  <a16:creationId xmlns:a16="http://schemas.microsoft.com/office/drawing/2014/main" id="{F751BA95-D21C-43FB-AF1E-AB6F297EDEA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5" name="Rectangle 44">
              <a:extLst>
                <a:ext uri="{FF2B5EF4-FFF2-40B4-BE49-F238E27FC236}">
                  <a16:creationId xmlns:a16="http://schemas.microsoft.com/office/drawing/2014/main" id="{D9955E3A-1D94-4897-97E1-43055B75B664}"/>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6" name="Rectangle 45">
              <a:extLst>
                <a:ext uri="{FF2B5EF4-FFF2-40B4-BE49-F238E27FC236}">
                  <a16:creationId xmlns:a16="http://schemas.microsoft.com/office/drawing/2014/main" id="{D62C4A45-B19A-406F-9D7D-CA15BFF48795}"/>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7" name="Rectangle 46">
              <a:extLst>
                <a:ext uri="{FF2B5EF4-FFF2-40B4-BE49-F238E27FC236}">
                  <a16:creationId xmlns:a16="http://schemas.microsoft.com/office/drawing/2014/main" id="{1241B670-5D2B-460A-B85F-82590EF9C155}"/>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8" name="Rectangle 47">
              <a:extLst>
                <a:ext uri="{FF2B5EF4-FFF2-40B4-BE49-F238E27FC236}">
                  <a16:creationId xmlns:a16="http://schemas.microsoft.com/office/drawing/2014/main" id="{EA06859B-AC50-4C0C-9953-27613BE3A646}"/>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9" name="Rectangle 48">
              <a:extLst>
                <a:ext uri="{FF2B5EF4-FFF2-40B4-BE49-F238E27FC236}">
                  <a16:creationId xmlns:a16="http://schemas.microsoft.com/office/drawing/2014/main" id="{34D2DA73-8988-46AA-B8BC-4E304A3681CC}"/>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0" name="Rectangle 49">
              <a:extLst>
                <a:ext uri="{FF2B5EF4-FFF2-40B4-BE49-F238E27FC236}">
                  <a16:creationId xmlns:a16="http://schemas.microsoft.com/office/drawing/2014/main" id="{AAC66113-78AE-43E8-80D5-485DA7C7BB7E}"/>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1" name="Rectangle 50">
              <a:extLst>
                <a:ext uri="{FF2B5EF4-FFF2-40B4-BE49-F238E27FC236}">
                  <a16:creationId xmlns:a16="http://schemas.microsoft.com/office/drawing/2014/main" id="{87F9298A-FA4A-494A-AEF6-4BD1827130D7}"/>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2" name="Rectangle 51">
              <a:extLst>
                <a:ext uri="{FF2B5EF4-FFF2-40B4-BE49-F238E27FC236}">
                  <a16:creationId xmlns:a16="http://schemas.microsoft.com/office/drawing/2014/main" id="{4823F582-7B17-4B3F-88DE-DF2B559A817E}"/>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3" name="Rectangle 52">
              <a:extLst>
                <a:ext uri="{FF2B5EF4-FFF2-40B4-BE49-F238E27FC236}">
                  <a16:creationId xmlns:a16="http://schemas.microsoft.com/office/drawing/2014/main" id="{949BD69B-1A86-4B6C-AAB8-A539385975A8}"/>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4" name="Rectangle 53">
              <a:extLst>
                <a:ext uri="{FF2B5EF4-FFF2-40B4-BE49-F238E27FC236}">
                  <a16:creationId xmlns:a16="http://schemas.microsoft.com/office/drawing/2014/main" id="{8A2FFC01-0074-4F0D-9A34-E02B50182DE4}"/>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5" name="Rectangle 54">
              <a:extLst>
                <a:ext uri="{FF2B5EF4-FFF2-40B4-BE49-F238E27FC236}">
                  <a16:creationId xmlns:a16="http://schemas.microsoft.com/office/drawing/2014/main" id="{DC750D92-C117-4ADA-BF48-0849BFDC7A73}"/>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6" name="Rectangle 55">
              <a:extLst>
                <a:ext uri="{FF2B5EF4-FFF2-40B4-BE49-F238E27FC236}">
                  <a16:creationId xmlns:a16="http://schemas.microsoft.com/office/drawing/2014/main" id="{1EE663DD-B0C1-45B7-9A0A-BEEBF42D1278}"/>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7" name="Rectangle 56">
              <a:extLst>
                <a:ext uri="{FF2B5EF4-FFF2-40B4-BE49-F238E27FC236}">
                  <a16:creationId xmlns:a16="http://schemas.microsoft.com/office/drawing/2014/main" id="{DC150614-93F7-4A5B-8F7D-ADD537F2237D}"/>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8" name="Rectangle 57">
              <a:extLst>
                <a:ext uri="{FF2B5EF4-FFF2-40B4-BE49-F238E27FC236}">
                  <a16:creationId xmlns:a16="http://schemas.microsoft.com/office/drawing/2014/main" id="{8F7667D6-58E4-44AC-95A6-5AE42F389D18}"/>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9" name="Rectangle 58">
              <a:extLst>
                <a:ext uri="{FF2B5EF4-FFF2-40B4-BE49-F238E27FC236}">
                  <a16:creationId xmlns:a16="http://schemas.microsoft.com/office/drawing/2014/main" id="{C215C4A1-742F-4065-ADFF-5AD5667F4432}"/>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0" name="Rectangle 59">
              <a:extLst>
                <a:ext uri="{FF2B5EF4-FFF2-40B4-BE49-F238E27FC236}">
                  <a16:creationId xmlns:a16="http://schemas.microsoft.com/office/drawing/2014/main" id="{67AB700C-80B8-4A51-A6BC-C5477A92F4A4}"/>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1" name="Rectangle 60">
              <a:extLst>
                <a:ext uri="{FF2B5EF4-FFF2-40B4-BE49-F238E27FC236}">
                  <a16:creationId xmlns:a16="http://schemas.microsoft.com/office/drawing/2014/main" id="{C00B3FB0-F054-4673-9584-3C687AB14EDF}"/>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2" name="Rectangle 61">
              <a:extLst>
                <a:ext uri="{FF2B5EF4-FFF2-40B4-BE49-F238E27FC236}">
                  <a16:creationId xmlns:a16="http://schemas.microsoft.com/office/drawing/2014/main" id="{3A0F2689-1361-4F2E-BC13-890F7282CE6D}"/>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3" name="Rectangle 62">
              <a:extLst>
                <a:ext uri="{FF2B5EF4-FFF2-40B4-BE49-F238E27FC236}">
                  <a16:creationId xmlns:a16="http://schemas.microsoft.com/office/drawing/2014/main" id="{5C848609-5E1F-471B-AFF8-231F47E6FA6E}"/>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4" name="Freeform 63">
              <a:extLst>
                <a:ext uri="{FF2B5EF4-FFF2-40B4-BE49-F238E27FC236}">
                  <a16:creationId xmlns:a16="http://schemas.microsoft.com/office/drawing/2014/main" id="{512BBD96-B6AE-409F-B1A3-6DE4DECB5E79}"/>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5" name="Freeform 64">
              <a:extLst>
                <a:ext uri="{FF2B5EF4-FFF2-40B4-BE49-F238E27FC236}">
                  <a16:creationId xmlns:a16="http://schemas.microsoft.com/office/drawing/2014/main" id="{41055D44-C33B-471E-8605-A7C3897858A2}"/>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6" name="Freeform 65">
              <a:extLst>
                <a:ext uri="{FF2B5EF4-FFF2-40B4-BE49-F238E27FC236}">
                  <a16:creationId xmlns:a16="http://schemas.microsoft.com/office/drawing/2014/main" id="{7CA8B3FB-3FDE-4FA1-A8E7-46D0277DDDB8}"/>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7" name="Freeform 66">
              <a:extLst>
                <a:ext uri="{FF2B5EF4-FFF2-40B4-BE49-F238E27FC236}">
                  <a16:creationId xmlns:a16="http://schemas.microsoft.com/office/drawing/2014/main" id="{AABAB29B-0590-4453-AEEA-1C266C1AF0B8}"/>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8" name="Freeform 67">
              <a:extLst>
                <a:ext uri="{FF2B5EF4-FFF2-40B4-BE49-F238E27FC236}">
                  <a16:creationId xmlns:a16="http://schemas.microsoft.com/office/drawing/2014/main" id="{B47FF5A1-63AD-4927-8881-D293A875DD81}"/>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9" name="Freeform 68">
              <a:extLst>
                <a:ext uri="{FF2B5EF4-FFF2-40B4-BE49-F238E27FC236}">
                  <a16:creationId xmlns:a16="http://schemas.microsoft.com/office/drawing/2014/main" id="{4DC973EE-1A3A-4787-8E44-A5DF4E643A7A}"/>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0" name="Freeform 69">
              <a:extLst>
                <a:ext uri="{FF2B5EF4-FFF2-40B4-BE49-F238E27FC236}">
                  <a16:creationId xmlns:a16="http://schemas.microsoft.com/office/drawing/2014/main" id="{3359FA0E-E1D0-4425-8DBF-3533AB1C9EE4}"/>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1" name="Freeform 70">
              <a:extLst>
                <a:ext uri="{FF2B5EF4-FFF2-40B4-BE49-F238E27FC236}">
                  <a16:creationId xmlns:a16="http://schemas.microsoft.com/office/drawing/2014/main" id="{836AB815-7AE7-4CB1-99CD-8DA1B89ADD6C}"/>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2" name="Rectangle 71">
              <a:extLst>
                <a:ext uri="{FF2B5EF4-FFF2-40B4-BE49-F238E27FC236}">
                  <a16:creationId xmlns:a16="http://schemas.microsoft.com/office/drawing/2014/main" id="{82BB9674-ACE6-4F31-830F-3D0BAA19BD48}"/>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3" name="Rectangle 72">
              <a:extLst>
                <a:ext uri="{FF2B5EF4-FFF2-40B4-BE49-F238E27FC236}">
                  <a16:creationId xmlns:a16="http://schemas.microsoft.com/office/drawing/2014/main" id="{3F5A4C12-AF02-4349-B9D1-8B832ED408D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4" name="Rectangle 73">
              <a:extLst>
                <a:ext uri="{FF2B5EF4-FFF2-40B4-BE49-F238E27FC236}">
                  <a16:creationId xmlns:a16="http://schemas.microsoft.com/office/drawing/2014/main" id="{7D911624-48B7-4A54-884B-14B6758031F8}"/>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5" name="Rectangle 74">
              <a:extLst>
                <a:ext uri="{FF2B5EF4-FFF2-40B4-BE49-F238E27FC236}">
                  <a16:creationId xmlns:a16="http://schemas.microsoft.com/office/drawing/2014/main" id="{DD3929A4-5D35-402D-844C-09FAC6BFDBA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6" name="Rectangle 75">
              <a:extLst>
                <a:ext uri="{FF2B5EF4-FFF2-40B4-BE49-F238E27FC236}">
                  <a16:creationId xmlns:a16="http://schemas.microsoft.com/office/drawing/2014/main" id="{A0DC8910-D083-4283-BA01-3DD01D230CED}"/>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7" name="Rectangle 76">
              <a:extLst>
                <a:ext uri="{FF2B5EF4-FFF2-40B4-BE49-F238E27FC236}">
                  <a16:creationId xmlns:a16="http://schemas.microsoft.com/office/drawing/2014/main" id="{B3A34CCB-D359-49A5-A864-8784566F3BF0}"/>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8" name="Rectangle 77">
              <a:extLst>
                <a:ext uri="{FF2B5EF4-FFF2-40B4-BE49-F238E27FC236}">
                  <a16:creationId xmlns:a16="http://schemas.microsoft.com/office/drawing/2014/main" id="{216775BC-6B00-40F9-9822-799B6E9CACDD}"/>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9" name="Rectangle 78">
              <a:extLst>
                <a:ext uri="{FF2B5EF4-FFF2-40B4-BE49-F238E27FC236}">
                  <a16:creationId xmlns:a16="http://schemas.microsoft.com/office/drawing/2014/main" id="{8E9E16C0-43B4-485D-8AD7-A533F7D3C57F}"/>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0" name="Rectangle 79">
              <a:extLst>
                <a:ext uri="{FF2B5EF4-FFF2-40B4-BE49-F238E27FC236}">
                  <a16:creationId xmlns:a16="http://schemas.microsoft.com/office/drawing/2014/main" id="{6ACFC239-4293-4D4B-B47C-6D4A6282D1FB}"/>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1" name="Rectangle 80">
              <a:extLst>
                <a:ext uri="{FF2B5EF4-FFF2-40B4-BE49-F238E27FC236}">
                  <a16:creationId xmlns:a16="http://schemas.microsoft.com/office/drawing/2014/main" id="{CCDBD839-CA95-45C3-A32E-D22D8A6717D6}"/>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2" name="Rectangle 81">
              <a:extLst>
                <a:ext uri="{FF2B5EF4-FFF2-40B4-BE49-F238E27FC236}">
                  <a16:creationId xmlns:a16="http://schemas.microsoft.com/office/drawing/2014/main" id="{8F7D063C-A6C4-4794-8075-8F09EBF76F2E}"/>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3" name="Rectangle 82">
              <a:extLst>
                <a:ext uri="{FF2B5EF4-FFF2-40B4-BE49-F238E27FC236}">
                  <a16:creationId xmlns:a16="http://schemas.microsoft.com/office/drawing/2014/main" id="{A25B81D1-E028-4579-81E0-2E4FC2FDA53E}"/>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4" name="Rectangle 83">
              <a:extLst>
                <a:ext uri="{FF2B5EF4-FFF2-40B4-BE49-F238E27FC236}">
                  <a16:creationId xmlns:a16="http://schemas.microsoft.com/office/drawing/2014/main" id="{9545D7C0-B5CC-4914-8068-93E1F9DE3B58}"/>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5" name="Rectangle 84">
              <a:extLst>
                <a:ext uri="{FF2B5EF4-FFF2-40B4-BE49-F238E27FC236}">
                  <a16:creationId xmlns:a16="http://schemas.microsoft.com/office/drawing/2014/main" id="{DE7FA999-4B99-4CDA-B201-947E4CE1CF5E}"/>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Rectangle 85">
              <a:extLst>
                <a:ext uri="{FF2B5EF4-FFF2-40B4-BE49-F238E27FC236}">
                  <a16:creationId xmlns:a16="http://schemas.microsoft.com/office/drawing/2014/main" id="{E37EBFE4-B2FE-421B-BFEE-D93DCC6F879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Rectangle 86">
              <a:extLst>
                <a:ext uri="{FF2B5EF4-FFF2-40B4-BE49-F238E27FC236}">
                  <a16:creationId xmlns:a16="http://schemas.microsoft.com/office/drawing/2014/main" id="{FABD5269-E8A7-4162-B672-BDEB25C9CA3C}"/>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8" name="Rectangle 87">
              <a:extLst>
                <a:ext uri="{FF2B5EF4-FFF2-40B4-BE49-F238E27FC236}">
                  <a16:creationId xmlns:a16="http://schemas.microsoft.com/office/drawing/2014/main" id="{3AECC786-E65F-4CA3-8ADA-E92CE50A73B7}"/>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9" name="Rectangle 88">
              <a:extLst>
                <a:ext uri="{FF2B5EF4-FFF2-40B4-BE49-F238E27FC236}">
                  <a16:creationId xmlns:a16="http://schemas.microsoft.com/office/drawing/2014/main" id="{B6F83ABF-9CD7-4819-993A-83196226AA76}"/>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0" name="Rectangle 89">
              <a:extLst>
                <a:ext uri="{FF2B5EF4-FFF2-40B4-BE49-F238E27FC236}">
                  <a16:creationId xmlns:a16="http://schemas.microsoft.com/office/drawing/2014/main" id="{2C592CD5-49FC-4D51-8C4A-4C93817AC103}"/>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1" name="Rectangle 90">
              <a:extLst>
                <a:ext uri="{FF2B5EF4-FFF2-40B4-BE49-F238E27FC236}">
                  <a16:creationId xmlns:a16="http://schemas.microsoft.com/office/drawing/2014/main" id="{88117AD4-8C8B-4C4C-AD22-7DEAAC2A826A}"/>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2" name="Rectangle 91">
              <a:extLst>
                <a:ext uri="{FF2B5EF4-FFF2-40B4-BE49-F238E27FC236}">
                  <a16:creationId xmlns:a16="http://schemas.microsoft.com/office/drawing/2014/main" id="{65E39AB1-9F61-417C-AA47-BA4E6DA2AFB8}"/>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3" name="Rectangle 92">
              <a:extLst>
                <a:ext uri="{FF2B5EF4-FFF2-40B4-BE49-F238E27FC236}">
                  <a16:creationId xmlns:a16="http://schemas.microsoft.com/office/drawing/2014/main" id="{A75A7F44-00CF-4206-9535-E414866DF571}"/>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4" name="Rectangle 93">
              <a:extLst>
                <a:ext uri="{FF2B5EF4-FFF2-40B4-BE49-F238E27FC236}">
                  <a16:creationId xmlns:a16="http://schemas.microsoft.com/office/drawing/2014/main" id="{2CFE0D32-D23B-4798-95AD-3A8861CE5FC8}"/>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5" name="Rectangle 94">
              <a:extLst>
                <a:ext uri="{FF2B5EF4-FFF2-40B4-BE49-F238E27FC236}">
                  <a16:creationId xmlns:a16="http://schemas.microsoft.com/office/drawing/2014/main" id="{B9DBEDDF-A7B1-40D8-9E43-D781BD3BE0B1}"/>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6" name="Rectangle 95">
              <a:extLst>
                <a:ext uri="{FF2B5EF4-FFF2-40B4-BE49-F238E27FC236}">
                  <a16:creationId xmlns:a16="http://schemas.microsoft.com/office/drawing/2014/main" id="{D44FD34C-08AE-4C38-BC36-8AD430492648}"/>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7" name="Rectangle 96">
              <a:extLst>
                <a:ext uri="{FF2B5EF4-FFF2-40B4-BE49-F238E27FC236}">
                  <a16:creationId xmlns:a16="http://schemas.microsoft.com/office/drawing/2014/main" id="{68A37A1B-FA27-4C61-BD52-35B2F9B1E4FD}"/>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8" name="Freeform 97">
              <a:extLst>
                <a:ext uri="{FF2B5EF4-FFF2-40B4-BE49-F238E27FC236}">
                  <a16:creationId xmlns:a16="http://schemas.microsoft.com/office/drawing/2014/main" id="{D1A2E5A0-B4BD-4893-9AC7-23218C5127DA}"/>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9" name="Freeform 98">
              <a:extLst>
                <a:ext uri="{FF2B5EF4-FFF2-40B4-BE49-F238E27FC236}">
                  <a16:creationId xmlns:a16="http://schemas.microsoft.com/office/drawing/2014/main" id="{B40997BA-D87B-4BA4-9E12-67EFAA65A096}"/>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0" name="Rectangle 99">
              <a:extLst>
                <a:ext uri="{FF2B5EF4-FFF2-40B4-BE49-F238E27FC236}">
                  <a16:creationId xmlns:a16="http://schemas.microsoft.com/office/drawing/2014/main" id="{44EBCF59-F0E1-41DE-83DE-368F5ADF76E3}"/>
                </a:ext>
              </a:extLst>
            </p:cNvPr>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1" name="Rectangle 100">
              <a:extLst>
                <a:ext uri="{FF2B5EF4-FFF2-40B4-BE49-F238E27FC236}">
                  <a16:creationId xmlns:a16="http://schemas.microsoft.com/office/drawing/2014/main" id="{AA374C98-7136-4671-93AB-F28C95BDD2AA}"/>
                </a:ext>
              </a:extLst>
            </p:cNvPr>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2" name="Rectangle 101">
              <a:extLst>
                <a:ext uri="{FF2B5EF4-FFF2-40B4-BE49-F238E27FC236}">
                  <a16:creationId xmlns:a16="http://schemas.microsoft.com/office/drawing/2014/main" id="{02009F29-7AF1-4FDD-B689-DFD189D3641B}"/>
                </a:ext>
              </a:extLst>
            </p:cNvPr>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3" name="Rectangle 102">
              <a:extLst>
                <a:ext uri="{FF2B5EF4-FFF2-40B4-BE49-F238E27FC236}">
                  <a16:creationId xmlns:a16="http://schemas.microsoft.com/office/drawing/2014/main" id="{14D7ADA4-8F08-47D0-AAE7-18B88D1B8F80}"/>
                </a:ext>
              </a:extLst>
            </p:cNvPr>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4" name="Rectangle 103">
              <a:extLst>
                <a:ext uri="{FF2B5EF4-FFF2-40B4-BE49-F238E27FC236}">
                  <a16:creationId xmlns:a16="http://schemas.microsoft.com/office/drawing/2014/main" id="{CE268CF5-A0E6-4CE6-8766-4215D6E8FF3C}"/>
                </a:ext>
              </a:extLst>
            </p:cNvPr>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5" name="Rectangle 104">
              <a:extLst>
                <a:ext uri="{FF2B5EF4-FFF2-40B4-BE49-F238E27FC236}">
                  <a16:creationId xmlns:a16="http://schemas.microsoft.com/office/drawing/2014/main" id="{6BFD64F8-B3F5-4650-99DB-7B62A62344EE}"/>
                </a:ext>
              </a:extLst>
            </p:cNvPr>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6" name="Rectangle 105">
              <a:extLst>
                <a:ext uri="{FF2B5EF4-FFF2-40B4-BE49-F238E27FC236}">
                  <a16:creationId xmlns:a16="http://schemas.microsoft.com/office/drawing/2014/main" id="{66C2D921-96F8-4A0E-8F13-AE81A2232EC7}"/>
                </a:ext>
              </a:extLst>
            </p:cNvPr>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106">
              <a:extLst>
                <a:ext uri="{FF2B5EF4-FFF2-40B4-BE49-F238E27FC236}">
                  <a16:creationId xmlns:a16="http://schemas.microsoft.com/office/drawing/2014/main" id="{975BBD5E-05C8-43CA-968C-0ECA993A418E}"/>
                </a:ext>
              </a:extLst>
            </p:cNvPr>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8" name="Rectangle 107">
              <a:extLst>
                <a:ext uri="{FF2B5EF4-FFF2-40B4-BE49-F238E27FC236}">
                  <a16:creationId xmlns:a16="http://schemas.microsoft.com/office/drawing/2014/main" id="{AB279078-F893-4717-A766-D6C28896E7A7}"/>
                </a:ext>
              </a:extLst>
            </p:cNvPr>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9" name="Rectangle 108">
              <a:extLst>
                <a:ext uri="{FF2B5EF4-FFF2-40B4-BE49-F238E27FC236}">
                  <a16:creationId xmlns:a16="http://schemas.microsoft.com/office/drawing/2014/main" id="{372E2E65-B532-4D5E-96ED-576D2B59F872}"/>
                </a:ext>
              </a:extLst>
            </p:cNvPr>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0" name="Rectangle 109">
              <a:extLst>
                <a:ext uri="{FF2B5EF4-FFF2-40B4-BE49-F238E27FC236}">
                  <a16:creationId xmlns:a16="http://schemas.microsoft.com/office/drawing/2014/main" id="{012ED677-8DDC-41A7-938F-B46756EF1EED}"/>
                </a:ext>
              </a:extLst>
            </p:cNvPr>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1" name="Rectangle 110">
              <a:extLst>
                <a:ext uri="{FF2B5EF4-FFF2-40B4-BE49-F238E27FC236}">
                  <a16:creationId xmlns:a16="http://schemas.microsoft.com/office/drawing/2014/main" id="{FAEAAB01-A514-4B28-960B-E68CB93D1C70}"/>
                </a:ext>
              </a:extLst>
            </p:cNvPr>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2" name="Rectangle 111">
              <a:extLst>
                <a:ext uri="{FF2B5EF4-FFF2-40B4-BE49-F238E27FC236}">
                  <a16:creationId xmlns:a16="http://schemas.microsoft.com/office/drawing/2014/main" id="{845533D3-43F9-43F9-8C70-9D3BE018E0DB}"/>
                </a:ext>
              </a:extLst>
            </p:cNvPr>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3" name="Rectangle 112">
              <a:extLst>
                <a:ext uri="{FF2B5EF4-FFF2-40B4-BE49-F238E27FC236}">
                  <a16:creationId xmlns:a16="http://schemas.microsoft.com/office/drawing/2014/main" id="{06665F8A-8013-424B-89C6-703E6FCC274E}"/>
                </a:ext>
              </a:extLst>
            </p:cNvPr>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4" name="Rectangle 113">
              <a:extLst>
                <a:ext uri="{FF2B5EF4-FFF2-40B4-BE49-F238E27FC236}">
                  <a16:creationId xmlns:a16="http://schemas.microsoft.com/office/drawing/2014/main" id="{E7BAF1E6-8028-4452-AA9B-8EB3363D09B8}"/>
                </a:ext>
              </a:extLst>
            </p:cNvPr>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5" name="Rectangle 114">
              <a:extLst>
                <a:ext uri="{FF2B5EF4-FFF2-40B4-BE49-F238E27FC236}">
                  <a16:creationId xmlns:a16="http://schemas.microsoft.com/office/drawing/2014/main" id="{91F307BA-ADBC-46E1-99C6-99A589BF3405}"/>
                </a:ext>
              </a:extLst>
            </p:cNvPr>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6" name="Rectangle 115">
              <a:extLst>
                <a:ext uri="{FF2B5EF4-FFF2-40B4-BE49-F238E27FC236}">
                  <a16:creationId xmlns:a16="http://schemas.microsoft.com/office/drawing/2014/main" id="{94C62B79-B1FD-4741-BE7D-892CD0AA49F8}"/>
                </a:ext>
              </a:extLst>
            </p:cNvPr>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7" name="Rectangle 116">
              <a:extLst>
                <a:ext uri="{FF2B5EF4-FFF2-40B4-BE49-F238E27FC236}">
                  <a16:creationId xmlns:a16="http://schemas.microsoft.com/office/drawing/2014/main" id="{24533AF1-DD06-4965-ACF1-8FB1E4DCF8E4}"/>
                </a:ext>
              </a:extLst>
            </p:cNvPr>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8" name="Rectangle 117">
              <a:extLst>
                <a:ext uri="{FF2B5EF4-FFF2-40B4-BE49-F238E27FC236}">
                  <a16:creationId xmlns:a16="http://schemas.microsoft.com/office/drawing/2014/main" id="{385781DC-995D-433F-BFF3-D5173B98A6C4}"/>
                </a:ext>
              </a:extLst>
            </p:cNvPr>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9" name="Rectangle 118">
              <a:extLst>
                <a:ext uri="{FF2B5EF4-FFF2-40B4-BE49-F238E27FC236}">
                  <a16:creationId xmlns:a16="http://schemas.microsoft.com/office/drawing/2014/main" id="{A4373C8C-8163-4C72-8F7B-91394FD97F9F}"/>
                </a:ext>
              </a:extLst>
            </p:cNvPr>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0" name="Rectangle 119">
              <a:extLst>
                <a:ext uri="{FF2B5EF4-FFF2-40B4-BE49-F238E27FC236}">
                  <a16:creationId xmlns:a16="http://schemas.microsoft.com/office/drawing/2014/main" id="{D6DF47BA-B7CE-4B9E-ACC3-E5B0A8E1026E}"/>
                </a:ext>
              </a:extLst>
            </p:cNvPr>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1" name="Rectangle 120">
              <a:extLst>
                <a:ext uri="{FF2B5EF4-FFF2-40B4-BE49-F238E27FC236}">
                  <a16:creationId xmlns:a16="http://schemas.microsoft.com/office/drawing/2014/main" id="{34701730-C6B2-4A21-87A9-B7BE8D31513D}"/>
                </a:ext>
              </a:extLst>
            </p:cNvPr>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2" name="Rectangle 121">
              <a:extLst>
                <a:ext uri="{FF2B5EF4-FFF2-40B4-BE49-F238E27FC236}">
                  <a16:creationId xmlns:a16="http://schemas.microsoft.com/office/drawing/2014/main" id="{4E58F163-8ED5-4CF1-8355-B3723096A838}"/>
                </a:ext>
              </a:extLst>
            </p:cNvPr>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3" name="Rectangle 122">
              <a:extLst>
                <a:ext uri="{FF2B5EF4-FFF2-40B4-BE49-F238E27FC236}">
                  <a16:creationId xmlns:a16="http://schemas.microsoft.com/office/drawing/2014/main" id="{A2AF6DE4-179C-4740-B328-DB773C78FC8A}"/>
                </a:ext>
              </a:extLst>
            </p:cNvPr>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4" name="Rectangle 123">
              <a:extLst>
                <a:ext uri="{FF2B5EF4-FFF2-40B4-BE49-F238E27FC236}">
                  <a16:creationId xmlns:a16="http://schemas.microsoft.com/office/drawing/2014/main" id="{E4BBC75E-11A0-4DCE-AD7E-79570BADF862}"/>
                </a:ext>
              </a:extLst>
            </p:cNvPr>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5" name="Rectangle 124">
              <a:extLst>
                <a:ext uri="{FF2B5EF4-FFF2-40B4-BE49-F238E27FC236}">
                  <a16:creationId xmlns:a16="http://schemas.microsoft.com/office/drawing/2014/main" id="{66060CF3-C18B-4EB4-8A9E-84AA7D586F45}"/>
                </a:ext>
              </a:extLst>
            </p:cNvPr>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6" name="Rectangle 125">
              <a:extLst>
                <a:ext uri="{FF2B5EF4-FFF2-40B4-BE49-F238E27FC236}">
                  <a16:creationId xmlns:a16="http://schemas.microsoft.com/office/drawing/2014/main" id="{3C321A30-FD15-4E6B-8E04-089CB2EB774B}"/>
                </a:ext>
              </a:extLst>
            </p:cNvPr>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17" name="Group 316">
            <a:extLst>
              <a:ext uri="{FF2B5EF4-FFF2-40B4-BE49-F238E27FC236}">
                <a16:creationId xmlns:a16="http://schemas.microsoft.com/office/drawing/2014/main" id="{40BB1DDF-E931-4648-B239-FE9673346B8E}"/>
              </a:ext>
            </a:extLst>
          </p:cNvPr>
          <p:cNvGrpSpPr/>
          <p:nvPr/>
        </p:nvGrpSpPr>
        <p:grpSpPr>
          <a:xfrm>
            <a:off x="2876927" y="5773659"/>
            <a:ext cx="454716" cy="619325"/>
            <a:chOff x="7413281" y="5753909"/>
            <a:chExt cx="1016318" cy="1240170"/>
          </a:xfrm>
        </p:grpSpPr>
        <p:sp>
          <p:nvSpPr>
            <p:cNvPr id="318" name="Rectangle 10">
              <a:extLst>
                <a:ext uri="{FF2B5EF4-FFF2-40B4-BE49-F238E27FC236}">
                  <a16:creationId xmlns:a16="http://schemas.microsoft.com/office/drawing/2014/main" id="{2B4C9131-E1FF-40F0-B271-111ABCC01CC0}"/>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9" name="Rectangle 11">
              <a:extLst>
                <a:ext uri="{FF2B5EF4-FFF2-40B4-BE49-F238E27FC236}">
                  <a16:creationId xmlns:a16="http://schemas.microsoft.com/office/drawing/2014/main" id="{FDD80C89-09DF-49B5-AF6D-C72BBA6C6AB6}"/>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0" name="Rectangle 21">
              <a:extLst>
                <a:ext uri="{FF2B5EF4-FFF2-40B4-BE49-F238E27FC236}">
                  <a16:creationId xmlns:a16="http://schemas.microsoft.com/office/drawing/2014/main" id="{7DC97D9C-6583-4242-AAC6-AA65B7C3C990}"/>
                </a:ext>
              </a:extLst>
            </p:cNvPr>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1" name="Freeform 22">
              <a:extLst>
                <a:ext uri="{FF2B5EF4-FFF2-40B4-BE49-F238E27FC236}">
                  <a16:creationId xmlns:a16="http://schemas.microsoft.com/office/drawing/2014/main" id="{7A6D0029-A0FB-4C12-8E49-7144E033EF94}"/>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2" name="Rectangle 26">
              <a:extLst>
                <a:ext uri="{FF2B5EF4-FFF2-40B4-BE49-F238E27FC236}">
                  <a16:creationId xmlns:a16="http://schemas.microsoft.com/office/drawing/2014/main" id="{95B37E1A-ABDA-4B62-B736-16CEE6F491AE}"/>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3" name="Rectangle 27">
              <a:extLst>
                <a:ext uri="{FF2B5EF4-FFF2-40B4-BE49-F238E27FC236}">
                  <a16:creationId xmlns:a16="http://schemas.microsoft.com/office/drawing/2014/main" id="{07C4B97C-42F9-4423-9BF5-D5754BAC501C}"/>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4" name="Freeform 28">
              <a:extLst>
                <a:ext uri="{FF2B5EF4-FFF2-40B4-BE49-F238E27FC236}">
                  <a16:creationId xmlns:a16="http://schemas.microsoft.com/office/drawing/2014/main" id="{16591E75-C040-4440-838E-5AEF55F1F1C8}"/>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5" name="Freeform 29">
              <a:extLst>
                <a:ext uri="{FF2B5EF4-FFF2-40B4-BE49-F238E27FC236}">
                  <a16:creationId xmlns:a16="http://schemas.microsoft.com/office/drawing/2014/main" id="{1E1776F4-48F0-4DBE-B4C8-6F7752476C18}"/>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6" name="Rectangle 30">
              <a:extLst>
                <a:ext uri="{FF2B5EF4-FFF2-40B4-BE49-F238E27FC236}">
                  <a16:creationId xmlns:a16="http://schemas.microsoft.com/office/drawing/2014/main" id="{63356170-A50C-49A7-BA22-8F184BCE86E2}"/>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7" name="Rectangle 31">
              <a:extLst>
                <a:ext uri="{FF2B5EF4-FFF2-40B4-BE49-F238E27FC236}">
                  <a16:creationId xmlns:a16="http://schemas.microsoft.com/office/drawing/2014/main" id="{F42B5FD1-B0A9-454F-8720-81FCB601163E}"/>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8" name="Rectangle 32">
              <a:extLst>
                <a:ext uri="{FF2B5EF4-FFF2-40B4-BE49-F238E27FC236}">
                  <a16:creationId xmlns:a16="http://schemas.microsoft.com/office/drawing/2014/main" id="{7D068F25-F803-4FAC-9B6A-930519B95231}"/>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9" name="Rectangle 33">
              <a:extLst>
                <a:ext uri="{FF2B5EF4-FFF2-40B4-BE49-F238E27FC236}">
                  <a16:creationId xmlns:a16="http://schemas.microsoft.com/office/drawing/2014/main" id="{E4EE1BBE-D2CB-4DAA-87EF-4E45F481DCB5}"/>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Rectangle 34">
              <a:extLst>
                <a:ext uri="{FF2B5EF4-FFF2-40B4-BE49-F238E27FC236}">
                  <a16:creationId xmlns:a16="http://schemas.microsoft.com/office/drawing/2014/main" id="{2A566E8E-BB1E-4367-B980-0439C57CC1B2}"/>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Rectangle 35">
              <a:extLst>
                <a:ext uri="{FF2B5EF4-FFF2-40B4-BE49-F238E27FC236}">
                  <a16:creationId xmlns:a16="http://schemas.microsoft.com/office/drawing/2014/main" id="{FEE49B4B-8A3F-43CC-827B-64E424A14235}"/>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Rectangle 36">
              <a:extLst>
                <a:ext uri="{FF2B5EF4-FFF2-40B4-BE49-F238E27FC236}">
                  <a16:creationId xmlns:a16="http://schemas.microsoft.com/office/drawing/2014/main" id="{4654F89A-E5C0-4011-949A-D5E58AB2FE9B}"/>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37">
              <a:extLst>
                <a:ext uri="{FF2B5EF4-FFF2-40B4-BE49-F238E27FC236}">
                  <a16:creationId xmlns:a16="http://schemas.microsoft.com/office/drawing/2014/main" id="{FFC734FA-790E-4066-BA01-BA4301ED026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38">
              <a:extLst>
                <a:ext uri="{FF2B5EF4-FFF2-40B4-BE49-F238E27FC236}">
                  <a16:creationId xmlns:a16="http://schemas.microsoft.com/office/drawing/2014/main" id="{D044E361-3618-43A6-8D3A-D8D2557B26E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39">
              <a:extLst>
                <a:ext uri="{FF2B5EF4-FFF2-40B4-BE49-F238E27FC236}">
                  <a16:creationId xmlns:a16="http://schemas.microsoft.com/office/drawing/2014/main" id="{E663DD5A-403D-4CD7-9DC4-1CD81E9DFE4E}"/>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40">
              <a:extLst>
                <a:ext uri="{FF2B5EF4-FFF2-40B4-BE49-F238E27FC236}">
                  <a16:creationId xmlns:a16="http://schemas.microsoft.com/office/drawing/2014/main" id="{AE435668-AA72-4CE9-9347-BF5DA0B781E7}"/>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41">
              <a:extLst>
                <a:ext uri="{FF2B5EF4-FFF2-40B4-BE49-F238E27FC236}">
                  <a16:creationId xmlns:a16="http://schemas.microsoft.com/office/drawing/2014/main" id="{2C808800-67B2-4CB1-8F57-FE840246998B}"/>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42">
              <a:extLst>
                <a:ext uri="{FF2B5EF4-FFF2-40B4-BE49-F238E27FC236}">
                  <a16:creationId xmlns:a16="http://schemas.microsoft.com/office/drawing/2014/main" id="{E9559F68-AA45-47FE-9056-B687C7A07292}"/>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43">
              <a:extLst>
                <a:ext uri="{FF2B5EF4-FFF2-40B4-BE49-F238E27FC236}">
                  <a16:creationId xmlns:a16="http://schemas.microsoft.com/office/drawing/2014/main" id="{8FD271CB-A5D9-4494-AD87-959C585E95D6}"/>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44">
              <a:extLst>
                <a:ext uri="{FF2B5EF4-FFF2-40B4-BE49-F238E27FC236}">
                  <a16:creationId xmlns:a16="http://schemas.microsoft.com/office/drawing/2014/main" id="{0524883F-91B3-479A-A719-990B72DCA5EE}"/>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45">
              <a:extLst>
                <a:ext uri="{FF2B5EF4-FFF2-40B4-BE49-F238E27FC236}">
                  <a16:creationId xmlns:a16="http://schemas.microsoft.com/office/drawing/2014/main" id="{F8007A89-AA26-4B56-B8F2-4B2FB0664CB9}"/>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46">
              <a:extLst>
                <a:ext uri="{FF2B5EF4-FFF2-40B4-BE49-F238E27FC236}">
                  <a16:creationId xmlns:a16="http://schemas.microsoft.com/office/drawing/2014/main" id="{24DDA9CB-AA07-4FD5-95BC-0065C412C5EE}"/>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47">
              <a:extLst>
                <a:ext uri="{FF2B5EF4-FFF2-40B4-BE49-F238E27FC236}">
                  <a16:creationId xmlns:a16="http://schemas.microsoft.com/office/drawing/2014/main" id="{BFA232B2-8BBE-4FEB-B894-2483C21DD854}"/>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48">
              <a:extLst>
                <a:ext uri="{FF2B5EF4-FFF2-40B4-BE49-F238E27FC236}">
                  <a16:creationId xmlns:a16="http://schemas.microsoft.com/office/drawing/2014/main" id="{7EBA5FB6-34E0-4438-A32D-DAA9CF953EDB}"/>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49">
              <a:extLst>
                <a:ext uri="{FF2B5EF4-FFF2-40B4-BE49-F238E27FC236}">
                  <a16:creationId xmlns:a16="http://schemas.microsoft.com/office/drawing/2014/main" id="{21C85870-C664-4546-AE80-1BD242FB32EF}"/>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50">
              <a:extLst>
                <a:ext uri="{FF2B5EF4-FFF2-40B4-BE49-F238E27FC236}">
                  <a16:creationId xmlns:a16="http://schemas.microsoft.com/office/drawing/2014/main" id="{F9AFF6B3-8103-4885-9840-8A4768636D23}"/>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51">
              <a:extLst>
                <a:ext uri="{FF2B5EF4-FFF2-40B4-BE49-F238E27FC236}">
                  <a16:creationId xmlns:a16="http://schemas.microsoft.com/office/drawing/2014/main" id="{503CEC8A-C1C9-4B6D-9A19-5F236CCE3CE4}"/>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52">
              <a:extLst>
                <a:ext uri="{FF2B5EF4-FFF2-40B4-BE49-F238E27FC236}">
                  <a16:creationId xmlns:a16="http://schemas.microsoft.com/office/drawing/2014/main" id="{E3F8A9BF-7A0D-4FAB-AF9D-7A2BD29CEDDC}"/>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53">
              <a:extLst>
                <a:ext uri="{FF2B5EF4-FFF2-40B4-BE49-F238E27FC236}">
                  <a16:creationId xmlns:a16="http://schemas.microsoft.com/office/drawing/2014/main" id="{42552422-ACE6-46EB-92AE-DF264F66BB6A}"/>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54">
              <a:extLst>
                <a:ext uri="{FF2B5EF4-FFF2-40B4-BE49-F238E27FC236}">
                  <a16:creationId xmlns:a16="http://schemas.microsoft.com/office/drawing/2014/main" id="{A623CF46-2DC7-44E8-AA97-DB130C9BCF59}"/>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55">
              <a:extLst>
                <a:ext uri="{FF2B5EF4-FFF2-40B4-BE49-F238E27FC236}">
                  <a16:creationId xmlns:a16="http://schemas.microsoft.com/office/drawing/2014/main" id="{99E5EC46-EF27-4593-9CBF-0BA3F0EE8E6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56">
              <a:extLst>
                <a:ext uri="{FF2B5EF4-FFF2-40B4-BE49-F238E27FC236}">
                  <a16:creationId xmlns:a16="http://schemas.microsoft.com/office/drawing/2014/main" id="{06C87CF4-2D79-4534-9109-B66A5CE4E7A0}"/>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57">
              <a:extLst>
                <a:ext uri="{FF2B5EF4-FFF2-40B4-BE49-F238E27FC236}">
                  <a16:creationId xmlns:a16="http://schemas.microsoft.com/office/drawing/2014/main" id="{D863B31D-AB1A-4440-AE12-2ED24ACF40B1}"/>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58">
              <a:extLst>
                <a:ext uri="{FF2B5EF4-FFF2-40B4-BE49-F238E27FC236}">
                  <a16:creationId xmlns:a16="http://schemas.microsoft.com/office/drawing/2014/main" id="{9884FCDC-0661-4B3B-8A09-0D786EE9A4C0}"/>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59">
              <a:extLst>
                <a:ext uri="{FF2B5EF4-FFF2-40B4-BE49-F238E27FC236}">
                  <a16:creationId xmlns:a16="http://schemas.microsoft.com/office/drawing/2014/main" id="{0D8C6521-49DA-4DCB-8753-DC98D3E3BC33}"/>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60">
              <a:extLst>
                <a:ext uri="{FF2B5EF4-FFF2-40B4-BE49-F238E27FC236}">
                  <a16:creationId xmlns:a16="http://schemas.microsoft.com/office/drawing/2014/main" id="{44725F65-A4B3-4C8B-B831-D7F3B117B942}"/>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7" name="Rectangle 61">
              <a:extLst>
                <a:ext uri="{FF2B5EF4-FFF2-40B4-BE49-F238E27FC236}">
                  <a16:creationId xmlns:a16="http://schemas.microsoft.com/office/drawing/2014/main" id="{A338EE76-3222-4210-8AFE-627D4794B5F3}"/>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8" name="Rectangle 62">
              <a:extLst>
                <a:ext uri="{FF2B5EF4-FFF2-40B4-BE49-F238E27FC236}">
                  <a16:creationId xmlns:a16="http://schemas.microsoft.com/office/drawing/2014/main" id="{BC33A68C-B1A9-4254-AB4A-C76A4DEE537F}"/>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9" name="Freeform 63">
              <a:extLst>
                <a:ext uri="{FF2B5EF4-FFF2-40B4-BE49-F238E27FC236}">
                  <a16:creationId xmlns:a16="http://schemas.microsoft.com/office/drawing/2014/main" id="{35D77002-3117-4066-A6DE-5E18D7DECD23}"/>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0" name="Freeform 64">
              <a:extLst>
                <a:ext uri="{FF2B5EF4-FFF2-40B4-BE49-F238E27FC236}">
                  <a16:creationId xmlns:a16="http://schemas.microsoft.com/office/drawing/2014/main" id="{917720AE-569E-4E41-BE25-927D451A3972}"/>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1" name="Freeform 65">
              <a:extLst>
                <a:ext uri="{FF2B5EF4-FFF2-40B4-BE49-F238E27FC236}">
                  <a16:creationId xmlns:a16="http://schemas.microsoft.com/office/drawing/2014/main" id="{919B47CC-C4C7-46EC-93AE-56B95D780362}"/>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2" name="Freeform 66">
              <a:extLst>
                <a:ext uri="{FF2B5EF4-FFF2-40B4-BE49-F238E27FC236}">
                  <a16:creationId xmlns:a16="http://schemas.microsoft.com/office/drawing/2014/main" id="{8134EF9F-79CC-458E-989D-D3C83B3D43F7}"/>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3" name="Freeform 67">
              <a:extLst>
                <a:ext uri="{FF2B5EF4-FFF2-40B4-BE49-F238E27FC236}">
                  <a16:creationId xmlns:a16="http://schemas.microsoft.com/office/drawing/2014/main" id="{424DF64F-F688-4E1C-B26B-BF15A86AFE8D}"/>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4" name="Freeform 68">
              <a:extLst>
                <a:ext uri="{FF2B5EF4-FFF2-40B4-BE49-F238E27FC236}">
                  <a16:creationId xmlns:a16="http://schemas.microsoft.com/office/drawing/2014/main" id="{A35D6767-357D-4A6C-8BF8-3ED8EAE5AFB2}"/>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5" name="Freeform 69">
              <a:extLst>
                <a:ext uri="{FF2B5EF4-FFF2-40B4-BE49-F238E27FC236}">
                  <a16:creationId xmlns:a16="http://schemas.microsoft.com/office/drawing/2014/main" id="{BAB633B0-69D0-4C36-A247-1925036C2712}"/>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6" name="Freeform 70">
              <a:extLst>
                <a:ext uri="{FF2B5EF4-FFF2-40B4-BE49-F238E27FC236}">
                  <a16:creationId xmlns:a16="http://schemas.microsoft.com/office/drawing/2014/main" id="{77F794CF-D018-4D08-B2B9-272376957801}"/>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7" name="Rectangle 71">
              <a:extLst>
                <a:ext uri="{FF2B5EF4-FFF2-40B4-BE49-F238E27FC236}">
                  <a16:creationId xmlns:a16="http://schemas.microsoft.com/office/drawing/2014/main" id="{92FE885C-6F10-4EE2-AB79-112F9FFF5EF6}"/>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8" name="Rectangle 72">
              <a:extLst>
                <a:ext uri="{FF2B5EF4-FFF2-40B4-BE49-F238E27FC236}">
                  <a16:creationId xmlns:a16="http://schemas.microsoft.com/office/drawing/2014/main" id="{54B6B588-88FA-4D42-A212-8F08FA13F7EC}"/>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9" name="Rectangle 73">
              <a:extLst>
                <a:ext uri="{FF2B5EF4-FFF2-40B4-BE49-F238E27FC236}">
                  <a16:creationId xmlns:a16="http://schemas.microsoft.com/office/drawing/2014/main" id="{A6254714-3E87-43A2-92D0-DDFBD53EC315}"/>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0" name="Rectangle 74">
              <a:extLst>
                <a:ext uri="{FF2B5EF4-FFF2-40B4-BE49-F238E27FC236}">
                  <a16:creationId xmlns:a16="http://schemas.microsoft.com/office/drawing/2014/main" id="{1E39E810-8048-43F8-8BCE-06E1B1357B3A}"/>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1" name="Rectangle 75">
              <a:extLst>
                <a:ext uri="{FF2B5EF4-FFF2-40B4-BE49-F238E27FC236}">
                  <a16:creationId xmlns:a16="http://schemas.microsoft.com/office/drawing/2014/main" id="{77A46693-3384-4B60-B661-D1D30EEFB3A9}"/>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2" name="Rectangle 76">
              <a:extLst>
                <a:ext uri="{FF2B5EF4-FFF2-40B4-BE49-F238E27FC236}">
                  <a16:creationId xmlns:a16="http://schemas.microsoft.com/office/drawing/2014/main" id="{FDCA7943-BB5E-45A6-9729-375AAF1CAFBE}"/>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3" name="Rectangle 77">
              <a:extLst>
                <a:ext uri="{FF2B5EF4-FFF2-40B4-BE49-F238E27FC236}">
                  <a16:creationId xmlns:a16="http://schemas.microsoft.com/office/drawing/2014/main" id="{B0C27F6C-5F95-4CF3-9325-D5A34B2B4F9B}"/>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4" name="Rectangle 78">
              <a:extLst>
                <a:ext uri="{FF2B5EF4-FFF2-40B4-BE49-F238E27FC236}">
                  <a16:creationId xmlns:a16="http://schemas.microsoft.com/office/drawing/2014/main" id="{807DA853-2DE8-4FC8-A01E-8BEB00414D40}"/>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5" name="Rectangle 79">
              <a:extLst>
                <a:ext uri="{FF2B5EF4-FFF2-40B4-BE49-F238E27FC236}">
                  <a16:creationId xmlns:a16="http://schemas.microsoft.com/office/drawing/2014/main" id="{EDCD73CB-5516-413F-BF3D-7AE8A2192FDC}"/>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6" name="Rectangle 80">
              <a:extLst>
                <a:ext uri="{FF2B5EF4-FFF2-40B4-BE49-F238E27FC236}">
                  <a16:creationId xmlns:a16="http://schemas.microsoft.com/office/drawing/2014/main" id="{BFF1EAD9-7353-49CB-8E2E-134350594A92}"/>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7" name="Rectangle 81">
              <a:extLst>
                <a:ext uri="{FF2B5EF4-FFF2-40B4-BE49-F238E27FC236}">
                  <a16:creationId xmlns:a16="http://schemas.microsoft.com/office/drawing/2014/main" id="{6CBC50A2-3BA2-4A7A-AE00-70BFF91EB640}"/>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8" name="Rectangle 82">
              <a:extLst>
                <a:ext uri="{FF2B5EF4-FFF2-40B4-BE49-F238E27FC236}">
                  <a16:creationId xmlns:a16="http://schemas.microsoft.com/office/drawing/2014/main" id="{AB01A0F3-A5BF-48F5-8A4B-3820DC659C20}"/>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9" name="Rectangle 83">
              <a:extLst>
                <a:ext uri="{FF2B5EF4-FFF2-40B4-BE49-F238E27FC236}">
                  <a16:creationId xmlns:a16="http://schemas.microsoft.com/office/drawing/2014/main" id="{46C51BCD-CEF9-43D5-9347-2ECFD5432A6D}"/>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0" name="Rectangle 84">
              <a:extLst>
                <a:ext uri="{FF2B5EF4-FFF2-40B4-BE49-F238E27FC236}">
                  <a16:creationId xmlns:a16="http://schemas.microsoft.com/office/drawing/2014/main" id="{C7E7D07D-74E4-4E08-9460-C670E5E39EA0}"/>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1" name="Rectangle 85">
              <a:extLst>
                <a:ext uri="{FF2B5EF4-FFF2-40B4-BE49-F238E27FC236}">
                  <a16:creationId xmlns:a16="http://schemas.microsoft.com/office/drawing/2014/main" id="{739DEAB1-4042-4EB6-BD5C-FD44903B2CCE}"/>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2" name="Rectangle 86">
              <a:extLst>
                <a:ext uri="{FF2B5EF4-FFF2-40B4-BE49-F238E27FC236}">
                  <a16:creationId xmlns:a16="http://schemas.microsoft.com/office/drawing/2014/main" id="{97570314-649E-43D1-AE5B-E733F46FAA93}"/>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3" name="Rectangle 87">
              <a:extLst>
                <a:ext uri="{FF2B5EF4-FFF2-40B4-BE49-F238E27FC236}">
                  <a16:creationId xmlns:a16="http://schemas.microsoft.com/office/drawing/2014/main" id="{50372A7C-0A5F-4788-B436-6D749D65DC03}"/>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4" name="Rectangle 88">
              <a:extLst>
                <a:ext uri="{FF2B5EF4-FFF2-40B4-BE49-F238E27FC236}">
                  <a16:creationId xmlns:a16="http://schemas.microsoft.com/office/drawing/2014/main" id="{DC154A71-2B9F-4961-BD47-C83BA3C5107C}"/>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5" name="Rectangle 89">
              <a:extLst>
                <a:ext uri="{FF2B5EF4-FFF2-40B4-BE49-F238E27FC236}">
                  <a16:creationId xmlns:a16="http://schemas.microsoft.com/office/drawing/2014/main" id="{8716BA86-6266-471E-88D7-28769FD423CC}"/>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6" name="Rectangle 90">
              <a:extLst>
                <a:ext uri="{FF2B5EF4-FFF2-40B4-BE49-F238E27FC236}">
                  <a16:creationId xmlns:a16="http://schemas.microsoft.com/office/drawing/2014/main" id="{03F8B236-95C6-4DE8-861D-A093BA8F5FCB}"/>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7" name="Rectangle 91">
              <a:extLst>
                <a:ext uri="{FF2B5EF4-FFF2-40B4-BE49-F238E27FC236}">
                  <a16:creationId xmlns:a16="http://schemas.microsoft.com/office/drawing/2014/main" id="{DEE3E4E8-377F-49C9-9DDD-BB7AD627F235}"/>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8" name="Rectangle 92">
              <a:extLst>
                <a:ext uri="{FF2B5EF4-FFF2-40B4-BE49-F238E27FC236}">
                  <a16:creationId xmlns:a16="http://schemas.microsoft.com/office/drawing/2014/main" id="{3C47AF0E-6257-4FCE-9CF4-C541A8661461}"/>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9" name="Rectangle 93">
              <a:extLst>
                <a:ext uri="{FF2B5EF4-FFF2-40B4-BE49-F238E27FC236}">
                  <a16:creationId xmlns:a16="http://schemas.microsoft.com/office/drawing/2014/main" id="{D44132F2-1878-4073-9823-0CA7E721A78A}"/>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0" name="Rectangle 94">
              <a:extLst>
                <a:ext uri="{FF2B5EF4-FFF2-40B4-BE49-F238E27FC236}">
                  <a16:creationId xmlns:a16="http://schemas.microsoft.com/office/drawing/2014/main" id="{DBD706B1-AD57-4CE6-942E-B928EA4CD8C7}"/>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1" name="Rectangle 95">
              <a:extLst>
                <a:ext uri="{FF2B5EF4-FFF2-40B4-BE49-F238E27FC236}">
                  <a16:creationId xmlns:a16="http://schemas.microsoft.com/office/drawing/2014/main" id="{438E97CD-DA68-42EF-B20A-A2F4FA078B3B}"/>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2" name="Rectangle 96">
              <a:extLst>
                <a:ext uri="{FF2B5EF4-FFF2-40B4-BE49-F238E27FC236}">
                  <a16:creationId xmlns:a16="http://schemas.microsoft.com/office/drawing/2014/main" id="{590F13BE-6C49-469C-BB7C-40E1380EE883}"/>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3" name="Freeform 97">
              <a:extLst>
                <a:ext uri="{FF2B5EF4-FFF2-40B4-BE49-F238E27FC236}">
                  <a16:creationId xmlns:a16="http://schemas.microsoft.com/office/drawing/2014/main" id="{A3A4FEDD-9F9E-412F-87BF-90A65206E863}"/>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4" name="Freeform 98">
              <a:extLst>
                <a:ext uri="{FF2B5EF4-FFF2-40B4-BE49-F238E27FC236}">
                  <a16:creationId xmlns:a16="http://schemas.microsoft.com/office/drawing/2014/main" id="{EEDF5DA3-5FF7-4A81-962A-1E74ECA932F2}"/>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5" name="Rectangle 99">
              <a:extLst>
                <a:ext uri="{FF2B5EF4-FFF2-40B4-BE49-F238E27FC236}">
                  <a16:creationId xmlns:a16="http://schemas.microsoft.com/office/drawing/2014/main" id="{B6B12211-69DC-4571-9A42-F918E969FE00}"/>
                </a:ext>
              </a:extLst>
            </p:cNvPr>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6" name="Rectangle 100">
              <a:extLst>
                <a:ext uri="{FF2B5EF4-FFF2-40B4-BE49-F238E27FC236}">
                  <a16:creationId xmlns:a16="http://schemas.microsoft.com/office/drawing/2014/main" id="{1999B9FC-16F0-43AF-8F36-C9DF12A2BB61}"/>
                </a:ext>
              </a:extLst>
            </p:cNvPr>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7" name="Rectangle 101">
              <a:extLst>
                <a:ext uri="{FF2B5EF4-FFF2-40B4-BE49-F238E27FC236}">
                  <a16:creationId xmlns:a16="http://schemas.microsoft.com/office/drawing/2014/main" id="{013E9A57-89DD-4F15-A89B-8929A57F6862}"/>
                </a:ext>
              </a:extLst>
            </p:cNvPr>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8" name="Rectangle 102">
              <a:extLst>
                <a:ext uri="{FF2B5EF4-FFF2-40B4-BE49-F238E27FC236}">
                  <a16:creationId xmlns:a16="http://schemas.microsoft.com/office/drawing/2014/main" id="{B9AE992D-4874-42C0-908A-6320C46F00EF}"/>
                </a:ext>
              </a:extLst>
            </p:cNvPr>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9" name="Rectangle 103">
              <a:extLst>
                <a:ext uri="{FF2B5EF4-FFF2-40B4-BE49-F238E27FC236}">
                  <a16:creationId xmlns:a16="http://schemas.microsoft.com/office/drawing/2014/main" id="{E7928171-84E3-4CC1-BEF6-EE1E31E4C6E5}"/>
                </a:ext>
              </a:extLst>
            </p:cNvPr>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0" name="Rectangle 104">
              <a:extLst>
                <a:ext uri="{FF2B5EF4-FFF2-40B4-BE49-F238E27FC236}">
                  <a16:creationId xmlns:a16="http://schemas.microsoft.com/office/drawing/2014/main" id="{F2300AE9-742E-4A4B-B302-B7E38106C357}"/>
                </a:ext>
              </a:extLst>
            </p:cNvPr>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1" name="Rectangle 105">
              <a:extLst>
                <a:ext uri="{FF2B5EF4-FFF2-40B4-BE49-F238E27FC236}">
                  <a16:creationId xmlns:a16="http://schemas.microsoft.com/office/drawing/2014/main" id="{5B0063DD-D8F8-48C1-A028-62CE5315CCF0}"/>
                </a:ext>
              </a:extLst>
            </p:cNvPr>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2" name="Rectangle 106">
              <a:extLst>
                <a:ext uri="{FF2B5EF4-FFF2-40B4-BE49-F238E27FC236}">
                  <a16:creationId xmlns:a16="http://schemas.microsoft.com/office/drawing/2014/main" id="{9A63A05F-3D8F-48BB-AABA-41EAE07FB34A}"/>
                </a:ext>
              </a:extLst>
            </p:cNvPr>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3" name="Rectangle 107">
              <a:extLst>
                <a:ext uri="{FF2B5EF4-FFF2-40B4-BE49-F238E27FC236}">
                  <a16:creationId xmlns:a16="http://schemas.microsoft.com/office/drawing/2014/main" id="{5BACC891-AF26-4F02-9D57-71E4574A4B02}"/>
                </a:ext>
              </a:extLst>
            </p:cNvPr>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4" name="Rectangle 108">
              <a:extLst>
                <a:ext uri="{FF2B5EF4-FFF2-40B4-BE49-F238E27FC236}">
                  <a16:creationId xmlns:a16="http://schemas.microsoft.com/office/drawing/2014/main" id="{3E326FBD-9624-4E83-B030-E1F3931AC086}"/>
                </a:ext>
              </a:extLst>
            </p:cNvPr>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5" name="Rectangle 109">
              <a:extLst>
                <a:ext uri="{FF2B5EF4-FFF2-40B4-BE49-F238E27FC236}">
                  <a16:creationId xmlns:a16="http://schemas.microsoft.com/office/drawing/2014/main" id="{4C06D502-22A1-422E-8C74-289CB08D178B}"/>
                </a:ext>
              </a:extLst>
            </p:cNvPr>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6" name="Rectangle 110">
              <a:extLst>
                <a:ext uri="{FF2B5EF4-FFF2-40B4-BE49-F238E27FC236}">
                  <a16:creationId xmlns:a16="http://schemas.microsoft.com/office/drawing/2014/main" id="{F79E4038-2A2B-44E3-B29D-D3728C219FEF}"/>
                </a:ext>
              </a:extLst>
            </p:cNvPr>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7" name="Rectangle 111">
              <a:extLst>
                <a:ext uri="{FF2B5EF4-FFF2-40B4-BE49-F238E27FC236}">
                  <a16:creationId xmlns:a16="http://schemas.microsoft.com/office/drawing/2014/main" id="{2ED1C3C9-B05D-495A-A053-916809621A57}"/>
                </a:ext>
              </a:extLst>
            </p:cNvPr>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8" name="Rectangle 112">
              <a:extLst>
                <a:ext uri="{FF2B5EF4-FFF2-40B4-BE49-F238E27FC236}">
                  <a16:creationId xmlns:a16="http://schemas.microsoft.com/office/drawing/2014/main" id="{A1AD3842-AC20-4FE8-B67F-9248271AF86C}"/>
                </a:ext>
              </a:extLst>
            </p:cNvPr>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9" name="Rectangle 113">
              <a:extLst>
                <a:ext uri="{FF2B5EF4-FFF2-40B4-BE49-F238E27FC236}">
                  <a16:creationId xmlns:a16="http://schemas.microsoft.com/office/drawing/2014/main" id="{A1B6EA19-D0D7-42FB-B213-4930567C1A7D}"/>
                </a:ext>
              </a:extLst>
            </p:cNvPr>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0" name="Rectangle 114">
              <a:extLst>
                <a:ext uri="{FF2B5EF4-FFF2-40B4-BE49-F238E27FC236}">
                  <a16:creationId xmlns:a16="http://schemas.microsoft.com/office/drawing/2014/main" id="{EE98E4AF-5C4C-44FB-8A10-DF4238B3A3BA}"/>
                </a:ext>
              </a:extLst>
            </p:cNvPr>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1" name="Rectangle 115">
              <a:extLst>
                <a:ext uri="{FF2B5EF4-FFF2-40B4-BE49-F238E27FC236}">
                  <a16:creationId xmlns:a16="http://schemas.microsoft.com/office/drawing/2014/main" id="{99161A0B-73BD-43DD-A998-D3B10D602086}"/>
                </a:ext>
              </a:extLst>
            </p:cNvPr>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2" name="Rectangle 116">
              <a:extLst>
                <a:ext uri="{FF2B5EF4-FFF2-40B4-BE49-F238E27FC236}">
                  <a16:creationId xmlns:a16="http://schemas.microsoft.com/office/drawing/2014/main" id="{0790F12A-9AF6-4B75-9E12-25AF6515D569}"/>
                </a:ext>
              </a:extLst>
            </p:cNvPr>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3" name="Rectangle 117">
              <a:extLst>
                <a:ext uri="{FF2B5EF4-FFF2-40B4-BE49-F238E27FC236}">
                  <a16:creationId xmlns:a16="http://schemas.microsoft.com/office/drawing/2014/main" id="{AA858C71-40BD-41C3-BF22-C3B5633FD5C5}"/>
                </a:ext>
              </a:extLst>
            </p:cNvPr>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4" name="Rectangle 118">
              <a:extLst>
                <a:ext uri="{FF2B5EF4-FFF2-40B4-BE49-F238E27FC236}">
                  <a16:creationId xmlns:a16="http://schemas.microsoft.com/office/drawing/2014/main" id="{7E95AF9A-C947-4D47-82CC-77F7C9FDD837}"/>
                </a:ext>
              </a:extLst>
            </p:cNvPr>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5" name="Rectangle 119">
              <a:extLst>
                <a:ext uri="{FF2B5EF4-FFF2-40B4-BE49-F238E27FC236}">
                  <a16:creationId xmlns:a16="http://schemas.microsoft.com/office/drawing/2014/main" id="{DCE027FA-A877-4F75-98E9-1DD4830AAC3D}"/>
                </a:ext>
              </a:extLst>
            </p:cNvPr>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6" name="Rectangle 120">
              <a:extLst>
                <a:ext uri="{FF2B5EF4-FFF2-40B4-BE49-F238E27FC236}">
                  <a16:creationId xmlns:a16="http://schemas.microsoft.com/office/drawing/2014/main" id="{3E8B398E-2227-4D65-856A-3640E23C877A}"/>
                </a:ext>
              </a:extLst>
            </p:cNvPr>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7" name="Rectangle 121">
              <a:extLst>
                <a:ext uri="{FF2B5EF4-FFF2-40B4-BE49-F238E27FC236}">
                  <a16:creationId xmlns:a16="http://schemas.microsoft.com/office/drawing/2014/main" id="{B6DF56C5-BABF-4BF2-B523-D425A19F222A}"/>
                </a:ext>
              </a:extLst>
            </p:cNvPr>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8" name="Rectangle 122">
              <a:extLst>
                <a:ext uri="{FF2B5EF4-FFF2-40B4-BE49-F238E27FC236}">
                  <a16:creationId xmlns:a16="http://schemas.microsoft.com/office/drawing/2014/main" id="{964A7D66-1EE5-4151-BB57-C097E628A2C6}"/>
                </a:ext>
              </a:extLst>
            </p:cNvPr>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9" name="Rectangle 123">
              <a:extLst>
                <a:ext uri="{FF2B5EF4-FFF2-40B4-BE49-F238E27FC236}">
                  <a16:creationId xmlns:a16="http://schemas.microsoft.com/office/drawing/2014/main" id="{D5746DFB-FF75-4826-9EBF-34FE9379588E}"/>
                </a:ext>
              </a:extLst>
            </p:cNvPr>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0" name="Rectangle 124">
              <a:extLst>
                <a:ext uri="{FF2B5EF4-FFF2-40B4-BE49-F238E27FC236}">
                  <a16:creationId xmlns:a16="http://schemas.microsoft.com/office/drawing/2014/main" id="{463A6B44-F641-4072-B395-53E49EB9002D}"/>
                </a:ext>
              </a:extLst>
            </p:cNvPr>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1" name="Rectangle 125">
              <a:extLst>
                <a:ext uri="{FF2B5EF4-FFF2-40B4-BE49-F238E27FC236}">
                  <a16:creationId xmlns:a16="http://schemas.microsoft.com/office/drawing/2014/main" id="{1ABB11FD-605A-4954-9BA5-A84F09FC52EF}"/>
                </a:ext>
              </a:extLst>
            </p:cNvPr>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1A6ECB7-642B-4186-B7CC-A04F75442777}"/>
              </a:ext>
            </a:extLst>
          </p:cNvPr>
          <p:cNvGrpSpPr/>
          <p:nvPr/>
        </p:nvGrpSpPr>
        <p:grpSpPr>
          <a:xfrm>
            <a:off x="7259734" y="1317103"/>
            <a:ext cx="1192125" cy="665251"/>
            <a:chOff x="7405306" y="1314792"/>
            <a:chExt cx="1216030" cy="678591"/>
          </a:xfrm>
        </p:grpSpPr>
        <p:sp>
          <p:nvSpPr>
            <p:cNvPr id="424" name="Freeform 11">
              <a:extLst>
                <a:ext uri="{FF2B5EF4-FFF2-40B4-BE49-F238E27FC236}">
                  <a16:creationId xmlns:a16="http://schemas.microsoft.com/office/drawing/2014/main" id="{F5B02690-4223-4415-837D-5B64D2A605F9}"/>
                </a:ext>
              </a:extLst>
            </p:cNvPr>
            <p:cNvSpPr>
              <a:spLocks/>
            </p:cNvSpPr>
            <p:nvPr/>
          </p:nvSpPr>
          <p:spPr bwMode="auto">
            <a:xfrm>
              <a:off x="7405306" y="1314792"/>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5" name="TextBox 424">
              <a:extLst>
                <a:ext uri="{FF2B5EF4-FFF2-40B4-BE49-F238E27FC236}">
                  <a16:creationId xmlns:a16="http://schemas.microsoft.com/office/drawing/2014/main" id="{7C11BD14-07E6-4B26-9AA7-DFDC896FB324}"/>
                </a:ext>
              </a:extLst>
            </p:cNvPr>
            <p:cNvSpPr txBox="1"/>
            <p:nvPr/>
          </p:nvSpPr>
          <p:spPr>
            <a:xfrm>
              <a:off x="7405306" y="1448618"/>
              <a:ext cx="1216030" cy="544765"/>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p>
          </p:txBody>
        </p:sp>
      </p:grpSp>
      <p:sp>
        <p:nvSpPr>
          <p:cNvPr id="426" name="Laptop_E770" descr="Laptop&#10;">
            <a:extLst>
              <a:ext uri="{FF2B5EF4-FFF2-40B4-BE49-F238E27FC236}">
                <a16:creationId xmlns:a16="http://schemas.microsoft.com/office/drawing/2014/main" id="{AE161268-9134-437C-8808-EDB57A42DC70}"/>
              </a:ext>
            </a:extLst>
          </p:cNvPr>
          <p:cNvSpPr>
            <a:spLocks noChangeAspect="1" noEditPoints="1"/>
          </p:cNvSpPr>
          <p:nvPr/>
        </p:nvSpPr>
        <p:spPr bwMode="auto">
          <a:xfrm>
            <a:off x="1867233" y="6000271"/>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27" name="Laptop_E770" descr="Laptop&#10;">
            <a:extLst>
              <a:ext uri="{FF2B5EF4-FFF2-40B4-BE49-F238E27FC236}">
                <a16:creationId xmlns:a16="http://schemas.microsoft.com/office/drawing/2014/main" id="{3D8D7091-11FA-4527-87C1-ADA9C1114AF5}"/>
              </a:ext>
            </a:extLst>
          </p:cNvPr>
          <p:cNvSpPr>
            <a:spLocks noChangeAspect="1" noEditPoints="1"/>
          </p:cNvSpPr>
          <p:nvPr/>
        </p:nvSpPr>
        <p:spPr bwMode="auto">
          <a:xfrm>
            <a:off x="1186818" y="5995774"/>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29" name="TextBox 628">
            <a:extLst>
              <a:ext uri="{FF2B5EF4-FFF2-40B4-BE49-F238E27FC236}">
                <a16:creationId xmlns:a16="http://schemas.microsoft.com/office/drawing/2014/main" id="{BD458449-CB76-402F-83CC-6341FE8BAD86}"/>
              </a:ext>
            </a:extLst>
          </p:cNvPr>
          <p:cNvSpPr txBox="1"/>
          <p:nvPr/>
        </p:nvSpPr>
        <p:spPr>
          <a:xfrm>
            <a:off x="4916108" y="1772431"/>
            <a:ext cx="87583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Hub</a:t>
            </a:r>
          </a:p>
        </p:txBody>
      </p:sp>
      <p:pic>
        <p:nvPicPr>
          <p:cNvPr id="630" name="Picture 629">
            <a:extLst>
              <a:ext uri="{FF2B5EF4-FFF2-40B4-BE49-F238E27FC236}">
                <a16:creationId xmlns:a16="http://schemas.microsoft.com/office/drawing/2014/main" id="{6F2E9B2A-55A5-4886-BFED-44D9B8AA70A1}"/>
              </a:ext>
            </a:extLst>
          </p:cNvPr>
          <p:cNvPicPr>
            <a:picLocks noChangeAspect="1"/>
          </p:cNvPicPr>
          <p:nvPr/>
        </p:nvPicPr>
        <p:blipFill>
          <a:blip r:embed="rId9"/>
          <a:stretch>
            <a:fillRect/>
          </a:stretch>
        </p:blipFill>
        <p:spPr>
          <a:xfrm>
            <a:off x="2773694" y="2377843"/>
            <a:ext cx="478569" cy="479086"/>
          </a:xfrm>
          <a:prstGeom prst="rect">
            <a:avLst/>
          </a:prstGeom>
        </p:spPr>
      </p:pic>
      <p:pic>
        <p:nvPicPr>
          <p:cNvPr id="632" name="Picture 631">
            <a:extLst>
              <a:ext uri="{FF2B5EF4-FFF2-40B4-BE49-F238E27FC236}">
                <a16:creationId xmlns:a16="http://schemas.microsoft.com/office/drawing/2014/main" id="{48300552-B726-4332-A25C-FABB7696CD8C}"/>
              </a:ext>
            </a:extLst>
          </p:cNvPr>
          <p:cNvPicPr>
            <a:picLocks noChangeAspect="1"/>
          </p:cNvPicPr>
          <p:nvPr/>
        </p:nvPicPr>
        <p:blipFill>
          <a:blip r:embed="rId9"/>
          <a:stretch>
            <a:fillRect/>
          </a:stretch>
        </p:blipFill>
        <p:spPr>
          <a:xfrm>
            <a:off x="5126636" y="2377843"/>
            <a:ext cx="478569" cy="479086"/>
          </a:xfrm>
          <a:prstGeom prst="rect">
            <a:avLst/>
          </a:prstGeom>
        </p:spPr>
      </p:pic>
      <p:sp>
        <p:nvSpPr>
          <p:cNvPr id="633" name="TextBox 632">
            <a:extLst>
              <a:ext uri="{FF2B5EF4-FFF2-40B4-BE49-F238E27FC236}">
                <a16:creationId xmlns:a16="http://schemas.microsoft.com/office/drawing/2014/main" id="{EF0BB16F-F05B-4E92-80C4-D3469AA82B6A}"/>
              </a:ext>
            </a:extLst>
          </p:cNvPr>
          <p:cNvSpPr txBox="1"/>
          <p:nvPr/>
        </p:nvSpPr>
        <p:spPr>
          <a:xfrm>
            <a:off x="2522526" y="1765513"/>
            <a:ext cx="87583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Hub</a:t>
            </a:r>
          </a:p>
        </p:txBody>
      </p:sp>
    </p:spTree>
    <p:extLst>
      <p:ext uri="{BB962C8B-B14F-4D97-AF65-F5344CB8AC3E}">
        <p14:creationId xmlns:p14="http://schemas.microsoft.com/office/powerpoint/2010/main" val="27570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8C7B-2894-4312-B15F-514FD8061594}"/>
              </a:ext>
            </a:extLst>
          </p:cNvPr>
          <p:cNvSpPr>
            <a:spLocks noGrp="1"/>
          </p:cNvSpPr>
          <p:nvPr>
            <p:ph type="title"/>
          </p:nvPr>
        </p:nvSpPr>
        <p:spPr/>
        <p:txBody>
          <a:bodyPr/>
          <a:lstStyle/>
          <a:p>
            <a:r>
              <a:rPr lang="en-US"/>
              <a:t>How do I </a:t>
            </a:r>
            <a:r>
              <a:rPr lang="en-US">
                <a:solidFill>
                  <a:srgbClr val="E15050"/>
                </a:solidFill>
              </a:rPr>
              <a:t>know</a:t>
            </a:r>
            <a:r>
              <a:rPr lang="en-US"/>
              <a:t> which route(s) to take?</a:t>
            </a:r>
          </a:p>
        </p:txBody>
      </p:sp>
      <p:sp>
        <p:nvSpPr>
          <p:cNvPr id="3" name="Text Placeholder 2">
            <a:extLst>
              <a:ext uri="{FF2B5EF4-FFF2-40B4-BE49-F238E27FC236}">
                <a16:creationId xmlns:a16="http://schemas.microsoft.com/office/drawing/2014/main" id="{43D2E6CF-5B87-4117-80B9-1DFA2D0A4EE6}"/>
              </a:ext>
            </a:extLst>
          </p:cNvPr>
          <p:cNvSpPr>
            <a:spLocks noGrp="1"/>
          </p:cNvSpPr>
          <p:nvPr>
            <p:ph type="body" sz="quarter" idx="10"/>
          </p:nvPr>
        </p:nvSpPr>
        <p:spPr>
          <a:xfrm>
            <a:off x="269241" y="1187962"/>
            <a:ext cx="5674369" cy="5314121"/>
          </a:xfrm>
        </p:spPr>
        <p:txBody>
          <a:bodyPr>
            <a:normAutofit fontScale="92500" lnSpcReduction="10000"/>
          </a:bodyPr>
          <a:lstStyle/>
          <a:p>
            <a:pPr marL="0" indent="0">
              <a:buNone/>
            </a:pPr>
            <a:r>
              <a:rPr lang="en-US" sz="2353" dirty="0">
                <a:solidFill>
                  <a:srgbClr val="FF5050"/>
                </a:solidFill>
              </a:rPr>
              <a:t>LPM (Longest Prefix Match) rules!</a:t>
            </a:r>
          </a:p>
          <a:p>
            <a:pPr marL="695634" lvl="1" indent="-504217">
              <a:buFont typeface="Wingdings" panose="05000000000000000000" pitchFamily="2" charset="2"/>
              <a:buChar char="Ø"/>
            </a:pPr>
            <a:r>
              <a:rPr lang="en-US" sz="1765" dirty="0"/>
              <a:t>Routes with the longest prefix match of the destination will be taken</a:t>
            </a:r>
          </a:p>
          <a:p>
            <a:pPr marL="695634" lvl="1" indent="-504217">
              <a:buFont typeface="Wingdings" panose="05000000000000000000" pitchFamily="2" charset="2"/>
              <a:buChar char="Ø"/>
            </a:pPr>
            <a:r>
              <a:rPr lang="en-US" sz="1765" dirty="0"/>
              <a:t>LPM == “more specific route”</a:t>
            </a:r>
          </a:p>
          <a:p>
            <a:pPr marL="695634" lvl="1" indent="-504217">
              <a:buFont typeface="Wingdings" panose="05000000000000000000" pitchFamily="2" charset="2"/>
              <a:buChar char="Ø"/>
            </a:pPr>
            <a:r>
              <a:rPr lang="en-US" sz="1765" dirty="0"/>
              <a:t>10.0.0.0/</a:t>
            </a:r>
            <a:r>
              <a:rPr lang="en-US" sz="1765" b="1" dirty="0">
                <a:solidFill>
                  <a:srgbClr val="FF0000"/>
                </a:solidFill>
              </a:rPr>
              <a:t>24</a:t>
            </a:r>
            <a:r>
              <a:rPr lang="en-US" sz="1765" dirty="0"/>
              <a:t> is more specific then 10.0.0.0/</a:t>
            </a:r>
            <a:r>
              <a:rPr lang="en-US" sz="1765" b="1" dirty="0">
                <a:solidFill>
                  <a:srgbClr val="FF0000"/>
                </a:solidFill>
              </a:rPr>
              <a:t>16</a:t>
            </a:r>
          </a:p>
          <a:p>
            <a:pPr marL="191416" lvl="1" indent="0">
              <a:buNone/>
            </a:pPr>
            <a:endParaRPr lang="en-US" sz="1765" dirty="0">
              <a:solidFill>
                <a:srgbClr val="FF5050"/>
              </a:solidFill>
            </a:endParaRPr>
          </a:p>
          <a:p>
            <a:pPr marL="0" indent="0">
              <a:buNone/>
            </a:pPr>
            <a:r>
              <a:rPr lang="en-US" sz="2353" dirty="0">
                <a:solidFill>
                  <a:srgbClr val="FF5050"/>
                </a:solidFill>
              </a:rPr>
              <a:t>Tie breaker – Static &gt;&gt; BGP &gt;&gt; System</a:t>
            </a:r>
            <a:endParaRPr lang="en-US" sz="2353" dirty="0">
              <a:solidFill>
                <a:schemeClr val="accent2"/>
              </a:solidFill>
            </a:endParaRPr>
          </a:p>
          <a:p>
            <a:pPr marL="698746" lvl="1" indent="-448193">
              <a:buFont typeface="+mj-lt"/>
              <a:buAutoNum type="arabicPeriod"/>
            </a:pPr>
            <a:r>
              <a:rPr lang="en-US" sz="1765" dirty="0"/>
              <a:t>Static routes</a:t>
            </a:r>
          </a:p>
          <a:p>
            <a:pPr lvl="4">
              <a:buFont typeface="Wingdings" panose="05000000000000000000" pitchFamily="2" charset="2"/>
              <a:buChar char="§"/>
            </a:pPr>
            <a:r>
              <a:rPr lang="en-US" sz="1765" dirty="0"/>
              <a:t>User-defined routes</a:t>
            </a:r>
          </a:p>
          <a:p>
            <a:pPr lvl="4">
              <a:buFont typeface="Wingdings" panose="05000000000000000000" pitchFamily="2" charset="2"/>
              <a:buChar char="§"/>
            </a:pPr>
            <a:r>
              <a:rPr lang="en-US" sz="1765" dirty="0"/>
              <a:t>Service endpoints*</a:t>
            </a:r>
          </a:p>
          <a:p>
            <a:pPr lvl="4">
              <a:buFont typeface="Wingdings" panose="05000000000000000000" pitchFamily="2" charset="2"/>
              <a:buChar char="§"/>
            </a:pPr>
            <a:r>
              <a:rPr lang="en-US" sz="1765" dirty="0"/>
              <a:t>VNet peering*</a:t>
            </a:r>
          </a:p>
          <a:p>
            <a:pPr lvl="4">
              <a:buFont typeface="Wingdings" panose="05000000000000000000" pitchFamily="2" charset="2"/>
              <a:buChar char="§"/>
            </a:pPr>
            <a:r>
              <a:rPr lang="en-US" sz="1765" dirty="0"/>
              <a:t>(*) Added by the system in UDR, but you can add routes to override</a:t>
            </a:r>
            <a:endParaRPr lang="en-US" sz="1372" dirty="0"/>
          </a:p>
          <a:p>
            <a:pPr marL="698746" lvl="1" indent="-448193">
              <a:buFont typeface="+mj-lt"/>
              <a:buAutoNum type="arabicPeriod"/>
            </a:pPr>
            <a:r>
              <a:rPr lang="en-US" sz="1765" dirty="0"/>
              <a:t>BGP / Gateway routes</a:t>
            </a:r>
          </a:p>
          <a:p>
            <a:pPr lvl="4">
              <a:buFont typeface="Wingdings" panose="05000000000000000000" pitchFamily="2" charset="2"/>
              <a:buChar char="§"/>
            </a:pPr>
            <a:r>
              <a:rPr lang="en-US" sz="1765" dirty="0"/>
              <a:t>BGP routes advertised via ExpressRoute or VPN </a:t>
            </a:r>
            <a:r>
              <a:rPr lang="en-US" sz="1765" dirty="0">
                <a:sym typeface="Wingdings" panose="05000000000000000000" pitchFamily="2" charset="2"/>
              </a:rPr>
              <a:t> Inject into the whole VNet</a:t>
            </a:r>
            <a:endParaRPr lang="en-US" sz="1765" dirty="0"/>
          </a:p>
          <a:p>
            <a:pPr lvl="4">
              <a:buFont typeface="Wingdings" panose="05000000000000000000" pitchFamily="2" charset="2"/>
              <a:buChar char="§"/>
            </a:pPr>
            <a:r>
              <a:rPr lang="en-US" sz="1765" dirty="0"/>
              <a:t>VPN gateway static routes</a:t>
            </a:r>
          </a:p>
          <a:p>
            <a:pPr marL="698746" lvl="1" indent="-448193">
              <a:buFont typeface="+mj-lt"/>
              <a:buAutoNum type="arabicPeriod"/>
            </a:pPr>
            <a:r>
              <a:rPr lang="en-US" sz="1765" dirty="0"/>
              <a:t>System routes</a:t>
            </a:r>
          </a:p>
          <a:p>
            <a:pPr lvl="4">
              <a:buFont typeface="Wingdings" panose="05000000000000000000" pitchFamily="2" charset="2"/>
              <a:buChar char="§"/>
            </a:pPr>
            <a:r>
              <a:rPr lang="en-US" sz="1765" dirty="0"/>
              <a:t>Intra-VNet direct &amp; default to Internet</a:t>
            </a:r>
          </a:p>
          <a:p>
            <a:pPr marL="441968" lvl="2" indent="0">
              <a:buNone/>
            </a:pPr>
            <a:endParaRPr lang="en-US" sz="1961" dirty="0"/>
          </a:p>
          <a:p>
            <a:pPr marL="42018" indent="0">
              <a:buNone/>
            </a:pPr>
            <a:endParaRPr lang="en-US" sz="2549" dirty="0"/>
          </a:p>
          <a:p>
            <a:pPr lvl="2">
              <a:buFont typeface="Wingdings" panose="05000000000000000000" pitchFamily="2" charset="2"/>
              <a:buChar char="§"/>
            </a:pPr>
            <a:endParaRPr lang="en-US" sz="1765" dirty="0"/>
          </a:p>
        </p:txBody>
      </p:sp>
      <p:sp>
        <p:nvSpPr>
          <p:cNvPr id="4" name="Text Placeholder 3">
            <a:extLst>
              <a:ext uri="{FF2B5EF4-FFF2-40B4-BE49-F238E27FC236}">
                <a16:creationId xmlns:a16="http://schemas.microsoft.com/office/drawing/2014/main" id="{133E2A76-B746-4547-9653-24FBE9E0767F}"/>
              </a:ext>
            </a:extLst>
          </p:cNvPr>
          <p:cNvSpPr>
            <a:spLocks noGrp="1"/>
          </p:cNvSpPr>
          <p:nvPr>
            <p:ph type="body" sz="quarter" idx="11"/>
          </p:nvPr>
        </p:nvSpPr>
        <p:spPr>
          <a:xfrm>
            <a:off x="6245405" y="1187963"/>
            <a:ext cx="5677358" cy="5314120"/>
          </a:xfrm>
        </p:spPr>
        <p:txBody>
          <a:bodyPr>
            <a:normAutofit/>
          </a:bodyPr>
          <a:lstStyle/>
          <a:p>
            <a:pPr marL="0" indent="0">
              <a:buNone/>
            </a:pPr>
            <a:r>
              <a:rPr lang="en-US" sz="2353">
                <a:solidFill>
                  <a:srgbClr val="FF5050"/>
                </a:solidFill>
              </a:rPr>
              <a:t>Hub-and-Spoke routing</a:t>
            </a:r>
          </a:p>
          <a:p>
            <a:pPr lvl="1">
              <a:buFont typeface="Wingdings" panose="05000000000000000000" pitchFamily="2" charset="2"/>
              <a:buChar char="Ø"/>
            </a:pPr>
            <a:r>
              <a:rPr lang="en-US" sz="1961"/>
              <a:t>Prefer VNet peering over ExpressRoute or VPN VNet-to-VNet</a:t>
            </a:r>
          </a:p>
          <a:p>
            <a:pPr lvl="1">
              <a:buFont typeface="Wingdings" panose="05000000000000000000" pitchFamily="2" charset="2"/>
              <a:buChar char="Ø"/>
            </a:pPr>
            <a:r>
              <a:rPr lang="en-US" sz="1961"/>
              <a:t>Prefer VNet Service Endpoints (Storage &amp; SQL) over BGP routes (forced tunneling)</a:t>
            </a:r>
            <a:endParaRPr lang="en-US" sz="2157"/>
          </a:p>
          <a:p>
            <a:pPr lvl="1">
              <a:buFont typeface="Wingdings" panose="05000000000000000000" pitchFamily="2" charset="2"/>
              <a:buChar char="Ø"/>
            </a:pPr>
            <a:r>
              <a:rPr lang="en-US" sz="2157"/>
              <a:t>Prefer ExpressRoute over VPN in co-existence scenarios</a:t>
            </a:r>
          </a:p>
          <a:p>
            <a:pPr lvl="1">
              <a:buFont typeface="Wingdings" panose="05000000000000000000" pitchFamily="2" charset="2"/>
              <a:buChar char="Ø"/>
            </a:pPr>
            <a:r>
              <a:rPr lang="en-US" sz="2157"/>
              <a:t>Prefer ExpressRoute connections with higher connection weight</a:t>
            </a:r>
          </a:p>
          <a:p>
            <a:pPr lvl="1">
              <a:buFont typeface="Wingdings" panose="05000000000000000000" pitchFamily="2" charset="2"/>
              <a:buChar char="Ø"/>
            </a:pPr>
            <a:r>
              <a:rPr lang="en-US" sz="2157"/>
              <a:t>Prefer “shortest” path – honor AS prepending</a:t>
            </a:r>
          </a:p>
          <a:p>
            <a:pPr lvl="1">
              <a:buFont typeface="Wingdings" panose="05000000000000000000" pitchFamily="2" charset="2"/>
              <a:buChar char="Ø"/>
            </a:pPr>
            <a:r>
              <a:rPr lang="en-US" sz="1961"/>
              <a:t>Spoke-to-spoke in one hub is NOT connected by default – VNet peering is non-transitive</a:t>
            </a:r>
          </a:p>
          <a:p>
            <a:pPr lvl="1">
              <a:buFont typeface="Wingdings" panose="05000000000000000000" pitchFamily="2" charset="2"/>
              <a:buChar char="Ø"/>
            </a:pPr>
            <a:r>
              <a:rPr lang="en-US" sz="1961"/>
              <a:t>Spoke-to-spoke between two hubs works through gateway transit</a:t>
            </a:r>
          </a:p>
          <a:p>
            <a:pPr lvl="1">
              <a:buFont typeface="Wingdings" panose="05000000000000000000" pitchFamily="2" charset="2"/>
              <a:buChar char="Ø"/>
            </a:pPr>
            <a:endParaRPr lang="en-US" sz="1961"/>
          </a:p>
          <a:p>
            <a:pPr>
              <a:spcBef>
                <a:spcPts val="294"/>
              </a:spcBef>
            </a:pPr>
            <a:endParaRPr lang="en-US" sz="1765"/>
          </a:p>
          <a:p>
            <a:pPr>
              <a:spcBef>
                <a:spcPts val="294"/>
              </a:spcBef>
            </a:pPr>
            <a:endParaRPr lang="en-US" sz="1765"/>
          </a:p>
          <a:p>
            <a:pPr lvl="1">
              <a:buFont typeface="Wingdings" panose="05000000000000000000" pitchFamily="2" charset="2"/>
              <a:buChar char="Ø"/>
            </a:pPr>
            <a:endParaRPr lang="en-US" sz="1961"/>
          </a:p>
        </p:txBody>
      </p:sp>
    </p:spTree>
    <p:extLst>
      <p:ext uri="{BB962C8B-B14F-4D97-AF65-F5344CB8AC3E}">
        <p14:creationId xmlns:p14="http://schemas.microsoft.com/office/powerpoint/2010/main" val="175348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18C7B-2894-4312-B15F-514FD8061594}"/>
              </a:ext>
            </a:extLst>
          </p:cNvPr>
          <p:cNvSpPr>
            <a:spLocks noGrp="1"/>
          </p:cNvSpPr>
          <p:nvPr>
            <p:ph type="title"/>
          </p:nvPr>
        </p:nvSpPr>
        <p:spPr/>
        <p:txBody>
          <a:bodyPr/>
          <a:lstStyle/>
          <a:p>
            <a:r>
              <a:rPr lang="en-US"/>
              <a:t>How do I </a:t>
            </a:r>
            <a:r>
              <a:rPr lang="en-US">
                <a:solidFill>
                  <a:srgbClr val="FF5050"/>
                </a:solidFill>
              </a:rPr>
              <a:t>control</a:t>
            </a:r>
            <a:r>
              <a:rPr lang="en-US"/>
              <a:t> which route(s) to take?</a:t>
            </a:r>
          </a:p>
        </p:txBody>
      </p:sp>
      <p:sp>
        <p:nvSpPr>
          <p:cNvPr id="3" name="Text Placeholder 2">
            <a:extLst>
              <a:ext uri="{FF2B5EF4-FFF2-40B4-BE49-F238E27FC236}">
                <a16:creationId xmlns:a16="http://schemas.microsoft.com/office/drawing/2014/main" id="{43D2E6CF-5B87-4117-80B9-1DFA2D0A4EE6}"/>
              </a:ext>
            </a:extLst>
          </p:cNvPr>
          <p:cNvSpPr>
            <a:spLocks noGrp="1"/>
          </p:cNvSpPr>
          <p:nvPr>
            <p:ph type="body" sz="quarter" idx="10"/>
          </p:nvPr>
        </p:nvSpPr>
        <p:spPr>
          <a:xfrm>
            <a:off x="269241" y="1187962"/>
            <a:ext cx="5674369" cy="5314120"/>
          </a:xfrm>
        </p:spPr>
        <p:txBody>
          <a:bodyPr>
            <a:normAutofit/>
          </a:bodyPr>
          <a:lstStyle/>
          <a:p>
            <a:pPr marL="0" indent="0">
              <a:buNone/>
            </a:pPr>
            <a:r>
              <a:rPr lang="en-US">
                <a:solidFill>
                  <a:srgbClr val="FF5050"/>
                </a:solidFill>
              </a:rPr>
              <a:t>ECMP – Equal-Cost, Multi-Path</a:t>
            </a:r>
          </a:p>
          <a:p>
            <a:pPr lvl="1">
              <a:buFont typeface="Wingdings" panose="05000000000000000000" pitchFamily="2" charset="2"/>
              <a:buChar char="Ø"/>
            </a:pPr>
            <a:r>
              <a:rPr lang="en-US"/>
              <a:t>“When in doubt, spread …”</a:t>
            </a:r>
          </a:p>
          <a:p>
            <a:pPr lvl="1">
              <a:buFont typeface="Wingdings" panose="05000000000000000000" pitchFamily="2" charset="2"/>
              <a:buChar char="Ø"/>
            </a:pPr>
            <a:r>
              <a:rPr lang="en-US"/>
              <a:t>Multiple paths (</a:t>
            </a:r>
            <a:r>
              <a:rPr lang="en-US" err="1"/>
              <a:t>nexthops</a:t>
            </a:r>
            <a:r>
              <a:rPr lang="en-US"/>
              <a:t>) to the same destination</a:t>
            </a:r>
          </a:p>
          <a:p>
            <a:pPr lvl="2">
              <a:buFont typeface="Wingdings" panose="05000000000000000000" pitchFamily="2" charset="2"/>
              <a:buChar char="§"/>
            </a:pPr>
            <a:r>
              <a:rPr lang="en-US"/>
              <a:t>Two UDR routes to different virtual appliances</a:t>
            </a:r>
          </a:p>
          <a:p>
            <a:pPr lvl="2">
              <a:buFont typeface="Wingdings" panose="05000000000000000000" pitchFamily="2" charset="2"/>
              <a:buChar char="§"/>
            </a:pPr>
            <a:r>
              <a:rPr lang="en-US"/>
              <a:t>Active-active VPN gateway</a:t>
            </a:r>
          </a:p>
          <a:p>
            <a:pPr lvl="2">
              <a:buFont typeface="Wingdings" panose="05000000000000000000" pitchFamily="2" charset="2"/>
              <a:buChar char="§"/>
            </a:pPr>
            <a:r>
              <a:rPr lang="en-US"/>
              <a:t>Multipath topology via BGP routing</a:t>
            </a:r>
          </a:p>
          <a:p>
            <a:pPr lvl="1">
              <a:buFont typeface="Wingdings" panose="05000000000000000000" pitchFamily="2" charset="2"/>
              <a:buChar char="Ø"/>
            </a:pPr>
            <a:r>
              <a:rPr lang="en-US"/>
              <a:t>Spreading is on “flows”</a:t>
            </a:r>
          </a:p>
          <a:p>
            <a:pPr lvl="2">
              <a:buFont typeface="Wingdings" panose="05000000000000000000" pitchFamily="2" charset="2"/>
              <a:buChar char="§"/>
            </a:pPr>
            <a:r>
              <a:rPr lang="en-US"/>
              <a:t>Packets of one flow always follow the same path (gateways, tunnels)</a:t>
            </a:r>
          </a:p>
          <a:p>
            <a:pPr lvl="2">
              <a:buFont typeface="Wingdings" panose="05000000000000000000" pitchFamily="2" charset="2"/>
              <a:buChar char="§"/>
            </a:pPr>
            <a:r>
              <a:rPr lang="en-US"/>
              <a:t>Flow - 5-tuple (TCP/UDP) </a:t>
            </a:r>
          </a:p>
          <a:p>
            <a:pPr lvl="2">
              <a:buFont typeface="Wingdings" panose="05000000000000000000" pitchFamily="2" charset="2"/>
              <a:buChar char="§"/>
            </a:pPr>
            <a:endParaRPr lang="en-US"/>
          </a:p>
        </p:txBody>
      </p:sp>
      <p:sp>
        <p:nvSpPr>
          <p:cNvPr id="4" name="Text Placeholder 3">
            <a:extLst>
              <a:ext uri="{FF2B5EF4-FFF2-40B4-BE49-F238E27FC236}">
                <a16:creationId xmlns:a16="http://schemas.microsoft.com/office/drawing/2014/main" id="{133E2A76-B746-4547-9653-24FBE9E0767F}"/>
              </a:ext>
            </a:extLst>
          </p:cNvPr>
          <p:cNvSpPr>
            <a:spLocks noGrp="1"/>
          </p:cNvSpPr>
          <p:nvPr>
            <p:ph type="body" sz="quarter" idx="11"/>
          </p:nvPr>
        </p:nvSpPr>
        <p:spPr>
          <a:xfrm>
            <a:off x="6245405" y="1187962"/>
            <a:ext cx="5677358" cy="5314119"/>
          </a:xfrm>
        </p:spPr>
        <p:txBody>
          <a:bodyPr>
            <a:normAutofit/>
          </a:bodyPr>
          <a:lstStyle/>
          <a:p>
            <a:pPr marL="0" indent="0">
              <a:buNone/>
            </a:pPr>
            <a:r>
              <a:rPr lang="en-US" dirty="0">
                <a:solidFill>
                  <a:srgbClr val="FF5050"/>
                </a:solidFill>
              </a:rPr>
              <a:t>Prefer one path over the others</a:t>
            </a:r>
          </a:p>
          <a:p>
            <a:pPr lvl="1">
              <a:buFont typeface="Wingdings" panose="05000000000000000000" pitchFamily="2" charset="2"/>
              <a:buChar char="Ø"/>
            </a:pPr>
            <a:r>
              <a:rPr lang="en-US" dirty="0"/>
              <a:t>MUST be done on BOTH ends</a:t>
            </a:r>
          </a:p>
          <a:p>
            <a:pPr lvl="2">
              <a:buFont typeface="Wingdings" panose="05000000000000000000" pitchFamily="2" charset="2"/>
              <a:buChar char="§"/>
            </a:pPr>
            <a:r>
              <a:rPr lang="en-US" dirty="0"/>
              <a:t>Prevent asymmetric routing</a:t>
            </a:r>
          </a:p>
          <a:p>
            <a:pPr lvl="1">
              <a:buFont typeface="Wingdings" panose="05000000000000000000" pitchFamily="2" charset="2"/>
              <a:buChar char="Ø"/>
            </a:pPr>
            <a:r>
              <a:rPr lang="en-US" dirty="0"/>
              <a:t>Azure </a:t>
            </a:r>
            <a:r>
              <a:rPr lang="en-US" dirty="0">
                <a:sym typeface="Wingdings" panose="05000000000000000000" pitchFamily="2" charset="2"/>
              </a:rPr>
              <a:t> </a:t>
            </a:r>
            <a:r>
              <a:rPr lang="en-US" dirty="0"/>
              <a:t>on-premises network</a:t>
            </a:r>
          </a:p>
          <a:p>
            <a:pPr lvl="2">
              <a:buFont typeface="Wingdings" panose="05000000000000000000" pitchFamily="2" charset="2"/>
              <a:buChar char="§"/>
            </a:pPr>
            <a:r>
              <a:rPr lang="en-US" dirty="0"/>
              <a:t>AS-prepending – create longer AS paths for certain routes</a:t>
            </a:r>
          </a:p>
          <a:p>
            <a:pPr lvl="2">
              <a:buFont typeface="Wingdings" panose="05000000000000000000" pitchFamily="2" charset="2"/>
              <a:buChar char="§"/>
            </a:pPr>
            <a:r>
              <a:rPr lang="en-US" dirty="0"/>
              <a:t>Azure gateways will favor or prefer routes with shorter AS paths</a:t>
            </a:r>
          </a:p>
          <a:p>
            <a:pPr lvl="2">
              <a:buFont typeface="Wingdings" panose="05000000000000000000" pitchFamily="2" charset="2"/>
              <a:buChar char="§"/>
            </a:pPr>
            <a:r>
              <a:rPr lang="en-US" dirty="0"/>
              <a:t>ExpressRoute connection weight – prefer connections with higher weights</a:t>
            </a:r>
          </a:p>
          <a:p>
            <a:pPr lvl="2">
              <a:buFont typeface="Wingdings" panose="05000000000000000000" pitchFamily="2" charset="2"/>
              <a:buChar char="§"/>
            </a:pPr>
            <a:r>
              <a:rPr lang="en-US" dirty="0"/>
              <a:t>Apply higher connection weights to the closer ExpressRoute circuits</a:t>
            </a:r>
          </a:p>
          <a:p>
            <a:pPr lvl="1">
              <a:buFont typeface="Wingdings" panose="05000000000000000000" pitchFamily="2" charset="2"/>
              <a:buChar char="Ø"/>
            </a:pPr>
            <a:r>
              <a:rPr lang="en-US" dirty="0"/>
              <a:t>On-premises network </a:t>
            </a:r>
            <a:r>
              <a:rPr lang="en-US" dirty="0">
                <a:sym typeface="Wingdings" panose="05000000000000000000" pitchFamily="2" charset="2"/>
              </a:rPr>
              <a:t> Azure</a:t>
            </a:r>
          </a:p>
          <a:p>
            <a:pPr lvl="2">
              <a:buFont typeface="Wingdings" panose="05000000000000000000" pitchFamily="2" charset="2"/>
              <a:buChar char="§"/>
            </a:pPr>
            <a:r>
              <a:rPr lang="en-US" dirty="0">
                <a:sym typeface="Wingdings" panose="05000000000000000000" pitchFamily="2" charset="2"/>
              </a:rPr>
              <a:t>Local preference</a:t>
            </a:r>
          </a:p>
          <a:p>
            <a:pPr lvl="2">
              <a:buFont typeface="Wingdings" panose="05000000000000000000" pitchFamily="2" charset="2"/>
              <a:buChar char="§"/>
            </a:pPr>
            <a:endParaRPr lang="en-US" dirty="0"/>
          </a:p>
        </p:txBody>
      </p:sp>
    </p:spTree>
    <p:extLst>
      <p:ext uri="{BB962C8B-B14F-4D97-AF65-F5344CB8AC3E}">
        <p14:creationId xmlns:p14="http://schemas.microsoft.com/office/powerpoint/2010/main" val="4243747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2318747"/>
          </a:xfrm>
        </p:spPr>
        <p:txBody>
          <a:bodyPr/>
          <a:lstStyle/>
          <a:p>
            <a:r>
              <a:rPr lang="en-US" sz="4000">
                <a:solidFill>
                  <a:schemeClr val="bg1"/>
                </a:solidFill>
              </a:rPr>
              <a:t>Software Defined Networking (SDN)</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3257350"/>
            <a:ext cx="2479802" cy="225600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SDN </a:t>
            </a:r>
            <a:br>
              <a:rPr kumimoji="0" lang="en-US" sz="16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B</a:t>
            </a:r>
            <a:r>
              <a:rPr kumimoji="0" lang="en-US" sz="1400" b="0" i="0" u="none" strike="noStrike" kern="1200" cap="none" spc="0" normalizeH="0" baseline="0" noProof="0">
                <a:ln>
                  <a:noFill/>
                </a:ln>
                <a:solidFill>
                  <a:srgbClr val="FFFFFF"/>
                </a:solidFill>
                <a:effectLst/>
                <a:uLnTx/>
                <a:uFillTx/>
                <a:latin typeface="Segoe UI"/>
                <a:ea typeface="+mn-ea"/>
                <a:cs typeface="+mn-cs"/>
              </a:rPr>
              <a:t>asis of all NW virtualization in our datacenters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Decoupled</a:t>
            </a: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400" b="0" i="0" u="none" strike="noStrike" kern="1200" cap="none" spc="0" normalizeH="0" baseline="0" noProof="0">
                <a:ln>
                  <a:noFill/>
                </a:ln>
                <a:solidFill>
                  <a:srgbClr val="FFFFFF"/>
                </a:solidFill>
                <a:effectLst/>
                <a:uLnTx/>
                <a:uFillTx/>
                <a:latin typeface="Segoe UI"/>
                <a:ea typeface="+mn-ea"/>
                <a:cs typeface="+mn-cs"/>
              </a:rPr>
              <a:t>SDN </a:t>
            </a:r>
            <a:r>
              <a:rPr kumimoji="0" lang="en-US" altLang="zh-CN" sz="1400" b="0" i="0" u="none" strike="noStrike" kern="1200" cap="none" spc="0" normalizeH="0" baseline="0" noProof="0">
                <a:ln>
                  <a:noFill/>
                </a:ln>
                <a:solidFill>
                  <a:srgbClr val="FFFFFF"/>
                </a:solidFill>
                <a:effectLst/>
                <a:uLnTx/>
                <a:uFillTx/>
                <a:latin typeface="Segoe UI"/>
                <a:ea typeface="+mn-ea"/>
                <a:cs typeface="+mn-cs"/>
              </a:rPr>
              <a:t>allows </a:t>
            </a:r>
            <a:r>
              <a:rPr kumimoji="0" lang="en-US" sz="1400" b="0" i="0" u="none" strike="noStrike" kern="1200" cap="none" spc="0" normalizeH="0" baseline="0" noProof="0">
                <a:ln>
                  <a:noFill/>
                </a:ln>
                <a:solidFill>
                  <a:srgbClr val="FFFFFF"/>
                </a:solidFill>
                <a:effectLst/>
                <a:uLnTx/>
                <a:uFillTx/>
                <a:latin typeface="Segoe UI"/>
                <a:ea typeface="+mn-ea"/>
                <a:cs typeface="+mn-cs"/>
              </a:rPr>
              <a:t>compute to evolve and converge to a single allocator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3DD0C5DC-151A-4ED1-84DE-DE1C3124DC1D}"/>
              </a:ext>
            </a:extLst>
          </p:cNvPr>
          <p:cNvSpPr/>
          <p:nvPr/>
        </p:nvSpPr>
        <p:spPr bwMode="auto">
          <a:xfrm>
            <a:off x="7976446" y="2085400"/>
            <a:ext cx="3544679" cy="3159817"/>
          </a:xfrm>
          <a:prstGeom prst="rect">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5A20DD3-4252-4E49-8054-A3958AB4DE58}"/>
              </a:ext>
            </a:extLst>
          </p:cNvPr>
          <p:cNvSpPr/>
          <p:nvPr/>
        </p:nvSpPr>
        <p:spPr bwMode="auto">
          <a:xfrm>
            <a:off x="8120219" y="2229174"/>
            <a:ext cx="3544679" cy="315981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75F92D4-2746-4B55-8D9C-4D4878BF5F5F}"/>
              </a:ext>
            </a:extLst>
          </p:cNvPr>
          <p:cNvSpPr/>
          <p:nvPr/>
        </p:nvSpPr>
        <p:spPr bwMode="auto">
          <a:xfrm>
            <a:off x="7976446" y="2085400"/>
            <a:ext cx="3544679" cy="3159817"/>
          </a:xfrm>
          <a:prstGeom prst="rect">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398FFE9E-AD69-4D58-A5F4-63CF5F3C0E35}"/>
              </a:ext>
            </a:extLst>
          </p:cNvPr>
          <p:cNvSpPr/>
          <p:nvPr/>
        </p:nvSpPr>
        <p:spPr bwMode="auto">
          <a:xfrm>
            <a:off x="7832672" y="1941626"/>
            <a:ext cx="3544679" cy="3159817"/>
          </a:xfrm>
          <a:prstGeom prst="rect">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40ACE871-210E-486F-9E12-179FF688E62D}"/>
              </a:ext>
            </a:extLst>
          </p:cNvPr>
          <p:cNvSpPr/>
          <p:nvPr/>
        </p:nvSpPr>
        <p:spPr bwMode="auto">
          <a:xfrm>
            <a:off x="7692352" y="1794924"/>
            <a:ext cx="3544679" cy="3159817"/>
          </a:xfrm>
          <a:prstGeom prst="rect">
            <a:avLst/>
          </a:prstGeom>
          <a:solidFill>
            <a:schemeClr val="bg2"/>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BEA1B83A-57C1-49EC-908F-36B7DD011961}"/>
              </a:ext>
            </a:extLst>
          </p:cNvPr>
          <p:cNvSpPr/>
          <p:nvPr/>
        </p:nvSpPr>
        <p:spPr bwMode="auto">
          <a:xfrm>
            <a:off x="7822437" y="1879080"/>
            <a:ext cx="1058723" cy="830221"/>
          </a:xfrm>
          <a:prstGeom prst="rect">
            <a:avLst/>
          </a:prstGeom>
          <a:noFill/>
          <a:ln w="158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5DEBA51A-F930-409A-96DC-E497EBBE7263}"/>
              </a:ext>
            </a:extLst>
          </p:cNvPr>
          <p:cNvSpPr txBox="1"/>
          <p:nvPr/>
        </p:nvSpPr>
        <p:spPr>
          <a:xfrm>
            <a:off x="7854269" y="1801740"/>
            <a:ext cx="1035944"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VM</a:t>
            </a:r>
          </a:p>
        </p:txBody>
      </p:sp>
      <p:grpSp>
        <p:nvGrpSpPr>
          <p:cNvPr id="63" name="Group 62">
            <a:extLst>
              <a:ext uri="{FF2B5EF4-FFF2-40B4-BE49-F238E27FC236}">
                <a16:creationId xmlns:a16="http://schemas.microsoft.com/office/drawing/2014/main" id="{D97181D5-3793-4C61-B99D-B17FDD507076}"/>
              </a:ext>
            </a:extLst>
          </p:cNvPr>
          <p:cNvGrpSpPr/>
          <p:nvPr/>
        </p:nvGrpSpPr>
        <p:grpSpPr>
          <a:xfrm>
            <a:off x="7763072" y="2386578"/>
            <a:ext cx="694742" cy="461665"/>
            <a:chOff x="977060" y="2022128"/>
            <a:chExt cx="694742" cy="461665"/>
          </a:xfrm>
          <a:noFill/>
        </p:grpSpPr>
        <p:grpSp>
          <p:nvGrpSpPr>
            <p:cNvPr id="64" name="Group 63">
              <a:extLst>
                <a:ext uri="{FF2B5EF4-FFF2-40B4-BE49-F238E27FC236}">
                  <a16:creationId xmlns:a16="http://schemas.microsoft.com/office/drawing/2014/main" id="{B911BF76-B0E9-4BF1-9E90-A4A5658D7321}"/>
                </a:ext>
              </a:extLst>
            </p:cNvPr>
            <p:cNvGrpSpPr/>
            <p:nvPr/>
          </p:nvGrpSpPr>
          <p:grpSpPr>
            <a:xfrm>
              <a:off x="1167738" y="2133107"/>
              <a:ext cx="395263" cy="217576"/>
              <a:chOff x="1167738" y="2133107"/>
              <a:chExt cx="395263" cy="217576"/>
            </a:xfrm>
            <a:grpFill/>
          </p:grpSpPr>
          <p:sp>
            <p:nvSpPr>
              <p:cNvPr id="66" name="Rectangle 65">
                <a:extLst>
                  <a:ext uri="{FF2B5EF4-FFF2-40B4-BE49-F238E27FC236}">
                    <a16:creationId xmlns:a16="http://schemas.microsoft.com/office/drawing/2014/main" id="{B351B4BC-17C8-433B-A33C-F80916BF3F4A}"/>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4BF88089-DD4B-434A-A983-D089BDB7D6A2}"/>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65" name="TextBox 64">
              <a:extLst>
                <a:ext uri="{FF2B5EF4-FFF2-40B4-BE49-F238E27FC236}">
                  <a16:creationId xmlns:a16="http://schemas.microsoft.com/office/drawing/2014/main" id="{89837A0A-A959-439E-9CE1-0E36E2297D1A}"/>
                </a:ext>
              </a:extLst>
            </p:cNvPr>
            <p:cNvSpPr txBox="1"/>
            <p:nvPr/>
          </p:nvSpPr>
          <p:spPr>
            <a:xfrm>
              <a:off x="97706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grpSp>
        <p:nvGrpSpPr>
          <p:cNvPr id="68" name="Group 67">
            <a:extLst>
              <a:ext uri="{FF2B5EF4-FFF2-40B4-BE49-F238E27FC236}">
                <a16:creationId xmlns:a16="http://schemas.microsoft.com/office/drawing/2014/main" id="{74445CE6-F403-474F-A4D0-60E918C0204C}"/>
              </a:ext>
            </a:extLst>
          </p:cNvPr>
          <p:cNvGrpSpPr/>
          <p:nvPr/>
        </p:nvGrpSpPr>
        <p:grpSpPr>
          <a:xfrm>
            <a:off x="8287290" y="2386578"/>
            <a:ext cx="694742" cy="461665"/>
            <a:chOff x="1049790" y="2022128"/>
            <a:chExt cx="694742" cy="461665"/>
          </a:xfrm>
          <a:noFill/>
        </p:grpSpPr>
        <p:grpSp>
          <p:nvGrpSpPr>
            <p:cNvPr id="69" name="Group 68">
              <a:extLst>
                <a:ext uri="{FF2B5EF4-FFF2-40B4-BE49-F238E27FC236}">
                  <a16:creationId xmlns:a16="http://schemas.microsoft.com/office/drawing/2014/main" id="{BFDD902E-96DC-47A5-8732-B5BF1AEA972E}"/>
                </a:ext>
              </a:extLst>
            </p:cNvPr>
            <p:cNvGrpSpPr/>
            <p:nvPr/>
          </p:nvGrpSpPr>
          <p:grpSpPr>
            <a:xfrm>
              <a:off x="1167738" y="2133107"/>
              <a:ext cx="395263" cy="217576"/>
              <a:chOff x="1167738" y="2133107"/>
              <a:chExt cx="395263" cy="217576"/>
            </a:xfrm>
            <a:grpFill/>
          </p:grpSpPr>
          <p:sp>
            <p:nvSpPr>
              <p:cNvPr id="71" name="Rectangle 70">
                <a:extLst>
                  <a:ext uri="{FF2B5EF4-FFF2-40B4-BE49-F238E27FC236}">
                    <a16:creationId xmlns:a16="http://schemas.microsoft.com/office/drawing/2014/main" id="{41158E4A-C1E3-41B3-92AE-11642D55F026}"/>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7014A556-FE5C-4E08-A0ED-B8D880C5212E}"/>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70" name="TextBox 69">
              <a:extLst>
                <a:ext uri="{FF2B5EF4-FFF2-40B4-BE49-F238E27FC236}">
                  <a16:creationId xmlns:a16="http://schemas.microsoft.com/office/drawing/2014/main" id="{EC64978F-8850-413C-8F65-954151CCA32D}"/>
                </a:ext>
              </a:extLst>
            </p:cNvPr>
            <p:cNvSpPr txBox="1"/>
            <p:nvPr/>
          </p:nvSpPr>
          <p:spPr>
            <a:xfrm>
              <a:off x="104979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sp>
        <p:nvSpPr>
          <p:cNvPr id="73" name="Rectangle 72">
            <a:extLst>
              <a:ext uri="{FF2B5EF4-FFF2-40B4-BE49-F238E27FC236}">
                <a16:creationId xmlns:a16="http://schemas.microsoft.com/office/drawing/2014/main" id="{D7D4F6B8-D751-4F72-BAB3-ED052A549998}"/>
              </a:ext>
            </a:extLst>
          </p:cNvPr>
          <p:cNvSpPr/>
          <p:nvPr/>
        </p:nvSpPr>
        <p:spPr bwMode="auto">
          <a:xfrm>
            <a:off x="8935931" y="1879782"/>
            <a:ext cx="1058723" cy="830221"/>
          </a:xfrm>
          <a:prstGeom prst="rect">
            <a:avLst/>
          </a:pr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F078B9CE-96CA-409C-B519-954BB049C94B}"/>
              </a:ext>
            </a:extLst>
          </p:cNvPr>
          <p:cNvSpPr txBox="1"/>
          <p:nvPr/>
        </p:nvSpPr>
        <p:spPr>
          <a:xfrm>
            <a:off x="8943697" y="1795625"/>
            <a:ext cx="104843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VM</a:t>
            </a:r>
          </a:p>
        </p:txBody>
      </p:sp>
      <p:grpSp>
        <p:nvGrpSpPr>
          <p:cNvPr id="75" name="Group 74">
            <a:extLst>
              <a:ext uri="{FF2B5EF4-FFF2-40B4-BE49-F238E27FC236}">
                <a16:creationId xmlns:a16="http://schemas.microsoft.com/office/drawing/2014/main" id="{FD2CF3E6-F144-4D72-96D2-AA018A81B8B9}"/>
              </a:ext>
            </a:extLst>
          </p:cNvPr>
          <p:cNvGrpSpPr/>
          <p:nvPr/>
        </p:nvGrpSpPr>
        <p:grpSpPr>
          <a:xfrm>
            <a:off x="9400784" y="2387280"/>
            <a:ext cx="694742" cy="461665"/>
            <a:chOff x="1049790" y="2022128"/>
            <a:chExt cx="694742" cy="461665"/>
          </a:xfrm>
          <a:noFill/>
        </p:grpSpPr>
        <p:grpSp>
          <p:nvGrpSpPr>
            <p:cNvPr id="76" name="Group 75">
              <a:extLst>
                <a:ext uri="{FF2B5EF4-FFF2-40B4-BE49-F238E27FC236}">
                  <a16:creationId xmlns:a16="http://schemas.microsoft.com/office/drawing/2014/main" id="{56C8E216-6C4F-44ED-A7B1-AC64CA65E4C9}"/>
                </a:ext>
              </a:extLst>
            </p:cNvPr>
            <p:cNvGrpSpPr/>
            <p:nvPr/>
          </p:nvGrpSpPr>
          <p:grpSpPr>
            <a:xfrm>
              <a:off x="1167738" y="2133107"/>
              <a:ext cx="395263" cy="217576"/>
              <a:chOff x="1167738" y="2133107"/>
              <a:chExt cx="395263" cy="217576"/>
            </a:xfrm>
            <a:grpFill/>
          </p:grpSpPr>
          <p:sp>
            <p:nvSpPr>
              <p:cNvPr id="78" name="Rectangle 77">
                <a:extLst>
                  <a:ext uri="{FF2B5EF4-FFF2-40B4-BE49-F238E27FC236}">
                    <a16:creationId xmlns:a16="http://schemas.microsoft.com/office/drawing/2014/main" id="{04B80A78-AC41-479C-B091-A554317AFAFC}"/>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A363BA9B-0DF8-4508-BE0D-266BF23C5F6B}"/>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77" name="TextBox 76">
              <a:extLst>
                <a:ext uri="{FF2B5EF4-FFF2-40B4-BE49-F238E27FC236}">
                  <a16:creationId xmlns:a16="http://schemas.microsoft.com/office/drawing/2014/main" id="{2C197C72-EE92-4760-95A3-D7D9079856D4}"/>
                </a:ext>
              </a:extLst>
            </p:cNvPr>
            <p:cNvSpPr txBox="1"/>
            <p:nvPr/>
          </p:nvSpPr>
          <p:spPr>
            <a:xfrm>
              <a:off x="104979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grpSp>
        <p:nvGrpSpPr>
          <p:cNvPr id="80" name="Group 79">
            <a:extLst>
              <a:ext uri="{FF2B5EF4-FFF2-40B4-BE49-F238E27FC236}">
                <a16:creationId xmlns:a16="http://schemas.microsoft.com/office/drawing/2014/main" id="{0EBE7E29-1054-43D7-A7FD-289EFF010A7E}"/>
              </a:ext>
            </a:extLst>
          </p:cNvPr>
          <p:cNvGrpSpPr/>
          <p:nvPr/>
        </p:nvGrpSpPr>
        <p:grpSpPr>
          <a:xfrm>
            <a:off x="8866174" y="2397670"/>
            <a:ext cx="694742" cy="461665"/>
            <a:chOff x="966668" y="2032518"/>
            <a:chExt cx="694742" cy="461665"/>
          </a:xfrm>
          <a:noFill/>
        </p:grpSpPr>
        <p:grpSp>
          <p:nvGrpSpPr>
            <p:cNvPr id="81" name="Group 80">
              <a:extLst>
                <a:ext uri="{FF2B5EF4-FFF2-40B4-BE49-F238E27FC236}">
                  <a16:creationId xmlns:a16="http://schemas.microsoft.com/office/drawing/2014/main" id="{E74CA970-9A15-416E-B1BE-CF80CF40B68C}"/>
                </a:ext>
              </a:extLst>
            </p:cNvPr>
            <p:cNvGrpSpPr/>
            <p:nvPr/>
          </p:nvGrpSpPr>
          <p:grpSpPr>
            <a:xfrm>
              <a:off x="1167738" y="2133107"/>
              <a:ext cx="395263" cy="217576"/>
              <a:chOff x="1167738" y="2133107"/>
              <a:chExt cx="395263" cy="217576"/>
            </a:xfrm>
            <a:grpFill/>
          </p:grpSpPr>
          <p:sp>
            <p:nvSpPr>
              <p:cNvPr id="83" name="Rectangle 82">
                <a:extLst>
                  <a:ext uri="{FF2B5EF4-FFF2-40B4-BE49-F238E27FC236}">
                    <a16:creationId xmlns:a16="http://schemas.microsoft.com/office/drawing/2014/main" id="{05385A22-734F-4778-A90B-B97AA50E20C7}"/>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AEAB99EC-DFDC-408C-A82B-324E7526D8D9}"/>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82" name="TextBox 81">
              <a:extLst>
                <a:ext uri="{FF2B5EF4-FFF2-40B4-BE49-F238E27FC236}">
                  <a16:creationId xmlns:a16="http://schemas.microsoft.com/office/drawing/2014/main" id="{CA5408E0-C16E-4FB9-909A-530F57ABEBA4}"/>
                </a:ext>
              </a:extLst>
            </p:cNvPr>
            <p:cNvSpPr txBox="1"/>
            <p:nvPr/>
          </p:nvSpPr>
          <p:spPr>
            <a:xfrm>
              <a:off x="966668" y="203251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sp>
        <p:nvSpPr>
          <p:cNvPr id="85" name="Rectangle 84">
            <a:extLst>
              <a:ext uri="{FF2B5EF4-FFF2-40B4-BE49-F238E27FC236}">
                <a16:creationId xmlns:a16="http://schemas.microsoft.com/office/drawing/2014/main" id="{CC5D91FF-270F-434E-8912-2EEB4BF8E77A}"/>
              </a:ext>
            </a:extLst>
          </p:cNvPr>
          <p:cNvSpPr/>
          <p:nvPr/>
        </p:nvSpPr>
        <p:spPr bwMode="auto">
          <a:xfrm>
            <a:off x="10062336" y="1889636"/>
            <a:ext cx="1058723" cy="830221"/>
          </a:xfrm>
          <a:prstGeom prst="rect">
            <a:avLst/>
          </a:pr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49300E82-5DFA-40D7-97C4-2946C6FF5D39}"/>
              </a:ext>
            </a:extLst>
          </p:cNvPr>
          <p:cNvSpPr txBox="1"/>
          <p:nvPr/>
        </p:nvSpPr>
        <p:spPr>
          <a:xfrm>
            <a:off x="10084449" y="1806697"/>
            <a:ext cx="1058722"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VM</a:t>
            </a:r>
          </a:p>
        </p:txBody>
      </p:sp>
      <p:grpSp>
        <p:nvGrpSpPr>
          <p:cNvPr id="87" name="Group 86">
            <a:extLst>
              <a:ext uri="{FF2B5EF4-FFF2-40B4-BE49-F238E27FC236}">
                <a16:creationId xmlns:a16="http://schemas.microsoft.com/office/drawing/2014/main" id="{BCC5354D-CF0D-4D99-8AB9-64D34BF3EB08}"/>
              </a:ext>
            </a:extLst>
          </p:cNvPr>
          <p:cNvGrpSpPr/>
          <p:nvPr/>
        </p:nvGrpSpPr>
        <p:grpSpPr>
          <a:xfrm>
            <a:off x="10527231" y="2387280"/>
            <a:ext cx="694742" cy="461665"/>
            <a:chOff x="1049790" y="2022128"/>
            <a:chExt cx="694742" cy="461665"/>
          </a:xfrm>
          <a:noFill/>
        </p:grpSpPr>
        <p:grpSp>
          <p:nvGrpSpPr>
            <p:cNvPr id="88" name="Group 87">
              <a:extLst>
                <a:ext uri="{FF2B5EF4-FFF2-40B4-BE49-F238E27FC236}">
                  <a16:creationId xmlns:a16="http://schemas.microsoft.com/office/drawing/2014/main" id="{8D31DD6C-2BA9-4CF1-A98C-394A6E9C0440}"/>
                </a:ext>
              </a:extLst>
            </p:cNvPr>
            <p:cNvGrpSpPr/>
            <p:nvPr/>
          </p:nvGrpSpPr>
          <p:grpSpPr>
            <a:xfrm>
              <a:off x="1167738" y="2133107"/>
              <a:ext cx="395263" cy="217576"/>
              <a:chOff x="1167738" y="2133107"/>
              <a:chExt cx="395263" cy="217576"/>
            </a:xfrm>
            <a:grpFill/>
          </p:grpSpPr>
          <p:sp>
            <p:nvSpPr>
              <p:cNvPr id="90" name="Rectangle 89">
                <a:extLst>
                  <a:ext uri="{FF2B5EF4-FFF2-40B4-BE49-F238E27FC236}">
                    <a16:creationId xmlns:a16="http://schemas.microsoft.com/office/drawing/2014/main" id="{60E26237-CE53-485B-8769-629CB3775A26}"/>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997B2E83-719F-411D-B809-BF75C7BB3662}"/>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89" name="TextBox 88">
              <a:extLst>
                <a:ext uri="{FF2B5EF4-FFF2-40B4-BE49-F238E27FC236}">
                  <a16:creationId xmlns:a16="http://schemas.microsoft.com/office/drawing/2014/main" id="{5196797E-AEFB-4A80-A4DE-D4D38121F1FB}"/>
                </a:ext>
              </a:extLst>
            </p:cNvPr>
            <p:cNvSpPr txBox="1"/>
            <p:nvPr/>
          </p:nvSpPr>
          <p:spPr>
            <a:xfrm>
              <a:off x="104979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2F2F2F"/>
                  </a:solidFill>
                  <a:effectLst/>
                  <a:uLnTx/>
                  <a:uFillTx/>
                  <a:latin typeface="Segoe UI"/>
                  <a:ea typeface="+mn-ea"/>
                  <a:cs typeface="+mn-cs"/>
                </a:rPr>
                <a:t>vNIC</a:t>
              </a:r>
              <a:endParaRPr kumimoji="0" lang="en-US" sz="12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C9196BD1-D7C3-4646-96C2-26ECA67FEEEE}"/>
              </a:ext>
            </a:extLst>
          </p:cNvPr>
          <p:cNvGrpSpPr/>
          <p:nvPr/>
        </p:nvGrpSpPr>
        <p:grpSpPr>
          <a:xfrm>
            <a:off x="10075743" y="2387280"/>
            <a:ext cx="694742" cy="461665"/>
            <a:chOff x="1049790" y="2022128"/>
            <a:chExt cx="694742" cy="461665"/>
          </a:xfrm>
          <a:noFill/>
        </p:grpSpPr>
        <p:grpSp>
          <p:nvGrpSpPr>
            <p:cNvPr id="93" name="Group 92">
              <a:extLst>
                <a:ext uri="{FF2B5EF4-FFF2-40B4-BE49-F238E27FC236}">
                  <a16:creationId xmlns:a16="http://schemas.microsoft.com/office/drawing/2014/main" id="{43FCDF30-3943-44A5-AFC2-BA1A47B6D15C}"/>
                </a:ext>
              </a:extLst>
            </p:cNvPr>
            <p:cNvGrpSpPr/>
            <p:nvPr/>
          </p:nvGrpSpPr>
          <p:grpSpPr>
            <a:xfrm>
              <a:off x="1167738" y="2133107"/>
              <a:ext cx="395263" cy="217576"/>
              <a:chOff x="1167738" y="2133107"/>
              <a:chExt cx="395263" cy="217576"/>
            </a:xfrm>
            <a:grpFill/>
          </p:grpSpPr>
          <p:sp>
            <p:nvSpPr>
              <p:cNvPr id="95" name="Rectangle 94">
                <a:extLst>
                  <a:ext uri="{FF2B5EF4-FFF2-40B4-BE49-F238E27FC236}">
                    <a16:creationId xmlns:a16="http://schemas.microsoft.com/office/drawing/2014/main" id="{7793C213-53B8-4D77-9BD7-014E37CAC695}"/>
                  </a:ext>
                </a:extLst>
              </p:cNvPr>
              <p:cNvSpPr/>
              <p:nvPr/>
            </p:nvSpPr>
            <p:spPr bwMode="auto">
              <a:xfrm>
                <a:off x="1173096" y="2133107"/>
                <a:ext cx="389905" cy="16925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C9A549D9-D6CD-4078-BE97-EF0B5BC6A288}"/>
                  </a:ext>
                </a:extLst>
              </p:cNvPr>
              <p:cNvSpPr/>
              <p:nvPr/>
            </p:nvSpPr>
            <p:spPr bwMode="auto">
              <a:xfrm>
                <a:off x="1167738" y="2268202"/>
                <a:ext cx="182259" cy="8248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grpSp>
        <p:sp>
          <p:nvSpPr>
            <p:cNvPr id="94" name="TextBox 93">
              <a:extLst>
                <a:ext uri="{FF2B5EF4-FFF2-40B4-BE49-F238E27FC236}">
                  <a16:creationId xmlns:a16="http://schemas.microsoft.com/office/drawing/2014/main" id="{A0C602B2-B67A-421A-8B0D-D435CA4E74A1}"/>
                </a:ext>
              </a:extLst>
            </p:cNvPr>
            <p:cNvSpPr txBox="1"/>
            <p:nvPr/>
          </p:nvSpPr>
          <p:spPr>
            <a:xfrm>
              <a:off x="1049790" y="2022128"/>
              <a:ext cx="694742" cy="461665"/>
            </a:xfrm>
            <a:prstGeom prst="rect">
              <a:avLst/>
            </a:prstGeom>
            <a:grpFill/>
            <a:ln>
              <a:noFill/>
            </a:ln>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vNIC</a:t>
              </a:r>
            </a:p>
          </p:txBody>
        </p:sp>
      </p:grpSp>
      <p:sp>
        <p:nvSpPr>
          <p:cNvPr id="97" name="Rectangle 96">
            <a:extLst>
              <a:ext uri="{FF2B5EF4-FFF2-40B4-BE49-F238E27FC236}">
                <a16:creationId xmlns:a16="http://schemas.microsoft.com/office/drawing/2014/main" id="{961C58A3-5314-4639-8F35-BD7B6D335356}"/>
              </a:ext>
            </a:extLst>
          </p:cNvPr>
          <p:cNvSpPr/>
          <p:nvPr/>
        </p:nvSpPr>
        <p:spPr bwMode="auto">
          <a:xfrm>
            <a:off x="7822437" y="2932954"/>
            <a:ext cx="3309770" cy="1669214"/>
          </a:xfrm>
          <a:prstGeom prst="rect">
            <a:avLst/>
          </a:prstGeom>
          <a:solidFill>
            <a:schemeClr val="bg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E8DC52BD-59F1-4335-A51F-CD768DDA7837}"/>
              </a:ext>
            </a:extLst>
          </p:cNvPr>
          <p:cNvSpPr/>
          <p:nvPr/>
        </p:nvSpPr>
        <p:spPr bwMode="auto">
          <a:xfrm>
            <a:off x="7923293" y="3021751"/>
            <a:ext cx="2874642" cy="1498355"/>
          </a:xfrm>
          <a:prstGeom prst="rect">
            <a:avLst/>
          </a:prstGeom>
          <a:solidFill>
            <a:schemeClr val="bg1">
              <a:lumMod val="85000"/>
            </a:schemeClr>
          </a:solidFill>
          <a:ln w="15875">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TextBox 98">
            <a:extLst>
              <a:ext uri="{FF2B5EF4-FFF2-40B4-BE49-F238E27FC236}">
                <a16:creationId xmlns:a16="http://schemas.microsoft.com/office/drawing/2014/main" id="{308CC5FF-1FD9-4600-806D-6EF91D978052}"/>
              </a:ext>
            </a:extLst>
          </p:cNvPr>
          <p:cNvSpPr txBox="1"/>
          <p:nvPr/>
        </p:nvSpPr>
        <p:spPr>
          <a:xfrm>
            <a:off x="7947777" y="2932252"/>
            <a:ext cx="291451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Virtual Filtering Platform </a:t>
            </a:r>
          </a:p>
        </p:txBody>
      </p:sp>
      <p:sp>
        <p:nvSpPr>
          <p:cNvPr id="100" name="TextBox 99">
            <a:extLst>
              <a:ext uri="{FF2B5EF4-FFF2-40B4-BE49-F238E27FC236}">
                <a16:creationId xmlns:a16="http://schemas.microsoft.com/office/drawing/2014/main" id="{84127007-D467-4DED-B09E-449C7BD13D42}"/>
              </a:ext>
            </a:extLst>
          </p:cNvPr>
          <p:cNvSpPr txBox="1"/>
          <p:nvPr/>
        </p:nvSpPr>
        <p:spPr>
          <a:xfrm rot="16200000">
            <a:off x="10456042" y="3471674"/>
            <a:ext cx="1038682"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err="1">
                <a:ln>
                  <a:noFill/>
                </a:ln>
                <a:gradFill>
                  <a:gsLst>
                    <a:gs pos="2917">
                      <a:srgbClr val="2F2F2F"/>
                    </a:gs>
                    <a:gs pos="30000">
                      <a:srgbClr val="2F2F2F"/>
                    </a:gs>
                  </a:gsLst>
                  <a:lin ang="5400000" scaled="0"/>
                </a:gradFill>
                <a:effectLst/>
                <a:uLnTx/>
                <a:uFillTx/>
                <a:latin typeface="Segoe UI"/>
                <a:ea typeface="+mn-ea"/>
                <a:cs typeface="+mn-cs"/>
              </a:rPr>
              <a:t>VSwitch</a:t>
            </a: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 </a:t>
            </a:r>
          </a:p>
        </p:txBody>
      </p:sp>
      <p:cxnSp>
        <p:nvCxnSpPr>
          <p:cNvPr id="101" name="Straight Connector 100">
            <a:extLst>
              <a:ext uri="{FF2B5EF4-FFF2-40B4-BE49-F238E27FC236}">
                <a16:creationId xmlns:a16="http://schemas.microsoft.com/office/drawing/2014/main" id="{88C95E94-F186-41B3-B5F7-D622E07E3AF1}"/>
              </a:ext>
            </a:extLst>
          </p:cNvPr>
          <p:cNvCxnSpPr>
            <a:cxnSpLocks/>
          </p:cNvCxnSpPr>
          <p:nvPr/>
        </p:nvCxnSpPr>
        <p:spPr>
          <a:xfrm>
            <a:off x="8160005" y="3382967"/>
            <a:ext cx="24095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045D3E0-29AD-4C96-A6C5-86AC795BEDDE}"/>
              </a:ext>
            </a:extLst>
          </p:cNvPr>
          <p:cNvCxnSpPr>
            <a:cxnSpLocks/>
          </p:cNvCxnSpPr>
          <p:nvPr/>
        </p:nvCxnSpPr>
        <p:spPr>
          <a:xfrm>
            <a:off x="8176555" y="3722937"/>
            <a:ext cx="24095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3D08B91-1B79-42D3-AA4C-807A6D61035D}"/>
              </a:ext>
            </a:extLst>
          </p:cNvPr>
          <p:cNvCxnSpPr>
            <a:cxnSpLocks/>
          </p:cNvCxnSpPr>
          <p:nvPr/>
        </p:nvCxnSpPr>
        <p:spPr>
          <a:xfrm>
            <a:off x="8176555" y="4062905"/>
            <a:ext cx="24095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F65336D-9B72-47D5-A8B0-09C925AD60B4}"/>
              </a:ext>
            </a:extLst>
          </p:cNvPr>
          <p:cNvCxnSpPr>
            <a:cxnSpLocks/>
          </p:cNvCxnSpPr>
          <p:nvPr/>
        </p:nvCxnSpPr>
        <p:spPr>
          <a:xfrm>
            <a:off x="8188278" y="4402891"/>
            <a:ext cx="240952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DC77015-FA23-47D7-A9F9-DAC6C4B81330}"/>
              </a:ext>
            </a:extLst>
          </p:cNvPr>
          <p:cNvSpPr txBox="1"/>
          <p:nvPr/>
        </p:nvSpPr>
        <p:spPr>
          <a:xfrm>
            <a:off x="8305138" y="3293837"/>
            <a:ext cx="2022477"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ACLs, Routes, Meters</a:t>
            </a:r>
          </a:p>
        </p:txBody>
      </p:sp>
      <p:sp>
        <p:nvSpPr>
          <p:cNvPr id="106" name="TextBox 105">
            <a:extLst>
              <a:ext uri="{FF2B5EF4-FFF2-40B4-BE49-F238E27FC236}">
                <a16:creationId xmlns:a16="http://schemas.microsoft.com/office/drawing/2014/main" id="{D4902A2A-D67C-45BC-9380-A984D3DBBCD9}"/>
              </a:ext>
            </a:extLst>
          </p:cNvPr>
          <p:cNvSpPr txBox="1"/>
          <p:nvPr/>
        </p:nvSpPr>
        <p:spPr>
          <a:xfrm>
            <a:off x="8295391" y="3657779"/>
            <a:ext cx="2126736"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Virtual Network Pa-Ca</a:t>
            </a:r>
          </a:p>
        </p:txBody>
      </p:sp>
      <p:sp>
        <p:nvSpPr>
          <p:cNvPr id="107" name="TextBox 106">
            <a:extLst>
              <a:ext uri="{FF2B5EF4-FFF2-40B4-BE49-F238E27FC236}">
                <a16:creationId xmlns:a16="http://schemas.microsoft.com/office/drawing/2014/main" id="{AA57152F-F4C5-468F-8C97-CE6635B29073}"/>
              </a:ext>
            </a:extLst>
          </p:cNvPr>
          <p:cNvSpPr txBox="1"/>
          <p:nvPr/>
        </p:nvSpPr>
        <p:spPr>
          <a:xfrm>
            <a:off x="8540232" y="3995649"/>
            <a:ext cx="1567609"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Load Balancing</a:t>
            </a:r>
          </a:p>
        </p:txBody>
      </p:sp>
      <p:sp>
        <p:nvSpPr>
          <p:cNvPr id="112" name="TextBox 111">
            <a:extLst>
              <a:ext uri="{FF2B5EF4-FFF2-40B4-BE49-F238E27FC236}">
                <a16:creationId xmlns:a16="http://schemas.microsoft.com/office/drawing/2014/main" id="{33D3EAF4-3ECA-4AF2-BEB8-4BE09FF9DC78}"/>
              </a:ext>
            </a:extLst>
          </p:cNvPr>
          <p:cNvSpPr txBox="1"/>
          <p:nvPr/>
        </p:nvSpPr>
        <p:spPr>
          <a:xfrm>
            <a:off x="7680537" y="1335641"/>
            <a:ext cx="3972546" cy="517065"/>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Commodity HW </a:t>
            </a:r>
          </a:p>
        </p:txBody>
      </p:sp>
      <p:sp>
        <p:nvSpPr>
          <p:cNvPr id="114" name="TextBox 113">
            <a:extLst>
              <a:ext uri="{FF2B5EF4-FFF2-40B4-BE49-F238E27FC236}">
                <a16:creationId xmlns:a16="http://schemas.microsoft.com/office/drawing/2014/main" id="{C66B3B12-BC9A-4D05-84BB-0D4C85189F0C}"/>
              </a:ext>
            </a:extLst>
          </p:cNvPr>
          <p:cNvSpPr txBox="1"/>
          <p:nvPr/>
        </p:nvSpPr>
        <p:spPr>
          <a:xfrm>
            <a:off x="5461572" y="1229898"/>
            <a:ext cx="1511570" cy="7386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Central Controllers</a:t>
            </a:r>
            <a:endPar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243B3070-6F28-428E-B508-4C56081F2262}"/>
              </a:ext>
            </a:extLst>
          </p:cNvPr>
          <p:cNvSpPr txBox="1"/>
          <p:nvPr/>
        </p:nvSpPr>
        <p:spPr>
          <a:xfrm>
            <a:off x="6095999" y="4367174"/>
            <a:ext cx="1100206"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Load Balancer</a:t>
            </a:r>
          </a:p>
        </p:txBody>
      </p:sp>
      <p:sp>
        <p:nvSpPr>
          <p:cNvPr id="118" name="TextBox 117">
            <a:extLst>
              <a:ext uri="{FF2B5EF4-FFF2-40B4-BE49-F238E27FC236}">
                <a16:creationId xmlns:a16="http://schemas.microsoft.com/office/drawing/2014/main" id="{052612E5-1571-4D3A-8446-7FA153EE4D62}"/>
              </a:ext>
            </a:extLst>
          </p:cNvPr>
          <p:cNvSpPr txBox="1"/>
          <p:nvPr/>
        </p:nvSpPr>
        <p:spPr>
          <a:xfrm>
            <a:off x="6040011" y="3267671"/>
            <a:ext cx="1039655" cy="6832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Virtual </a:t>
            </a: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Segoe UI Semilight"/>
              </a:rPr>
              <a:t>Network</a:t>
            </a:r>
            <a:endParaRPr kumimoji="0" lang="en-US" sz="1400" b="0" i="0" u="none" strike="noStrike" kern="1200" cap="none" spc="0" normalizeH="0" baseline="0" noProof="0">
              <a:ln>
                <a:noFill/>
              </a:ln>
              <a:solidFill>
                <a:srgbClr val="2F2F2F"/>
              </a:solidFill>
              <a:effectLst/>
              <a:uLnTx/>
              <a:uFillTx/>
              <a:latin typeface="Segoe UI"/>
              <a:ea typeface="+mn-ea"/>
              <a:cs typeface="Segoe UI Semilight"/>
            </a:endParaRPr>
          </a:p>
        </p:txBody>
      </p:sp>
      <p:sp>
        <p:nvSpPr>
          <p:cNvPr id="119" name="TextBox 118">
            <a:extLst>
              <a:ext uri="{FF2B5EF4-FFF2-40B4-BE49-F238E27FC236}">
                <a16:creationId xmlns:a16="http://schemas.microsoft.com/office/drawing/2014/main" id="{30E7B7FB-7200-4180-9002-0C258B8E5DC4}"/>
              </a:ext>
            </a:extLst>
          </p:cNvPr>
          <p:cNvSpPr txBox="1"/>
          <p:nvPr/>
        </p:nvSpPr>
        <p:spPr>
          <a:xfrm>
            <a:off x="5609128" y="2357613"/>
            <a:ext cx="1644376" cy="4893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IP Manager</a:t>
            </a:r>
          </a:p>
        </p:txBody>
      </p:sp>
      <p:cxnSp>
        <p:nvCxnSpPr>
          <p:cNvPr id="120" name="Straight Connector 119">
            <a:extLst>
              <a:ext uri="{FF2B5EF4-FFF2-40B4-BE49-F238E27FC236}">
                <a16:creationId xmlns:a16="http://schemas.microsoft.com/office/drawing/2014/main" id="{31E5855B-E89C-4DE1-B59F-317E50BC55C5}"/>
              </a:ext>
            </a:extLst>
          </p:cNvPr>
          <p:cNvCxnSpPr>
            <a:cxnSpLocks/>
          </p:cNvCxnSpPr>
          <p:nvPr/>
        </p:nvCxnSpPr>
        <p:spPr>
          <a:xfrm>
            <a:off x="6972772" y="2623848"/>
            <a:ext cx="1089068" cy="8976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36A2F97-2F84-4860-8EE8-9F9E40B819D1}"/>
              </a:ext>
            </a:extLst>
          </p:cNvPr>
          <p:cNvCxnSpPr>
            <a:cxnSpLocks/>
          </p:cNvCxnSpPr>
          <p:nvPr/>
        </p:nvCxnSpPr>
        <p:spPr>
          <a:xfrm>
            <a:off x="6969664" y="3593812"/>
            <a:ext cx="1098877" cy="283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85153C5-3A11-490B-A002-00E6C0F2FFBE}"/>
              </a:ext>
            </a:extLst>
          </p:cNvPr>
          <p:cNvCxnSpPr>
            <a:cxnSpLocks/>
          </p:cNvCxnSpPr>
          <p:nvPr/>
        </p:nvCxnSpPr>
        <p:spPr>
          <a:xfrm flipV="1">
            <a:off x="6969664" y="4235698"/>
            <a:ext cx="1098877" cy="3938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2459DBDB-3BD4-44F8-9DAF-C1EBA12EEE76}"/>
              </a:ext>
            </a:extLst>
          </p:cNvPr>
          <p:cNvSpPr txBox="1"/>
          <p:nvPr/>
        </p:nvSpPr>
        <p:spPr>
          <a:xfrm>
            <a:off x="4001730" y="5887975"/>
            <a:ext cx="7641414" cy="338554"/>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F2F2F"/>
                </a:solidFill>
                <a:effectLst/>
                <a:uLnTx/>
                <a:uFillTx/>
                <a:latin typeface="Segoe UI"/>
                <a:ea typeface="+mn-ea"/>
                <a:cs typeface="+mn-cs"/>
              </a:rPr>
              <a:t>Key to flexibility and scale is Host SDN </a:t>
            </a:r>
          </a:p>
        </p:txBody>
      </p:sp>
      <p:sp>
        <p:nvSpPr>
          <p:cNvPr id="125" name="TextBox 124">
            <a:extLst>
              <a:ext uri="{FF2B5EF4-FFF2-40B4-BE49-F238E27FC236}">
                <a16:creationId xmlns:a16="http://schemas.microsoft.com/office/drawing/2014/main" id="{6F2EF6B6-C2C9-4FB7-8DA6-4F67D47816FD}"/>
              </a:ext>
            </a:extLst>
          </p:cNvPr>
          <p:cNvSpPr txBox="1"/>
          <p:nvPr/>
        </p:nvSpPr>
        <p:spPr>
          <a:xfrm>
            <a:off x="3481753" y="1231273"/>
            <a:ext cx="1654181" cy="7386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Management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API</a:t>
            </a:r>
            <a:endPar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27" name="TextBox 126">
            <a:extLst>
              <a:ext uri="{FF2B5EF4-FFF2-40B4-BE49-F238E27FC236}">
                <a16:creationId xmlns:a16="http://schemas.microsoft.com/office/drawing/2014/main" id="{FD33C3A7-9E7E-4BC6-886B-38055A01A358}"/>
              </a:ext>
            </a:extLst>
          </p:cNvPr>
          <p:cNvSpPr txBox="1"/>
          <p:nvPr/>
        </p:nvSpPr>
        <p:spPr>
          <a:xfrm rot="16200000">
            <a:off x="3459525" y="3143791"/>
            <a:ext cx="1644376" cy="4893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ASM / ARM</a:t>
            </a:r>
          </a:p>
        </p:txBody>
      </p:sp>
      <p:cxnSp>
        <p:nvCxnSpPr>
          <p:cNvPr id="128" name="Straight Connector 127">
            <a:extLst>
              <a:ext uri="{FF2B5EF4-FFF2-40B4-BE49-F238E27FC236}">
                <a16:creationId xmlns:a16="http://schemas.microsoft.com/office/drawing/2014/main" id="{87E33465-F06C-4B4A-B756-8CA7EA98A708}"/>
              </a:ext>
            </a:extLst>
          </p:cNvPr>
          <p:cNvCxnSpPr>
            <a:cxnSpLocks/>
            <a:endCxn id="32" idx="1"/>
          </p:cNvCxnSpPr>
          <p:nvPr/>
        </p:nvCxnSpPr>
        <p:spPr>
          <a:xfrm>
            <a:off x="4592069" y="2623848"/>
            <a:ext cx="92819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ED6FCD0-D40E-4EAC-B01E-1F7D90468FAA}"/>
              </a:ext>
            </a:extLst>
          </p:cNvPr>
          <p:cNvCxnSpPr>
            <a:cxnSpLocks/>
            <a:stCxn id="12" idx="3"/>
            <a:endCxn id="148" idx="1"/>
          </p:cNvCxnSpPr>
          <p:nvPr/>
        </p:nvCxnSpPr>
        <p:spPr>
          <a:xfrm>
            <a:off x="4585354" y="3597114"/>
            <a:ext cx="925040" cy="145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57D6DB6-3D93-4B89-8EEF-9A9C69463C72}"/>
              </a:ext>
            </a:extLst>
          </p:cNvPr>
          <p:cNvCxnSpPr>
            <a:cxnSpLocks/>
            <a:endCxn id="149" idx="1"/>
          </p:cNvCxnSpPr>
          <p:nvPr/>
        </p:nvCxnSpPr>
        <p:spPr>
          <a:xfrm>
            <a:off x="4569053" y="4716993"/>
            <a:ext cx="964044" cy="1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3CCEE4AA-6567-4047-A4D6-436F9EF4F35F}"/>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598347" y="3342209"/>
            <a:ext cx="566331" cy="566329"/>
          </a:xfrm>
          <a:prstGeom prst="rect">
            <a:avLst/>
          </a:prstGeom>
        </p:spPr>
      </p:pic>
      <p:pic>
        <p:nvPicPr>
          <p:cNvPr id="138" name="Picture 137">
            <a:extLst>
              <a:ext uri="{FF2B5EF4-FFF2-40B4-BE49-F238E27FC236}">
                <a16:creationId xmlns:a16="http://schemas.microsoft.com/office/drawing/2014/main" id="{1F3CB803-EA79-482E-8BB2-98172CF15817}"/>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603046" y="4429328"/>
            <a:ext cx="566331" cy="566331"/>
          </a:xfrm>
          <a:prstGeom prst="rect">
            <a:avLst/>
          </a:prstGeom>
        </p:spPr>
      </p:pic>
      <p:pic>
        <p:nvPicPr>
          <p:cNvPr id="139" name="Picture 138">
            <a:extLst>
              <a:ext uri="{FF2B5EF4-FFF2-40B4-BE49-F238E27FC236}">
                <a16:creationId xmlns:a16="http://schemas.microsoft.com/office/drawing/2014/main" id="{39AB5BDE-B37D-4A63-9C25-DF3EA9F56170}"/>
              </a:ext>
            </a:extLst>
          </p:cNvPr>
          <p:cNvPicPr>
            <a:picLocks noChangeAspect="1"/>
          </p:cNvPicPr>
          <p:nvPr/>
        </p:nvPicPr>
        <p:blipFill>
          <a:blip r:embed="rId5"/>
          <a:stretch>
            <a:fillRect/>
          </a:stretch>
        </p:blipFill>
        <p:spPr>
          <a:xfrm>
            <a:off x="8234826" y="2157297"/>
            <a:ext cx="273629" cy="273626"/>
          </a:xfrm>
          <a:prstGeom prst="rect">
            <a:avLst/>
          </a:prstGeom>
        </p:spPr>
      </p:pic>
      <p:pic>
        <p:nvPicPr>
          <p:cNvPr id="140" name="Picture 139">
            <a:extLst>
              <a:ext uri="{FF2B5EF4-FFF2-40B4-BE49-F238E27FC236}">
                <a16:creationId xmlns:a16="http://schemas.microsoft.com/office/drawing/2014/main" id="{5E36442C-1213-4331-BFED-C94A4C204C84}"/>
              </a:ext>
            </a:extLst>
          </p:cNvPr>
          <p:cNvPicPr>
            <a:picLocks noChangeAspect="1"/>
          </p:cNvPicPr>
          <p:nvPr/>
        </p:nvPicPr>
        <p:blipFill>
          <a:blip r:embed="rId5"/>
          <a:stretch>
            <a:fillRect/>
          </a:stretch>
        </p:blipFill>
        <p:spPr>
          <a:xfrm>
            <a:off x="9336220" y="2178701"/>
            <a:ext cx="273629" cy="273626"/>
          </a:xfrm>
          <a:prstGeom prst="rect">
            <a:avLst/>
          </a:prstGeom>
        </p:spPr>
      </p:pic>
      <p:sp>
        <p:nvSpPr>
          <p:cNvPr id="142" name="Rectangle 141">
            <a:extLst>
              <a:ext uri="{FF2B5EF4-FFF2-40B4-BE49-F238E27FC236}">
                <a16:creationId xmlns:a16="http://schemas.microsoft.com/office/drawing/2014/main" id="{A5D3205F-9E52-48A4-B521-F42A42228CBE}"/>
              </a:ext>
            </a:extLst>
          </p:cNvPr>
          <p:cNvSpPr/>
          <p:nvPr/>
        </p:nvSpPr>
        <p:spPr bwMode="auto">
          <a:xfrm>
            <a:off x="10250080" y="2288818"/>
            <a:ext cx="838311" cy="189566"/>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Scroll: Vertical 11">
            <a:extLst>
              <a:ext uri="{FF2B5EF4-FFF2-40B4-BE49-F238E27FC236}">
                <a16:creationId xmlns:a16="http://schemas.microsoft.com/office/drawing/2014/main" id="{80ADCFD5-56CC-4E9A-AAD5-0E57488173ED}"/>
              </a:ext>
            </a:extLst>
          </p:cNvPr>
          <p:cNvSpPr/>
          <p:nvPr/>
        </p:nvSpPr>
        <p:spPr bwMode="auto">
          <a:xfrm>
            <a:off x="3878959" y="2281475"/>
            <a:ext cx="807308" cy="2631277"/>
          </a:xfrm>
          <a:prstGeom prst="verticalScroll">
            <a:avLst/>
          </a:prstGeom>
          <a:noFill/>
          <a:ln>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Rectangle 145">
            <a:extLst>
              <a:ext uri="{FF2B5EF4-FFF2-40B4-BE49-F238E27FC236}">
                <a16:creationId xmlns:a16="http://schemas.microsoft.com/office/drawing/2014/main" id="{A16E654A-C71D-4877-8DAE-266E8947E0B9}"/>
              </a:ext>
            </a:extLst>
          </p:cNvPr>
          <p:cNvSpPr/>
          <p:nvPr/>
        </p:nvSpPr>
        <p:spPr bwMode="auto">
          <a:xfrm>
            <a:off x="10192908" y="2227189"/>
            <a:ext cx="838311" cy="189566"/>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4121243F-36A6-4D12-9889-D7CBF31A5454}"/>
              </a:ext>
            </a:extLst>
          </p:cNvPr>
          <p:cNvSpPr/>
          <p:nvPr/>
        </p:nvSpPr>
        <p:spPr bwMode="auto">
          <a:xfrm>
            <a:off x="10139519" y="2167061"/>
            <a:ext cx="838311" cy="189566"/>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8FE55A83-4B29-4877-8328-17CDC741E140}"/>
              </a:ext>
            </a:extLst>
          </p:cNvPr>
          <p:cNvSpPr txBox="1"/>
          <p:nvPr/>
        </p:nvSpPr>
        <p:spPr>
          <a:xfrm>
            <a:off x="10047807" y="2031482"/>
            <a:ext cx="1138493" cy="447815"/>
          </a:xfrm>
          <a:prstGeom prst="rect">
            <a:avLst/>
          </a:prstGeom>
          <a:noFill/>
          <a:ln>
            <a:noFill/>
          </a:ln>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Containers</a:t>
            </a:r>
            <a:endPar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endParaRPr>
          </a:p>
        </p:txBody>
      </p:sp>
      <p:grpSp>
        <p:nvGrpSpPr>
          <p:cNvPr id="25" name="Group 24">
            <a:extLst>
              <a:ext uri="{FF2B5EF4-FFF2-40B4-BE49-F238E27FC236}">
                <a16:creationId xmlns:a16="http://schemas.microsoft.com/office/drawing/2014/main" id="{82A0E5F4-0576-4FDD-BBAF-061A51095042}"/>
              </a:ext>
            </a:extLst>
          </p:cNvPr>
          <p:cNvGrpSpPr/>
          <p:nvPr/>
        </p:nvGrpSpPr>
        <p:grpSpPr>
          <a:xfrm>
            <a:off x="8800501" y="4649867"/>
            <a:ext cx="1243816" cy="401068"/>
            <a:chOff x="6258420" y="285750"/>
            <a:chExt cx="1243816" cy="401068"/>
          </a:xfrm>
          <a:solidFill>
            <a:schemeClr val="accent2">
              <a:lumMod val="20000"/>
              <a:lumOff val="80000"/>
            </a:schemeClr>
          </a:solidFill>
        </p:grpSpPr>
        <p:sp>
          <p:nvSpPr>
            <p:cNvPr id="23" name="Rectangle 22">
              <a:extLst>
                <a:ext uri="{FF2B5EF4-FFF2-40B4-BE49-F238E27FC236}">
                  <a16:creationId xmlns:a16="http://schemas.microsoft.com/office/drawing/2014/main" id="{2385D2F3-2298-4785-BC49-41EB2F71225F}"/>
                </a:ext>
              </a:extLst>
            </p:cNvPr>
            <p:cNvSpPr/>
            <p:nvPr/>
          </p:nvSpPr>
          <p:spPr bwMode="auto">
            <a:xfrm>
              <a:off x="6260523" y="285750"/>
              <a:ext cx="1241713" cy="269592"/>
            </a:xfrm>
            <a:prstGeom prst="rect">
              <a:avLst/>
            </a:pr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B63CFBF7-EBC8-4C6B-B609-477718D2C150}"/>
                </a:ext>
              </a:extLst>
            </p:cNvPr>
            <p:cNvSpPr/>
            <p:nvPr/>
          </p:nvSpPr>
          <p:spPr bwMode="auto">
            <a:xfrm>
              <a:off x="6258420" y="555342"/>
              <a:ext cx="382487" cy="131476"/>
            </a:xfrm>
            <a:prstGeom prst="rect">
              <a:avLst/>
            </a:pr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4" name="Rectangle 123">
            <a:extLst>
              <a:ext uri="{FF2B5EF4-FFF2-40B4-BE49-F238E27FC236}">
                <a16:creationId xmlns:a16="http://schemas.microsoft.com/office/drawing/2014/main" id="{ED8E09F2-CB66-4164-ACC2-B0216D5F3525}"/>
              </a:ext>
            </a:extLst>
          </p:cNvPr>
          <p:cNvSpPr/>
          <p:nvPr/>
        </p:nvSpPr>
        <p:spPr>
          <a:xfrm>
            <a:off x="10658127" y="4629596"/>
            <a:ext cx="55656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Host</a:t>
            </a: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grpSp>
        <p:nvGrpSpPr>
          <p:cNvPr id="108" name="Group 107">
            <a:extLst>
              <a:ext uri="{FF2B5EF4-FFF2-40B4-BE49-F238E27FC236}">
                <a16:creationId xmlns:a16="http://schemas.microsoft.com/office/drawing/2014/main" id="{C7811B48-6A03-4195-98F6-D6F831433142}"/>
              </a:ext>
            </a:extLst>
          </p:cNvPr>
          <p:cNvGrpSpPr/>
          <p:nvPr/>
        </p:nvGrpSpPr>
        <p:grpSpPr>
          <a:xfrm>
            <a:off x="8907401" y="4562659"/>
            <a:ext cx="1164985" cy="494110"/>
            <a:chOff x="864131" y="2196090"/>
            <a:chExt cx="1164985" cy="494110"/>
          </a:xfrm>
          <a:noFill/>
        </p:grpSpPr>
        <p:sp>
          <p:nvSpPr>
            <p:cNvPr id="109" name="Rectangle 108">
              <a:extLst>
                <a:ext uri="{FF2B5EF4-FFF2-40B4-BE49-F238E27FC236}">
                  <a16:creationId xmlns:a16="http://schemas.microsoft.com/office/drawing/2014/main" id="{BF5523E8-B3AE-45D8-8483-53B9C41797D2}"/>
                </a:ext>
              </a:extLst>
            </p:cNvPr>
            <p:cNvSpPr/>
            <p:nvPr/>
          </p:nvSpPr>
          <p:spPr bwMode="auto">
            <a:xfrm>
              <a:off x="1208662" y="2419472"/>
              <a:ext cx="820454" cy="1921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417A78AF-DC70-4D15-8769-1F153690F554}"/>
                </a:ext>
              </a:extLst>
            </p:cNvPr>
            <p:cNvSpPr/>
            <p:nvPr/>
          </p:nvSpPr>
          <p:spPr bwMode="auto">
            <a:xfrm>
              <a:off x="1203304" y="2579429"/>
              <a:ext cx="165433" cy="11077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2F2F2F"/>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3D19AD1E-B47A-4F1A-9CC9-17D3308C7585}"/>
                </a:ext>
              </a:extLst>
            </p:cNvPr>
            <p:cNvSpPr txBox="1"/>
            <p:nvPr/>
          </p:nvSpPr>
          <p:spPr>
            <a:xfrm>
              <a:off x="864131" y="2196090"/>
              <a:ext cx="1041642" cy="461665"/>
            </a:xfrm>
            <a:prstGeom prst="rect">
              <a:avLst/>
            </a:prstGeom>
            <a:grp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2F2F2F"/>
                  </a:solidFill>
                  <a:effectLst/>
                  <a:uLnTx/>
                  <a:uFillTx/>
                  <a:latin typeface="Segoe UI"/>
                  <a:ea typeface="+mn-ea"/>
                  <a:cs typeface="+mn-cs"/>
                </a:rPr>
                <a:t>SmartNIC</a:t>
              </a:r>
              <a:endParaRPr kumimoji="0" lang="en-US" sz="12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32" name="Trapezoid 31">
            <a:extLst>
              <a:ext uri="{FF2B5EF4-FFF2-40B4-BE49-F238E27FC236}">
                <a16:creationId xmlns:a16="http://schemas.microsoft.com/office/drawing/2014/main" id="{FE36BC77-6C0C-43D1-A1E3-0DCC59905C01}"/>
              </a:ext>
            </a:extLst>
          </p:cNvPr>
          <p:cNvSpPr/>
          <p:nvPr/>
        </p:nvSpPr>
        <p:spPr bwMode="auto">
          <a:xfrm>
            <a:off x="5443823" y="2318073"/>
            <a:ext cx="1611431" cy="611550"/>
          </a:xfrm>
          <a:prstGeom prst="trapezoid">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Trapezoid 147">
            <a:extLst>
              <a:ext uri="{FF2B5EF4-FFF2-40B4-BE49-F238E27FC236}">
                <a16:creationId xmlns:a16="http://schemas.microsoft.com/office/drawing/2014/main" id="{D6B4259A-2A39-4A98-817D-49C337D94507}"/>
              </a:ext>
            </a:extLst>
          </p:cNvPr>
          <p:cNvSpPr/>
          <p:nvPr/>
        </p:nvSpPr>
        <p:spPr bwMode="auto">
          <a:xfrm>
            <a:off x="5433950" y="3305844"/>
            <a:ext cx="1611431" cy="611550"/>
          </a:xfrm>
          <a:prstGeom prst="trapezoid">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rapezoid 148">
            <a:extLst>
              <a:ext uri="{FF2B5EF4-FFF2-40B4-BE49-F238E27FC236}">
                <a16:creationId xmlns:a16="http://schemas.microsoft.com/office/drawing/2014/main" id="{EA68ABBA-0E0C-4EA6-91EA-1707C3892103}"/>
              </a:ext>
            </a:extLst>
          </p:cNvPr>
          <p:cNvSpPr/>
          <p:nvPr/>
        </p:nvSpPr>
        <p:spPr bwMode="auto">
          <a:xfrm>
            <a:off x="5456653" y="4412774"/>
            <a:ext cx="1611431" cy="611550"/>
          </a:xfrm>
          <a:prstGeom prst="trapezoid">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643834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6FE5-F630-4479-91A8-69E8EC477533}"/>
              </a:ext>
            </a:extLst>
          </p:cNvPr>
          <p:cNvSpPr>
            <a:spLocks noGrp="1"/>
          </p:cNvSpPr>
          <p:nvPr>
            <p:ph type="title"/>
          </p:nvPr>
        </p:nvSpPr>
        <p:spPr/>
        <p:txBody>
          <a:bodyPr/>
          <a:lstStyle/>
          <a:p>
            <a:r>
              <a:rPr lang="en-US" dirty="0"/>
              <a:t>Common routing </a:t>
            </a:r>
            <a:r>
              <a:rPr lang="en-US" strike="sngStrike" dirty="0"/>
              <a:t>patterns</a:t>
            </a:r>
            <a:r>
              <a:rPr lang="en-US" dirty="0"/>
              <a:t> problems</a:t>
            </a:r>
          </a:p>
        </p:txBody>
      </p:sp>
      <p:sp>
        <p:nvSpPr>
          <p:cNvPr id="3" name="Text Placeholder 2">
            <a:extLst>
              <a:ext uri="{FF2B5EF4-FFF2-40B4-BE49-F238E27FC236}">
                <a16:creationId xmlns:a16="http://schemas.microsoft.com/office/drawing/2014/main" id="{47D403F9-14D0-45AE-B0DE-B55C5ACCDDFE}"/>
              </a:ext>
            </a:extLst>
          </p:cNvPr>
          <p:cNvSpPr>
            <a:spLocks noGrp="1"/>
          </p:cNvSpPr>
          <p:nvPr>
            <p:ph type="body" sz="quarter" idx="10"/>
          </p:nvPr>
        </p:nvSpPr>
        <p:spPr>
          <a:xfrm>
            <a:off x="269241" y="1187645"/>
            <a:ext cx="5621420" cy="5482848"/>
          </a:xfrm>
        </p:spPr>
        <p:txBody>
          <a:bodyPr>
            <a:normAutofit fontScale="85000" lnSpcReduction="20000"/>
          </a:bodyPr>
          <a:lstStyle/>
          <a:p>
            <a:pPr>
              <a:lnSpc>
                <a:spcPct val="100000"/>
              </a:lnSpc>
            </a:pPr>
            <a:r>
              <a:rPr lang="en-US" dirty="0"/>
              <a:t>Forced tunneling</a:t>
            </a:r>
          </a:p>
          <a:p>
            <a:pPr lvl="1">
              <a:lnSpc>
                <a:spcPct val="100000"/>
              </a:lnSpc>
            </a:pPr>
            <a:r>
              <a:rPr lang="en-US" dirty="0"/>
              <a:t>Everything goes back to on-premises for inspection/auditing</a:t>
            </a:r>
          </a:p>
          <a:p>
            <a:pPr lvl="1">
              <a:lnSpc>
                <a:spcPct val="100000"/>
              </a:lnSpc>
            </a:pPr>
            <a:r>
              <a:rPr lang="en-US" dirty="0"/>
              <a:t>Compliance requirement for most enterprises</a:t>
            </a:r>
          </a:p>
          <a:p>
            <a:pPr lvl="1">
              <a:lnSpc>
                <a:spcPct val="100000"/>
              </a:lnSpc>
            </a:pPr>
            <a:r>
              <a:rPr lang="en-US" dirty="0"/>
              <a:t>Breaks Internet-facing VMs</a:t>
            </a:r>
          </a:p>
          <a:p>
            <a:pPr lvl="2">
              <a:lnSpc>
                <a:spcPct val="100000"/>
              </a:lnSpc>
            </a:pPr>
            <a:r>
              <a:rPr lang="en-US" dirty="0"/>
              <a:t>Internet </a:t>
            </a:r>
            <a:r>
              <a:rPr lang="en-US" dirty="0">
                <a:sym typeface="Wingdings" panose="05000000000000000000" pitchFamily="2" charset="2"/>
              </a:rPr>
              <a:t> VM public IP: 128151</a:t>
            </a:r>
          </a:p>
          <a:p>
            <a:pPr lvl="2">
              <a:lnSpc>
                <a:spcPct val="100000"/>
              </a:lnSpc>
            </a:pPr>
            <a:r>
              <a:rPr lang="en-US" dirty="0">
                <a:sym typeface="Wingdings" panose="05000000000000000000" pitchFamily="2" charset="2"/>
              </a:rPr>
              <a:t>VM  on-premises proxy / NAT  Internet: </a:t>
            </a:r>
            <a:r>
              <a:rPr lang="en-US" b="1" dirty="0">
                <a:solidFill>
                  <a:srgbClr val="FF0000"/>
                </a:solidFill>
                <a:sym typeface="Wingdings" panose="05000000000000000000" pitchFamily="2" charset="2"/>
              </a:rPr>
              <a:t>181</a:t>
            </a:r>
            <a:r>
              <a:rPr lang="en-US" dirty="0">
                <a:sym typeface="Wingdings" panose="05000000000000000000" pitchFamily="2" charset="2"/>
              </a:rPr>
              <a:t>128</a:t>
            </a:r>
          </a:p>
          <a:p>
            <a:pPr lvl="1">
              <a:lnSpc>
                <a:spcPct val="100000"/>
              </a:lnSpc>
            </a:pPr>
            <a:r>
              <a:rPr lang="en-US" dirty="0">
                <a:sym typeface="Wingdings" panose="05000000000000000000" pitchFamily="2" charset="2"/>
              </a:rPr>
              <a:t>Breaks first party “VNet injection” services</a:t>
            </a:r>
          </a:p>
          <a:p>
            <a:pPr lvl="2">
              <a:lnSpc>
                <a:spcPct val="100000"/>
              </a:lnSpc>
            </a:pPr>
            <a:r>
              <a:rPr lang="en-US" dirty="0">
                <a:sym typeface="Wingdings" panose="05000000000000000000" pitchFamily="2" charset="2"/>
              </a:rPr>
              <a:t>Azure App Service Environment (ASE)</a:t>
            </a:r>
          </a:p>
          <a:p>
            <a:pPr lvl="2">
              <a:lnSpc>
                <a:spcPct val="100000"/>
              </a:lnSpc>
            </a:pPr>
            <a:r>
              <a:rPr lang="en-US" dirty="0">
                <a:sym typeface="Wingdings" panose="05000000000000000000" pitchFamily="2" charset="2"/>
              </a:rPr>
              <a:t>VPN/ExpressRoute gateways</a:t>
            </a:r>
          </a:p>
          <a:p>
            <a:pPr>
              <a:lnSpc>
                <a:spcPct val="100000"/>
              </a:lnSpc>
            </a:pPr>
            <a:r>
              <a:rPr lang="en-US" dirty="0">
                <a:sym typeface="Wingdings" panose="05000000000000000000" pitchFamily="2" charset="2"/>
              </a:rPr>
              <a:t>On-premises networks to Azure PaaS</a:t>
            </a:r>
          </a:p>
          <a:p>
            <a:pPr lvl="1">
              <a:lnSpc>
                <a:spcPct val="100000"/>
              </a:lnSpc>
            </a:pPr>
            <a:r>
              <a:rPr lang="en-US" dirty="0">
                <a:sym typeface="Wingdings" panose="05000000000000000000" pitchFamily="2" charset="2"/>
              </a:rPr>
              <a:t>ExpressRoute Microsoft peering only</a:t>
            </a:r>
          </a:p>
          <a:p>
            <a:pPr>
              <a:lnSpc>
                <a:spcPct val="100000"/>
              </a:lnSpc>
            </a:pPr>
            <a:r>
              <a:rPr lang="en-US" dirty="0">
                <a:sym typeface="Wingdings" panose="05000000000000000000" pitchFamily="2" charset="2"/>
              </a:rPr>
              <a:t>On-premises networks to Service Endpoints</a:t>
            </a:r>
          </a:p>
          <a:p>
            <a:pPr lvl="1">
              <a:lnSpc>
                <a:spcPct val="100000"/>
              </a:lnSpc>
            </a:pPr>
            <a:r>
              <a:rPr lang="en-US">
                <a:sym typeface="Wingdings" panose="05000000000000000000" pitchFamily="2" charset="2"/>
              </a:rPr>
              <a:t>No (*)</a:t>
            </a:r>
            <a:endParaRPr lang="en-US" dirty="0"/>
          </a:p>
        </p:txBody>
      </p:sp>
      <p:sp>
        <p:nvSpPr>
          <p:cNvPr id="4" name="Text Placeholder 3">
            <a:extLst>
              <a:ext uri="{FF2B5EF4-FFF2-40B4-BE49-F238E27FC236}">
                <a16:creationId xmlns:a16="http://schemas.microsoft.com/office/drawing/2014/main" id="{6B5F8E3A-294B-4336-ABEC-F16DAFAC88B0}"/>
              </a:ext>
            </a:extLst>
          </p:cNvPr>
          <p:cNvSpPr>
            <a:spLocks noGrp="1"/>
          </p:cNvSpPr>
          <p:nvPr>
            <p:ph type="body" sz="quarter" idx="11"/>
          </p:nvPr>
        </p:nvSpPr>
        <p:spPr>
          <a:xfrm>
            <a:off x="6301680" y="1158856"/>
            <a:ext cx="5621421" cy="564303"/>
          </a:xfrm>
        </p:spPr>
        <p:txBody>
          <a:bodyPr/>
          <a:lstStyle/>
          <a:p>
            <a:r>
              <a:rPr lang="en-US" dirty="0"/>
              <a:t>(Sub-) Optimal routing</a:t>
            </a:r>
          </a:p>
          <a:p>
            <a:pPr lvl="1"/>
            <a:endParaRPr lang="en-US" dirty="0"/>
          </a:p>
          <a:p>
            <a:endParaRPr lang="en-US" dirty="0"/>
          </a:p>
          <a:p>
            <a:pPr lvl="1"/>
            <a:endParaRPr lang="en-US" dirty="0"/>
          </a:p>
        </p:txBody>
      </p:sp>
      <p:grpSp>
        <p:nvGrpSpPr>
          <p:cNvPr id="7" name="Group 6">
            <a:extLst>
              <a:ext uri="{FF2B5EF4-FFF2-40B4-BE49-F238E27FC236}">
                <a16:creationId xmlns:a16="http://schemas.microsoft.com/office/drawing/2014/main" id="{FFD6F9B9-0A04-4F59-AA94-10589CF0C9B8}"/>
              </a:ext>
            </a:extLst>
          </p:cNvPr>
          <p:cNvGrpSpPr/>
          <p:nvPr/>
        </p:nvGrpSpPr>
        <p:grpSpPr>
          <a:xfrm>
            <a:off x="6577142" y="1717632"/>
            <a:ext cx="1192126" cy="770151"/>
            <a:chOff x="118591" y="1344771"/>
            <a:chExt cx="1192126" cy="770151"/>
          </a:xfrm>
        </p:grpSpPr>
        <p:sp>
          <p:nvSpPr>
            <p:cNvPr id="5" name="Freeform 11">
              <a:extLst>
                <a:ext uri="{FF2B5EF4-FFF2-40B4-BE49-F238E27FC236}">
                  <a16:creationId xmlns:a16="http://schemas.microsoft.com/office/drawing/2014/main" id="{9B564417-6A11-44A5-9CD3-BE45902BB4CD}"/>
                </a:ext>
              </a:extLst>
            </p:cNvPr>
            <p:cNvSpPr>
              <a:spLocks/>
            </p:cNvSpPr>
            <p:nvPr/>
          </p:nvSpPr>
          <p:spPr bwMode="auto">
            <a:xfrm>
              <a:off x="118591" y="1344771"/>
              <a:ext cx="1129825" cy="66073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BEB2FF02-7577-46A8-A054-4688FCA4485F}"/>
                </a:ext>
              </a:extLst>
            </p:cNvPr>
            <p:cNvSpPr txBox="1"/>
            <p:nvPr/>
          </p:nvSpPr>
          <p:spPr>
            <a:xfrm>
              <a:off x="118592" y="1437466"/>
              <a:ext cx="1192125" cy="67745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p>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 West</a:t>
              </a:r>
            </a:p>
          </p:txBody>
        </p:sp>
      </p:grpSp>
      <p:grpSp>
        <p:nvGrpSpPr>
          <p:cNvPr id="8" name="Group 7">
            <a:extLst>
              <a:ext uri="{FF2B5EF4-FFF2-40B4-BE49-F238E27FC236}">
                <a16:creationId xmlns:a16="http://schemas.microsoft.com/office/drawing/2014/main" id="{EEA0631D-F1D7-4DD3-BC46-4AE959DBD70A}"/>
              </a:ext>
            </a:extLst>
          </p:cNvPr>
          <p:cNvGrpSpPr/>
          <p:nvPr/>
        </p:nvGrpSpPr>
        <p:grpSpPr>
          <a:xfrm>
            <a:off x="10223512" y="1717632"/>
            <a:ext cx="1192126" cy="770151"/>
            <a:chOff x="118591" y="1344771"/>
            <a:chExt cx="1192126" cy="770151"/>
          </a:xfrm>
        </p:grpSpPr>
        <p:sp>
          <p:nvSpPr>
            <p:cNvPr id="9" name="Freeform 11">
              <a:extLst>
                <a:ext uri="{FF2B5EF4-FFF2-40B4-BE49-F238E27FC236}">
                  <a16:creationId xmlns:a16="http://schemas.microsoft.com/office/drawing/2014/main" id="{4AA12082-8971-4DCB-B2C9-DAD34183C36E}"/>
                </a:ext>
              </a:extLst>
            </p:cNvPr>
            <p:cNvSpPr>
              <a:spLocks/>
            </p:cNvSpPr>
            <p:nvPr/>
          </p:nvSpPr>
          <p:spPr bwMode="auto">
            <a:xfrm>
              <a:off x="118591" y="1344771"/>
              <a:ext cx="1129825" cy="66073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C444DF9-B3CA-4443-A7F0-414D0F8D9B3C}"/>
                </a:ext>
              </a:extLst>
            </p:cNvPr>
            <p:cNvSpPr txBox="1"/>
            <p:nvPr/>
          </p:nvSpPr>
          <p:spPr>
            <a:xfrm>
              <a:off x="118592" y="1437466"/>
              <a:ext cx="1192125" cy="67745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p>
            <a:p>
              <a:pPr marL="0" marR="0" lvl="0" indent="0" algn="ctr" defTabSz="896386" rtl="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 East</a:t>
              </a:r>
            </a:p>
          </p:txBody>
        </p:sp>
      </p:grpSp>
      <p:grpSp>
        <p:nvGrpSpPr>
          <p:cNvPr id="11" name="Group 10">
            <a:extLst>
              <a:ext uri="{FF2B5EF4-FFF2-40B4-BE49-F238E27FC236}">
                <a16:creationId xmlns:a16="http://schemas.microsoft.com/office/drawing/2014/main" id="{819E6490-3A1D-4C3B-9734-17D332757071}"/>
              </a:ext>
            </a:extLst>
          </p:cNvPr>
          <p:cNvGrpSpPr>
            <a:grpSpLocks noChangeAspect="1"/>
          </p:cNvGrpSpPr>
          <p:nvPr/>
        </p:nvGrpSpPr>
        <p:grpSpPr>
          <a:xfrm>
            <a:off x="7199901" y="3359595"/>
            <a:ext cx="543377" cy="789292"/>
            <a:chOff x="4560877" y="4697003"/>
            <a:chExt cx="1893269" cy="2297076"/>
          </a:xfrm>
        </p:grpSpPr>
        <p:sp>
          <p:nvSpPr>
            <p:cNvPr id="12" name="Rectangle 10">
              <a:extLst>
                <a:ext uri="{FF2B5EF4-FFF2-40B4-BE49-F238E27FC236}">
                  <a16:creationId xmlns:a16="http://schemas.microsoft.com/office/drawing/2014/main" id="{A817CC80-5FC7-476A-BAD6-2AD33F0A14C5}"/>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 name="Rectangle 11">
              <a:extLst>
                <a:ext uri="{FF2B5EF4-FFF2-40B4-BE49-F238E27FC236}">
                  <a16:creationId xmlns:a16="http://schemas.microsoft.com/office/drawing/2014/main" id="{F71B52B3-32E8-4474-B454-81574EBB37BD}"/>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 name="Rectangle 21">
              <a:extLst>
                <a:ext uri="{FF2B5EF4-FFF2-40B4-BE49-F238E27FC236}">
                  <a16:creationId xmlns:a16="http://schemas.microsoft.com/office/drawing/2014/main" id="{8ADA1CF9-C450-4563-996C-E090B5D62807}"/>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22">
              <a:extLst>
                <a:ext uri="{FF2B5EF4-FFF2-40B4-BE49-F238E27FC236}">
                  <a16:creationId xmlns:a16="http://schemas.microsoft.com/office/drawing/2014/main" id="{464A58EC-7EF5-4694-BFEF-9DB66DE0CC8E}"/>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 name="Rectangle 26">
              <a:extLst>
                <a:ext uri="{FF2B5EF4-FFF2-40B4-BE49-F238E27FC236}">
                  <a16:creationId xmlns:a16="http://schemas.microsoft.com/office/drawing/2014/main" id="{B19F5746-06A2-4C32-9E5F-A7372647A64B}"/>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 name="Rectangle 27">
              <a:extLst>
                <a:ext uri="{FF2B5EF4-FFF2-40B4-BE49-F238E27FC236}">
                  <a16:creationId xmlns:a16="http://schemas.microsoft.com/office/drawing/2014/main" id="{448DBBF9-8B0C-4B8D-BE17-711CFCE381FF}"/>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28">
              <a:extLst>
                <a:ext uri="{FF2B5EF4-FFF2-40B4-BE49-F238E27FC236}">
                  <a16:creationId xmlns:a16="http://schemas.microsoft.com/office/drawing/2014/main" id="{B5BD4B63-FAA6-4CBA-8222-A1482590C57C}"/>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29">
              <a:extLst>
                <a:ext uri="{FF2B5EF4-FFF2-40B4-BE49-F238E27FC236}">
                  <a16:creationId xmlns:a16="http://schemas.microsoft.com/office/drawing/2014/main" id="{04C8751B-CF4C-45ED-90FD-3FACFFDD4A65}"/>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 name="Rectangle 30">
              <a:extLst>
                <a:ext uri="{FF2B5EF4-FFF2-40B4-BE49-F238E27FC236}">
                  <a16:creationId xmlns:a16="http://schemas.microsoft.com/office/drawing/2014/main" id="{504C1B4E-0917-4C64-AF92-32FF78D4ECA6}"/>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 name="Rectangle 31">
              <a:extLst>
                <a:ext uri="{FF2B5EF4-FFF2-40B4-BE49-F238E27FC236}">
                  <a16:creationId xmlns:a16="http://schemas.microsoft.com/office/drawing/2014/main" id="{FC933CF6-6735-4AD5-BEBB-7C5044DA47FE}"/>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 name="Rectangle 32">
              <a:extLst>
                <a:ext uri="{FF2B5EF4-FFF2-40B4-BE49-F238E27FC236}">
                  <a16:creationId xmlns:a16="http://schemas.microsoft.com/office/drawing/2014/main" id="{A4994E34-EA6C-4C7D-B532-FD038977A746}"/>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 name="Rectangle 33">
              <a:extLst>
                <a:ext uri="{FF2B5EF4-FFF2-40B4-BE49-F238E27FC236}">
                  <a16:creationId xmlns:a16="http://schemas.microsoft.com/office/drawing/2014/main" id="{9EB0FB8C-8975-421D-83A3-3E21BB2286C2}"/>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 name="Rectangle 34">
              <a:extLst>
                <a:ext uri="{FF2B5EF4-FFF2-40B4-BE49-F238E27FC236}">
                  <a16:creationId xmlns:a16="http://schemas.microsoft.com/office/drawing/2014/main" id="{D8B1DAFE-5156-4FB2-995E-2C84C36548E6}"/>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 name="Rectangle 35">
              <a:extLst>
                <a:ext uri="{FF2B5EF4-FFF2-40B4-BE49-F238E27FC236}">
                  <a16:creationId xmlns:a16="http://schemas.microsoft.com/office/drawing/2014/main" id="{79AF8607-9B5A-4949-8CDE-8094673A780B}"/>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 name="Rectangle 36">
              <a:extLst>
                <a:ext uri="{FF2B5EF4-FFF2-40B4-BE49-F238E27FC236}">
                  <a16:creationId xmlns:a16="http://schemas.microsoft.com/office/drawing/2014/main" id="{D6DC1D9B-48A4-4DBC-A388-4B8A8FF8BDE1}"/>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 name="Rectangle 37">
              <a:extLst>
                <a:ext uri="{FF2B5EF4-FFF2-40B4-BE49-F238E27FC236}">
                  <a16:creationId xmlns:a16="http://schemas.microsoft.com/office/drawing/2014/main" id="{304BCFEC-75DC-42AF-821D-2A37B36D13B2}"/>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 name="Rectangle 38">
              <a:extLst>
                <a:ext uri="{FF2B5EF4-FFF2-40B4-BE49-F238E27FC236}">
                  <a16:creationId xmlns:a16="http://schemas.microsoft.com/office/drawing/2014/main" id="{311F6594-9B5C-469E-B47E-053E42FBF917}"/>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 name="Rectangle 39">
              <a:extLst>
                <a:ext uri="{FF2B5EF4-FFF2-40B4-BE49-F238E27FC236}">
                  <a16:creationId xmlns:a16="http://schemas.microsoft.com/office/drawing/2014/main" id="{DEF2ABA1-B9DC-46EA-B0FF-1911407A02EE}"/>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40">
              <a:extLst>
                <a:ext uri="{FF2B5EF4-FFF2-40B4-BE49-F238E27FC236}">
                  <a16:creationId xmlns:a16="http://schemas.microsoft.com/office/drawing/2014/main" id="{3FCE28D3-602F-4FDD-B0B6-332DC755A0FE}"/>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 name="Rectangle 41">
              <a:extLst>
                <a:ext uri="{FF2B5EF4-FFF2-40B4-BE49-F238E27FC236}">
                  <a16:creationId xmlns:a16="http://schemas.microsoft.com/office/drawing/2014/main" id="{D39396E4-9970-4371-9C20-1CD3303C3854}"/>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 name="Rectangle 42">
              <a:extLst>
                <a:ext uri="{FF2B5EF4-FFF2-40B4-BE49-F238E27FC236}">
                  <a16:creationId xmlns:a16="http://schemas.microsoft.com/office/drawing/2014/main" id="{46058CC9-2FB5-4BDD-A9DA-04927041861F}"/>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 name="Rectangle 43">
              <a:extLst>
                <a:ext uri="{FF2B5EF4-FFF2-40B4-BE49-F238E27FC236}">
                  <a16:creationId xmlns:a16="http://schemas.microsoft.com/office/drawing/2014/main" id="{3C803B8F-0FFF-4EE4-A9D8-A10FB802829F}"/>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 name="Rectangle 44">
              <a:extLst>
                <a:ext uri="{FF2B5EF4-FFF2-40B4-BE49-F238E27FC236}">
                  <a16:creationId xmlns:a16="http://schemas.microsoft.com/office/drawing/2014/main" id="{60D32F89-BFFF-4E82-A734-EE81E5D80B49}"/>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 name="Rectangle 45">
              <a:extLst>
                <a:ext uri="{FF2B5EF4-FFF2-40B4-BE49-F238E27FC236}">
                  <a16:creationId xmlns:a16="http://schemas.microsoft.com/office/drawing/2014/main" id="{D2DFB511-439C-4472-BC14-F5F60FADF437}"/>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 name="Rectangle 46">
              <a:extLst>
                <a:ext uri="{FF2B5EF4-FFF2-40B4-BE49-F238E27FC236}">
                  <a16:creationId xmlns:a16="http://schemas.microsoft.com/office/drawing/2014/main" id="{80DF7840-3FB3-46CD-8B97-A294686F5DB4}"/>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 name="Rectangle 47">
              <a:extLst>
                <a:ext uri="{FF2B5EF4-FFF2-40B4-BE49-F238E27FC236}">
                  <a16:creationId xmlns:a16="http://schemas.microsoft.com/office/drawing/2014/main" id="{FEEDA115-27C2-4EEB-ADC5-555D3904351A}"/>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 name="Rectangle 48">
              <a:extLst>
                <a:ext uri="{FF2B5EF4-FFF2-40B4-BE49-F238E27FC236}">
                  <a16:creationId xmlns:a16="http://schemas.microsoft.com/office/drawing/2014/main" id="{1ED9C28C-D556-47A9-8CF3-3F33F2F7469B}"/>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 name="Rectangle 49">
              <a:extLst>
                <a:ext uri="{FF2B5EF4-FFF2-40B4-BE49-F238E27FC236}">
                  <a16:creationId xmlns:a16="http://schemas.microsoft.com/office/drawing/2014/main" id="{C8DC4D75-C40B-4C23-9DD9-C647634C0C2C}"/>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 name="Rectangle 50">
              <a:extLst>
                <a:ext uri="{FF2B5EF4-FFF2-40B4-BE49-F238E27FC236}">
                  <a16:creationId xmlns:a16="http://schemas.microsoft.com/office/drawing/2014/main" id="{C9386A3A-DB62-48AE-9742-D52FF647F1DF}"/>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 name="Rectangle 51">
              <a:extLst>
                <a:ext uri="{FF2B5EF4-FFF2-40B4-BE49-F238E27FC236}">
                  <a16:creationId xmlns:a16="http://schemas.microsoft.com/office/drawing/2014/main" id="{87BC4D2E-7DAD-4524-A3B8-020ABB4B0D7E}"/>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 name="Rectangle 52">
              <a:extLst>
                <a:ext uri="{FF2B5EF4-FFF2-40B4-BE49-F238E27FC236}">
                  <a16:creationId xmlns:a16="http://schemas.microsoft.com/office/drawing/2014/main" id="{C45550BF-3CED-4B8E-B5A0-08D229200261}"/>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 name="Rectangle 53">
              <a:extLst>
                <a:ext uri="{FF2B5EF4-FFF2-40B4-BE49-F238E27FC236}">
                  <a16:creationId xmlns:a16="http://schemas.microsoft.com/office/drawing/2014/main" id="{0A21C42F-4E88-4E4E-9E98-EE3A301885FD}"/>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 name="Rectangle 54">
              <a:extLst>
                <a:ext uri="{FF2B5EF4-FFF2-40B4-BE49-F238E27FC236}">
                  <a16:creationId xmlns:a16="http://schemas.microsoft.com/office/drawing/2014/main" id="{7C0985F2-A282-422A-8347-DCB98D03CD8B}"/>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 name="Rectangle 55">
              <a:extLst>
                <a:ext uri="{FF2B5EF4-FFF2-40B4-BE49-F238E27FC236}">
                  <a16:creationId xmlns:a16="http://schemas.microsoft.com/office/drawing/2014/main" id="{81E4214B-7201-4F45-93E3-85A78A9FDA87}"/>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 name="Rectangle 56">
              <a:extLst>
                <a:ext uri="{FF2B5EF4-FFF2-40B4-BE49-F238E27FC236}">
                  <a16:creationId xmlns:a16="http://schemas.microsoft.com/office/drawing/2014/main" id="{32425B44-3F7D-454F-ACF4-7C088D96D791}"/>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 name="Rectangle 57">
              <a:extLst>
                <a:ext uri="{FF2B5EF4-FFF2-40B4-BE49-F238E27FC236}">
                  <a16:creationId xmlns:a16="http://schemas.microsoft.com/office/drawing/2014/main" id="{1C167A7F-69DB-45A9-8FDB-94032536C000}"/>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 name="Rectangle 58">
              <a:extLst>
                <a:ext uri="{FF2B5EF4-FFF2-40B4-BE49-F238E27FC236}">
                  <a16:creationId xmlns:a16="http://schemas.microsoft.com/office/drawing/2014/main" id="{08897E5F-257C-480A-B4FD-6E26E8856BF3}"/>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 name="Rectangle 59">
              <a:extLst>
                <a:ext uri="{FF2B5EF4-FFF2-40B4-BE49-F238E27FC236}">
                  <a16:creationId xmlns:a16="http://schemas.microsoft.com/office/drawing/2014/main" id="{86102928-EECA-4B7D-A200-9703FEC47E3A}"/>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 name="Rectangle 60">
              <a:extLst>
                <a:ext uri="{FF2B5EF4-FFF2-40B4-BE49-F238E27FC236}">
                  <a16:creationId xmlns:a16="http://schemas.microsoft.com/office/drawing/2014/main" id="{6F9C52ED-1AF9-48CF-A086-EE7EDB6D69B8}"/>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 name="Rectangle 61">
              <a:extLst>
                <a:ext uri="{FF2B5EF4-FFF2-40B4-BE49-F238E27FC236}">
                  <a16:creationId xmlns:a16="http://schemas.microsoft.com/office/drawing/2014/main" id="{D4C130DC-F2F2-4E23-AAB6-B83CF30829A7}"/>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 name="Rectangle 62">
              <a:extLst>
                <a:ext uri="{FF2B5EF4-FFF2-40B4-BE49-F238E27FC236}">
                  <a16:creationId xmlns:a16="http://schemas.microsoft.com/office/drawing/2014/main" id="{800FF3B7-4B53-477F-A459-EA8FAF4901D2}"/>
                </a:ext>
              </a:extLst>
            </p:cNvPr>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63">
              <a:extLst>
                <a:ext uri="{FF2B5EF4-FFF2-40B4-BE49-F238E27FC236}">
                  <a16:creationId xmlns:a16="http://schemas.microsoft.com/office/drawing/2014/main" id="{AF935D47-C591-4577-A1FA-7D39A8EF178C}"/>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64">
              <a:extLst>
                <a:ext uri="{FF2B5EF4-FFF2-40B4-BE49-F238E27FC236}">
                  <a16:creationId xmlns:a16="http://schemas.microsoft.com/office/drawing/2014/main" id="{6E319CCA-DF80-44BD-8AA1-BDD54A9AC1B0}"/>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65">
              <a:extLst>
                <a:ext uri="{FF2B5EF4-FFF2-40B4-BE49-F238E27FC236}">
                  <a16:creationId xmlns:a16="http://schemas.microsoft.com/office/drawing/2014/main" id="{AA8AA56C-6231-488C-ACC1-CB01F7FC1DA7}"/>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66">
              <a:extLst>
                <a:ext uri="{FF2B5EF4-FFF2-40B4-BE49-F238E27FC236}">
                  <a16:creationId xmlns:a16="http://schemas.microsoft.com/office/drawing/2014/main" id="{B7CB476F-4566-49AC-BFEA-1DDB0767F71F}"/>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67">
              <a:extLst>
                <a:ext uri="{FF2B5EF4-FFF2-40B4-BE49-F238E27FC236}">
                  <a16:creationId xmlns:a16="http://schemas.microsoft.com/office/drawing/2014/main" id="{0BB734B4-2321-4681-8AB4-67CA9633CF25}"/>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68">
              <a:extLst>
                <a:ext uri="{FF2B5EF4-FFF2-40B4-BE49-F238E27FC236}">
                  <a16:creationId xmlns:a16="http://schemas.microsoft.com/office/drawing/2014/main" id="{BCF8B876-740C-47EC-A44E-11F0B9DC1761}"/>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69">
              <a:extLst>
                <a:ext uri="{FF2B5EF4-FFF2-40B4-BE49-F238E27FC236}">
                  <a16:creationId xmlns:a16="http://schemas.microsoft.com/office/drawing/2014/main" id="{C561E7D1-F78C-4865-9B5D-3149D301415A}"/>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Freeform 70">
              <a:extLst>
                <a:ext uri="{FF2B5EF4-FFF2-40B4-BE49-F238E27FC236}">
                  <a16:creationId xmlns:a16="http://schemas.microsoft.com/office/drawing/2014/main" id="{B88CDCF2-9AAA-4A56-AB56-8256B7B26C35}"/>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Rectangle 71">
              <a:extLst>
                <a:ext uri="{FF2B5EF4-FFF2-40B4-BE49-F238E27FC236}">
                  <a16:creationId xmlns:a16="http://schemas.microsoft.com/office/drawing/2014/main" id="{C88AF2C3-1CF0-4D97-8EC0-6EE82B91466A}"/>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72">
              <a:extLst>
                <a:ext uri="{FF2B5EF4-FFF2-40B4-BE49-F238E27FC236}">
                  <a16:creationId xmlns:a16="http://schemas.microsoft.com/office/drawing/2014/main" id="{731F7763-8631-4B9D-AF60-22B8DE06B8DF}"/>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73">
              <a:extLst>
                <a:ext uri="{FF2B5EF4-FFF2-40B4-BE49-F238E27FC236}">
                  <a16:creationId xmlns:a16="http://schemas.microsoft.com/office/drawing/2014/main" id="{09B73BE7-D416-473F-BF1D-B537E6F5685D}"/>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74">
              <a:extLst>
                <a:ext uri="{FF2B5EF4-FFF2-40B4-BE49-F238E27FC236}">
                  <a16:creationId xmlns:a16="http://schemas.microsoft.com/office/drawing/2014/main" id="{4C5AA64B-F9DB-4437-B2AA-76FCE49FC1C3}"/>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75">
              <a:extLst>
                <a:ext uri="{FF2B5EF4-FFF2-40B4-BE49-F238E27FC236}">
                  <a16:creationId xmlns:a16="http://schemas.microsoft.com/office/drawing/2014/main" id="{D10C755F-03EF-40F4-8362-B0A14998BA68}"/>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76">
              <a:extLst>
                <a:ext uri="{FF2B5EF4-FFF2-40B4-BE49-F238E27FC236}">
                  <a16:creationId xmlns:a16="http://schemas.microsoft.com/office/drawing/2014/main" id="{7609A7B2-57D2-492A-A7F5-8C38DA2C50CF}"/>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Rectangle 77">
              <a:extLst>
                <a:ext uri="{FF2B5EF4-FFF2-40B4-BE49-F238E27FC236}">
                  <a16:creationId xmlns:a16="http://schemas.microsoft.com/office/drawing/2014/main" id="{FBE7A7B4-C522-450A-86F8-094655D937DA}"/>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Rectangle 78">
              <a:extLst>
                <a:ext uri="{FF2B5EF4-FFF2-40B4-BE49-F238E27FC236}">
                  <a16:creationId xmlns:a16="http://schemas.microsoft.com/office/drawing/2014/main" id="{74AB4ED4-DC23-443A-86D0-BEB8CF4AC842}"/>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79">
              <a:extLst>
                <a:ext uri="{FF2B5EF4-FFF2-40B4-BE49-F238E27FC236}">
                  <a16:creationId xmlns:a16="http://schemas.microsoft.com/office/drawing/2014/main" id="{CCE29924-2339-48D9-A6A5-9F88FB8938E4}"/>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80">
              <a:extLst>
                <a:ext uri="{FF2B5EF4-FFF2-40B4-BE49-F238E27FC236}">
                  <a16:creationId xmlns:a16="http://schemas.microsoft.com/office/drawing/2014/main" id="{D91480B4-E71A-4615-ADB4-7B42B9AC109C}"/>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81">
              <a:extLst>
                <a:ext uri="{FF2B5EF4-FFF2-40B4-BE49-F238E27FC236}">
                  <a16:creationId xmlns:a16="http://schemas.microsoft.com/office/drawing/2014/main" id="{E63D3949-92A1-4693-9F80-FC21A4523C7B}"/>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82">
              <a:extLst>
                <a:ext uri="{FF2B5EF4-FFF2-40B4-BE49-F238E27FC236}">
                  <a16:creationId xmlns:a16="http://schemas.microsoft.com/office/drawing/2014/main" id="{8E437E9F-A4B5-479A-83DB-50B694714C7E}"/>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83">
              <a:extLst>
                <a:ext uri="{FF2B5EF4-FFF2-40B4-BE49-F238E27FC236}">
                  <a16:creationId xmlns:a16="http://schemas.microsoft.com/office/drawing/2014/main" id="{BF67D64C-A570-4319-8C83-11848C090605}"/>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4" name="Rectangle 84">
              <a:extLst>
                <a:ext uri="{FF2B5EF4-FFF2-40B4-BE49-F238E27FC236}">
                  <a16:creationId xmlns:a16="http://schemas.microsoft.com/office/drawing/2014/main" id="{11B1AB9E-4595-45DF-A7F0-B449A49BCFF5}"/>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Rectangle 85">
              <a:extLst>
                <a:ext uri="{FF2B5EF4-FFF2-40B4-BE49-F238E27FC236}">
                  <a16:creationId xmlns:a16="http://schemas.microsoft.com/office/drawing/2014/main" id="{52CE9857-E361-4D8D-9676-E505CADB2A84}"/>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86">
              <a:extLst>
                <a:ext uri="{FF2B5EF4-FFF2-40B4-BE49-F238E27FC236}">
                  <a16:creationId xmlns:a16="http://schemas.microsoft.com/office/drawing/2014/main" id="{C14A5AC5-12B8-4646-9E72-EB5FD328B552}"/>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87">
              <a:extLst>
                <a:ext uri="{FF2B5EF4-FFF2-40B4-BE49-F238E27FC236}">
                  <a16:creationId xmlns:a16="http://schemas.microsoft.com/office/drawing/2014/main" id="{E7511326-D5BB-4085-B657-8085EE19C53B}"/>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88">
              <a:extLst>
                <a:ext uri="{FF2B5EF4-FFF2-40B4-BE49-F238E27FC236}">
                  <a16:creationId xmlns:a16="http://schemas.microsoft.com/office/drawing/2014/main" id="{F5392B3D-6138-4EF5-BD7F-46513CF17558}"/>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89">
              <a:extLst>
                <a:ext uri="{FF2B5EF4-FFF2-40B4-BE49-F238E27FC236}">
                  <a16:creationId xmlns:a16="http://schemas.microsoft.com/office/drawing/2014/main" id="{8DAC8126-FD2C-41DC-A07B-9DF865253C33}"/>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90">
              <a:extLst>
                <a:ext uri="{FF2B5EF4-FFF2-40B4-BE49-F238E27FC236}">
                  <a16:creationId xmlns:a16="http://schemas.microsoft.com/office/drawing/2014/main" id="{D46F2633-2D44-4A66-99C0-31D377AC4795}"/>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91">
              <a:extLst>
                <a:ext uri="{FF2B5EF4-FFF2-40B4-BE49-F238E27FC236}">
                  <a16:creationId xmlns:a16="http://schemas.microsoft.com/office/drawing/2014/main" id="{54B37009-B442-440D-8E7E-A0322BC42ADF}"/>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Rectangle 92">
              <a:extLst>
                <a:ext uri="{FF2B5EF4-FFF2-40B4-BE49-F238E27FC236}">
                  <a16:creationId xmlns:a16="http://schemas.microsoft.com/office/drawing/2014/main" id="{92894A49-9F39-434E-865A-096EE30DD8B1}"/>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93">
              <a:extLst>
                <a:ext uri="{FF2B5EF4-FFF2-40B4-BE49-F238E27FC236}">
                  <a16:creationId xmlns:a16="http://schemas.microsoft.com/office/drawing/2014/main" id="{06293157-62BC-4A3C-893B-AF8548417440}"/>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94">
              <a:extLst>
                <a:ext uri="{FF2B5EF4-FFF2-40B4-BE49-F238E27FC236}">
                  <a16:creationId xmlns:a16="http://schemas.microsoft.com/office/drawing/2014/main" id="{9E57BD08-BBF5-43CF-B615-345BF60C40D4}"/>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95">
              <a:extLst>
                <a:ext uri="{FF2B5EF4-FFF2-40B4-BE49-F238E27FC236}">
                  <a16:creationId xmlns:a16="http://schemas.microsoft.com/office/drawing/2014/main" id="{6637E8BE-769E-4E94-8A69-43E614BDDC43}"/>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96">
              <a:extLst>
                <a:ext uri="{FF2B5EF4-FFF2-40B4-BE49-F238E27FC236}">
                  <a16:creationId xmlns:a16="http://schemas.microsoft.com/office/drawing/2014/main" id="{91ADBACF-77D5-4A4A-B656-C93903672467}"/>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Freeform 97">
              <a:extLst>
                <a:ext uri="{FF2B5EF4-FFF2-40B4-BE49-F238E27FC236}">
                  <a16:creationId xmlns:a16="http://schemas.microsoft.com/office/drawing/2014/main" id="{FC3F4BFD-A270-4591-87A4-DA4B9E42D475}"/>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Freeform 98">
              <a:extLst>
                <a:ext uri="{FF2B5EF4-FFF2-40B4-BE49-F238E27FC236}">
                  <a16:creationId xmlns:a16="http://schemas.microsoft.com/office/drawing/2014/main" id="{095B64E0-C81E-41B9-A346-CD3E747A1A1B}"/>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99">
              <a:extLst>
                <a:ext uri="{FF2B5EF4-FFF2-40B4-BE49-F238E27FC236}">
                  <a16:creationId xmlns:a16="http://schemas.microsoft.com/office/drawing/2014/main" id="{13A9DB65-1CB0-44D5-A189-702DE692023A}"/>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100">
              <a:extLst>
                <a:ext uri="{FF2B5EF4-FFF2-40B4-BE49-F238E27FC236}">
                  <a16:creationId xmlns:a16="http://schemas.microsoft.com/office/drawing/2014/main" id="{25579B0C-9041-4C88-83B6-CB396316EABC}"/>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101">
              <a:extLst>
                <a:ext uri="{FF2B5EF4-FFF2-40B4-BE49-F238E27FC236}">
                  <a16:creationId xmlns:a16="http://schemas.microsoft.com/office/drawing/2014/main" id="{FFE1BAD8-38C8-4751-AC8F-137D161D6ED8}"/>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102">
              <a:extLst>
                <a:ext uri="{FF2B5EF4-FFF2-40B4-BE49-F238E27FC236}">
                  <a16:creationId xmlns:a16="http://schemas.microsoft.com/office/drawing/2014/main" id="{14F30EAF-43B1-474B-B5BF-3D7CCB5460CA}"/>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103">
              <a:extLst>
                <a:ext uri="{FF2B5EF4-FFF2-40B4-BE49-F238E27FC236}">
                  <a16:creationId xmlns:a16="http://schemas.microsoft.com/office/drawing/2014/main" id="{1C0F6AA8-FF23-4B76-BD4F-33F96A515962}"/>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104">
              <a:extLst>
                <a:ext uri="{FF2B5EF4-FFF2-40B4-BE49-F238E27FC236}">
                  <a16:creationId xmlns:a16="http://schemas.microsoft.com/office/drawing/2014/main" id="{EC1BF652-BD22-46B1-AC13-03957D921F04}"/>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105">
              <a:extLst>
                <a:ext uri="{FF2B5EF4-FFF2-40B4-BE49-F238E27FC236}">
                  <a16:creationId xmlns:a16="http://schemas.microsoft.com/office/drawing/2014/main" id="{25E71377-3E2F-4E28-B5D5-E10FAEAD7EAD}"/>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106">
              <a:extLst>
                <a:ext uri="{FF2B5EF4-FFF2-40B4-BE49-F238E27FC236}">
                  <a16:creationId xmlns:a16="http://schemas.microsoft.com/office/drawing/2014/main" id="{8F88CF29-39FE-466E-BA27-2771A2413958}"/>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107">
              <a:extLst>
                <a:ext uri="{FF2B5EF4-FFF2-40B4-BE49-F238E27FC236}">
                  <a16:creationId xmlns:a16="http://schemas.microsoft.com/office/drawing/2014/main" id="{415287EA-EBB3-4049-B461-F193C2A1D98A}"/>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108">
              <a:extLst>
                <a:ext uri="{FF2B5EF4-FFF2-40B4-BE49-F238E27FC236}">
                  <a16:creationId xmlns:a16="http://schemas.microsoft.com/office/drawing/2014/main" id="{C5A280CC-0B04-4F89-B7BC-24A81ABF60F8}"/>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9" name="Rectangle 109">
              <a:extLst>
                <a:ext uri="{FF2B5EF4-FFF2-40B4-BE49-F238E27FC236}">
                  <a16:creationId xmlns:a16="http://schemas.microsoft.com/office/drawing/2014/main" id="{50E03ED7-2193-462E-A5AE-09F6C313EFDC}"/>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Rectangle 110">
              <a:extLst>
                <a:ext uri="{FF2B5EF4-FFF2-40B4-BE49-F238E27FC236}">
                  <a16:creationId xmlns:a16="http://schemas.microsoft.com/office/drawing/2014/main" id="{EE61B7E1-3880-4AFE-91DB-13F6DF1B706A}"/>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Rectangle 111">
              <a:extLst>
                <a:ext uri="{FF2B5EF4-FFF2-40B4-BE49-F238E27FC236}">
                  <a16:creationId xmlns:a16="http://schemas.microsoft.com/office/drawing/2014/main" id="{26209624-C055-4827-A8AA-E5CB91022A98}"/>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Rectangle 112">
              <a:extLst>
                <a:ext uri="{FF2B5EF4-FFF2-40B4-BE49-F238E27FC236}">
                  <a16:creationId xmlns:a16="http://schemas.microsoft.com/office/drawing/2014/main" id="{B814F226-B7F6-49F6-B6D0-84F9F042BE83}"/>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113">
              <a:extLst>
                <a:ext uri="{FF2B5EF4-FFF2-40B4-BE49-F238E27FC236}">
                  <a16:creationId xmlns:a16="http://schemas.microsoft.com/office/drawing/2014/main" id="{95B5430D-8DAD-4DFE-8A5E-718195473771}"/>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Rectangle 114">
              <a:extLst>
                <a:ext uri="{FF2B5EF4-FFF2-40B4-BE49-F238E27FC236}">
                  <a16:creationId xmlns:a16="http://schemas.microsoft.com/office/drawing/2014/main" id="{27B114BF-7C3A-44F1-9C86-6D57CC07ACCE}"/>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115">
              <a:extLst>
                <a:ext uri="{FF2B5EF4-FFF2-40B4-BE49-F238E27FC236}">
                  <a16:creationId xmlns:a16="http://schemas.microsoft.com/office/drawing/2014/main" id="{F7D68D3F-8535-4607-8462-A3B324D4942D}"/>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116">
              <a:extLst>
                <a:ext uri="{FF2B5EF4-FFF2-40B4-BE49-F238E27FC236}">
                  <a16:creationId xmlns:a16="http://schemas.microsoft.com/office/drawing/2014/main" id="{6E9FF6DB-BBDA-4EEC-8658-C24EB011077C}"/>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Rectangle 117">
              <a:extLst>
                <a:ext uri="{FF2B5EF4-FFF2-40B4-BE49-F238E27FC236}">
                  <a16:creationId xmlns:a16="http://schemas.microsoft.com/office/drawing/2014/main" id="{4184E40F-A3D4-43B4-9B9E-E9E10C28F335}"/>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118">
              <a:extLst>
                <a:ext uri="{FF2B5EF4-FFF2-40B4-BE49-F238E27FC236}">
                  <a16:creationId xmlns:a16="http://schemas.microsoft.com/office/drawing/2014/main" id="{A7F0EB3C-8EA0-4CA1-B554-92A67D9A1881}"/>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Rectangle 119">
              <a:extLst>
                <a:ext uri="{FF2B5EF4-FFF2-40B4-BE49-F238E27FC236}">
                  <a16:creationId xmlns:a16="http://schemas.microsoft.com/office/drawing/2014/main" id="{DF50C76D-83AB-4117-9901-34CD649FEAFF}"/>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Rectangle 120">
              <a:extLst>
                <a:ext uri="{FF2B5EF4-FFF2-40B4-BE49-F238E27FC236}">
                  <a16:creationId xmlns:a16="http://schemas.microsoft.com/office/drawing/2014/main" id="{05B8CE35-3CB3-407C-B428-D143F3A212A4}"/>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Rectangle 121">
              <a:extLst>
                <a:ext uri="{FF2B5EF4-FFF2-40B4-BE49-F238E27FC236}">
                  <a16:creationId xmlns:a16="http://schemas.microsoft.com/office/drawing/2014/main" id="{9C8BAC28-560B-4EDA-957D-89BC698F5D9F}"/>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122">
              <a:extLst>
                <a:ext uri="{FF2B5EF4-FFF2-40B4-BE49-F238E27FC236}">
                  <a16:creationId xmlns:a16="http://schemas.microsoft.com/office/drawing/2014/main" id="{51DBB7AA-A7AD-4FCE-8C44-63575DB8A2F4}"/>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Rectangle 123">
              <a:extLst>
                <a:ext uri="{FF2B5EF4-FFF2-40B4-BE49-F238E27FC236}">
                  <a16:creationId xmlns:a16="http://schemas.microsoft.com/office/drawing/2014/main" id="{117F7172-131B-4317-AEF2-1F0085C72DD0}"/>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Rectangle 124">
              <a:extLst>
                <a:ext uri="{FF2B5EF4-FFF2-40B4-BE49-F238E27FC236}">
                  <a16:creationId xmlns:a16="http://schemas.microsoft.com/office/drawing/2014/main" id="{09A2786B-80DD-4772-82DF-A549F5AEF834}"/>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125">
              <a:extLst>
                <a:ext uri="{FF2B5EF4-FFF2-40B4-BE49-F238E27FC236}">
                  <a16:creationId xmlns:a16="http://schemas.microsoft.com/office/drawing/2014/main" id="{07738F8E-4ED9-4AFD-AC86-504274E5DCD8}"/>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6" name="Group 115">
            <a:extLst>
              <a:ext uri="{FF2B5EF4-FFF2-40B4-BE49-F238E27FC236}">
                <a16:creationId xmlns:a16="http://schemas.microsoft.com/office/drawing/2014/main" id="{3E9F724A-ECED-4405-9C2B-E5422E029536}"/>
              </a:ext>
            </a:extLst>
          </p:cNvPr>
          <p:cNvGrpSpPr/>
          <p:nvPr/>
        </p:nvGrpSpPr>
        <p:grpSpPr>
          <a:xfrm>
            <a:off x="10405441" y="3545506"/>
            <a:ext cx="454716" cy="619325"/>
            <a:chOff x="7413281" y="5753909"/>
            <a:chExt cx="1016318" cy="1240170"/>
          </a:xfrm>
        </p:grpSpPr>
        <p:sp>
          <p:nvSpPr>
            <p:cNvPr id="117" name="Rectangle 10">
              <a:extLst>
                <a:ext uri="{FF2B5EF4-FFF2-40B4-BE49-F238E27FC236}">
                  <a16:creationId xmlns:a16="http://schemas.microsoft.com/office/drawing/2014/main" id="{B44FB6CE-7B2B-49DF-BE62-1A9CB90F6E13}"/>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11">
              <a:extLst>
                <a:ext uri="{FF2B5EF4-FFF2-40B4-BE49-F238E27FC236}">
                  <a16:creationId xmlns:a16="http://schemas.microsoft.com/office/drawing/2014/main" id="{14C5AF7F-A28B-4869-9073-A1CDC4C446DF}"/>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21">
              <a:extLst>
                <a:ext uri="{FF2B5EF4-FFF2-40B4-BE49-F238E27FC236}">
                  <a16:creationId xmlns:a16="http://schemas.microsoft.com/office/drawing/2014/main" id="{631286D8-B029-4269-9BFC-D3B9C422148A}"/>
                </a:ext>
              </a:extLst>
            </p:cNvPr>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22">
              <a:extLst>
                <a:ext uri="{FF2B5EF4-FFF2-40B4-BE49-F238E27FC236}">
                  <a16:creationId xmlns:a16="http://schemas.microsoft.com/office/drawing/2014/main" id="{D85F7771-72C8-4890-AE07-75E2AAF324D8}"/>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26">
              <a:extLst>
                <a:ext uri="{FF2B5EF4-FFF2-40B4-BE49-F238E27FC236}">
                  <a16:creationId xmlns:a16="http://schemas.microsoft.com/office/drawing/2014/main" id="{8CEE8AE9-C4AD-4D61-B014-3DC4B1FA7FEA}"/>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27">
              <a:extLst>
                <a:ext uri="{FF2B5EF4-FFF2-40B4-BE49-F238E27FC236}">
                  <a16:creationId xmlns:a16="http://schemas.microsoft.com/office/drawing/2014/main" id="{07379BEB-9EED-4AB9-B401-64F78772E72B}"/>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28">
              <a:extLst>
                <a:ext uri="{FF2B5EF4-FFF2-40B4-BE49-F238E27FC236}">
                  <a16:creationId xmlns:a16="http://schemas.microsoft.com/office/drawing/2014/main" id="{A9F22C8C-D85F-4864-A771-717EAE327544}"/>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Freeform 29">
              <a:extLst>
                <a:ext uri="{FF2B5EF4-FFF2-40B4-BE49-F238E27FC236}">
                  <a16:creationId xmlns:a16="http://schemas.microsoft.com/office/drawing/2014/main" id="{406ADF8C-2FEF-447D-960E-D61B1E4EA804}"/>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30">
              <a:extLst>
                <a:ext uri="{FF2B5EF4-FFF2-40B4-BE49-F238E27FC236}">
                  <a16:creationId xmlns:a16="http://schemas.microsoft.com/office/drawing/2014/main" id="{85B6E0A7-ADC7-43A8-9641-089060C1300B}"/>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31">
              <a:extLst>
                <a:ext uri="{FF2B5EF4-FFF2-40B4-BE49-F238E27FC236}">
                  <a16:creationId xmlns:a16="http://schemas.microsoft.com/office/drawing/2014/main" id="{BC241AD2-0361-4B9C-8F8D-7DE9F97C7E53}"/>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32">
              <a:extLst>
                <a:ext uri="{FF2B5EF4-FFF2-40B4-BE49-F238E27FC236}">
                  <a16:creationId xmlns:a16="http://schemas.microsoft.com/office/drawing/2014/main" id="{94698E6E-1DC6-431D-AE73-AD4D38A19C89}"/>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33">
              <a:extLst>
                <a:ext uri="{FF2B5EF4-FFF2-40B4-BE49-F238E27FC236}">
                  <a16:creationId xmlns:a16="http://schemas.microsoft.com/office/drawing/2014/main" id="{19C6A509-6294-494E-A3C1-3F409F7B8BEB}"/>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34">
              <a:extLst>
                <a:ext uri="{FF2B5EF4-FFF2-40B4-BE49-F238E27FC236}">
                  <a16:creationId xmlns:a16="http://schemas.microsoft.com/office/drawing/2014/main" id="{7E86B28E-D3DD-41B3-9BEE-EC4EE961AFD0}"/>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35">
              <a:extLst>
                <a:ext uri="{FF2B5EF4-FFF2-40B4-BE49-F238E27FC236}">
                  <a16:creationId xmlns:a16="http://schemas.microsoft.com/office/drawing/2014/main" id="{F2DAFAFF-762D-44C2-B654-4B1407CF8AA6}"/>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36">
              <a:extLst>
                <a:ext uri="{FF2B5EF4-FFF2-40B4-BE49-F238E27FC236}">
                  <a16:creationId xmlns:a16="http://schemas.microsoft.com/office/drawing/2014/main" id="{0C15E484-5D21-4861-9A68-A4B6EBEA5A85}"/>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37">
              <a:extLst>
                <a:ext uri="{FF2B5EF4-FFF2-40B4-BE49-F238E27FC236}">
                  <a16:creationId xmlns:a16="http://schemas.microsoft.com/office/drawing/2014/main" id="{35049759-A681-4453-88C2-FD85E676F6F2}"/>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38">
              <a:extLst>
                <a:ext uri="{FF2B5EF4-FFF2-40B4-BE49-F238E27FC236}">
                  <a16:creationId xmlns:a16="http://schemas.microsoft.com/office/drawing/2014/main" id="{01B4A7C0-6155-4EF5-AF14-6F87505A636A}"/>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39">
              <a:extLst>
                <a:ext uri="{FF2B5EF4-FFF2-40B4-BE49-F238E27FC236}">
                  <a16:creationId xmlns:a16="http://schemas.microsoft.com/office/drawing/2014/main" id="{8DBE8D1A-BA9B-419A-96D9-BE8C3CAC3DCC}"/>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40">
              <a:extLst>
                <a:ext uri="{FF2B5EF4-FFF2-40B4-BE49-F238E27FC236}">
                  <a16:creationId xmlns:a16="http://schemas.microsoft.com/office/drawing/2014/main" id="{45288199-64E6-41C3-91FD-AE909AFD8DE9}"/>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41">
              <a:extLst>
                <a:ext uri="{FF2B5EF4-FFF2-40B4-BE49-F238E27FC236}">
                  <a16:creationId xmlns:a16="http://schemas.microsoft.com/office/drawing/2014/main" id="{9CC5771E-3688-43A2-B747-5E8CB15C3EEC}"/>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42">
              <a:extLst>
                <a:ext uri="{FF2B5EF4-FFF2-40B4-BE49-F238E27FC236}">
                  <a16:creationId xmlns:a16="http://schemas.microsoft.com/office/drawing/2014/main" id="{CCEB8B00-0EA1-459C-BEB7-E640B8DCB24D}"/>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8" name="Rectangle 43">
              <a:extLst>
                <a:ext uri="{FF2B5EF4-FFF2-40B4-BE49-F238E27FC236}">
                  <a16:creationId xmlns:a16="http://schemas.microsoft.com/office/drawing/2014/main" id="{8FC512C2-E32D-43A7-9D78-5538DD301320}"/>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9" name="Rectangle 44">
              <a:extLst>
                <a:ext uri="{FF2B5EF4-FFF2-40B4-BE49-F238E27FC236}">
                  <a16:creationId xmlns:a16="http://schemas.microsoft.com/office/drawing/2014/main" id="{1AEB8683-1423-4A3E-A01A-8FC52B7CDE95}"/>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45">
              <a:extLst>
                <a:ext uri="{FF2B5EF4-FFF2-40B4-BE49-F238E27FC236}">
                  <a16:creationId xmlns:a16="http://schemas.microsoft.com/office/drawing/2014/main" id="{19250CD5-FB3B-4324-B71F-1DC51F22E1A5}"/>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1" name="Rectangle 46">
              <a:extLst>
                <a:ext uri="{FF2B5EF4-FFF2-40B4-BE49-F238E27FC236}">
                  <a16:creationId xmlns:a16="http://schemas.microsoft.com/office/drawing/2014/main" id="{D7C457AC-18B4-4F16-AE7F-3AEFB075A07D}"/>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2" name="Rectangle 47">
              <a:extLst>
                <a:ext uri="{FF2B5EF4-FFF2-40B4-BE49-F238E27FC236}">
                  <a16:creationId xmlns:a16="http://schemas.microsoft.com/office/drawing/2014/main" id="{0733D05A-4DB6-4E8B-85C1-ABFB96390049}"/>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Rectangle 48">
              <a:extLst>
                <a:ext uri="{FF2B5EF4-FFF2-40B4-BE49-F238E27FC236}">
                  <a16:creationId xmlns:a16="http://schemas.microsoft.com/office/drawing/2014/main" id="{0B87BC39-3AFB-4BA2-9F45-6D5DF53D8F8A}"/>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49">
              <a:extLst>
                <a:ext uri="{FF2B5EF4-FFF2-40B4-BE49-F238E27FC236}">
                  <a16:creationId xmlns:a16="http://schemas.microsoft.com/office/drawing/2014/main" id="{246F2EF5-8CC5-4997-B3E3-B7A6CD7837B3}"/>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50">
              <a:extLst>
                <a:ext uri="{FF2B5EF4-FFF2-40B4-BE49-F238E27FC236}">
                  <a16:creationId xmlns:a16="http://schemas.microsoft.com/office/drawing/2014/main" id="{1D48C634-F0B7-421A-9CFE-993B8382A5E1}"/>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51">
              <a:extLst>
                <a:ext uri="{FF2B5EF4-FFF2-40B4-BE49-F238E27FC236}">
                  <a16:creationId xmlns:a16="http://schemas.microsoft.com/office/drawing/2014/main" id="{CC4292D8-8CB8-40F1-BD84-00B2F047B0F3}"/>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 name="Rectangle 52">
              <a:extLst>
                <a:ext uri="{FF2B5EF4-FFF2-40B4-BE49-F238E27FC236}">
                  <a16:creationId xmlns:a16="http://schemas.microsoft.com/office/drawing/2014/main" id="{5957F044-55D1-4AA7-9EA8-27FA4C972D13}"/>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53">
              <a:extLst>
                <a:ext uri="{FF2B5EF4-FFF2-40B4-BE49-F238E27FC236}">
                  <a16:creationId xmlns:a16="http://schemas.microsoft.com/office/drawing/2014/main" id="{465DE43B-F316-4F1F-95F2-6FB23637EFDD}"/>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 name="Rectangle 54">
              <a:extLst>
                <a:ext uri="{FF2B5EF4-FFF2-40B4-BE49-F238E27FC236}">
                  <a16:creationId xmlns:a16="http://schemas.microsoft.com/office/drawing/2014/main" id="{EE2F9564-562A-4298-B326-A1D7B49055E1}"/>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 name="Rectangle 55">
              <a:extLst>
                <a:ext uri="{FF2B5EF4-FFF2-40B4-BE49-F238E27FC236}">
                  <a16:creationId xmlns:a16="http://schemas.microsoft.com/office/drawing/2014/main" id="{F9255706-3EE6-49F7-9777-CF9BE2912174}"/>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56">
              <a:extLst>
                <a:ext uri="{FF2B5EF4-FFF2-40B4-BE49-F238E27FC236}">
                  <a16:creationId xmlns:a16="http://schemas.microsoft.com/office/drawing/2014/main" id="{633A0828-6C5C-4D8B-A6BD-8F951265F7A3}"/>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57">
              <a:extLst>
                <a:ext uri="{FF2B5EF4-FFF2-40B4-BE49-F238E27FC236}">
                  <a16:creationId xmlns:a16="http://schemas.microsoft.com/office/drawing/2014/main" id="{C794C761-E6A3-4122-9D03-FC7184FE997F}"/>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58">
              <a:extLst>
                <a:ext uri="{FF2B5EF4-FFF2-40B4-BE49-F238E27FC236}">
                  <a16:creationId xmlns:a16="http://schemas.microsoft.com/office/drawing/2014/main" id="{317E5E8E-A3F6-4891-9623-0FEE240A26AC}"/>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59">
              <a:extLst>
                <a:ext uri="{FF2B5EF4-FFF2-40B4-BE49-F238E27FC236}">
                  <a16:creationId xmlns:a16="http://schemas.microsoft.com/office/drawing/2014/main" id="{585C8DB9-205E-423A-8162-62ACFB19B615}"/>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60">
              <a:extLst>
                <a:ext uri="{FF2B5EF4-FFF2-40B4-BE49-F238E27FC236}">
                  <a16:creationId xmlns:a16="http://schemas.microsoft.com/office/drawing/2014/main" id="{65F3EFE2-36A0-4F97-9F40-6F935668A8A7}"/>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6" name="Rectangle 61">
              <a:extLst>
                <a:ext uri="{FF2B5EF4-FFF2-40B4-BE49-F238E27FC236}">
                  <a16:creationId xmlns:a16="http://schemas.microsoft.com/office/drawing/2014/main" id="{CE0FC7D5-67B6-47E0-8EE2-EEC7BEA09A5E}"/>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7" name="Rectangle 62">
              <a:extLst>
                <a:ext uri="{FF2B5EF4-FFF2-40B4-BE49-F238E27FC236}">
                  <a16:creationId xmlns:a16="http://schemas.microsoft.com/office/drawing/2014/main" id="{FB3C549C-7875-4B62-9F49-E3E25F9EA1F7}"/>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8" name="Freeform 63">
              <a:extLst>
                <a:ext uri="{FF2B5EF4-FFF2-40B4-BE49-F238E27FC236}">
                  <a16:creationId xmlns:a16="http://schemas.microsoft.com/office/drawing/2014/main" id="{48AB25D6-8243-4185-B934-9EFB0CC5AB17}"/>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9" name="Freeform 64">
              <a:extLst>
                <a:ext uri="{FF2B5EF4-FFF2-40B4-BE49-F238E27FC236}">
                  <a16:creationId xmlns:a16="http://schemas.microsoft.com/office/drawing/2014/main" id="{E68AEA9C-B49B-489E-852C-651B5AA1A66A}"/>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0" name="Freeform 65">
              <a:extLst>
                <a:ext uri="{FF2B5EF4-FFF2-40B4-BE49-F238E27FC236}">
                  <a16:creationId xmlns:a16="http://schemas.microsoft.com/office/drawing/2014/main" id="{E99EED9D-7B90-44B7-BB5F-D734473E07EA}"/>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1" name="Freeform 66">
              <a:extLst>
                <a:ext uri="{FF2B5EF4-FFF2-40B4-BE49-F238E27FC236}">
                  <a16:creationId xmlns:a16="http://schemas.microsoft.com/office/drawing/2014/main" id="{9623EF59-746C-4283-9B92-110EB4F39D3F}"/>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2" name="Freeform 67">
              <a:extLst>
                <a:ext uri="{FF2B5EF4-FFF2-40B4-BE49-F238E27FC236}">
                  <a16:creationId xmlns:a16="http://schemas.microsoft.com/office/drawing/2014/main" id="{AD7D81AE-2572-4272-913F-946195878493}"/>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68">
              <a:extLst>
                <a:ext uri="{FF2B5EF4-FFF2-40B4-BE49-F238E27FC236}">
                  <a16:creationId xmlns:a16="http://schemas.microsoft.com/office/drawing/2014/main" id="{9DABDC01-C3E3-4051-B74B-7837CCA3DA80}"/>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4" name="Freeform 69">
              <a:extLst>
                <a:ext uri="{FF2B5EF4-FFF2-40B4-BE49-F238E27FC236}">
                  <a16:creationId xmlns:a16="http://schemas.microsoft.com/office/drawing/2014/main" id="{24869D42-F475-487E-B5F2-5C59B6574545}"/>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5" name="Freeform 70">
              <a:extLst>
                <a:ext uri="{FF2B5EF4-FFF2-40B4-BE49-F238E27FC236}">
                  <a16:creationId xmlns:a16="http://schemas.microsoft.com/office/drawing/2014/main" id="{135DC603-9CE4-491A-B58D-C42832405696}"/>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6" name="Rectangle 71">
              <a:extLst>
                <a:ext uri="{FF2B5EF4-FFF2-40B4-BE49-F238E27FC236}">
                  <a16:creationId xmlns:a16="http://schemas.microsoft.com/office/drawing/2014/main" id="{29635273-11AC-4669-B47D-F1309E4B276F}"/>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7" name="Rectangle 72">
              <a:extLst>
                <a:ext uri="{FF2B5EF4-FFF2-40B4-BE49-F238E27FC236}">
                  <a16:creationId xmlns:a16="http://schemas.microsoft.com/office/drawing/2014/main" id="{1D1E70DA-E4A1-4ABD-A261-907FCB7B200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8" name="Rectangle 73">
              <a:extLst>
                <a:ext uri="{FF2B5EF4-FFF2-40B4-BE49-F238E27FC236}">
                  <a16:creationId xmlns:a16="http://schemas.microsoft.com/office/drawing/2014/main" id="{96BF5647-A520-4E74-A07D-6B8BE8A7D3DB}"/>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74">
              <a:extLst>
                <a:ext uri="{FF2B5EF4-FFF2-40B4-BE49-F238E27FC236}">
                  <a16:creationId xmlns:a16="http://schemas.microsoft.com/office/drawing/2014/main" id="{BFB994A8-C26D-49EF-BB5C-AFF8776FD92C}"/>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75">
              <a:extLst>
                <a:ext uri="{FF2B5EF4-FFF2-40B4-BE49-F238E27FC236}">
                  <a16:creationId xmlns:a16="http://schemas.microsoft.com/office/drawing/2014/main" id="{90564D92-C6C0-4792-AEFB-9D2DD3F042DB}"/>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76">
              <a:extLst>
                <a:ext uri="{FF2B5EF4-FFF2-40B4-BE49-F238E27FC236}">
                  <a16:creationId xmlns:a16="http://schemas.microsoft.com/office/drawing/2014/main" id="{F1A46430-8ABB-464B-A7E6-D11096A608F0}"/>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2" name="Rectangle 77">
              <a:extLst>
                <a:ext uri="{FF2B5EF4-FFF2-40B4-BE49-F238E27FC236}">
                  <a16:creationId xmlns:a16="http://schemas.microsoft.com/office/drawing/2014/main" id="{CFC3E901-628F-4BEE-BB82-BB011F3896E3}"/>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3" name="Rectangle 78">
              <a:extLst>
                <a:ext uri="{FF2B5EF4-FFF2-40B4-BE49-F238E27FC236}">
                  <a16:creationId xmlns:a16="http://schemas.microsoft.com/office/drawing/2014/main" id="{06B99FFA-3EE3-40A0-A25B-94A5F23CE969}"/>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4" name="Rectangle 79">
              <a:extLst>
                <a:ext uri="{FF2B5EF4-FFF2-40B4-BE49-F238E27FC236}">
                  <a16:creationId xmlns:a16="http://schemas.microsoft.com/office/drawing/2014/main" id="{CFB5A106-5C89-40B1-B09F-C26F36093489}"/>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5" name="Rectangle 80">
              <a:extLst>
                <a:ext uri="{FF2B5EF4-FFF2-40B4-BE49-F238E27FC236}">
                  <a16:creationId xmlns:a16="http://schemas.microsoft.com/office/drawing/2014/main" id="{7D0F762F-040A-4C62-9524-2FDE0B722BC5}"/>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6" name="Rectangle 81">
              <a:extLst>
                <a:ext uri="{FF2B5EF4-FFF2-40B4-BE49-F238E27FC236}">
                  <a16:creationId xmlns:a16="http://schemas.microsoft.com/office/drawing/2014/main" id="{4198AADD-5695-4230-80BE-9DD86AEEF324}"/>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7" name="Rectangle 82">
              <a:extLst>
                <a:ext uri="{FF2B5EF4-FFF2-40B4-BE49-F238E27FC236}">
                  <a16:creationId xmlns:a16="http://schemas.microsoft.com/office/drawing/2014/main" id="{935BAECB-033F-4D35-A808-AA49E2B50E07}"/>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8" name="Rectangle 83">
              <a:extLst>
                <a:ext uri="{FF2B5EF4-FFF2-40B4-BE49-F238E27FC236}">
                  <a16:creationId xmlns:a16="http://schemas.microsoft.com/office/drawing/2014/main" id="{ECC88752-9C08-458D-BFC9-F5110C778497}"/>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9" name="Rectangle 84">
              <a:extLst>
                <a:ext uri="{FF2B5EF4-FFF2-40B4-BE49-F238E27FC236}">
                  <a16:creationId xmlns:a16="http://schemas.microsoft.com/office/drawing/2014/main" id="{3D10331F-BA63-421D-A6BB-6EBD6FBC7632}"/>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0" name="Rectangle 85">
              <a:extLst>
                <a:ext uri="{FF2B5EF4-FFF2-40B4-BE49-F238E27FC236}">
                  <a16:creationId xmlns:a16="http://schemas.microsoft.com/office/drawing/2014/main" id="{159C1F5B-1E99-4039-AA9A-387D287BE716}"/>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1" name="Rectangle 86">
              <a:extLst>
                <a:ext uri="{FF2B5EF4-FFF2-40B4-BE49-F238E27FC236}">
                  <a16:creationId xmlns:a16="http://schemas.microsoft.com/office/drawing/2014/main" id="{7DA81A82-E544-41E9-A8E8-EF4659252E6D}"/>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2" name="Rectangle 87">
              <a:extLst>
                <a:ext uri="{FF2B5EF4-FFF2-40B4-BE49-F238E27FC236}">
                  <a16:creationId xmlns:a16="http://schemas.microsoft.com/office/drawing/2014/main" id="{F0B921BD-B131-4D09-9FF0-9C8AB8890D95}"/>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3" name="Rectangle 88">
              <a:extLst>
                <a:ext uri="{FF2B5EF4-FFF2-40B4-BE49-F238E27FC236}">
                  <a16:creationId xmlns:a16="http://schemas.microsoft.com/office/drawing/2014/main" id="{FBCC1A4B-98AA-4F55-B48E-A2D6D6751209}"/>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4" name="Rectangle 89">
              <a:extLst>
                <a:ext uri="{FF2B5EF4-FFF2-40B4-BE49-F238E27FC236}">
                  <a16:creationId xmlns:a16="http://schemas.microsoft.com/office/drawing/2014/main" id="{73800609-E62A-437C-BEE0-9B1AD9120FD5}"/>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5" name="Rectangle 90">
              <a:extLst>
                <a:ext uri="{FF2B5EF4-FFF2-40B4-BE49-F238E27FC236}">
                  <a16:creationId xmlns:a16="http://schemas.microsoft.com/office/drawing/2014/main" id="{A002405C-808F-46E2-966E-3CABB6F89D35}"/>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6" name="Rectangle 91">
              <a:extLst>
                <a:ext uri="{FF2B5EF4-FFF2-40B4-BE49-F238E27FC236}">
                  <a16:creationId xmlns:a16="http://schemas.microsoft.com/office/drawing/2014/main" id="{B0108227-A28F-442C-AA9D-AD5BA6EBBE84}"/>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92">
              <a:extLst>
                <a:ext uri="{FF2B5EF4-FFF2-40B4-BE49-F238E27FC236}">
                  <a16:creationId xmlns:a16="http://schemas.microsoft.com/office/drawing/2014/main" id="{D8831917-2E2D-41C0-A9EE-F20F78A1C382}"/>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93">
              <a:extLst>
                <a:ext uri="{FF2B5EF4-FFF2-40B4-BE49-F238E27FC236}">
                  <a16:creationId xmlns:a16="http://schemas.microsoft.com/office/drawing/2014/main" id="{F37AC003-272D-4656-BA22-484DBA8B90DA}"/>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9" name="Rectangle 94">
              <a:extLst>
                <a:ext uri="{FF2B5EF4-FFF2-40B4-BE49-F238E27FC236}">
                  <a16:creationId xmlns:a16="http://schemas.microsoft.com/office/drawing/2014/main" id="{1B1D067C-C349-443E-9EC1-449D162A4290}"/>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0" name="Rectangle 95">
              <a:extLst>
                <a:ext uri="{FF2B5EF4-FFF2-40B4-BE49-F238E27FC236}">
                  <a16:creationId xmlns:a16="http://schemas.microsoft.com/office/drawing/2014/main" id="{3164B853-9A6B-4093-94A2-CF5CB49F420B}"/>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96">
              <a:extLst>
                <a:ext uri="{FF2B5EF4-FFF2-40B4-BE49-F238E27FC236}">
                  <a16:creationId xmlns:a16="http://schemas.microsoft.com/office/drawing/2014/main" id="{5068A821-7F63-46C2-9934-91F93F443B72}"/>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2" name="Freeform 97">
              <a:extLst>
                <a:ext uri="{FF2B5EF4-FFF2-40B4-BE49-F238E27FC236}">
                  <a16:creationId xmlns:a16="http://schemas.microsoft.com/office/drawing/2014/main" id="{A5BA5C3D-1F10-4EA8-BA59-6408C306E531}"/>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3" name="Freeform 98">
              <a:extLst>
                <a:ext uri="{FF2B5EF4-FFF2-40B4-BE49-F238E27FC236}">
                  <a16:creationId xmlns:a16="http://schemas.microsoft.com/office/drawing/2014/main" id="{A13DB630-CCCF-4388-AEFF-D99E0440D251}"/>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4" name="Rectangle 99">
              <a:extLst>
                <a:ext uri="{FF2B5EF4-FFF2-40B4-BE49-F238E27FC236}">
                  <a16:creationId xmlns:a16="http://schemas.microsoft.com/office/drawing/2014/main" id="{3236ABDE-BD5A-48E1-AD37-F5F1DCE5AA35}"/>
                </a:ext>
              </a:extLst>
            </p:cNvPr>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100">
              <a:extLst>
                <a:ext uri="{FF2B5EF4-FFF2-40B4-BE49-F238E27FC236}">
                  <a16:creationId xmlns:a16="http://schemas.microsoft.com/office/drawing/2014/main" id="{3E7E4E2F-DF9B-417A-AD01-DA58763019BE}"/>
                </a:ext>
              </a:extLst>
            </p:cNvPr>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6" name="Rectangle 101">
              <a:extLst>
                <a:ext uri="{FF2B5EF4-FFF2-40B4-BE49-F238E27FC236}">
                  <a16:creationId xmlns:a16="http://schemas.microsoft.com/office/drawing/2014/main" id="{D7B53082-B40E-4529-8623-C7A852EBC621}"/>
                </a:ext>
              </a:extLst>
            </p:cNvPr>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7" name="Rectangle 102">
              <a:extLst>
                <a:ext uri="{FF2B5EF4-FFF2-40B4-BE49-F238E27FC236}">
                  <a16:creationId xmlns:a16="http://schemas.microsoft.com/office/drawing/2014/main" id="{FA04E06F-2811-4499-8E2D-1558511237A3}"/>
                </a:ext>
              </a:extLst>
            </p:cNvPr>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8" name="Rectangle 103">
              <a:extLst>
                <a:ext uri="{FF2B5EF4-FFF2-40B4-BE49-F238E27FC236}">
                  <a16:creationId xmlns:a16="http://schemas.microsoft.com/office/drawing/2014/main" id="{1122A194-23A4-47BC-BD5F-C1121EFD6B95}"/>
                </a:ext>
              </a:extLst>
            </p:cNvPr>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104">
              <a:extLst>
                <a:ext uri="{FF2B5EF4-FFF2-40B4-BE49-F238E27FC236}">
                  <a16:creationId xmlns:a16="http://schemas.microsoft.com/office/drawing/2014/main" id="{76E0D242-7E00-4EC3-92E1-1C9C0E298F51}"/>
                </a:ext>
              </a:extLst>
            </p:cNvPr>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0" name="Rectangle 105">
              <a:extLst>
                <a:ext uri="{FF2B5EF4-FFF2-40B4-BE49-F238E27FC236}">
                  <a16:creationId xmlns:a16="http://schemas.microsoft.com/office/drawing/2014/main" id="{0571DEDF-2D1C-489A-A723-50CF94627AE1}"/>
                </a:ext>
              </a:extLst>
            </p:cNvPr>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1" name="Rectangle 106">
              <a:extLst>
                <a:ext uri="{FF2B5EF4-FFF2-40B4-BE49-F238E27FC236}">
                  <a16:creationId xmlns:a16="http://schemas.microsoft.com/office/drawing/2014/main" id="{6B630B3B-220B-45AC-BC18-ED2AC060A293}"/>
                </a:ext>
              </a:extLst>
            </p:cNvPr>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2" name="Rectangle 107">
              <a:extLst>
                <a:ext uri="{FF2B5EF4-FFF2-40B4-BE49-F238E27FC236}">
                  <a16:creationId xmlns:a16="http://schemas.microsoft.com/office/drawing/2014/main" id="{E3F1B173-C524-4359-B765-C74773042256}"/>
                </a:ext>
              </a:extLst>
            </p:cNvPr>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3" name="Rectangle 108">
              <a:extLst>
                <a:ext uri="{FF2B5EF4-FFF2-40B4-BE49-F238E27FC236}">
                  <a16:creationId xmlns:a16="http://schemas.microsoft.com/office/drawing/2014/main" id="{17CACB93-3B78-423B-A47B-FECF93994A00}"/>
                </a:ext>
              </a:extLst>
            </p:cNvPr>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4" name="Rectangle 109">
              <a:extLst>
                <a:ext uri="{FF2B5EF4-FFF2-40B4-BE49-F238E27FC236}">
                  <a16:creationId xmlns:a16="http://schemas.microsoft.com/office/drawing/2014/main" id="{33C9162E-961B-40AE-A97E-EE5346AA3497}"/>
                </a:ext>
              </a:extLst>
            </p:cNvPr>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5" name="Rectangle 110">
              <a:extLst>
                <a:ext uri="{FF2B5EF4-FFF2-40B4-BE49-F238E27FC236}">
                  <a16:creationId xmlns:a16="http://schemas.microsoft.com/office/drawing/2014/main" id="{6F11CE8E-E8A6-4F99-9666-EE2A7621B570}"/>
                </a:ext>
              </a:extLst>
            </p:cNvPr>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6" name="Rectangle 111">
              <a:extLst>
                <a:ext uri="{FF2B5EF4-FFF2-40B4-BE49-F238E27FC236}">
                  <a16:creationId xmlns:a16="http://schemas.microsoft.com/office/drawing/2014/main" id="{3756D4A2-3A9D-4D6A-9330-9B9D1B72126F}"/>
                </a:ext>
              </a:extLst>
            </p:cNvPr>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7" name="Rectangle 112">
              <a:extLst>
                <a:ext uri="{FF2B5EF4-FFF2-40B4-BE49-F238E27FC236}">
                  <a16:creationId xmlns:a16="http://schemas.microsoft.com/office/drawing/2014/main" id="{6F31816C-0FBA-43C9-A29A-D9D9054B98FB}"/>
                </a:ext>
              </a:extLst>
            </p:cNvPr>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8" name="Rectangle 113">
              <a:extLst>
                <a:ext uri="{FF2B5EF4-FFF2-40B4-BE49-F238E27FC236}">
                  <a16:creationId xmlns:a16="http://schemas.microsoft.com/office/drawing/2014/main" id="{875FA76A-514F-4A5B-8E9B-7578B9F1C6B7}"/>
                </a:ext>
              </a:extLst>
            </p:cNvPr>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114">
              <a:extLst>
                <a:ext uri="{FF2B5EF4-FFF2-40B4-BE49-F238E27FC236}">
                  <a16:creationId xmlns:a16="http://schemas.microsoft.com/office/drawing/2014/main" id="{49CC5122-14F8-47F3-AF9F-9D15B70FD111}"/>
                </a:ext>
              </a:extLst>
            </p:cNvPr>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Rectangle 115">
              <a:extLst>
                <a:ext uri="{FF2B5EF4-FFF2-40B4-BE49-F238E27FC236}">
                  <a16:creationId xmlns:a16="http://schemas.microsoft.com/office/drawing/2014/main" id="{43530B76-DFEF-4D08-A093-1AD398C8041F}"/>
                </a:ext>
              </a:extLst>
            </p:cNvPr>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1" name="Rectangle 116">
              <a:extLst>
                <a:ext uri="{FF2B5EF4-FFF2-40B4-BE49-F238E27FC236}">
                  <a16:creationId xmlns:a16="http://schemas.microsoft.com/office/drawing/2014/main" id="{E10DEBE3-1CA6-4A30-9BEB-687D5E16B02F}"/>
                </a:ext>
              </a:extLst>
            </p:cNvPr>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2" name="Rectangle 117">
              <a:extLst>
                <a:ext uri="{FF2B5EF4-FFF2-40B4-BE49-F238E27FC236}">
                  <a16:creationId xmlns:a16="http://schemas.microsoft.com/office/drawing/2014/main" id="{451B35C4-4E79-48DA-B2B6-3CA97EF72C14}"/>
                </a:ext>
              </a:extLst>
            </p:cNvPr>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3" name="Rectangle 118">
              <a:extLst>
                <a:ext uri="{FF2B5EF4-FFF2-40B4-BE49-F238E27FC236}">
                  <a16:creationId xmlns:a16="http://schemas.microsoft.com/office/drawing/2014/main" id="{CD40B2C0-4010-4F30-B48D-F58CB66C65A1}"/>
                </a:ext>
              </a:extLst>
            </p:cNvPr>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4" name="Rectangle 119">
              <a:extLst>
                <a:ext uri="{FF2B5EF4-FFF2-40B4-BE49-F238E27FC236}">
                  <a16:creationId xmlns:a16="http://schemas.microsoft.com/office/drawing/2014/main" id="{D5620D06-1F39-4EE4-871C-99556EFE542F}"/>
                </a:ext>
              </a:extLst>
            </p:cNvPr>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5" name="Rectangle 120">
              <a:extLst>
                <a:ext uri="{FF2B5EF4-FFF2-40B4-BE49-F238E27FC236}">
                  <a16:creationId xmlns:a16="http://schemas.microsoft.com/office/drawing/2014/main" id="{A558B63A-BCDA-49C2-8EA4-A9DA50287411}"/>
                </a:ext>
              </a:extLst>
            </p:cNvPr>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6" name="Rectangle 121">
              <a:extLst>
                <a:ext uri="{FF2B5EF4-FFF2-40B4-BE49-F238E27FC236}">
                  <a16:creationId xmlns:a16="http://schemas.microsoft.com/office/drawing/2014/main" id="{0D8ACDD0-1C29-4D94-A16E-E8AB30ECB5B9}"/>
                </a:ext>
              </a:extLst>
            </p:cNvPr>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122">
              <a:extLst>
                <a:ext uri="{FF2B5EF4-FFF2-40B4-BE49-F238E27FC236}">
                  <a16:creationId xmlns:a16="http://schemas.microsoft.com/office/drawing/2014/main" id="{B8066BFE-D2FC-4999-BFF8-EE6F6BB18205}"/>
                </a:ext>
              </a:extLst>
            </p:cNvPr>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8" name="Rectangle 123">
              <a:extLst>
                <a:ext uri="{FF2B5EF4-FFF2-40B4-BE49-F238E27FC236}">
                  <a16:creationId xmlns:a16="http://schemas.microsoft.com/office/drawing/2014/main" id="{66C5831B-D5B8-4E38-A9CE-4964DB3F676C}"/>
                </a:ext>
              </a:extLst>
            </p:cNvPr>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9" name="Rectangle 124">
              <a:extLst>
                <a:ext uri="{FF2B5EF4-FFF2-40B4-BE49-F238E27FC236}">
                  <a16:creationId xmlns:a16="http://schemas.microsoft.com/office/drawing/2014/main" id="{8A614C74-EAA4-418A-9844-F61A7C6B61E4}"/>
                </a:ext>
              </a:extLst>
            </p:cNvPr>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0" name="Rectangle 125">
              <a:extLst>
                <a:ext uri="{FF2B5EF4-FFF2-40B4-BE49-F238E27FC236}">
                  <a16:creationId xmlns:a16="http://schemas.microsoft.com/office/drawing/2014/main" id="{16BA797F-EA4D-43BC-9861-B635D106C271}"/>
                </a:ext>
              </a:extLst>
            </p:cNvPr>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21" name="Oval 220">
            <a:extLst>
              <a:ext uri="{FF2B5EF4-FFF2-40B4-BE49-F238E27FC236}">
                <a16:creationId xmlns:a16="http://schemas.microsoft.com/office/drawing/2014/main" id="{60CB2273-0E2D-4FFB-BD93-7788D306BD78}"/>
              </a:ext>
            </a:extLst>
          </p:cNvPr>
          <p:cNvSpPr/>
          <p:nvPr/>
        </p:nvSpPr>
        <p:spPr bwMode="auto">
          <a:xfrm>
            <a:off x="7769268" y="2788526"/>
            <a:ext cx="2636173" cy="660730"/>
          </a:xfrm>
          <a:prstGeom prst="ellipse">
            <a:avLst/>
          </a:prstGeom>
          <a:ln w="38100">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WAN</a:t>
            </a:r>
          </a:p>
        </p:txBody>
      </p:sp>
      <p:cxnSp>
        <p:nvCxnSpPr>
          <p:cNvPr id="223" name="Straight Connector 222">
            <a:extLst>
              <a:ext uri="{FF2B5EF4-FFF2-40B4-BE49-F238E27FC236}">
                <a16:creationId xmlns:a16="http://schemas.microsoft.com/office/drawing/2014/main" id="{66FAD357-5F88-4978-B9AB-2F20EE034871}"/>
              </a:ext>
            </a:extLst>
          </p:cNvPr>
          <p:cNvCxnSpPr>
            <a:cxnSpLocks/>
            <a:endCxn id="221" idx="1"/>
          </p:cNvCxnSpPr>
          <p:nvPr/>
        </p:nvCxnSpPr>
        <p:spPr>
          <a:xfrm>
            <a:off x="7700800" y="2362647"/>
            <a:ext cx="454527" cy="5226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C45F0ED2-BB66-4F2A-A30C-27B849EC36D5}"/>
              </a:ext>
            </a:extLst>
          </p:cNvPr>
          <p:cNvCxnSpPr>
            <a:cxnSpLocks/>
            <a:stCxn id="52" idx="3"/>
            <a:endCxn id="221" idx="3"/>
          </p:cNvCxnSpPr>
          <p:nvPr/>
        </p:nvCxnSpPr>
        <p:spPr>
          <a:xfrm flipV="1">
            <a:off x="7743278" y="3352494"/>
            <a:ext cx="412049" cy="2428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5F4441AE-4B63-4D31-B833-751B903E436D}"/>
              </a:ext>
            </a:extLst>
          </p:cNvPr>
          <p:cNvCxnSpPr>
            <a:cxnSpLocks/>
            <a:endCxn id="221" idx="7"/>
          </p:cNvCxnSpPr>
          <p:nvPr/>
        </p:nvCxnSpPr>
        <p:spPr>
          <a:xfrm flipH="1">
            <a:off x="10019382" y="2378362"/>
            <a:ext cx="315144" cy="5069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5267771-E256-49B5-A9D6-BB55B7ADC7B9}"/>
              </a:ext>
            </a:extLst>
          </p:cNvPr>
          <p:cNvCxnSpPr>
            <a:cxnSpLocks/>
            <a:stCxn id="196" idx="1"/>
            <a:endCxn id="221" idx="5"/>
          </p:cNvCxnSpPr>
          <p:nvPr/>
        </p:nvCxnSpPr>
        <p:spPr>
          <a:xfrm flipH="1" flipV="1">
            <a:off x="10019382" y="3352494"/>
            <a:ext cx="386059" cy="199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F1AFCB2A-B2C8-41F1-B04A-D29F01A57AC0}"/>
              </a:ext>
            </a:extLst>
          </p:cNvPr>
          <p:cNvSpPr txBox="1"/>
          <p:nvPr/>
        </p:nvSpPr>
        <p:spPr>
          <a:xfrm>
            <a:off x="6828066" y="4063927"/>
            <a:ext cx="1294265" cy="4893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Los Angeles</a:t>
            </a:r>
          </a:p>
        </p:txBody>
      </p:sp>
      <p:sp>
        <p:nvSpPr>
          <p:cNvPr id="232" name="TextBox 231">
            <a:extLst>
              <a:ext uri="{FF2B5EF4-FFF2-40B4-BE49-F238E27FC236}">
                <a16:creationId xmlns:a16="http://schemas.microsoft.com/office/drawing/2014/main" id="{3102B7FF-CCD1-4009-8D80-C66F25707080}"/>
              </a:ext>
            </a:extLst>
          </p:cNvPr>
          <p:cNvSpPr txBox="1"/>
          <p:nvPr/>
        </p:nvSpPr>
        <p:spPr>
          <a:xfrm>
            <a:off x="10107619" y="4085894"/>
            <a:ext cx="1098955"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New York</a:t>
            </a:r>
          </a:p>
        </p:txBody>
      </p:sp>
      <p:sp>
        <p:nvSpPr>
          <p:cNvPr id="255" name="Arc 254">
            <a:extLst>
              <a:ext uri="{FF2B5EF4-FFF2-40B4-BE49-F238E27FC236}">
                <a16:creationId xmlns:a16="http://schemas.microsoft.com/office/drawing/2014/main" id="{8DD1D3F8-DBD2-41FA-A1DE-B5A698899E5F}"/>
              </a:ext>
            </a:extLst>
          </p:cNvPr>
          <p:cNvSpPr/>
          <p:nvPr/>
        </p:nvSpPr>
        <p:spPr>
          <a:xfrm>
            <a:off x="6353509" y="2375457"/>
            <a:ext cx="3603879" cy="1312834"/>
          </a:xfrm>
          <a:prstGeom prst="arc">
            <a:avLst>
              <a:gd name="adj1" fmla="val 15088420"/>
              <a:gd name="adj2" fmla="val 6186271"/>
            </a:avLst>
          </a:prstGeom>
          <a:ln w="50800">
            <a:solidFill>
              <a:srgbClr val="FF0000">
                <a:alpha val="74000"/>
              </a:srgbClr>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256" name="Straight Connector 255">
            <a:extLst>
              <a:ext uri="{FF2B5EF4-FFF2-40B4-BE49-F238E27FC236}">
                <a16:creationId xmlns:a16="http://schemas.microsoft.com/office/drawing/2014/main" id="{5C57964D-6966-40A4-BAD5-768AE7AF471B}"/>
              </a:ext>
            </a:extLst>
          </p:cNvPr>
          <p:cNvCxnSpPr>
            <a:cxnSpLocks/>
          </p:cNvCxnSpPr>
          <p:nvPr/>
        </p:nvCxnSpPr>
        <p:spPr>
          <a:xfrm>
            <a:off x="7700800" y="2361815"/>
            <a:ext cx="2256588" cy="523473"/>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AE5D39BC-A22D-42E9-8E65-8442F456FF29}"/>
              </a:ext>
            </a:extLst>
          </p:cNvPr>
          <p:cNvCxnSpPr>
            <a:cxnSpLocks/>
            <a:stCxn id="221" idx="1"/>
          </p:cNvCxnSpPr>
          <p:nvPr/>
        </p:nvCxnSpPr>
        <p:spPr>
          <a:xfrm flipV="1">
            <a:off x="8155327" y="2373643"/>
            <a:ext cx="2179199" cy="511645"/>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Text Placeholder 3">
            <a:extLst>
              <a:ext uri="{FF2B5EF4-FFF2-40B4-BE49-F238E27FC236}">
                <a16:creationId xmlns:a16="http://schemas.microsoft.com/office/drawing/2014/main" id="{D15A5232-B1D4-4C00-9832-E2DD9CC249BC}"/>
              </a:ext>
            </a:extLst>
          </p:cNvPr>
          <p:cNvSpPr txBox="1">
            <a:spLocks/>
          </p:cNvSpPr>
          <p:nvPr/>
        </p:nvSpPr>
        <p:spPr>
          <a:xfrm>
            <a:off x="6301338" y="4675244"/>
            <a:ext cx="5621421" cy="1995248"/>
          </a:xfrm>
          <a:prstGeom prst="rect">
            <a:avLst/>
          </a:prstGeom>
        </p:spPr>
        <p:txBody>
          <a:bodyPr vert="horz" wrap="square" lIns="146304" tIns="91440" rIns="146304" bIns="91440" rtlCol="0">
            <a:normAutofit fontScale="92500"/>
          </a:bodyPr>
          <a:lstStyle>
            <a:lvl1pPr marL="281677" marR="0" indent="-281677" algn="l" defTabSz="914367" rtl="0" eaLnBrk="1" fontAlgn="auto" latinLnBrk="0" hangingPunct="1">
              <a:lnSpc>
                <a:spcPct val="90000"/>
              </a:lnSpc>
              <a:spcBef>
                <a:spcPts val="1200"/>
              </a:spcBef>
              <a:spcAft>
                <a:spcPts val="0"/>
              </a:spcAft>
              <a:buClr>
                <a:schemeClr val="tx1"/>
              </a:buClr>
              <a:buSzPct val="90000"/>
              <a:buFont typeface="Arial" pitchFamily="34" charset="0"/>
              <a:buChar char="•"/>
              <a:tabLst/>
              <a:defRPr lang="en-US" sz="2941" b="0" kern="1200" spc="0" baseline="0" dirty="0">
                <a:gradFill>
                  <a:gsLst>
                    <a:gs pos="1250">
                      <a:schemeClr val="tx1"/>
                    </a:gs>
                    <a:gs pos="100000">
                      <a:schemeClr val="tx1"/>
                    </a:gs>
                  </a:gsLst>
                  <a:lin ang="5400000" scaled="0"/>
                </a:gradFill>
                <a:latin typeface="+mn-lt"/>
                <a:ea typeface="+mn-ea"/>
                <a:cs typeface="+mn-cs"/>
              </a:defRPr>
            </a:lvl1pPr>
            <a:lvl2pPr marL="586698"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353" b="0" kern="1200" spc="0" baseline="0" dirty="0">
                <a:gradFill>
                  <a:gsLst>
                    <a:gs pos="1250">
                      <a:schemeClr val="tx1"/>
                    </a:gs>
                    <a:gs pos="100000">
                      <a:schemeClr val="tx1"/>
                    </a:gs>
                  </a:gsLst>
                  <a:lin ang="5400000" scaled="0"/>
                </a:gradFill>
                <a:latin typeface="+mn-lt"/>
                <a:ea typeface="+mn-ea"/>
                <a:cs typeface="+mn-cs"/>
              </a:defRPr>
            </a:lvl2pPr>
            <a:lvl3pPr marL="778113"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4pPr>
            <a:lvl5pPr marL="117339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lang="en-US" sz="2157" b="0" kern="1200" spc="0" baseline="0" dirty="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1677" marR="0" lvl="0" indent="-281677" algn="l" defTabSz="914367" rtl="0" eaLnBrk="1" fontAlgn="auto" latinLnBrk="0" hangingPunct="1">
              <a:lnSpc>
                <a:spcPct val="90000"/>
              </a:lnSpc>
              <a:spcBef>
                <a:spcPts val="1200"/>
              </a:spcBef>
              <a:spcAft>
                <a:spcPts val="0"/>
              </a:spcAft>
              <a:buClr>
                <a:srgbClr val="353535"/>
              </a:buClr>
              <a:buSzPct val="90000"/>
              <a:buFont typeface="Arial" pitchFamily="34" charset="0"/>
              <a:buChar char="•"/>
              <a:tabLst/>
              <a:defRPr/>
            </a:pPr>
            <a:r>
              <a:rPr kumimoji="0" lang="en-US" sz="294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Asymmetric routing</a:t>
            </a:r>
          </a:p>
          <a:p>
            <a:pPr marL="586698" marR="0" lvl="1"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Two paths to MS (O365)</a:t>
            </a:r>
          </a:p>
          <a:p>
            <a:pPr marL="778113" marR="0" lvl="2"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15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Internet &amp; ExpressRoute</a:t>
            </a:r>
          </a:p>
          <a:p>
            <a:pPr marL="586698" marR="0" lvl="1"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O365 reaches </a:t>
            </a:r>
            <a:r>
              <a:rPr kumimoji="0" lang="en-US" sz="2353" b="0" i="0" u="none" strike="noStrike" kern="1200" cap="none" spc="0" normalizeH="0" baseline="0" noProof="0" dirty="0" err="1">
                <a:ln>
                  <a:noFill/>
                </a:ln>
                <a:gradFill>
                  <a:gsLst>
                    <a:gs pos="1250">
                      <a:srgbClr val="353535"/>
                    </a:gs>
                    <a:gs pos="100000">
                      <a:srgbClr val="353535"/>
                    </a:gs>
                  </a:gsLst>
                  <a:lin ang="5400000" scaled="0"/>
                </a:gradFill>
                <a:effectLst/>
                <a:uLnTx/>
                <a:uFillTx/>
                <a:latin typeface="Segoe UI Semilight"/>
                <a:ea typeface="+mn-ea"/>
                <a:cs typeface="+mn-cs"/>
              </a:rPr>
              <a:t>corp</a:t>
            </a: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 via Internet</a:t>
            </a:r>
          </a:p>
          <a:p>
            <a:pPr marL="586698" marR="0" lvl="1"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2353"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mn-cs"/>
              </a:rPr>
              <a:t>Response goes through ExpressRoute</a:t>
            </a:r>
          </a:p>
        </p:txBody>
      </p:sp>
    </p:spTree>
    <p:extLst>
      <p:ext uri="{BB962C8B-B14F-4D97-AF65-F5344CB8AC3E}">
        <p14:creationId xmlns:p14="http://schemas.microsoft.com/office/powerpoint/2010/main" val="368258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Connection weight and BGP attributes</a:t>
            </a:r>
          </a:p>
        </p:txBody>
      </p:sp>
      <p:sp>
        <p:nvSpPr>
          <p:cNvPr id="4" name="Up-Down Arrow 15"/>
          <p:cNvSpPr/>
          <p:nvPr/>
        </p:nvSpPr>
        <p:spPr bwMode="auto">
          <a:xfrm>
            <a:off x="3654450" y="3063075"/>
            <a:ext cx="617621" cy="1333704"/>
          </a:xfrm>
          <a:prstGeom prst="upDownArrow">
            <a:avLst>
              <a:gd name="adj1" fmla="val 47431"/>
              <a:gd name="adj2" fmla="val 46845"/>
            </a:avLst>
          </a:prstGeom>
          <a:solidFill>
            <a:srgbClr val="FFFFFF"/>
          </a:solidFill>
          <a:ln w="76200" cap="flat" cmpd="sng" algn="ctr">
            <a:solidFill>
              <a:srgbClr val="007DDE"/>
            </a:solidFill>
            <a:prstDash val="solid"/>
            <a:headEnd type="none" w="med" len="med"/>
            <a:tailEnd type="none" w="med" len="med"/>
          </a:ln>
          <a:effectLst/>
        </p:spPr>
        <p:txBody>
          <a:bodyPr vert="vert270"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a:ln>
                  <a:noFill/>
                </a:ln>
                <a:solidFill>
                  <a:srgbClr val="007DDE"/>
                </a:solidFill>
                <a:effectLst/>
                <a:uLnTx/>
                <a:uFillTx/>
                <a:latin typeface="Segoe UI"/>
                <a:ea typeface="+mn-ea"/>
                <a:cs typeface="+mn-cs"/>
              </a:rPr>
              <a:t>ExpressRoute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202" y="3505633"/>
            <a:ext cx="441886" cy="441886"/>
          </a:xfrm>
          <a:prstGeom prst="rect">
            <a:avLst/>
          </a:prstGeom>
        </p:spPr>
      </p:pic>
      <p:sp>
        <p:nvSpPr>
          <p:cNvPr id="6" name="Up-Down Arrow 17"/>
          <p:cNvSpPr/>
          <p:nvPr/>
        </p:nvSpPr>
        <p:spPr bwMode="auto">
          <a:xfrm>
            <a:off x="6942525" y="3063075"/>
            <a:ext cx="617621" cy="1333704"/>
          </a:xfrm>
          <a:prstGeom prst="upDownArrow">
            <a:avLst>
              <a:gd name="adj1" fmla="val 47431"/>
              <a:gd name="adj2" fmla="val 46845"/>
            </a:avLst>
          </a:prstGeom>
          <a:solidFill>
            <a:srgbClr val="FFFFFF"/>
          </a:solidFill>
          <a:ln w="76200" cap="flat" cmpd="sng" algn="ctr">
            <a:solidFill>
              <a:srgbClr val="007DDE"/>
            </a:solidFill>
            <a:prstDash val="solid"/>
            <a:headEnd type="none" w="med" len="med"/>
            <a:tailEnd type="none" w="med" len="med"/>
          </a:ln>
          <a:effectLst/>
        </p:spPr>
        <p:txBody>
          <a:bodyPr vert="vert270"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078" b="0" i="0" u="none" strike="noStrike" kern="0" cap="none" spc="0" normalizeH="0" baseline="0" noProof="0">
                <a:ln>
                  <a:noFill/>
                </a:ln>
                <a:solidFill>
                  <a:srgbClr val="007DDE"/>
                </a:solidFill>
                <a:effectLst/>
                <a:uLnTx/>
                <a:uFillTx/>
                <a:latin typeface="Segoe UI"/>
                <a:ea typeface="+mn-ea"/>
                <a:cs typeface="+mn-cs"/>
              </a:rPr>
              <a:t>ExpressRoute</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6342" y="3505633"/>
            <a:ext cx="441886" cy="441886"/>
          </a:xfrm>
          <a:prstGeom prst="rect">
            <a:avLst/>
          </a:prstGeom>
        </p:spPr>
      </p:pic>
      <p:sp>
        <p:nvSpPr>
          <p:cNvPr id="10" name="TextBox 9"/>
          <p:cNvSpPr txBox="1"/>
          <p:nvPr/>
        </p:nvSpPr>
        <p:spPr>
          <a:xfrm>
            <a:off x="2535270" y="6324925"/>
            <a:ext cx="1213506" cy="3318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mn-ea"/>
                <a:cs typeface="+mn-cs"/>
              </a:rPr>
              <a:t>Los Angeles</a:t>
            </a:r>
          </a:p>
        </p:txBody>
      </p:sp>
      <p:sp>
        <p:nvSpPr>
          <p:cNvPr id="11" name="TextBox 10"/>
          <p:cNvSpPr txBox="1"/>
          <p:nvPr/>
        </p:nvSpPr>
        <p:spPr>
          <a:xfrm>
            <a:off x="7624824" y="6335942"/>
            <a:ext cx="996263" cy="331899"/>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353535"/>
                </a:solidFill>
                <a:effectLst/>
                <a:uLnTx/>
                <a:uFillTx/>
                <a:latin typeface="Segoe UI Semilight"/>
                <a:ea typeface="+mn-ea"/>
                <a:cs typeface="+mn-cs"/>
              </a:rPr>
              <a:t>New York</a:t>
            </a:r>
          </a:p>
        </p:txBody>
      </p:sp>
      <p:sp>
        <p:nvSpPr>
          <p:cNvPr id="12" name="TextBox 11"/>
          <p:cNvSpPr txBox="1"/>
          <p:nvPr/>
        </p:nvSpPr>
        <p:spPr>
          <a:xfrm>
            <a:off x="3380659" y="4810701"/>
            <a:ext cx="3908003"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Customer’s Network</a:t>
            </a:r>
          </a:p>
        </p:txBody>
      </p:sp>
      <p:grpSp>
        <p:nvGrpSpPr>
          <p:cNvPr id="13" name="Group 12"/>
          <p:cNvGrpSpPr/>
          <p:nvPr/>
        </p:nvGrpSpPr>
        <p:grpSpPr>
          <a:xfrm>
            <a:off x="1956819" y="1191425"/>
            <a:ext cx="7278660" cy="1473482"/>
            <a:chOff x="1813173" y="605213"/>
            <a:chExt cx="7424612" cy="1503028"/>
          </a:xfrm>
        </p:grpSpPr>
        <p:sp>
          <p:nvSpPr>
            <p:cNvPr id="14" name="Rectangle 13"/>
            <p:cNvSpPr/>
            <p:nvPr/>
          </p:nvSpPr>
          <p:spPr>
            <a:xfrm>
              <a:off x="1893445" y="687754"/>
              <a:ext cx="2565585" cy="1361899"/>
            </a:xfrm>
            <a:prstGeom prst="rect">
              <a:avLst/>
            </a:prstGeom>
            <a:noFill/>
            <a:ln w="9525">
              <a:solidFill>
                <a:srgbClr val="0078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Rectangle 14"/>
            <p:cNvSpPr/>
            <p:nvPr/>
          </p:nvSpPr>
          <p:spPr>
            <a:xfrm>
              <a:off x="1813173" y="605213"/>
              <a:ext cx="7424612" cy="1503028"/>
            </a:xfrm>
            <a:prstGeom prst="rect">
              <a:avLst/>
            </a:prstGeom>
            <a:no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TextBox 15"/>
            <p:cNvSpPr txBox="1"/>
            <p:nvPr/>
          </p:nvSpPr>
          <p:spPr>
            <a:xfrm>
              <a:off x="4447807" y="605213"/>
              <a:ext cx="2158459" cy="401984"/>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Light"/>
                  <a:ea typeface="+mn-ea"/>
                  <a:cs typeface="+mn-cs"/>
                </a:rPr>
                <a:t>Microsoft Network</a:t>
              </a:r>
            </a:p>
          </p:txBody>
        </p:sp>
        <p:sp>
          <p:nvSpPr>
            <p:cNvPr id="17" name="TextBox 16"/>
            <p:cNvSpPr txBox="1"/>
            <p:nvPr/>
          </p:nvSpPr>
          <p:spPr>
            <a:xfrm>
              <a:off x="1852246" y="646801"/>
              <a:ext cx="727967" cy="27876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7"/>
                  </a:solidFill>
                  <a:effectLst/>
                  <a:uLnTx/>
                  <a:uFillTx/>
                  <a:latin typeface="Segoe UI Light"/>
                  <a:ea typeface="+mn-ea"/>
                  <a:cs typeface="+mn-cs"/>
                </a:rPr>
                <a:t>US West</a:t>
              </a:r>
            </a:p>
          </p:txBody>
        </p:sp>
        <p:sp>
          <p:nvSpPr>
            <p:cNvPr id="18" name="Rectangle 17"/>
            <p:cNvSpPr/>
            <p:nvPr/>
          </p:nvSpPr>
          <p:spPr>
            <a:xfrm>
              <a:off x="6586587" y="683848"/>
              <a:ext cx="2565585" cy="1361899"/>
            </a:xfrm>
            <a:prstGeom prst="rect">
              <a:avLst/>
            </a:prstGeom>
            <a:noFill/>
            <a:ln w="9525">
              <a:solidFill>
                <a:srgbClr val="0078D7"/>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TextBox 18"/>
            <p:cNvSpPr txBox="1"/>
            <p:nvPr/>
          </p:nvSpPr>
          <p:spPr>
            <a:xfrm>
              <a:off x="8546127" y="642895"/>
              <a:ext cx="665832" cy="278760"/>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7"/>
                  </a:solidFill>
                  <a:effectLst/>
                  <a:uLnTx/>
                  <a:uFillTx/>
                  <a:latin typeface="Segoe UI Light"/>
                  <a:ea typeface="+mn-ea"/>
                  <a:cs typeface="+mn-cs"/>
                </a:rPr>
                <a:t>US East</a:t>
              </a:r>
            </a:p>
          </p:txBody>
        </p:sp>
      </p:grpSp>
      <p:sp>
        <p:nvSpPr>
          <p:cNvPr id="20" name="Rectangle 19"/>
          <p:cNvSpPr/>
          <p:nvPr/>
        </p:nvSpPr>
        <p:spPr>
          <a:xfrm>
            <a:off x="3380658" y="4476918"/>
            <a:ext cx="4594031" cy="10767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65526" y="1486134"/>
            <a:ext cx="504824" cy="487956"/>
          </a:xfrm>
          <a:prstGeom prst="rect">
            <a:avLst/>
          </a:prstGeom>
        </p:spPr>
      </p:pic>
      <p:grpSp>
        <p:nvGrpSpPr>
          <p:cNvPr id="22" name="Group 21"/>
          <p:cNvGrpSpPr/>
          <p:nvPr/>
        </p:nvGrpSpPr>
        <p:grpSpPr>
          <a:xfrm>
            <a:off x="3332384" y="1628979"/>
            <a:ext cx="699910" cy="634136"/>
            <a:chOff x="11171237" y="3649008"/>
            <a:chExt cx="992966" cy="1094547"/>
          </a:xfrm>
          <a:solidFill>
            <a:srgbClr val="0078D7">
              <a:lumMod val="40000"/>
              <a:lumOff val="60000"/>
            </a:srgbClr>
          </a:solidFill>
        </p:grpSpPr>
        <p:sp>
          <p:nvSpPr>
            <p:cNvPr id="23" name="Rounded Rectangle 48"/>
            <p:cNvSpPr/>
            <p:nvPr/>
          </p:nvSpPr>
          <p:spPr bwMode="auto">
            <a:xfrm>
              <a:off x="11171237" y="3649008"/>
              <a:ext cx="992966" cy="1094547"/>
            </a:xfrm>
            <a:prstGeom prst="roundRect">
              <a:avLst/>
            </a:prstGeom>
            <a:grp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4" name="Picture 23"/>
            <p:cNvPicPr>
              <a:picLocks noChangeAspect="1"/>
            </p:cNvPicPr>
            <p:nvPr/>
          </p:nvPicPr>
          <p:blipFill>
            <a:blip r:embed="rId5"/>
            <a:stretch>
              <a:fillRect/>
            </a:stretch>
          </p:blipFill>
          <p:spPr>
            <a:xfrm>
              <a:off x="11301005" y="3942381"/>
              <a:ext cx="390034" cy="379226"/>
            </a:xfrm>
            <a:prstGeom prst="rect">
              <a:avLst/>
            </a:prstGeom>
            <a:grpFill/>
          </p:spPr>
        </p:pic>
        <p:pic>
          <p:nvPicPr>
            <p:cNvPr id="25" name="Picture 24"/>
            <p:cNvPicPr>
              <a:picLocks noChangeAspect="1"/>
            </p:cNvPicPr>
            <p:nvPr/>
          </p:nvPicPr>
          <p:blipFill>
            <a:blip r:embed="rId5"/>
            <a:stretch>
              <a:fillRect/>
            </a:stretch>
          </p:blipFill>
          <p:spPr>
            <a:xfrm>
              <a:off x="11651272" y="4223901"/>
              <a:ext cx="390034" cy="379226"/>
            </a:xfrm>
            <a:prstGeom prst="rect">
              <a:avLst/>
            </a:prstGeom>
            <a:grpFill/>
          </p:spPr>
        </p:pic>
      </p:grpSp>
      <p:pic>
        <p:nvPicPr>
          <p:cNvPr id="26" name="Picture 25"/>
          <p:cNvPicPr>
            <a:picLocks noChangeAspect="1"/>
          </p:cNvPicPr>
          <p:nvPr/>
        </p:nvPicPr>
        <p:blipFill>
          <a:blip r:embed="rId6">
            <a:clrChange>
              <a:clrFrom>
                <a:srgbClr val="FFFFFF"/>
              </a:clrFrom>
              <a:clrTo>
                <a:srgbClr val="FFFFFF">
                  <a:alpha val="0"/>
                </a:srgbClr>
              </a:clrTo>
            </a:clrChange>
          </a:blip>
          <a:stretch>
            <a:fillRect/>
          </a:stretch>
        </p:blipFill>
        <p:spPr>
          <a:xfrm>
            <a:off x="2609966" y="1222586"/>
            <a:ext cx="448691" cy="336518"/>
          </a:xfrm>
          <a:prstGeom prst="rect">
            <a:avLst/>
          </a:prstGeom>
        </p:spPr>
      </p:pic>
      <p:grpSp>
        <p:nvGrpSpPr>
          <p:cNvPr id="27" name="Group 26"/>
          <p:cNvGrpSpPr/>
          <p:nvPr/>
        </p:nvGrpSpPr>
        <p:grpSpPr>
          <a:xfrm>
            <a:off x="2509028" y="1628516"/>
            <a:ext cx="699910" cy="634136"/>
            <a:chOff x="11171237" y="3649008"/>
            <a:chExt cx="992966" cy="1094547"/>
          </a:xfrm>
          <a:solidFill>
            <a:srgbClr val="0078D7">
              <a:lumMod val="40000"/>
              <a:lumOff val="60000"/>
            </a:srgbClr>
          </a:solidFill>
        </p:grpSpPr>
        <p:sp>
          <p:nvSpPr>
            <p:cNvPr id="28" name="Rounded Rectangle 48"/>
            <p:cNvSpPr/>
            <p:nvPr/>
          </p:nvSpPr>
          <p:spPr bwMode="auto">
            <a:xfrm>
              <a:off x="11171237" y="3649008"/>
              <a:ext cx="992966" cy="1094547"/>
            </a:xfrm>
            <a:prstGeom prst="roundRect">
              <a:avLst/>
            </a:prstGeom>
            <a:grp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29" name="Picture 28"/>
            <p:cNvPicPr>
              <a:picLocks noChangeAspect="1"/>
            </p:cNvPicPr>
            <p:nvPr/>
          </p:nvPicPr>
          <p:blipFill>
            <a:blip r:embed="rId5"/>
            <a:stretch>
              <a:fillRect/>
            </a:stretch>
          </p:blipFill>
          <p:spPr>
            <a:xfrm>
              <a:off x="11301005" y="3942381"/>
              <a:ext cx="390034" cy="379226"/>
            </a:xfrm>
            <a:prstGeom prst="rect">
              <a:avLst/>
            </a:prstGeom>
            <a:grpFill/>
          </p:spPr>
        </p:pic>
        <p:pic>
          <p:nvPicPr>
            <p:cNvPr id="30" name="Picture 29"/>
            <p:cNvPicPr>
              <a:picLocks noChangeAspect="1"/>
            </p:cNvPicPr>
            <p:nvPr/>
          </p:nvPicPr>
          <p:blipFill>
            <a:blip r:embed="rId5"/>
            <a:stretch>
              <a:fillRect/>
            </a:stretch>
          </p:blipFill>
          <p:spPr>
            <a:xfrm>
              <a:off x="11651272" y="4223901"/>
              <a:ext cx="390034" cy="379226"/>
            </a:xfrm>
            <a:prstGeom prst="rect">
              <a:avLst/>
            </a:prstGeom>
            <a:grpFill/>
          </p:spPr>
        </p:pic>
      </p:grpSp>
      <p:pic>
        <p:nvPicPr>
          <p:cNvPr id="31" name="Picture 1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16559" y="2316762"/>
            <a:ext cx="279423" cy="279423"/>
          </a:xfrm>
          <a:prstGeom prst="rect">
            <a:avLst/>
          </a:prstGeom>
        </p:spPr>
      </p:pic>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8178676" y="1236577"/>
            <a:ext cx="448691" cy="336518"/>
          </a:xfrm>
          <a:prstGeom prst="rect">
            <a:avLst/>
          </a:prstGeom>
        </p:spPr>
      </p:pic>
      <p:grpSp>
        <p:nvGrpSpPr>
          <p:cNvPr id="33" name="Group 32"/>
          <p:cNvGrpSpPr/>
          <p:nvPr/>
        </p:nvGrpSpPr>
        <p:grpSpPr>
          <a:xfrm>
            <a:off x="8020548" y="1624731"/>
            <a:ext cx="699910" cy="634136"/>
            <a:chOff x="11171237" y="3649008"/>
            <a:chExt cx="992966" cy="1094547"/>
          </a:xfrm>
          <a:solidFill>
            <a:srgbClr val="0078D7">
              <a:lumMod val="40000"/>
              <a:lumOff val="60000"/>
            </a:srgbClr>
          </a:solidFill>
        </p:grpSpPr>
        <p:sp>
          <p:nvSpPr>
            <p:cNvPr id="34" name="Rounded Rectangle 48"/>
            <p:cNvSpPr/>
            <p:nvPr/>
          </p:nvSpPr>
          <p:spPr bwMode="auto">
            <a:xfrm>
              <a:off x="11171237" y="3649008"/>
              <a:ext cx="992966" cy="1094547"/>
            </a:xfrm>
            <a:prstGeom prst="roundRect">
              <a:avLst/>
            </a:prstGeom>
            <a:grp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5" name="Picture 34"/>
            <p:cNvPicPr>
              <a:picLocks noChangeAspect="1"/>
            </p:cNvPicPr>
            <p:nvPr/>
          </p:nvPicPr>
          <p:blipFill>
            <a:blip r:embed="rId5"/>
            <a:stretch>
              <a:fillRect/>
            </a:stretch>
          </p:blipFill>
          <p:spPr>
            <a:xfrm>
              <a:off x="11301005" y="3942381"/>
              <a:ext cx="390034" cy="379226"/>
            </a:xfrm>
            <a:prstGeom prst="rect">
              <a:avLst/>
            </a:prstGeom>
            <a:grpFill/>
          </p:spPr>
        </p:pic>
        <p:pic>
          <p:nvPicPr>
            <p:cNvPr id="36" name="Picture 35"/>
            <p:cNvPicPr>
              <a:picLocks noChangeAspect="1"/>
            </p:cNvPicPr>
            <p:nvPr/>
          </p:nvPicPr>
          <p:blipFill>
            <a:blip r:embed="rId5"/>
            <a:stretch>
              <a:fillRect/>
            </a:stretch>
          </p:blipFill>
          <p:spPr>
            <a:xfrm>
              <a:off x="11651272" y="4223901"/>
              <a:ext cx="390034" cy="379226"/>
            </a:xfrm>
            <a:prstGeom prst="rect">
              <a:avLst/>
            </a:prstGeom>
            <a:grpFill/>
          </p:spPr>
        </p:pic>
      </p:grpSp>
      <p:grpSp>
        <p:nvGrpSpPr>
          <p:cNvPr id="37" name="Group 36"/>
          <p:cNvGrpSpPr/>
          <p:nvPr/>
        </p:nvGrpSpPr>
        <p:grpSpPr>
          <a:xfrm>
            <a:off x="7197192" y="1624268"/>
            <a:ext cx="699910" cy="634136"/>
            <a:chOff x="11171237" y="3649008"/>
            <a:chExt cx="992966" cy="1094547"/>
          </a:xfrm>
          <a:solidFill>
            <a:srgbClr val="0078D7">
              <a:lumMod val="40000"/>
              <a:lumOff val="60000"/>
            </a:srgbClr>
          </a:solidFill>
        </p:grpSpPr>
        <p:sp>
          <p:nvSpPr>
            <p:cNvPr id="38" name="Rounded Rectangle 48"/>
            <p:cNvSpPr/>
            <p:nvPr/>
          </p:nvSpPr>
          <p:spPr bwMode="auto">
            <a:xfrm>
              <a:off x="11171237" y="3649008"/>
              <a:ext cx="992966" cy="1094547"/>
            </a:xfrm>
            <a:prstGeom prst="roundRect">
              <a:avLst/>
            </a:prstGeom>
            <a:grp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39" name="Picture 38"/>
            <p:cNvPicPr>
              <a:picLocks noChangeAspect="1"/>
            </p:cNvPicPr>
            <p:nvPr/>
          </p:nvPicPr>
          <p:blipFill>
            <a:blip r:embed="rId5"/>
            <a:stretch>
              <a:fillRect/>
            </a:stretch>
          </p:blipFill>
          <p:spPr>
            <a:xfrm>
              <a:off x="11301005" y="3942381"/>
              <a:ext cx="390034" cy="379226"/>
            </a:xfrm>
            <a:prstGeom prst="rect">
              <a:avLst/>
            </a:prstGeom>
            <a:grpFill/>
          </p:spPr>
        </p:pic>
        <p:pic>
          <p:nvPicPr>
            <p:cNvPr id="40" name="Picture 39"/>
            <p:cNvPicPr>
              <a:picLocks noChangeAspect="1"/>
            </p:cNvPicPr>
            <p:nvPr/>
          </p:nvPicPr>
          <p:blipFill>
            <a:blip r:embed="rId5"/>
            <a:stretch>
              <a:fillRect/>
            </a:stretch>
          </p:blipFill>
          <p:spPr>
            <a:xfrm>
              <a:off x="11651272" y="4223901"/>
              <a:ext cx="390034" cy="379226"/>
            </a:xfrm>
            <a:prstGeom prst="rect">
              <a:avLst/>
            </a:prstGeom>
            <a:grpFill/>
          </p:spPr>
        </p:pic>
      </p:grpSp>
      <p:pic>
        <p:nvPicPr>
          <p:cNvPr id="41" name="Picture 17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18946" y="2320564"/>
            <a:ext cx="279423" cy="279423"/>
          </a:xfrm>
          <a:prstGeom prst="rect">
            <a:avLst/>
          </a:prstGeom>
        </p:spPr>
      </p:pic>
      <p:cxnSp>
        <p:nvCxnSpPr>
          <p:cNvPr id="42" name="Straight Connector 41"/>
          <p:cNvCxnSpPr>
            <a:stCxn id="31" idx="2"/>
            <a:endCxn id="4" idx="0"/>
          </p:cNvCxnSpPr>
          <p:nvPr/>
        </p:nvCxnSpPr>
        <p:spPr>
          <a:xfrm>
            <a:off x="3956270" y="2596185"/>
            <a:ext cx="6991" cy="466890"/>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1" idx="2"/>
            <a:endCxn id="6" idx="0"/>
          </p:cNvCxnSpPr>
          <p:nvPr/>
        </p:nvCxnSpPr>
        <p:spPr>
          <a:xfrm>
            <a:off x="3956270" y="2596185"/>
            <a:ext cx="3295065" cy="466890"/>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41" idx="2"/>
            <a:endCxn id="6" idx="0"/>
          </p:cNvCxnSpPr>
          <p:nvPr/>
        </p:nvCxnSpPr>
        <p:spPr>
          <a:xfrm flipH="1">
            <a:off x="7251336" y="2599988"/>
            <a:ext cx="7322" cy="463087"/>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1" idx="2"/>
            <a:endCxn id="4" idx="0"/>
          </p:cNvCxnSpPr>
          <p:nvPr/>
        </p:nvCxnSpPr>
        <p:spPr>
          <a:xfrm flipH="1">
            <a:off x="3963261" y="2599988"/>
            <a:ext cx="3295396" cy="463087"/>
          </a:xfrm>
          <a:prstGeom prst="line">
            <a:avLst/>
          </a:prstGeom>
          <a:ln>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794962" y="2828007"/>
            <a:ext cx="723007" cy="193072"/>
          </a:xfrm>
          <a:prstGeom prst="rect">
            <a:avLst/>
          </a:prstGeom>
          <a:noFill/>
        </p:spPr>
        <p:txBody>
          <a:bodyPr wrap="square" lIns="89642" tIns="0" rIns="89642"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C00000"/>
                </a:solidFill>
                <a:effectLst/>
                <a:uLnTx/>
                <a:uFillTx/>
                <a:latin typeface="Segoe UI Semilight"/>
                <a:ea typeface="+mn-ea"/>
                <a:cs typeface="+mn-cs"/>
              </a:rPr>
              <a:t>W=100</a:t>
            </a:r>
          </a:p>
        </p:txBody>
      </p:sp>
      <p:cxnSp>
        <p:nvCxnSpPr>
          <p:cNvPr id="48" name="Straight Arrow Connector 47"/>
          <p:cNvCxnSpPr>
            <a:stCxn id="46" idx="3"/>
          </p:cNvCxnSpPr>
          <p:nvPr/>
        </p:nvCxnSpPr>
        <p:spPr>
          <a:xfrm flipV="1">
            <a:off x="3517969" y="2828007"/>
            <a:ext cx="427698" cy="96536"/>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747202" y="2779739"/>
            <a:ext cx="723007" cy="193072"/>
          </a:xfrm>
          <a:prstGeom prst="rect">
            <a:avLst/>
          </a:prstGeom>
          <a:noFill/>
        </p:spPr>
        <p:txBody>
          <a:bodyPr wrap="square" lIns="89642" tIns="0" rIns="89642"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C00000"/>
                </a:solidFill>
                <a:effectLst/>
                <a:uLnTx/>
                <a:uFillTx/>
                <a:latin typeface="Segoe UI Semilight"/>
                <a:ea typeface="+mn-ea"/>
                <a:cs typeface="+mn-cs"/>
              </a:rPr>
              <a:t>W=100</a:t>
            </a:r>
          </a:p>
        </p:txBody>
      </p:sp>
      <p:cxnSp>
        <p:nvCxnSpPr>
          <p:cNvPr id="51" name="Straight Arrow Connector 50"/>
          <p:cNvCxnSpPr>
            <a:stCxn id="49" idx="1"/>
          </p:cNvCxnSpPr>
          <p:nvPr/>
        </p:nvCxnSpPr>
        <p:spPr>
          <a:xfrm flipH="1" flipV="1">
            <a:off x="7288662" y="2812506"/>
            <a:ext cx="458539" cy="63769"/>
          </a:xfrm>
          <a:prstGeom prst="straightConnector1">
            <a:avLst/>
          </a:prstGeom>
          <a:ln>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8764" y="2989418"/>
            <a:ext cx="3476111" cy="110431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Use </a:t>
            </a:r>
            <a:r>
              <a:rPr kumimoji="0" lang="en-US" sz="1961" b="0" i="0" u="none" strike="noStrike" kern="1200" cap="none" spc="0" normalizeH="0" baseline="0" noProof="0">
                <a:ln>
                  <a:noFill/>
                </a:ln>
                <a:solidFill>
                  <a:srgbClr val="FF5050"/>
                </a:solidFill>
                <a:effectLst/>
                <a:uLnTx/>
                <a:uFillTx/>
                <a:latin typeface="Segoe UI Semilight"/>
                <a:ea typeface="+mn-ea"/>
                <a:cs typeface="+mn-cs"/>
              </a:rPr>
              <a:t>connection weight</a:t>
            </a:r>
            <a:r>
              <a:rPr kumimoji="0" lang="en-US" sz="1961" b="0" i="0" u="none" strike="noStrike" kern="1200" cap="none" spc="0" normalizeH="0" baseline="0" noProof="0">
                <a:ln>
                  <a:noFill/>
                </a:ln>
                <a:solidFill>
                  <a:srgbClr val="D83B01"/>
                </a:solidFill>
                <a:effectLst/>
                <a:uLnTx/>
                <a:uFillTx/>
                <a:latin typeface="Segoe UI Semilight"/>
                <a:ea typeface="+mn-ea"/>
                <a:cs typeface="+mn-cs"/>
              </a:rPr>
              <a:t> </a:t>
            </a: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to select the path from Microsoft to you </a:t>
            </a:r>
          </a:p>
        </p:txBody>
      </p:sp>
      <p:sp>
        <p:nvSpPr>
          <p:cNvPr id="54" name="TextBox 53"/>
          <p:cNvSpPr txBox="1"/>
          <p:nvPr/>
        </p:nvSpPr>
        <p:spPr>
          <a:xfrm>
            <a:off x="8557417" y="2986824"/>
            <a:ext cx="3476111" cy="13758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If both </a:t>
            </a:r>
            <a:r>
              <a:rPr kumimoji="0" lang="en-US" sz="1961" b="0" i="0" u="none" strike="noStrike" kern="1200" cap="none" spc="0" normalizeH="0" baseline="0" noProof="0">
                <a:ln>
                  <a:noFill/>
                </a:ln>
                <a:solidFill>
                  <a:srgbClr val="FF5050"/>
                </a:solidFill>
                <a:effectLst/>
                <a:uLnTx/>
                <a:uFillTx/>
                <a:latin typeface="Segoe UI Semilight"/>
                <a:ea typeface="+mn-ea"/>
                <a:cs typeface="+mn-cs"/>
              </a:rPr>
              <a:t>connection weight</a:t>
            </a: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and </a:t>
            </a:r>
            <a:r>
              <a:rPr kumimoji="0" lang="en-US" sz="1961" b="0" i="0" u="none" strike="noStrike" kern="1200" cap="none" spc="0" normalizeH="0" baseline="0" noProof="0">
                <a:ln>
                  <a:noFill/>
                </a:ln>
                <a:solidFill>
                  <a:srgbClr val="FF5050"/>
                </a:solidFill>
                <a:effectLst/>
                <a:uLnTx/>
                <a:uFillTx/>
                <a:latin typeface="Segoe UI Semilight"/>
                <a:ea typeface="+mn-ea"/>
                <a:cs typeface="+mn-cs"/>
              </a:rPr>
              <a:t>AS-path prepending</a:t>
            </a: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are applied, path is selected based on the former</a:t>
            </a:r>
          </a:p>
        </p:txBody>
      </p:sp>
      <p:grpSp>
        <p:nvGrpSpPr>
          <p:cNvPr id="52" name="Group 51">
            <a:extLst>
              <a:ext uri="{FF2B5EF4-FFF2-40B4-BE49-F238E27FC236}">
                <a16:creationId xmlns:a16="http://schemas.microsoft.com/office/drawing/2014/main" id="{7FD1B417-A02F-4A32-94DE-A119607D44D5}"/>
              </a:ext>
            </a:extLst>
          </p:cNvPr>
          <p:cNvGrpSpPr>
            <a:grpSpLocks noChangeAspect="1"/>
          </p:cNvGrpSpPr>
          <p:nvPr/>
        </p:nvGrpSpPr>
        <p:grpSpPr>
          <a:xfrm>
            <a:off x="6992176" y="5651814"/>
            <a:ext cx="708170" cy="1028664"/>
            <a:chOff x="4560877" y="4697003"/>
            <a:chExt cx="1893269" cy="2297076"/>
          </a:xfrm>
        </p:grpSpPr>
        <p:sp>
          <p:nvSpPr>
            <p:cNvPr id="55" name="Rectangle 10">
              <a:extLst>
                <a:ext uri="{FF2B5EF4-FFF2-40B4-BE49-F238E27FC236}">
                  <a16:creationId xmlns:a16="http://schemas.microsoft.com/office/drawing/2014/main" id="{CA44373D-3B52-405F-A0D8-D8088BD5CE44}"/>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 name="Rectangle 11">
              <a:extLst>
                <a:ext uri="{FF2B5EF4-FFF2-40B4-BE49-F238E27FC236}">
                  <a16:creationId xmlns:a16="http://schemas.microsoft.com/office/drawing/2014/main" id="{D0B84749-03CF-425F-974D-3965CBD1D17B}"/>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21">
              <a:extLst>
                <a:ext uri="{FF2B5EF4-FFF2-40B4-BE49-F238E27FC236}">
                  <a16:creationId xmlns:a16="http://schemas.microsoft.com/office/drawing/2014/main" id="{55E43C4D-7F49-4F52-AEC8-CFC74F8C15E9}"/>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22">
              <a:extLst>
                <a:ext uri="{FF2B5EF4-FFF2-40B4-BE49-F238E27FC236}">
                  <a16:creationId xmlns:a16="http://schemas.microsoft.com/office/drawing/2014/main" id="{51547D01-F4DA-48F0-82FB-25EF3DC83BBB}"/>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 name="Rectangle 26">
              <a:extLst>
                <a:ext uri="{FF2B5EF4-FFF2-40B4-BE49-F238E27FC236}">
                  <a16:creationId xmlns:a16="http://schemas.microsoft.com/office/drawing/2014/main" id="{36696BAF-549B-4410-A9A9-5C90F07505E9}"/>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 name="Rectangle 27">
              <a:extLst>
                <a:ext uri="{FF2B5EF4-FFF2-40B4-BE49-F238E27FC236}">
                  <a16:creationId xmlns:a16="http://schemas.microsoft.com/office/drawing/2014/main" id="{1A5A578B-828D-4D62-8306-D0D3A836C168}"/>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 name="Freeform 28">
              <a:extLst>
                <a:ext uri="{FF2B5EF4-FFF2-40B4-BE49-F238E27FC236}">
                  <a16:creationId xmlns:a16="http://schemas.microsoft.com/office/drawing/2014/main" id="{056A7894-0549-481B-896A-FE1B579F003D}"/>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8003D1BA-6B97-4325-A114-BD58A8A86E06}"/>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30">
              <a:extLst>
                <a:ext uri="{FF2B5EF4-FFF2-40B4-BE49-F238E27FC236}">
                  <a16:creationId xmlns:a16="http://schemas.microsoft.com/office/drawing/2014/main" id="{5137C6F8-9DF9-48B5-9541-446A5321A5B4}"/>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31">
              <a:extLst>
                <a:ext uri="{FF2B5EF4-FFF2-40B4-BE49-F238E27FC236}">
                  <a16:creationId xmlns:a16="http://schemas.microsoft.com/office/drawing/2014/main" id="{541E540C-19CD-4837-A082-28B26D1C995F}"/>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32">
              <a:extLst>
                <a:ext uri="{FF2B5EF4-FFF2-40B4-BE49-F238E27FC236}">
                  <a16:creationId xmlns:a16="http://schemas.microsoft.com/office/drawing/2014/main" id="{951A3EED-A1AA-44E2-B784-49824964B4A1}"/>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33">
              <a:extLst>
                <a:ext uri="{FF2B5EF4-FFF2-40B4-BE49-F238E27FC236}">
                  <a16:creationId xmlns:a16="http://schemas.microsoft.com/office/drawing/2014/main" id="{51BC92E8-6EBE-440D-81C9-2E385C46C8FF}"/>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7" name="Rectangle 34">
              <a:extLst>
                <a:ext uri="{FF2B5EF4-FFF2-40B4-BE49-F238E27FC236}">
                  <a16:creationId xmlns:a16="http://schemas.microsoft.com/office/drawing/2014/main" id="{2865FBFE-242E-48D5-A2EB-1943B7ACEBDE}"/>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8" name="Rectangle 35">
              <a:extLst>
                <a:ext uri="{FF2B5EF4-FFF2-40B4-BE49-F238E27FC236}">
                  <a16:creationId xmlns:a16="http://schemas.microsoft.com/office/drawing/2014/main" id="{8CC2C980-55BB-4348-A4A4-CE6805E0EBBE}"/>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Rectangle 36">
              <a:extLst>
                <a:ext uri="{FF2B5EF4-FFF2-40B4-BE49-F238E27FC236}">
                  <a16:creationId xmlns:a16="http://schemas.microsoft.com/office/drawing/2014/main" id="{328449EA-E8B0-40A1-B19E-23F961C6BF90}"/>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Rectangle 37">
              <a:extLst>
                <a:ext uri="{FF2B5EF4-FFF2-40B4-BE49-F238E27FC236}">
                  <a16:creationId xmlns:a16="http://schemas.microsoft.com/office/drawing/2014/main" id="{C92B5BE4-4B51-4DEC-82B9-F61B7B3E2142}"/>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Rectangle 38">
              <a:extLst>
                <a:ext uri="{FF2B5EF4-FFF2-40B4-BE49-F238E27FC236}">
                  <a16:creationId xmlns:a16="http://schemas.microsoft.com/office/drawing/2014/main" id="{CDC73323-A934-46A3-91E8-EEA63D74E3E4}"/>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Rectangle 39">
              <a:extLst>
                <a:ext uri="{FF2B5EF4-FFF2-40B4-BE49-F238E27FC236}">
                  <a16:creationId xmlns:a16="http://schemas.microsoft.com/office/drawing/2014/main" id="{6DE0E496-9DFF-467A-BE42-A4C701236993}"/>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3" name="Rectangle 40">
              <a:extLst>
                <a:ext uri="{FF2B5EF4-FFF2-40B4-BE49-F238E27FC236}">
                  <a16:creationId xmlns:a16="http://schemas.microsoft.com/office/drawing/2014/main" id="{84973B47-4FD4-4B52-A174-029B260EEBFE}"/>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4" name="Rectangle 41">
              <a:extLst>
                <a:ext uri="{FF2B5EF4-FFF2-40B4-BE49-F238E27FC236}">
                  <a16:creationId xmlns:a16="http://schemas.microsoft.com/office/drawing/2014/main" id="{2EC0164F-DAF1-4573-ABD3-5CF338617671}"/>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5" name="Rectangle 42">
              <a:extLst>
                <a:ext uri="{FF2B5EF4-FFF2-40B4-BE49-F238E27FC236}">
                  <a16:creationId xmlns:a16="http://schemas.microsoft.com/office/drawing/2014/main" id="{A6FC5D56-D683-4E5B-95C7-0015D9CDC4ED}"/>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6" name="Rectangle 43">
              <a:extLst>
                <a:ext uri="{FF2B5EF4-FFF2-40B4-BE49-F238E27FC236}">
                  <a16:creationId xmlns:a16="http://schemas.microsoft.com/office/drawing/2014/main" id="{BC501106-9C61-4574-A879-3449BAEB6B05}"/>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Rectangle 44">
              <a:extLst>
                <a:ext uri="{FF2B5EF4-FFF2-40B4-BE49-F238E27FC236}">
                  <a16:creationId xmlns:a16="http://schemas.microsoft.com/office/drawing/2014/main" id="{9412BB20-1CE8-4734-B369-933D234AE9AB}"/>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Rectangle 45">
              <a:extLst>
                <a:ext uri="{FF2B5EF4-FFF2-40B4-BE49-F238E27FC236}">
                  <a16:creationId xmlns:a16="http://schemas.microsoft.com/office/drawing/2014/main" id="{9A41E150-40D7-4E46-BF36-99D86FB034E6}"/>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Rectangle 46">
              <a:extLst>
                <a:ext uri="{FF2B5EF4-FFF2-40B4-BE49-F238E27FC236}">
                  <a16:creationId xmlns:a16="http://schemas.microsoft.com/office/drawing/2014/main" id="{5933B5CC-0C39-439E-8F48-1C86BE32AC77}"/>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47">
              <a:extLst>
                <a:ext uri="{FF2B5EF4-FFF2-40B4-BE49-F238E27FC236}">
                  <a16:creationId xmlns:a16="http://schemas.microsoft.com/office/drawing/2014/main" id="{0A08005B-CBC3-4853-90C9-E2DF25AAF365}"/>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1" name="Rectangle 48">
              <a:extLst>
                <a:ext uri="{FF2B5EF4-FFF2-40B4-BE49-F238E27FC236}">
                  <a16:creationId xmlns:a16="http://schemas.microsoft.com/office/drawing/2014/main" id="{D32C7B10-4BD1-4975-BCF3-40834B9FC5B4}"/>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Rectangle 49">
              <a:extLst>
                <a:ext uri="{FF2B5EF4-FFF2-40B4-BE49-F238E27FC236}">
                  <a16:creationId xmlns:a16="http://schemas.microsoft.com/office/drawing/2014/main" id="{4A8FB940-98AB-44BE-A4F4-13A02DCD2D0D}"/>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50">
              <a:extLst>
                <a:ext uri="{FF2B5EF4-FFF2-40B4-BE49-F238E27FC236}">
                  <a16:creationId xmlns:a16="http://schemas.microsoft.com/office/drawing/2014/main" id="{BEF452F8-A95B-438F-997A-9385C5F0BFE8}"/>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51">
              <a:extLst>
                <a:ext uri="{FF2B5EF4-FFF2-40B4-BE49-F238E27FC236}">
                  <a16:creationId xmlns:a16="http://schemas.microsoft.com/office/drawing/2014/main" id="{29B0401A-25DF-464F-AF6D-94D7E72C6346}"/>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52">
              <a:extLst>
                <a:ext uri="{FF2B5EF4-FFF2-40B4-BE49-F238E27FC236}">
                  <a16:creationId xmlns:a16="http://schemas.microsoft.com/office/drawing/2014/main" id="{EF9E1620-FB2D-40B2-83E6-F486C5DC5535}"/>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6" name="Rectangle 53">
              <a:extLst>
                <a:ext uri="{FF2B5EF4-FFF2-40B4-BE49-F238E27FC236}">
                  <a16:creationId xmlns:a16="http://schemas.microsoft.com/office/drawing/2014/main" id="{4880C13B-7D74-41BB-837F-4DC547032CF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7" name="Rectangle 54">
              <a:extLst>
                <a:ext uri="{FF2B5EF4-FFF2-40B4-BE49-F238E27FC236}">
                  <a16:creationId xmlns:a16="http://schemas.microsoft.com/office/drawing/2014/main" id="{CD928915-600A-4B68-96B5-01B1107321A5}"/>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8" name="Rectangle 55">
              <a:extLst>
                <a:ext uri="{FF2B5EF4-FFF2-40B4-BE49-F238E27FC236}">
                  <a16:creationId xmlns:a16="http://schemas.microsoft.com/office/drawing/2014/main" id="{8987F7BC-609D-412C-B176-570BEC10FF47}"/>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9" name="Rectangle 56">
              <a:extLst>
                <a:ext uri="{FF2B5EF4-FFF2-40B4-BE49-F238E27FC236}">
                  <a16:creationId xmlns:a16="http://schemas.microsoft.com/office/drawing/2014/main" id="{EA55C03D-76FD-4951-BD89-EB5051E580EA}"/>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0" name="Rectangle 57">
              <a:extLst>
                <a:ext uri="{FF2B5EF4-FFF2-40B4-BE49-F238E27FC236}">
                  <a16:creationId xmlns:a16="http://schemas.microsoft.com/office/drawing/2014/main" id="{830D5D72-6D77-45A6-BAB8-9757A21D1F75}"/>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58">
              <a:extLst>
                <a:ext uri="{FF2B5EF4-FFF2-40B4-BE49-F238E27FC236}">
                  <a16:creationId xmlns:a16="http://schemas.microsoft.com/office/drawing/2014/main" id="{C0B85C92-9E49-4B94-B2D2-A5E29373BDAE}"/>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2" name="Rectangle 59">
              <a:extLst>
                <a:ext uri="{FF2B5EF4-FFF2-40B4-BE49-F238E27FC236}">
                  <a16:creationId xmlns:a16="http://schemas.microsoft.com/office/drawing/2014/main" id="{D0F3D6A9-5FF3-4F55-AA8C-97C60122FF4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3" name="Rectangle 60">
              <a:extLst>
                <a:ext uri="{FF2B5EF4-FFF2-40B4-BE49-F238E27FC236}">
                  <a16:creationId xmlns:a16="http://schemas.microsoft.com/office/drawing/2014/main" id="{8DBEB2EE-1810-48BA-BC41-B14CD85E9701}"/>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4" name="Rectangle 61">
              <a:extLst>
                <a:ext uri="{FF2B5EF4-FFF2-40B4-BE49-F238E27FC236}">
                  <a16:creationId xmlns:a16="http://schemas.microsoft.com/office/drawing/2014/main" id="{CA486B0F-9E47-43C3-8811-40F03248A611}"/>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62">
              <a:extLst>
                <a:ext uri="{FF2B5EF4-FFF2-40B4-BE49-F238E27FC236}">
                  <a16:creationId xmlns:a16="http://schemas.microsoft.com/office/drawing/2014/main" id="{CF5D8BE9-C01E-46B9-B190-D1363E1F29BB}"/>
                </a:ext>
              </a:extLst>
            </p:cNvPr>
            <p:cNvSpPr>
              <a:spLocks noChangeArrowheads="1"/>
            </p:cNvSpPr>
            <p:nvPr/>
          </p:nvSpPr>
          <p:spPr bwMode="auto">
            <a:xfrm>
              <a:off x="5501496" y="5359267"/>
              <a:ext cx="952650" cy="47513"/>
            </a:xfrm>
            <a:prstGeom prst="rect">
              <a:avLst/>
            </a:pr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6" name="Freeform 63">
              <a:extLst>
                <a:ext uri="{FF2B5EF4-FFF2-40B4-BE49-F238E27FC236}">
                  <a16:creationId xmlns:a16="http://schemas.microsoft.com/office/drawing/2014/main" id="{2DE2F259-D8EE-4E7E-9CC2-716AF41508C6}"/>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7" name="Freeform 64">
              <a:extLst>
                <a:ext uri="{FF2B5EF4-FFF2-40B4-BE49-F238E27FC236}">
                  <a16:creationId xmlns:a16="http://schemas.microsoft.com/office/drawing/2014/main" id="{39300CED-38DF-4CE6-90DB-BD1C803BDF9E}"/>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65">
              <a:extLst>
                <a:ext uri="{FF2B5EF4-FFF2-40B4-BE49-F238E27FC236}">
                  <a16:creationId xmlns:a16="http://schemas.microsoft.com/office/drawing/2014/main" id="{8AD6E5BC-7C43-453E-A0C9-6998DB3D47D8}"/>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99" name="Freeform 66">
              <a:extLst>
                <a:ext uri="{FF2B5EF4-FFF2-40B4-BE49-F238E27FC236}">
                  <a16:creationId xmlns:a16="http://schemas.microsoft.com/office/drawing/2014/main" id="{F1F05C39-47DB-4D6C-84D3-4957DF06A998}"/>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0" name="Freeform 67">
              <a:extLst>
                <a:ext uri="{FF2B5EF4-FFF2-40B4-BE49-F238E27FC236}">
                  <a16:creationId xmlns:a16="http://schemas.microsoft.com/office/drawing/2014/main" id="{31C9D89E-8CE1-49F2-89CA-2684DE4DDBA2}"/>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1" name="Freeform 68">
              <a:extLst>
                <a:ext uri="{FF2B5EF4-FFF2-40B4-BE49-F238E27FC236}">
                  <a16:creationId xmlns:a16="http://schemas.microsoft.com/office/drawing/2014/main" id="{EA1A6DAE-11A8-4BD7-B05B-2870687B1A77}"/>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2" name="Freeform 69">
              <a:extLst>
                <a:ext uri="{FF2B5EF4-FFF2-40B4-BE49-F238E27FC236}">
                  <a16:creationId xmlns:a16="http://schemas.microsoft.com/office/drawing/2014/main" id="{05B13174-1800-4D55-8077-2382C6DDB465}"/>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3" name="Freeform 70">
              <a:extLst>
                <a:ext uri="{FF2B5EF4-FFF2-40B4-BE49-F238E27FC236}">
                  <a16:creationId xmlns:a16="http://schemas.microsoft.com/office/drawing/2014/main" id="{709E140F-67C7-43B1-BC8C-556E1B044307}"/>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Rectangle 71">
              <a:extLst>
                <a:ext uri="{FF2B5EF4-FFF2-40B4-BE49-F238E27FC236}">
                  <a16:creationId xmlns:a16="http://schemas.microsoft.com/office/drawing/2014/main" id="{6C1BBC20-DD92-44CB-AE15-205C287F1228}"/>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72">
              <a:extLst>
                <a:ext uri="{FF2B5EF4-FFF2-40B4-BE49-F238E27FC236}">
                  <a16:creationId xmlns:a16="http://schemas.microsoft.com/office/drawing/2014/main" id="{56E853AD-124B-4428-9B26-EEF84FBA66FD}"/>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73">
              <a:extLst>
                <a:ext uri="{FF2B5EF4-FFF2-40B4-BE49-F238E27FC236}">
                  <a16:creationId xmlns:a16="http://schemas.microsoft.com/office/drawing/2014/main" id="{03B0EDF3-CCD5-4398-9AE4-09848B3EC367}"/>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Rectangle 74">
              <a:extLst>
                <a:ext uri="{FF2B5EF4-FFF2-40B4-BE49-F238E27FC236}">
                  <a16:creationId xmlns:a16="http://schemas.microsoft.com/office/drawing/2014/main" id="{EBD27DC8-5A98-465C-B4A9-C47E197BABB4}"/>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75">
              <a:extLst>
                <a:ext uri="{FF2B5EF4-FFF2-40B4-BE49-F238E27FC236}">
                  <a16:creationId xmlns:a16="http://schemas.microsoft.com/office/drawing/2014/main" id="{20CD15E9-845B-42BE-84CC-B49C0C3EF8A3}"/>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9" name="Rectangle 76">
              <a:extLst>
                <a:ext uri="{FF2B5EF4-FFF2-40B4-BE49-F238E27FC236}">
                  <a16:creationId xmlns:a16="http://schemas.microsoft.com/office/drawing/2014/main" id="{79CF167C-5CE4-4B07-91E8-AE7E609A143E}"/>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0" name="Rectangle 77">
              <a:extLst>
                <a:ext uri="{FF2B5EF4-FFF2-40B4-BE49-F238E27FC236}">
                  <a16:creationId xmlns:a16="http://schemas.microsoft.com/office/drawing/2014/main" id="{34ED9724-A6E4-4D35-A379-F470223797B2}"/>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Rectangle 78">
              <a:extLst>
                <a:ext uri="{FF2B5EF4-FFF2-40B4-BE49-F238E27FC236}">
                  <a16:creationId xmlns:a16="http://schemas.microsoft.com/office/drawing/2014/main" id="{5FAF9D41-CA5F-4B76-B617-9659E6E19167}"/>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Rectangle 79">
              <a:extLst>
                <a:ext uri="{FF2B5EF4-FFF2-40B4-BE49-F238E27FC236}">
                  <a16:creationId xmlns:a16="http://schemas.microsoft.com/office/drawing/2014/main" id="{03D33546-3722-4ED6-9E3A-3C193325C4E1}"/>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Rectangle 80">
              <a:extLst>
                <a:ext uri="{FF2B5EF4-FFF2-40B4-BE49-F238E27FC236}">
                  <a16:creationId xmlns:a16="http://schemas.microsoft.com/office/drawing/2014/main" id="{7036B917-C7FB-43F0-8C84-F296666CD8D1}"/>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Rectangle 81">
              <a:extLst>
                <a:ext uri="{FF2B5EF4-FFF2-40B4-BE49-F238E27FC236}">
                  <a16:creationId xmlns:a16="http://schemas.microsoft.com/office/drawing/2014/main" id="{FF0592DA-E073-4B61-88EE-0733CD8BA52A}"/>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82">
              <a:extLst>
                <a:ext uri="{FF2B5EF4-FFF2-40B4-BE49-F238E27FC236}">
                  <a16:creationId xmlns:a16="http://schemas.microsoft.com/office/drawing/2014/main" id="{5AA9AF41-A897-4439-A5A2-20871A50E4A2}"/>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83">
              <a:extLst>
                <a:ext uri="{FF2B5EF4-FFF2-40B4-BE49-F238E27FC236}">
                  <a16:creationId xmlns:a16="http://schemas.microsoft.com/office/drawing/2014/main" id="{828DC903-B199-4BF8-9A98-E07602A6F8C2}"/>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84">
              <a:extLst>
                <a:ext uri="{FF2B5EF4-FFF2-40B4-BE49-F238E27FC236}">
                  <a16:creationId xmlns:a16="http://schemas.microsoft.com/office/drawing/2014/main" id="{5C1813E1-C371-4147-927B-BAA2A5DF36BD}"/>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8" name="Rectangle 85">
              <a:extLst>
                <a:ext uri="{FF2B5EF4-FFF2-40B4-BE49-F238E27FC236}">
                  <a16:creationId xmlns:a16="http://schemas.microsoft.com/office/drawing/2014/main" id="{CDFCE4A5-892F-43AD-AE5D-909E417876E4}"/>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9" name="Rectangle 86">
              <a:extLst>
                <a:ext uri="{FF2B5EF4-FFF2-40B4-BE49-F238E27FC236}">
                  <a16:creationId xmlns:a16="http://schemas.microsoft.com/office/drawing/2014/main" id="{E4A7A8B3-2776-4466-82E1-9E2468B226C7}"/>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87">
              <a:extLst>
                <a:ext uri="{FF2B5EF4-FFF2-40B4-BE49-F238E27FC236}">
                  <a16:creationId xmlns:a16="http://schemas.microsoft.com/office/drawing/2014/main" id="{8B164192-6A7C-4573-93AC-C72D10524571}"/>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88">
              <a:extLst>
                <a:ext uri="{FF2B5EF4-FFF2-40B4-BE49-F238E27FC236}">
                  <a16:creationId xmlns:a16="http://schemas.microsoft.com/office/drawing/2014/main" id="{C0E999E0-CC63-45CA-8128-7D39E25A0944}"/>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89">
              <a:extLst>
                <a:ext uri="{FF2B5EF4-FFF2-40B4-BE49-F238E27FC236}">
                  <a16:creationId xmlns:a16="http://schemas.microsoft.com/office/drawing/2014/main" id="{9E356A30-B845-49BE-A490-9639E37F6D20}"/>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90">
              <a:extLst>
                <a:ext uri="{FF2B5EF4-FFF2-40B4-BE49-F238E27FC236}">
                  <a16:creationId xmlns:a16="http://schemas.microsoft.com/office/drawing/2014/main" id="{79CF4A48-3192-4259-9130-2B4F43B1FEAA}"/>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91">
              <a:extLst>
                <a:ext uri="{FF2B5EF4-FFF2-40B4-BE49-F238E27FC236}">
                  <a16:creationId xmlns:a16="http://schemas.microsoft.com/office/drawing/2014/main" id="{224EE57C-6B84-4187-958A-9C6A5A2A336E}"/>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92">
              <a:extLst>
                <a:ext uri="{FF2B5EF4-FFF2-40B4-BE49-F238E27FC236}">
                  <a16:creationId xmlns:a16="http://schemas.microsoft.com/office/drawing/2014/main" id="{E0093492-4687-4371-8A2C-FECE86AD7736}"/>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93">
              <a:extLst>
                <a:ext uri="{FF2B5EF4-FFF2-40B4-BE49-F238E27FC236}">
                  <a16:creationId xmlns:a16="http://schemas.microsoft.com/office/drawing/2014/main" id="{38A5B4D0-F428-4D77-9711-DE60D7ADFC86}"/>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94">
              <a:extLst>
                <a:ext uri="{FF2B5EF4-FFF2-40B4-BE49-F238E27FC236}">
                  <a16:creationId xmlns:a16="http://schemas.microsoft.com/office/drawing/2014/main" id="{2BAA6ACE-B65A-4657-8C19-619BC1A4769B}"/>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95">
              <a:extLst>
                <a:ext uri="{FF2B5EF4-FFF2-40B4-BE49-F238E27FC236}">
                  <a16:creationId xmlns:a16="http://schemas.microsoft.com/office/drawing/2014/main" id="{E525ABE8-A983-4F37-827E-317AC8ADE939}"/>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96">
              <a:extLst>
                <a:ext uri="{FF2B5EF4-FFF2-40B4-BE49-F238E27FC236}">
                  <a16:creationId xmlns:a16="http://schemas.microsoft.com/office/drawing/2014/main" id="{7274FFC2-3BBE-41B9-8935-E9D4E753E6C8}"/>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97">
              <a:extLst>
                <a:ext uri="{FF2B5EF4-FFF2-40B4-BE49-F238E27FC236}">
                  <a16:creationId xmlns:a16="http://schemas.microsoft.com/office/drawing/2014/main" id="{77CD08AB-29BB-41F6-B720-2AD250BA9C69}"/>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Freeform 98">
              <a:extLst>
                <a:ext uri="{FF2B5EF4-FFF2-40B4-BE49-F238E27FC236}">
                  <a16:creationId xmlns:a16="http://schemas.microsoft.com/office/drawing/2014/main" id="{C9106B25-FD86-429E-BCCD-8977B21C06FF}"/>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99">
              <a:extLst>
                <a:ext uri="{FF2B5EF4-FFF2-40B4-BE49-F238E27FC236}">
                  <a16:creationId xmlns:a16="http://schemas.microsoft.com/office/drawing/2014/main" id="{C154509D-718E-43C3-AB69-064D4F4EF71A}"/>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100">
              <a:extLst>
                <a:ext uri="{FF2B5EF4-FFF2-40B4-BE49-F238E27FC236}">
                  <a16:creationId xmlns:a16="http://schemas.microsoft.com/office/drawing/2014/main" id="{CDA1B421-D9B7-40E4-BA68-9DCBC5D43063}"/>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4" name="Rectangle 101">
              <a:extLst>
                <a:ext uri="{FF2B5EF4-FFF2-40B4-BE49-F238E27FC236}">
                  <a16:creationId xmlns:a16="http://schemas.microsoft.com/office/drawing/2014/main" id="{092FD5E9-50BA-4E8C-A024-0AD05135E3CA}"/>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5" name="Rectangle 102">
              <a:extLst>
                <a:ext uri="{FF2B5EF4-FFF2-40B4-BE49-F238E27FC236}">
                  <a16:creationId xmlns:a16="http://schemas.microsoft.com/office/drawing/2014/main" id="{3D071142-CBE0-4AB9-A252-8238A61A0BFA}"/>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6" name="Rectangle 103">
              <a:extLst>
                <a:ext uri="{FF2B5EF4-FFF2-40B4-BE49-F238E27FC236}">
                  <a16:creationId xmlns:a16="http://schemas.microsoft.com/office/drawing/2014/main" id="{08FEDFE8-9BAD-48BE-8275-AEFF530BE090}"/>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7" name="Rectangle 104">
              <a:extLst>
                <a:ext uri="{FF2B5EF4-FFF2-40B4-BE49-F238E27FC236}">
                  <a16:creationId xmlns:a16="http://schemas.microsoft.com/office/drawing/2014/main" id="{3BB46148-8C57-48EB-B019-BE7BB7B0BF43}"/>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8" name="Rectangle 105">
              <a:extLst>
                <a:ext uri="{FF2B5EF4-FFF2-40B4-BE49-F238E27FC236}">
                  <a16:creationId xmlns:a16="http://schemas.microsoft.com/office/drawing/2014/main" id="{647D2604-B45E-4691-A75D-9B92E407297B}"/>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9" name="Rectangle 106">
              <a:extLst>
                <a:ext uri="{FF2B5EF4-FFF2-40B4-BE49-F238E27FC236}">
                  <a16:creationId xmlns:a16="http://schemas.microsoft.com/office/drawing/2014/main" id="{ED9575E0-8502-4220-8C81-D6EA4672DB65}"/>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0" name="Rectangle 107">
              <a:extLst>
                <a:ext uri="{FF2B5EF4-FFF2-40B4-BE49-F238E27FC236}">
                  <a16:creationId xmlns:a16="http://schemas.microsoft.com/office/drawing/2014/main" id="{CE524EC0-01E5-4F1E-AC87-B12501F2FFF1}"/>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1" name="Rectangle 108">
              <a:extLst>
                <a:ext uri="{FF2B5EF4-FFF2-40B4-BE49-F238E27FC236}">
                  <a16:creationId xmlns:a16="http://schemas.microsoft.com/office/drawing/2014/main" id="{99A36ADF-AD6F-42C8-BB58-B5CE2D6A9B8F}"/>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2" name="Rectangle 109">
              <a:extLst>
                <a:ext uri="{FF2B5EF4-FFF2-40B4-BE49-F238E27FC236}">
                  <a16:creationId xmlns:a16="http://schemas.microsoft.com/office/drawing/2014/main" id="{9C372A30-D11D-423F-A8C6-410EFD07282D}"/>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3" name="Rectangle 110">
              <a:extLst>
                <a:ext uri="{FF2B5EF4-FFF2-40B4-BE49-F238E27FC236}">
                  <a16:creationId xmlns:a16="http://schemas.microsoft.com/office/drawing/2014/main" id="{A2821BD7-6295-4D45-A384-C4ECEC89B886}"/>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4" name="Rectangle 111">
              <a:extLst>
                <a:ext uri="{FF2B5EF4-FFF2-40B4-BE49-F238E27FC236}">
                  <a16:creationId xmlns:a16="http://schemas.microsoft.com/office/drawing/2014/main" id="{E430F596-BABF-4610-85AD-A3BA20966669}"/>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5" name="Rectangle 112">
              <a:extLst>
                <a:ext uri="{FF2B5EF4-FFF2-40B4-BE49-F238E27FC236}">
                  <a16:creationId xmlns:a16="http://schemas.microsoft.com/office/drawing/2014/main" id="{856838DF-37AC-4A95-A3F5-6744815EC427}"/>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6" name="Rectangle 113">
              <a:extLst>
                <a:ext uri="{FF2B5EF4-FFF2-40B4-BE49-F238E27FC236}">
                  <a16:creationId xmlns:a16="http://schemas.microsoft.com/office/drawing/2014/main" id="{B4D796F8-893F-445E-AF5B-AAFA639E3546}"/>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7" name="Rectangle 114">
              <a:extLst>
                <a:ext uri="{FF2B5EF4-FFF2-40B4-BE49-F238E27FC236}">
                  <a16:creationId xmlns:a16="http://schemas.microsoft.com/office/drawing/2014/main" id="{A173FBDB-06AA-4B42-906C-B0720A179781}"/>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8" name="Rectangle 115">
              <a:extLst>
                <a:ext uri="{FF2B5EF4-FFF2-40B4-BE49-F238E27FC236}">
                  <a16:creationId xmlns:a16="http://schemas.microsoft.com/office/drawing/2014/main" id="{5521615E-E365-4208-87E5-9F62AC82A901}"/>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49" name="Rectangle 116">
              <a:extLst>
                <a:ext uri="{FF2B5EF4-FFF2-40B4-BE49-F238E27FC236}">
                  <a16:creationId xmlns:a16="http://schemas.microsoft.com/office/drawing/2014/main" id="{ADEB3D4D-33AB-4EB1-BBE4-E29776B1C4B4}"/>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0" name="Rectangle 117">
              <a:extLst>
                <a:ext uri="{FF2B5EF4-FFF2-40B4-BE49-F238E27FC236}">
                  <a16:creationId xmlns:a16="http://schemas.microsoft.com/office/drawing/2014/main" id="{43EB582E-53D0-4D86-B819-E7BAB1A03B66}"/>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1" name="Rectangle 118">
              <a:extLst>
                <a:ext uri="{FF2B5EF4-FFF2-40B4-BE49-F238E27FC236}">
                  <a16:creationId xmlns:a16="http://schemas.microsoft.com/office/drawing/2014/main" id="{6ACF275B-4A22-4934-A174-4F1A51C94B1D}"/>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2" name="Rectangle 119">
              <a:extLst>
                <a:ext uri="{FF2B5EF4-FFF2-40B4-BE49-F238E27FC236}">
                  <a16:creationId xmlns:a16="http://schemas.microsoft.com/office/drawing/2014/main" id="{17639D66-1112-4183-B63A-66F6FAB3DD85}"/>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120">
              <a:extLst>
                <a:ext uri="{FF2B5EF4-FFF2-40B4-BE49-F238E27FC236}">
                  <a16:creationId xmlns:a16="http://schemas.microsoft.com/office/drawing/2014/main" id="{3C0A9B93-247B-48BD-8619-B1B9E325E554}"/>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4" name="Rectangle 121">
              <a:extLst>
                <a:ext uri="{FF2B5EF4-FFF2-40B4-BE49-F238E27FC236}">
                  <a16:creationId xmlns:a16="http://schemas.microsoft.com/office/drawing/2014/main" id="{35ADC9F5-2522-482F-B8EE-8B20DECC097D}"/>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5" name="Rectangle 122">
              <a:extLst>
                <a:ext uri="{FF2B5EF4-FFF2-40B4-BE49-F238E27FC236}">
                  <a16:creationId xmlns:a16="http://schemas.microsoft.com/office/drawing/2014/main" id="{726611E2-3748-4F3E-BF4C-908DAE9ECCF3}"/>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6" name="Rectangle 123">
              <a:extLst>
                <a:ext uri="{FF2B5EF4-FFF2-40B4-BE49-F238E27FC236}">
                  <a16:creationId xmlns:a16="http://schemas.microsoft.com/office/drawing/2014/main" id="{7A70F6DF-FBEC-41D1-9E2C-73050A7A4FBB}"/>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7" name="Rectangle 124">
              <a:extLst>
                <a:ext uri="{FF2B5EF4-FFF2-40B4-BE49-F238E27FC236}">
                  <a16:creationId xmlns:a16="http://schemas.microsoft.com/office/drawing/2014/main" id="{A499E502-3014-49DD-BDB4-CAB3AEC747DB}"/>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58" name="Rectangle 125">
              <a:extLst>
                <a:ext uri="{FF2B5EF4-FFF2-40B4-BE49-F238E27FC236}">
                  <a16:creationId xmlns:a16="http://schemas.microsoft.com/office/drawing/2014/main" id="{0F6F21A8-0320-43ED-A13D-DE7B36548B1C}"/>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46C08DC7-290A-4EED-B168-894512693BF5}"/>
              </a:ext>
            </a:extLst>
          </p:cNvPr>
          <p:cNvGrpSpPr>
            <a:grpSpLocks noChangeAspect="1"/>
          </p:cNvGrpSpPr>
          <p:nvPr/>
        </p:nvGrpSpPr>
        <p:grpSpPr>
          <a:xfrm>
            <a:off x="3778054" y="5666919"/>
            <a:ext cx="723981" cy="986067"/>
            <a:chOff x="7413281" y="5753909"/>
            <a:chExt cx="1016318" cy="1240170"/>
          </a:xfrm>
        </p:grpSpPr>
        <p:sp>
          <p:nvSpPr>
            <p:cNvPr id="160" name="Rectangle 10">
              <a:extLst>
                <a:ext uri="{FF2B5EF4-FFF2-40B4-BE49-F238E27FC236}">
                  <a16:creationId xmlns:a16="http://schemas.microsoft.com/office/drawing/2014/main" id="{3B7DD0F0-1E46-4D68-96B4-40531F34DF0F}"/>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1" name="Rectangle 11">
              <a:extLst>
                <a:ext uri="{FF2B5EF4-FFF2-40B4-BE49-F238E27FC236}">
                  <a16:creationId xmlns:a16="http://schemas.microsoft.com/office/drawing/2014/main" id="{8EEBED44-8E7F-416E-A608-55F9F5266480}"/>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2" name="Rectangle 21">
              <a:extLst>
                <a:ext uri="{FF2B5EF4-FFF2-40B4-BE49-F238E27FC236}">
                  <a16:creationId xmlns:a16="http://schemas.microsoft.com/office/drawing/2014/main" id="{1FD8A20F-399B-4275-88ED-E16B9A9501D8}"/>
                </a:ext>
              </a:extLst>
            </p:cNvPr>
            <p:cNvSpPr>
              <a:spLocks noChangeArrowheads="1"/>
            </p:cNvSpPr>
            <p:nvPr/>
          </p:nvSpPr>
          <p:spPr bwMode="auto">
            <a:xfrm>
              <a:off x="7912340" y="5881642"/>
              <a:ext cx="31705" cy="34028"/>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3" name="Freeform 22">
              <a:extLst>
                <a:ext uri="{FF2B5EF4-FFF2-40B4-BE49-F238E27FC236}">
                  <a16:creationId xmlns:a16="http://schemas.microsoft.com/office/drawing/2014/main" id="{08A5072D-BAEA-4DA1-9590-9A13F9ED32AF}"/>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4" name="Rectangle 26">
              <a:extLst>
                <a:ext uri="{FF2B5EF4-FFF2-40B4-BE49-F238E27FC236}">
                  <a16:creationId xmlns:a16="http://schemas.microsoft.com/office/drawing/2014/main" id="{3A2977BA-15CC-4B9F-989C-C1872133E5C8}"/>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5" name="Rectangle 27">
              <a:extLst>
                <a:ext uri="{FF2B5EF4-FFF2-40B4-BE49-F238E27FC236}">
                  <a16:creationId xmlns:a16="http://schemas.microsoft.com/office/drawing/2014/main" id="{30D191BD-0304-4756-B3CF-F3080D38A036}"/>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6" name="Freeform 28">
              <a:extLst>
                <a:ext uri="{FF2B5EF4-FFF2-40B4-BE49-F238E27FC236}">
                  <a16:creationId xmlns:a16="http://schemas.microsoft.com/office/drawing/2014/main" id="{4A3E0A2D-61CE-4A6F-A1D8-FCA7B2935D81}"/>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7" name="Freeform 29">
              <a:extLst>
                <a:ext uri="{FF2B5EF4-FFF2-40B4-BE49-F238E27FC236}">
                  <a16:creationId xmlns:a16="http://schemas.microsoft.com/office/drawing/2014/main" id="{FC854A29-84D5-4CB7-9698-E9818D56F973}"/>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8" name="Rectangle 30">
              <a:extLst>
                <a:ext uri="{FF2B5EF4-FFF2-40B4-BE49-F238E27FC236}">
                  <a16:creationId xmlns:a16="http://schemas.microsoft.com/office/drawing/2014/main" id="{E7A0215F-0B72-4AC1-A9FC-4CCABF07C526}"/>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9" name="Rectangle 31">
              <a:extLst>
                <a:ext uri="{FF2B5EF4-FFF2-40B4-BE49-F238E27FC236}">
                  <a16:creationId xmlns:a16="http://schemas.microsoft.com/office/drawing/2014/main" id="{91A8D688-DC5F-4918-A7A7-AD398729363C}"/>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0" name="Rectangle 32">
              <a:extLst>
                <a:ext uri="{FF2B5EF4-FFF2-40B4-BE49-F238E27FC236}">
                  <a16:creationId xmlns:a16="http://schemas.microsoft.com/office/drawing/2014/main" id="{6B5732B2-22BF-468A-9787-739B4DC101A1}"/>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1" name="Rectangle 33">
              <a:extLst>
                <a:ext uri="{FF2B5EF4-FFF2-40B4-BE49-F238E27FC236}">
                  <a16:creationId xmlns:a16="http://schemas.microsoft.com/office/drawing/2014/main" id="{2A883D2C-47CE-4B1B-8569-B5B939486BBB}"/>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2" name="Rectangle 34">
              <a:extLst>
                <a:ext uri="{FF2B5EF4-FFF2-40B4-BE49-F238E27FC236}">
                  <a16:creationId xmlns:a16="http://schemas.microsoft.com/office/drawing/2014/main" id="{DF9C8BBE-67B2-46A3-8595-71DE060A24BB}"/>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3" name="Rectangle 35">
              <a:extLst>
                <a:ext uri="{FF2B5EF4-FFF2-40B4-BE49-F238E27FC236}">
                  <a16:creationId xmlns:a16="http://schemas.microsoft.com/office/drawing/2014/main" id="{B37B68AD-7977-4789-82D2-3CBE1926A870}"/>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4" name="Rectangle 36">
              <a:extLst>
                <a:ext uri="{FF2B5EF4-FFF2-40B4-BE49-F238E27FC236}">
                  <a16:creationId xmlns:a16="http://schemas.microsoft.com/office/drawing/2014/main" id="{77007985-F472-4DB6-AC53-E0328E5E05CB}"/>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5" name="Rectangle 37">
              <a:extLst>
                <a:ext uri="{FF2B5EF4-FFF2-40B4-BE49-F238E27FC236}">
                  <a16:creationId xmlns:a16="http://schemas.microsoft.com/office/drawing/2014/main" id="{5A3F3650-45AE-4F16-99BB-9A64C29B5C2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6" name="Rectangle 38">
              <a:extLst>
                <a:ext uri="{FF2B5EF4-FFF2-40B4-BE49-F238E27FC236}">
                  <a16:creationId xmlns:a16="http://schemas.microsoft.com/office/drawing/2014/main" id="{9FD5A5AC-5F32-47BB-B783-BF283DEC90B5}"/>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7" name="Rectangle 39">
              <a:extLst>
                <a:ext uri="{FF2B5EF4-FFF2-40B4-BE49-F238E27FC236}">
                  <a16:creationId xmlns:a16="http://schemas.microsoft.com/office/drawing/2014/main" id="{E431DEAD-F5DF-4991-976F-C25714997AE4}"/>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8" name="Rectangle 40">
              <a:extLst>
                <a:ext uri="{FF2B5EF4-FFF2-40B4-BE49-F238E27FC236}">
                  <a16:creationId xmlns:a16="http://schemas.microsoft.com/office/drawing/2014/main" id="{C1144A55-B52B-4BEE-A15F-A50B480A8A7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79" name="Rectangle 41">
              <a:extLst>
                <a:ext uri="{FF2B5EF4-FFF2-40B4-BE49-F238E27FC236}">
                  <a16:creationId xmlns:a16="http://schemas.microsoft.com/office/drawing/2014/main" id="{9645BED3-451B-4BEB-969A-3B9E8BDF0674}"/>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0" name="Rectangle 42">
              <a:extLst>
                <a:ext uri="{FF2B5EF4-FFF2-40B4-BE49-F238E27FC236}">
                  <a16:creationId xmlns:a16="http://schemas.microsoft.com/office/drawing/2014/main" id="{A50FA3E8-7D4D-46D8-837E-D8DF3D49762B}"/>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1" name="Rectangle 43">
              <a:extLst>
                <a:ext uri="{FF2B5EF4-FFF2-40B4-BE49-F238E27FC236}">
                  <a16:creationId xmlns:a16="http://schemas.microsoft.com/office/drawing/2014/main" id="{CD2B9522-C73F-43F4-9B27-F514817EEAF2}"/>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2" name="Rectangle 44">
              <a:extLst>
                <a:ext uri="{FF2B5EF4-FFF2-40B4-BE49-F238E27FC236}">
                  <a16:creationId xmlns:a16="http://schemas.microsoft.com/office/drawing/2014/main" id="{0CD3B50A-3C1E-4BF5-ACDF-F5742422E64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3" name="Rectangle 45">
              <a:extLst>
                <a:ext uri="{FF2B5EF4-FFF2-40B4-BE49-F238E27FC236}">
                  <a16:creationId xmlns:a16="http://schemas.microsoft.com/office/drawing/2014/main" id="{75A3092A-9A04-44A3-9899-5F1C309E373C}"/>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4" name="Rectangle 46">
              <a:extLst>
                <a:ext uri="{FF2B5EF4-FFF2-40B4-BE49-F238E27FC236}">
                  <a16:creationId xmlns:a16="http://schemas.microsoft.com/office/drawing/2014/main" id="{6AA0A80F-3AC2-455A-B329-745A07836A33}"/>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5" name="Rectangle 47">
              <a:extLst>
                <a:ext uri="{FF2B5EF4-FFF2-40B4-BE49-F238E27FC236}">
                  <a16:creationId xmlns:a16="http://schemas.microsoft.com/office/drawing/2014/main" id="{CC9AB352-DB59-4D92-950C-61A1C1FE7637}"/>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6" name="Rectangle 48">
              <a:extLst>
                <a:ext uri="{FF2B5EF4-FFF2-40B4-BE49-F238E27FC236}">
                  <a16:creationId xmlns:a16="http://schemas.microsoft.com/office/drawing/2014/main" id="{5A54D5D4-4D9E-4AAF-AF39-30F2BFA68D9E}"/>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7" name="Rectangle 49">
              <a:extLst>
                <a:ext uri="{FF2B5EF4-FFF2-40B4-BE49-F238E27FC236}">
                  <a16:creationId xmlns:a16="http://schemas.microsoft.com/office/drawing/2014/main" id="{7DAB9B91-0703-44B6-BCAD-505432817802}"/>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8" name="Rectangle 50">
              <a:extLst>
                <a:ext uri="{FF2B5EF4-FFF2-40B4-BE49-F238E27FC236}">
                  <a16:creationId xmlns:a16="http://schemas.microsoft.com/office/drawing/2014/main" id="{43699F53-5A87-4943-859D-2B403D15782B}"/>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89" name="Rectangle 51">
              <a:extLst>
                <a:ext uri="{FF2B5EF4-FFF2-40B4-BE49-F238E27FC236}">
                  <a16:creationId xmlns:a16="http://schemas.microsoft.com/office/drawing/2014/main" id="{A3828066-C484-469E-BC49-32C3286253ED}"/>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0" name="Rectangle 52">
              <a:extLst>
                <a:ext uri="{FF2B5EF4-FFF2-40B4-BE49-F238E27FC236}">
                  <a16:creationId xmlns:a16="http://schemas.microsoft.com/office/drawing/2014/main" id="{488A11A5-CB51-4365-845F-CF4880F20E9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1" name="Rectangle 53">
              <a:extLst>
                <a:ext uri="{FF2B5EF4-FFF2-40B4-BE49-F238E27FC236}">
                  <a16:creationId xmlns:a16="http://schemas.microsoft.com/office/drawing/2014/main" id="{4A047753-2BDE-4A0A-B13E-2DC163925F8D}"/>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2" name="Rectangle 54">
              <a:extLst>
                <a:ext uri="{FF2B5EF4-FFF2-40B4-BE49-F238E27FC236}">
                  <a16:creationId xmlns:a16="http://schemas.microsoft.com/office/drawing/2014/main" id="{F2C21EAE-4AFD-476F-AF4E-53BEF96D1BCA}"/>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3" name="Rectangle 55">
              <a:extLst>
                <a:ext uri="{FF2B5EF4-FFF2-40B4-BE49-F238E27FC236}">
                  <a16:creationId xmlns:a16="http://schemas.microsoft.com/office/drawing/2014/main" id="{878B12BA-137F-4D31-856B-683C4C2B29D0}"/>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4" name="Rectangle 56">
              <a:extLst>
                <a:ext uri="{FF2B5EF4-FFF2-40B4-BE49-F238E27FC236}">
                  <a16:creationId xmlns:a16="http://schemas.microsoft.com/office/drawing/2014/main" id="{C4E025C2-9E9B-4B03-B22E-58C366D79852}"/>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5" name="Rectangle 57">
              <a:extLst>
                <a:ext uri="{FF2B5EF4-FFF2-40B4-BE49-F238E27FC236}">
                  <a16:creationId xmlns:a16="http://schemas.microsoft.com/office/drawing/2014/main" id="{84DF3305-4154-41C4-A5AE-48726E730B5C}"/>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6" name="Rectangle 58">
              <a:extLst>
                <a:ext uri="{FF2B5EF4-FFF2-40B4-BE49-F238E27FC236}">
                  <a16:creationId xmlns:a16="http://schemas.microsoft.com/office/drawing/2014/main" id="{26137D7D-59C4-41FA-B09D-D3BEB1B6632C}"/>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7" name="Rectangle 59">
              <a:extLst>
                <a:ext uri="{FF2B5EF4-FFF2-40B4-BE49-F238E27FC236}">
                  <a16:creationId xmlns:a16="http://schemas.microsoft.com/office/drawing/2014/main" id="{9858C301-AD39-40A9-ABB4-3697BB6A2D7A}"/>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8" name="Rectangle 60">
              <a:extLst>
                <a:ext uri="{FF2B5EF4-FFF2-40B4-BE49-F238E27FC236}">
                  <a16:creationId xmlns:a16="http://schemas.microsoft.com/office/drawing/2014/main" id="{EB96B74E-847C-4BCD-A405-51D197E835B9}"/>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9" name="Rectangle 61">
              <a:extLst>
                <a:ext uri="{FF2B5EF4-FFF2-40B4-BE49-F238E27FC236}">
                  <a16:creationId xmlns:a16="http://schemas.microsoft.com/office/drawing/2014/main" id="{471BE213-351C-4FBF-9DBE-75F4666381BC}"/>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0" name="Rectangle 62">
              <a:extLst>
                <a:ext uri="{FF2B5EF4-FFF2-40B4-BE49-F238E27FC236}">
                  <a16:creationId xmlns:a16="http://schemas.microsoft.com/office/drawing/2014/main" id="{F92DADEB-98D0-416A-8E91-149049B7E340}"/>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1" name="Freeform 63">
              <a:extLst>
                <a:ext uri="{FF2B5EF4-FFF2-40B4-BE49-F238E27FC236}">
                  <a16:creationId xmlns:a16="http://schemas.microsoft.com/office/drawing/2014/main" id="{22019B87-F3CA-4149-A65D-27AF5ACFD0FE}"/>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2" name="Freeform 64">
              <a:extLst>
                <a:ext uri="{FF2B5EF4-FFF2-40B4-BE49-F238E27FC236}">
                  <a16:creationId xmlns:a16="http://schemas.microsoft.com/office/drawing/2014/main" id="{B8DD278B-9210-4AAE-AA8B-08CA37115450}"/>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3" name="Freeform 65">
              <a:extLst>
                <a:ext uri="{FF2B5EF4-FFF2-40B4-BE49-F238E27FC236}">
                  <a16:creationId xmlns:a16="http://schemas.microsoft.com/office/drawing/2014/main" id="{7F79EFBD-47CE-4697-B8CE-910B548213D7}"/>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4" name="Freeform 66">
              <a:extLst>
                <a:ext uri="{FF2B5EF4-FFF2-40B4-BE49-F238E27FC236}">
                  <a16:creationId xmlns:a16="http://schemas.microsoft.com/office/drawing/2014/main" id="{AF922F58-9875-4CF8-A4CF-0A807EC02E17}"/>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5" name="Freeform 67">
              <a:extLst>
                <a:ext uri="{FF2B5EF4-FFF2-40B4-BE49-F238E27FC236}">
                  <a16:creationId xmlns:a16="http://schemas.microsoft.com/office/drawing/2014/main" id="{69BBE298-83F5-43B7-AA19-53C3C244DB45}"/>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6" name="Freeform 68">
              <a:extLst>
                <a:ext uri="{FF2B5EF4-FFF2-40B4-BE49-F238E27FC236}">
                  <a16:creationId xmlns:a16="http://schemas.microsoft.com/office/drawing/2014/main" id="{2621FF9A-A864-48DB-8090-ADE116D4EA33}"/>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7" name="Freeform 69">
              <a:extLst>
                <a:ext uri="{FF2B5EF4-FFF2-40B4-BE49-F238E27FC236}">
                  <a16:creationId xmlns:a16="http://schemas.microsoft.com/office/drawing/2014/main" id="{EA7377E4-04DA-4F4D-A087-447266A29C7C}"/>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8" name="Freeform 70">
              <a:extLst>
                <a:ext uri="{FF2B5EF4-FFF2-40B4-BE49-F238E27FC236}">
                  <a16:creationId xmlns:a16="http://schemas.microsoft.com/office/drawing/2014/main" id="{4F62870E-D780-44F1-BB91-2125489ED78A}"/>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09" name="Rectangle 71">
              <a:extLst>
                <a:ext uri="{FF2B5EF4-FFF2-40B4-BE49-F238E27FC236}">
                  <a16:creationId xmlns:a16="http://schemas.microsoft.com/office/drawing/2014/main" id="{2AA2CEFB-5FD1-40C6-8B9A-6EF012566E23}"/>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0" name="Rectangle 72">
              <a:extLst>
                <a:ext uri="{FF2B5EF4-FFF2-40B4-BE49-F238E27FC236}">
                  <a16:creationId xmlns:a16="http://schemas.microsoft.com/office/drawing/2014/main" id="{46BB1739-8018-434F-8106-110E12E9B55B}"/>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1" name="Rectangle 73">
              <a:extLst>
                <a:ext uri="{FF2B5EF4-FFF2-40B4-BE49-F238E27FC236}">
                  <a16:creationId xmlns:a16="http://schemas.microsoft.com/office/drawing/2014/main" id="{78F2C3A9-B491-4F86-866E-1807DD79FFCD}"/>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2" name="Rectangle 74">
              <a:extLst>
                <a:ext uri="{FF2B5EF4-FFF2-40B4-BE49-F238E27FC236}">
                  <a16:creationId xmlns:a16="http://schemas.microsoft.com/office/drawing/2014/main" id="{4F93E966-54AB-4A2A-B99F-B402CD30EAFC}"/>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3" name="Rectangle 75">
              <a:extLst>
                <a:ext uri="{FF2B5EF4-FFF2-40B4-BE49-F238E27FC236}">
                  <a16:creationId xmlns:a16="http://schemas.microsoft.com/office/drawing/2014/main" id="{2900BFDB-A5CB-41C3-8437-356A349F128D}"/>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4" name="Rectangle 76">
              <a:extLst>
                <a:ext uri="{FF2B5EF4-FFF2-40B4-BE49-F238E27FC236}">
                  <a16:creationId xmlns:a16="http://schemas.microsoft.com/office/drawing/2014/main" id="{27634F2A-FC8B-4AD8-84E8-1520EAA744D5}"/>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5" name="Rectangle 77">
              <a:extLst>
                <a:ext uri="{FF2B5EF4-FFF2-40B4-BE49-F238E27FC236}">
                  <a16:creationId xmlns:a16="http://schemas.microsoft.com/office/drawing/2014/main" id="{EE2940CD-D6D1-4E63-BE7B-4D351CC1CC1B}"/>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6" name="Rectangle 78">
              <a:extLst>
                <a:ext uri="{FF2B5EF4-FFF2-40B4-BE49-F238E27FC236}">
                  <a16:creationId xmlns:a16="http://schemas.microsoft.com/office/drawing/2014/main" id="{A1C20A8C-A31F-4743-BE5F-63711FBB38B1}"/>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7" name="Rectangle 79">
              <a:extLst>
                <a:ext uri="{FF2B5EF4-FFF2-40B4-BE49-F238E27FC236}">
                  <a16:creationId xmlns:a16="http://schemas.microsoft.com/office/drawing/2014/main" id="{E547A9CB-8254-4754-9E04-3ACEED59184F}"/>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8" name="Rectangle 80">
              <a:extLst>
                <a:ext uri="{FF2B5EF4-FFF2-40B4-BE49-F238E27FC236}">
                  <a16:creationId xmlns:a16="http://schemas.microsoft.com/office/drawing/2014/main" id="{28203309-CC53-43E9-AE02-8AC4AC2C638E}"/>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19" name="Rectangle 81">
              <a:extLst>
                <a:ext uri="{FF2B5EF4-FFF2-40B4-BE49-F238E27FC236}">
                  <a16:creationId xmlns:a16="http://schemas.microsoft.com/office/drawing/2014/main" id="{4FD42C6F-7DF4-4BE0-B71A-93FA04DE3797}"/>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0" name="Rectangle 82">
              <a:extLst>
                <a:ext uri="{FF2B5EF4-FFF2-40B4-BE49-F238E27FC236}">
                  <a16:creationId xmlns:a16="http://schemas.microsoft.com/office/drawing/2014/main" id="{CEBB2A08-D78D-49BE-B53F-0A0CE49558FE}"/>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1" name="Rectangle 83">
              <a:extLst>
                <a:ext uri="{FF2B5EF4-FFF2-40B4-BE49-F238E27FC236}">
                  <a16:creationId xmlns:a16="http://schemas.microsoft.com/office/drawing/2014/main" id="{FBF78288-7070-4F31-8928-A204C9B4A32D}"/>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2" name="Rectangle 84">
              <a:extLst>
                <a:ext uri="{FF2B5EF4-FFF2-40B4-BE49-F238E27FC236}">
                  <a16:creationId xmlns:a16="http://schemas.microsoft.com/office/drawing/2014/main" id="{32F38A49-9C29-4052-841E-EC4642C8A7F9}"/>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3" name="Rectangle 85">
              <a:extLst>
                <a:ext uri="{FF2B5EF4-FFF2-40B4-BE49-F238E27FC236}">
                  <a16:creationId xmlns:a16="http://schemas.microsoft.com/office/drawing/2014/main" id="{D0386C75-9702-434B-BD27-E9AF3A6DA975}"/>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4" name="Rectangle 86">
              <a:extLst>
                <a:ext uri="{FF2B5EF4-FFF2-40B4-BE49-F238E27FC236}">
                  <a16:creationId xmlns:a16="http://schemas.microsoft.com/office/drawing/2014/main" id="{4CFD4D25-AA0E-4A5E-87D8-53F3F498BC8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5" name="Rectangle 87">
              <a:extLst>
                <a:ext uri="{FF2B5EF4-FFF2-40B4-BE49-F238E27FC236}">
                  <a16:creationId xmlns:a16="http://schemas.microsoft.com/office/drawing/2014/main" id="{8519E7CE-FD34-4470-88BE-3735F278EEB0}"/>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6" name="Rectangle 88">
              <a:extLst>
                <a:ext uri="{FF2B5EF4-FFF2-40B4-BE49-F238E27FC236}">
                  <a16:creationId xmlns:a16="http://schemas.microsoft.com/office/drawing/2014/main" id="{7D0D1CD0-E58A-41CD-A966-CB1D1FDFFC07}"/>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7" name="Rectangle 89">
              <a:extLst>
                <a:ext uri="{FF2B5EF4-FFF2-40B4-BE49-F238E27FC236}">
                  <a16:creationId xmlns:a16="http://schemas.microsoft.com/office/drawing/2014/main" id="{22A3375D-0BCB-4C2F-95F1-6005324CFD9D}"/>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8" name="Rectangle 90">
              <a:extLst>
                <a:ext uri="{FF2B5EF4-FFF2-40B4-BE49-F238E27FC236}">
                  <a16:creationId xmlns:a16="http://schemas.microsoft.com/office/drawing/2014/main" id="{F34F1E3E-C509-4853-9C8D-383889F194B8}"/>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29" name="Rectangle 91">
              <a:extLst>
                <a:ext uri="{FF2B5EF4-FFF2-40B4-BE49-F238E27FC236}">
                  <a16:creationId xmlns:a16="http://schemas.microsoft.com/office/drawing/2014/main" id="{FCD88459-7EC8-4BA4-82BD-B7654C076A52}"/>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0" name="Rectangle 92">
              <a:extLst>
                <a:ext uri="{FF2B5EF4-FFF2-40B4-BE49-F238E27FC236}">
                  <a16:creationId xmlns:a16="http://schemas.microsoft.com/office/drawing/2014/main" id="{C95C3604-3BC9-478B-9410-02165E8D5817}"/>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1" name="Rectangle 93">
              <a:extLst>
                <a:ext uri="{FF2B5EF4-FFF2-40B4-BE49-F238E27FC236}">
                  <a16:creationId xmlns:a16="http://schemas.microsoft.com/office/drawing/2014/main" id="{7E89FB9F-9CDA-4721-BF39-BBB4360C64DC}"/>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2" name="Rectangle 94">
              <a:extLst>
                <a:ext uri="{FF2B5EF4-FFF2-40B4-BE49-F238E27FC236}">
                  <a16:creationId xmlns:a16="http://schemas.microsoft.com/office/drawing/2014/main" id="{FF3B949A-1651-4CA2-9ACD-B028D4F25023}"/>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3" name="Rectangle 95">
              <a:extLst>
                <a:ext uri="{FF2B5EF4-FFF2-40B4-BE49-F238E27FC236}">
                  <a16:creationId xmlns:a16="http://schemas.microsoft.com/office/drawing/2014/main" id="{B54452EC-A940-4A68-A2C1-12DEF8840E52}"/>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4" name="Rectangle 96">
              <a:extLst>
                <a:ext uri="{FF2B5EF4-FFF2-40B4-BE49-F238E27FC236}">
                  <a16:creationId xmlns:a16="http://schemas.microsoft.com/office/drawing/2014/main" id="{3B9B027A-01EA-49EB-80F8-AD4C7A99BC6A}"/>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5" name="Freeform 97">
              <a:extLst>
                <a:ext uri="{FF2B5EF4-FFF2-40B4-BE49-F238E27FC236}">
                  <a16:creationId xmlns:a16="http://schemas.microsoft.com/office/drawing/2014/main" id="{F0A7D9B9-55DE-4B67-888E-B029F2DE4B3E}"/>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6" name="Freeform 98">
              <a:extLst>
                <a:ext uri="{FF2B5EF4-FFF2-40B4-BE49-F238E27FC236}">
                  <a16:creationId xmlns:a16="http://schemas.microsoft.com/office/drawing/2014/main" id="{47249B8E-303D-45F5-9792-8A4AC1A3CBCA}"/>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7" name="Rectangle 99">
              <a:extLst>
                <a:ext uri="{FF2B5EF4-FFF2-40B4-BE49-F238E27FC236}">
                  <a16:creationId xmlns:a16="http://schemas.microsoft.com/office/drawing/2014/main" id="{AF56610D-D0C9-45B6-92A7-7340B37A2F5B}"/>
                </a:ext>
              </a:extLst>
            </p:cNvPr>
            <p:cNvSpPr>
              <a:spLocks noChangeArrowheads="1"/>
            </p:cNvSpPr>
            <p:nvPr/>
          </p:nvSpPr>
          <p:spPr bwMode="auto">
            <a:xfrm>
              <a:off x="7426197" y="5790554"/>
              <a:ext cx="66932" cy="1203525"/>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8" name="Rectangle 100">
              <a:extLst>
                <a:ext uri="{FF2B5EF4-FFF2-40B4-BE49-F238E27FC236}">
                  <a16:creationId xmlns:a16="http://schemas.microsoft.com/office/drawing/2014/main" id="{466A82D1-0CCA-408F-B018-69BA5CF02768}"/>
                </a:ext>
              </a:extLst>
            </p:cNvPr>
            <p:cNvSpPr>
              <a:spLocks noChangeArrowheads="1"/>
            </p:cNvSpPr>
            <p:nvPr/>
          </p:nvSpPr>
          <p:spPr bwMode="auto">
            <a:xfrm>
              <a:off x="7413281" y="5768043"/>
              <a:ext cx="571862" cy="25652"/>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9" name="Rectangle 101">
              <a:extLst>
                <a:ext uri="{FF2B5EF4-FFF2-40B4-BE49-F238E27FC236}">
                  <a16:creationId xmlns:a16="http://schemas.microsoft.com/office/drawing/2014/main" id="{FC2AD88A-EBE2-465D-B833-8BBB980233B4}"/>
                </a:ext>
              </a:extLst>
            </p:cNvPr>
            <p:cNvSpPr>
              <a:spLocks noChangeArrowheads="1"/>
            </p:cNvSpPr>
            <p:nvPr/>
          </p:nvSpPr>
          <p:spPr bwMode="auto">
            <a:xfrm>
              <a:off x="7413281" y="5753909"/>
              <a:ext cx="571862" cy="25652"/>
            </a:xfrm>
            <a:prstGeom prst="rect">
              <a:avLst/>
            </a:prstGeom>
            <a:solidFill>
              <a:schemeClr val="accent6"/>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0" name="Rectangle 102">
              <a:extLst>
                <a:ext uri="{FF2B5EF4-FFF2-40B4-BE49-F238E27FC236}">
                  <a16:creationId xmlns:a16="http://schemas.microsoft.com/office/drawing/2014/main" id="{223362B1-58D1-48CD-B3A5-9D603B812A04}"/>
                </a:ext>
              </a:extLst>
            </p:cNvPr>
            <p:cNvSpPr>
              <a:spLocks noChangeArrowheads="1"/>
            </p:cNvSpPr>
            <p:nvPr/>
          </p:nvSpPr>
          <p:spPr bwMode="auto">
            <a:xfrm>
              <a:off x="7562998"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1" name="Rectangle 103">
              <a:extLst>
                <a:ext uri="{FF2B5EF4-FFF2-40B4-BE49-F238E27FC236}">
                  <a16:creationId xmlns:a16="http://schemas.microsoft.com/office/drawing/2014/main" id="{59B5F5C0-DFBA-4209-8B52-6CA1973D8F20}"/>
                </a:ext>
              </a:extLst>
            </p:cNvPr>
            <p:cNvSpPr>
              <a:spLocks noChangeArrowheads="1"/>
            </p:cNvSpPr>
            <p:nvPr/>
          </p:nvSpPr>
          <p:spPr bwMode="auto">
            <a:xfrm>
              <a:off x="7661049"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2" name="Rectangle 104">
              <a:extLst>
                <a:ext uri="{FF2B5EF4-FFF2-40B4-BE49-F238E27FC236}">
                  <a16:creationId xmlns:a16="http://schemas.microsoft.com/office/drawing/2014/main" id="{22097B2A-F1D3-48C4-8A51-62CDE4CFFDD4}"/>
                </a:ext>
              </a:extLst>
            </p:cNvPr>
            <p:cNvSpPr>
              <a:spLocks noChangeArrowheads="1"/>
            </p:cNvSpPr>
            <p:nvPr/>
          </p:nvSpPr>
          <p:spPr bwMode="auto">
            <a:xfrm>
              <a:off x="7759686"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3" name="Rectangle 105">
              <a:extLst>
                <a:ext uri="{FF2B5EF4-FFF2-40B4-BE49-F238E27FC236}">
                  <a16:creationId xmlns:a16="http://schemas.microsoft.com/office/drawing/2014/main" id="{09AD10C1-2630-4BAB-8A68-CB3E5BE9696F}"/>
                </a:ext>
              </a:extLst>
            </p:cNvPr>
            <p:cNvSpPr>
              <a:spLocks noChangeArrowheads="1"/>
            </p:cNvSpPr>
            <p:nvPr/>
          </p:nvSpPr>
          <p:spPr bwMode="auto">
            <a:xfrm>
              <a:off x="7858324" y="5864368"/>
              <a:ext cx="54016" cy="116741"/>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4" name="Rectangle 106">
              <a:extLst>
                <a:ext uri="{FF2B5EF4-FFF2-40B4-BE49-F238E27FC236}">
                  <a16:creationId xmlns:a16="http://schemas.microsoft.com/office/drawing/2014/main" id="{831B00A7-D573-4DCE-B264-5F107C70F5A7}"/>
                </a:ext>
              </a:extLst>
            </p:cNvPr>
            <p:cNvSpPr>
              <a:spLocks noChangeArrowheads="1"/>
            </p:cNvSpPr>
            <p:nvPr/>
          </p:nvSpPr>
          <p:spPr bwMode="auto">
            <a:xfrm>
              <a:off x="7562998"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5" name="Rectangle 107">
              <a:extLst>
                <a:ext uri="{FF2B5EF4-FFF2-40B4-BE49-F238E27FC236}">
                  <a16:creationId xmlns:a16="http://schemas.microsoft.com/office/drawing/2014/main" id="{F5E90E6D-C0D3-4596-B2AE-57634D730D92}"/>
                </a:ext>
              </a:extLst>
            </p:cNvPr>
            <p:cNvSpPr>
              <a:spLocks noChangeArrowheads="1"/>
            </p:cNvSpPr>
            <p:nvPr/>
          </p:nvSpPr>
          <p:spPr bwMode="auto">
            <a:xfrm>
              <a:off x="7661049"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6" name="Rectangle 108">
              <a:extLst>
                <a:ext uri="{FF2B5EF4-FFF2-40B4-BE49-F238E27FC236}">
                  <a16:creationId xmlns:a16="http://schemas.microsoft.com/office/drawing/2014/main" id="{1DA536D9-3ECD-487D-8FDF-71A9BC70E339}"/>
                </a:ext>
              </a:extLst>
            </p:cNvPr>
            <p:cNvSpPr>
              <a:spLocks noChangeArrowheads="1"/>
            </p:cNvSpPr>
            <p:nvPr/>
          </p:nvSpPr>
          <p:spPr bwMode="auto">
            <a:xfrm>
              <a:off x="7759686"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7" name="Rectangle 109">
              <a:extLst>
                <a:ext uri="{FF2B5EF4-FFF2-40B4-BE49-F238E27FC236}">
                  <a16:creationId xmlns:a16="http://schemas.microsoft.com/office/drawing/2014/main" id="{8AB40440-9134-4548-AF22-FFC8062BF431}"/>
                </a:ext>
              </a:extLst>
            </p:cNvPr>
            <p:cNvSpPr>
              <a:spLocks noChangeArrowheads="1"/>
            </p:cNvSpPr>
            <p:nvPr/>
          </p:nvSpPr>
          <p:spPr bwMode="auto">
            <a:xfrm>
              <a:off x="7858324" y="6046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8" name="Rectangle 110">
              <a:extLst>
                <a:ext uri="{FF2B5EF4-FFF2-40B4-BE49-F238E27FC236}">
                  <a16:creationId xmlns:a16="http://schemas.microsoft.com/office/drawing/2014/main" id="{327A4AD6-CB56-43DB-A9F5-040A3CEBE130}"/>
                </a:ext>
              </a:extLst>
            </p:cNvPr>
            <p:cNvSpPr>
              <a:spLocks noChangeArrowheads="1"/>
            </p:cNvSpPr>
            <p:nvPr/>
          </p:nvSpPr>
          <p:spPr bwMode="auto">
            <a:xfrm>
              <a:off x="7562998"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49" name="Rectangle 111">
              <a:extLst>
                <a:ext uri="{FF2B5EF4-FFF2-40B4-BE49-F238E27FC236}">
                  <a16:creationId xmlns:a16="http://schemas.microsoft.com/office/drawing/2014/main" id="{7614C9A7-E820-4861-853B-7BAFD9B9CC75}"/>
                </a:ext>
              </a:extLst>
            </p:cNvPr>
            <p:cNvSpPr>
              <a:spLocks noChangeArrowheads="1"/>
            </p:cNvSpPr>
            <p:nvPr/>
          </p:nvSpPr>
          <p:spPr bwMode="auto">
            <a:xfrm>
              <a:off x="7661049"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0" name="Rectangle 112">
              <a:extLst>
                <a:ext uri="{FF2B5EF4-FFF2-40B4-BE49-F238E27FC236}">
                  <a16:creationId xmlns:a16="http://schemas.microsoft.com/office/drawing/2014/main" id="{0CCE5220-DBFB-453B-9E13-8E4446121DF7}"/>
                </a:ext>
              </a:extLst>
            </p:cNvPr>
            <p:cNvSpPr>
              <a:spLocks noChangeArrowheads="1"/>
            </p:cNvSpPr>
            <p:nvPr/>
          </p:nvSpPr>
          <p:spPr bwMode="auto">
            <a:xfrm>
              <a:off x="7759686"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1" name="Rectangle 113">
              <a:extLst>
                <a:ext uri="{FF2B5EF4-FFF2-40B4-BE49-F238E27FC236}">
                  <a16:creationId xmlns:a16="http://schemas.microsoft.com/office/drawing/2014/main" id="{3054B28C-FCC3-4D7E-A4BF-8672D3823165}"/>
                </a:ext>
              </a:extLst>
            </p:cNvPr>
            <p:cNvSpPr>
              <a:spLocks noChangeArrowheads="1"/>
            </p:cNvSpPr>
            <p:nvPr/>
          </p:nvSpPr>
          <p:spPr bwMode="auto">
            <a:xfrm>
              <a:off x="7858324" y="6225058"/>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2" name="Rectangle 114">
              <a:extLst>
                <a:ext uri="{FF2B5EF4-FFF2-40B4-BE49-F238E27FC236}">
                  <a16:creationId xmlns:a16="http://schemas.microsoft.com/office/drawing/2014/main" id="{45B64F01-CA14-435D-BC29-5E7245338D11}"/>
                </a:ext>
              </a:extLst>
            </p:cNvPr>
            <p:cNvSpPr>
              <a:spLocks noChangeArrowheads="1"/>
            </p:cNvSpPr>
            <p:nvPr/>
          </p:nvSpPr>
          <p:spPr bwMode="auto">
            <a:xfrm>
              <a:off x="7562998"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3" name="Rectangle 115">
              <a:extLst>
                <a:ext uri="{FF2B5EF4-FFF2-40B4-BE49-F238E27FC236}">
                  <a16:creationId xmlns:a16="http://schemas.microsoft.com/office/drawing/2014/main" id="{FE5057F4-91DC-4ADE-9A56-74B0E1B031CA}"/>
                </a:ext>
              </a:extLst>
            </p:cNvPr>
            <p:cNvSpPr>
              <a:spLocks noChangeArrowheads="1"/>
            </p:cNvSpPr>
            <p:nvPr/>
          </p:nvSpPr>
          <p:spPr bwMode="auto">
            <a:xfrm>
              <a:off x="7661049"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4" name="Rectangle 116">
              <a:extLst>
                <a:ext uri="{FF2B5EF4-FFF2-40B4-BE49-F238E27FC236}">
                  <a16:creationId xmlns:a16="http://schemas.microsoft.com/office/drawing/2014/main" id="{39D110BB-689C-4AD5-8EB8-CB81B1C3EDE4}"/>
                </a:ext>
              </a:extLst>
            </p:cNvPr>
            <p:cNvSpPr>
              <a:spLocks noChangeArrowheads="1"/>
            </p:cNvSpPr>
            <p:nvPr/>
          </p:nvSpPr>
          <p:spPr bwMode="auto">
            <a:xfrm>
              <a:off x="7759686"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5" name="Rectangle 117">
              <a:extLst>
                <a:ext uri="{FF2B5EF4-FFF2-40B4-BE49-F238E27FC236}">
                  <a16:creationId xmlns:a16="http://schemas.microsoft.com/office/drawing/2014/main" id="{77DD0BAE-0AD3-439A-A225-241BB2E7B068}"/>
                </a:ext>
              </a:extLst>
            </p:cNvPr>
            <p:cNvSpPr>
              <a:spLocks noChangeArrowheads="1"/>
            </p:cNvSpPr>
            <p:nvPr/>
          </p:nvSpPr>
          <p:spPr bwMode="auto">
            <a:xfrm>
              <a:off x="7858324" y="6406713"/>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6" name="Rectangle 118">
              <a:extLst>
                <a:ext uri="{FF2B5EF4-FFF2-40B4-BE49-F238E27FC236}">
                  <a16:creationId xmlns:a16="http://schemas.microsoft.com/office/drawing/2014/main" id="{540C332B-4709-498C-863C-A25026AC7131}"/>
                </a:ext>
              </a:extLst>
            </p:cNvPr>
            <p:cNvSpPr>
              <a:spLocks noChangeArrowheads="1"/>
            </p:cNvSpPr>
            <p:nvPr/>
          </p:nvSpPr>
          <p:spPr bwMode="auto">
            <a:xfrm>
              <a:off x="7562998"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7" name="Rectangle 119">
              <a:extLst>
                <a:ext uri="{FF2B5EF4-FFF2-40B4-BE49-F238E27FC236}">
                  <a16:creationId xmlns:a16="http://schemas.microsoft.com/office/drawing/2014/main" id="{5A653E63-7070-4D52-BDC2-290D2A41F0C3}"/>
                </a:ext>
              </a:extLst>
            </p:cNvPr>
            <p:cNvSpPr>
              <a:spLocks noChangeArrowheads="1"/>
            </p:cNvSpPr>
            <p:nvPr/>
          </p:nvSpPr>
          <p:spPr bwMode="auto">
            <a:xfrm>
              <a:off x="7661049"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8" name="Rectangle 120">
              <a:extLst>
                <a:ext uri="{FF2B5EF4-FFF2-40B4-BE49-F238E27FC236}">
                  <a16:creationId xmlns:a16="http://schemas.microsoft.com/office/drawing/2014/main" id="{3F435623-E21C-4260-ACB7-7CC65648551A}"/>
                </a:ext>
              </a:extLst>
            </p:cNvPr>
            <p:cNvSpPr>
              <a:spLocks noChangeArrowheads="1"/>
            </p:cNvSpPr>
            <p:nvPr/>
          </p:nvSpPr>
          <p:spPr bwMode="auto">
            <a:xfrm>
              <a:off x="7759686"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59" name="Rectangle 121">
              <a:extLst>
                <a:ext uri="{FF2B5EF4-FFF2-40B4-BE49-F238E27FC236}">
                  <a16:creationId xmlns:a16="http://schemas.microsoft.com/office/drawing/2014/main" id="{9F603381-1071-41E9-A53A-632DCF18DC96}"/>
                </a:ext>
              </a:extLst>
            </p:cNvPr>
            <p:cNvSpPr>
              <a:spLocks noChangeArrowheads="1"/>
            </p:cNvSpPr>
            <p:nvPr/>
          </p:nvSpPr>
          <p:spPr bwMode="auto">
            <a:xfrm>
              <a:off x="7858324" y="6588367"/>
              <a:ext cx="54016" cy="116217"/>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0" name="Rectangle 122">
              <a:extLst>
                <a:ext uri="{FF2B5EF4-FFF2-40B4-BE49-F238E27FC236}">
                  <a16:creationId xmlns:a16="http://schemas.microsoft.com/office/drawing/2014/main" id="{1C7F0F90-5D60-43B2-8862-0777BA217A98}"/>
                </a:ext>
              </a:extLst>
            </p:cNvPr>
            <p:cNvSpPr>
              <a:spLocks noChangeArrowheads="1"/>
            </p:cNvSpPr>
            <p:nvPr/>
          </p:nvSpPr>
          <p:spPr bwMode="auto">
            <a:xfrm>
              <a:off x="7562998"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1" name="Rectangle 123">
              <a:extLst>
                <a:ext uri="{FF2B5EF4-FFF2-40B4-BE49-F238E27FC236}">
                  <a16:creationId xmlns:a16="http://schemas.microsoft.com/office/drawing/2014/main" id="{10B4989F-8C62-4D60-A19F-D34901F88E79}"/>
                </a:ext>
              </a:extLst>
            </p:cNvPr>
            <p:cNvSpPr>
              <a:spLocks noChangeArrowheads="1"/>
            </p:cNvSpPr>
            <p:nvPr/>
          </p:nvSpPr>
          <p:spPr bwMode="auto">
            <a:xfrm>
              <a:off x="7661049"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2" name="Rectangle 124">
              <a:extLst>
                <a:ext uri="{FF2B5EF4-FFF2-40B4-BE49-F238E27FC236}">
                  <a16:creationId xmlns:a16="http://schemas.microsoft.com/office/drawing/2014/main" id="{EC70D2D8-9B01-4B09-B08B-87BDB8189BAC}"/>
                </a:ext>
              </a:extLst>
            </p:cNvPr>
            <p:cNvSpPr>
              <a:spLocks noChangeArrowheads="1"/>
            </p:cNvSpPr>
            <p:nvPr/>
          </p:nvSpPr>
          <p:spPr bwMode="auto">
            <a:xfrm>
              <a:off x="7759686"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3" name="Rectangle 125">
              <a:extLst>
                <a:ext uri="{FF2B5EF4-FFF2-40B4-BE49-F238E27FC236}">
                  <a16:creationId xmlns:a16="http://schemas.microsoft.com/office/drawing/2014/main" id="{EEF558E0-9CEF-4569-AC86-449373683983}"/>
                </a:ext>
              </a:extLst>
            </p:cNvPr>
            <p:cNvSpPr>
              <a:spLocks noChangeArrowheads="1"/>
            </p:cNvSpPr>
            <p:nvPr/>
          </p:nvSpPr>
          <p:spPr bwMode="auto">
            <a:xfrm>
              <a:off x="7858324" y="6770021"/>
              <a:ext cx="54016" cy="113599"/>
            </a:xfrm>
            <a:prstGeom prst="rect">
              <a:avLst/>
            </a:prstGeom>
            <a:solidFill>
              <a:schemeClr val="accent6">
                <a:lumMod val="75000"/>
              </a:schemeClr>
            </a:solidFill>
            <a:ln>
              <a:noFill/>
            </a:ln>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64" name="TextBox 263">
            <a:extLst>
              <a:ext uri="{FF2B5EF4-FFF2-40B4-BE49-F238E27FC236}">
                <a16:creationId xmlns:a16="http://schemas.microsoft.com/office/drawing/2014/main" id="{A668B137-9261-47C2-BD5C-98519181E75D}"/>
              </a:ext>
            </a:extLst>
          </p:cNvPr>
          <p:cNvSpPr txBox="1"/>
          <p:nvPr/>
        </p:nvSpPr>
        <p:spPr>
          <a:xfrm>
            <a:off x="218764" y="4506151"/>
            <a:ext cx="3476111" cy="1104318"/>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Use </a:t>
            </a:r>
            <a:r>
              <a:rPr kumimoji="0" lang="en-US" sz="1961" b="0" i="0" u="none" strike="noStrike" kern="1200" cap="none" spc="0" normalizeH="0" baseline="0" noProof="0">
                <a:ln>
                  <a:noFill/>
                </a:ln>
                <a:solidFill>
                  <a:srgbClr val="FF5050"/>
                </a:solidFill>
                <a:effectLst/>
                <a:uLnTx/>
                <a:uFillTx/>
                <a:latin typeface="Segoe UI Semilight"/>
                <a:ea typeface="+mn-ea"/>
                <a:cs typeface="+mn-cs"/>
              </a:rPr>
              <a:t>“local preference”</a:t>
            </a:r>
            <a:r>
              <a:rPr kumimoji="0" lang="en-US"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 to select the path for traffic from you to Microsoft</a:t>
            </a:r>
          </a:p>
        </p:txBody>
      </p:sp>
    </p:spTree>
    <p:extLst>
      <p:ext uri="{BB962C8B-B14F-4D97-AF65-F5344CB8AC3E}">
        <p14:creationId xmlns:p14="http://schemas.microsoft.com/office/powerpoint/2010/main" val="51427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4"/>
                                        </p:tgtEl>
                                        <p:attrNameLst>
                                          <p:attrName>style.visibility</p:attrName>
                                        </p:attrNameLst>
                                      </p:cBhvr>
                                      <p:to>
                                        <p:strVal val="visible"/>
                                      </p:to>
                                    </p:set>
                                    <p:animEffect transition="in" filter="fade">
                                      <p:cBhvr>
                                        <p:cTn id="2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53" grpId="0"/>
      <p:bldP spid="54" grpId="0"/>
      <p:bldP spid="26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&amp; Availability</a:t>
            </a:r>
          </a:p>
        </p:txBody>
      </p:sp>
    </p:spTree>
    <p:extLst>
      <p:ext uri="{BB962C8B-B14F-4D97-AF65-F5344CB8AC3E}">
        <p14:creationId xmlns:p14="http://schemas.microsoft.com/office/powerpoint/2010/main" val="1125206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3D43BC5B-5155-4014-879A-C54A61D11A45}"/>
              </a:ext>
            </a:extLst>
          </p:cNvPr>
          <p:cNvSpPr/>
          <p:nvPr/>
        </p:nvSpPr>
        <p:spPr bwMode="auto">
          <a:xfrm>
            <a:off x="205740" y="3354286"/>
            <a:ext cx="11780520" cy="1524000"/>
          </a:xfrm>
          <a:prstGeom prst="rect">
            <a:avLst/>
          </a:prstGeom>
          <a:solidFill>
            <a:schemeClr val="bg1">
              <a:lumMod val="75000"/>
            </a:schemeClr>
          </a:solidFill>
          <a:ln>
            <a:noFill/>
            <a:headEnd type="none" w="med" len="med"/>
            <a:tailEnd type="none" w="med" len="med"/>
          </a:ln>
          <a:effectLst>
            <a:outerShdw blurRad="50800" dist="38100" dir="2700000" algn="tl" rotWithShape="0">
              <a:schemeClr val="accent6">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Rectangle 2">
            <a:extLst>
              <a:ext uri="{FF2B5EF4-FFF2-40B4-BE49-F238E27FC236}">
                <a16:creationId xmlns:a16="http://schemas.microsoft.com/office/drawing/2014/main" id="{A14483B7-DFE6-49C1-9E32-A1CA98E06B74}"/>
              </a:ext>
            </a:extLst>
          </p:cNvPr>
          <p:cNvSpPr/>
          <p:nvPr/>
        </p:nvSpPr>
        <p:spPr bwMode="auto">
          <a:xfrm>
            <a:off x="208280" y="1635760"/>
            <a:ext cx="11780520" cy="1524000"/>
          </a:xfrm>
          <a:prstGeom prst="rect">
            <a:avLst/>
          </a:prstGeom>
          <a:solidFill>
            <a:schemeClr val="bg1">
              <a:lumMod val="75000"/>
            </a:schemeClr>
          </a:solidFill>
          <a:ln>
            <a:noFill/>
            <a:headEnd type="none" w="med" len="med"/>
            <a:tailEnd type="none" w="med" len="med"/>
          </a:ln>
          <a:effectLst>
            <a:outerShdw blurRad="50800" dist="38100" dir="2700000" algn="tl" rotWithShape="0">
              <a:schemeClr val="accent6">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A2C3D10E-126E-4672-9FEE-406C1C655505}"/>
              </a:ext>
            </a:extLst>
          </p:cNvPr>
          <p:cNvSpPr>
            <a:spLocks noGrp="1"/>
          </p:cNvSpPr>
          <p:nvPr>
            <p:ph type="title"/>
          </p:nvPr>
        </p:nvSpPr>
        <p:spPr/>
        <p:txBody>
          <a:bodyPr/>
          <a:lstStyle/>
          <a:p>
            <a:r>
              <a:rPr lang="en-US" dirty="0"/>
              <a:t>Azure’s load balancing portfolio</a:t>
            </a:r>
          </a:p>
        </p:txBody>
      </p:sp>
      <p:sp>
        <p:nvSpPr>
          <p:cNvPr id="74" name="TextBox 73">
            <a:extLst>
              <a:ext uri="{FF2B5EF4-FFF2-40B4-BE49-F238E27FC236}">
                <a16:creationId xmlns:a16="http://schemas.microsoft.com/office/drawing/2014/main" id="{DF20064B-2EDE-495D-8CD6-69D4C9E8CB68}"/>
              </a:ext>
            </a:extLst>
          </p:cNvPr>
          <p:cNvSpPr txBox="1"/>
          <p:nvPr/>
        </p:nvSpPr>
        <p:spPr>
          <a:xfrm>
            <a:off x="1110516" y="3790576"/>
            <a:ext cx="3075970" cy="627864"/>
          </a:xfrm>
          <a:prstGeom prst="rect">
            <a:avLst/>
          </a:prstGeom>
          <a:noFill/>
        </p:spPr>
        <p:txBody>
          <a:bodyPr wrap="non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Application Gateway</a:t>
            </a:r>
          </a:p>
        </p:txBody>
      </p:sp>
      <p:pic>
        <p:nvPicPr>
          <p:cNvPr id="92" name="Graphic 91">
            <a:extLst>
              <a:ext uri="{FF2B5EF4-FFF2-40B4-BE49-F238E27FC236}">
                <a16:creationId xmlns:a16="http://schemas.microsoft.com/office/drawing/2014/main" id="{FF4905A8-C000-42E8-BA55-F0E2EF6296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7171" y="3761608"/>
            <a:ext cx="685802" cy="685800"/>
          </a:xfrm>
          <a:prstGeom prst="rect">
            <a:avLst/>
          </a:prstGeom>
        </p:spPr>
      </p:pic>
      <p:sp>
        <p:nvSpPr>
          <p:cNvPr id="102" name="TextBox 101">
            <a:extLst>
              <a:ext uri="{FF2B5EF4-FFF2-40B4-BE49-F238E27FC236}">
                <a16:creationId xmlns:a16="http://schemas.microsoft.com/office/drawing/2014/main" id="{4A9FB692-8275-423B-98D4-EC41D3CEBFCB}"/>
              </a:ext>
            </a:extLst>
          </p:cNvPr>
          <p:cNvSpPr txBox="1"/>
          <p:nvPr/>
        </p:nvSpPr>
        <p:spPr>
          <a:xfrm>
            <a:off x="4453544" y="3585905"/>
            <a:ext cx="2227661"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HTTP / HTTPS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Regional</a:t>
            </a:r>
          </a:p>
        </p:txBody>
      </p:sp>
      <p:sp>
        <p:nvSpPr>
          <p:cNvPr id="104" name="TextBox 103">
            <a:extLst>
              <a:ext uri="{FF2B5EF4-FFF2-40B4-BE49-F238E27FC236}">
                <a16:creationId xmlns:a16="http://schemas.microsoft.com/office/drawing/2014/main" id="{F7AC5F24-48F6-43E5-99AC-646ED05284C2}"/>
              </a:ext>
            </a:extLst>
          </p:cNvPr>
          <p:cNvSpPr txBox="1"/>
          <p:nvPr/>
        </p:nvSpPr>
        <p:spPr>
          <a:xfrm>
            <a:off x="7241658" y="3585905"/>
            <a:ext cx="1464183" cy="1037207"/>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Public &amp;</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Internal</a:t>
            </a:r>
          </a:p>
        </p:txBody>
      </p:sp>
      <p:sp>
        <p:nvSpPr>
          <p:cNvPr id="37" name="TextBox 36">
            <a:extLst>
              <a:ext uri="{FF2B5EF4-FFF2-40B4-BE49-F238E27FC236}">
                <a16:creationId xmlns:a16="http://schemas.microsoft.com/office/drawing/2014/main" id="{03639C20-8793-4E18-8094-09140B2BF48E}"/>
              </a:ext>
            </a:extLst>
          </p:cNvPr>
          <p:cNvSpPr txBox="1"/>
          <p:nvPr/>
        </p:nvSpPr>
        <p:spPr>
          <a:xfrm>
            <a:off x="1105513" y="2070379"/>
            <a:ext cx="2418483" cy="627864"/>
          </a:xfrm>
          <a:prstGeom prst="rect">
            <a:avLst/>
          </a:prstGeom>
          <a:noFill/>
        </p:spPr>
        <p:txBody>
          <a:bodyPr wrap="non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Traffic Manager</a:t>
            </a:r>
          </a:p>
        </p:txBody>
      </p:sp>
      <p:grpSp>
        <p:nvGrpSpPr>
          <p:cNvPr id="38" name="Group 37">
            <a:extLst>
              <a:ext uri="{FF2B5EF4-FFF2-40B4-BE49-F238E27FC236}">
                <a16:creationId xmlns:a16="http://schemas.microsoft.com/office/drawing/2014/main" id="{59A07FD3-5C7D-4F5A-A1CE-59B5FC73505A}"/>
              </a:ext>
            </a:extLst>
          </p:cNvPr>
          <p:cNvGrpSpPr>
            <a:grpSpLocks noChangeAspect="1"/>
          </p:cNvGrpSpPr>
          <p:nvPr/>
        </p:nvGrpSpPr>
        <p:grpSpPr>
          <a:xfrm>
            <a:off x="464579" y="2087131"/>
            <a:ext cx="580980" cy="594360"/>
            <a:chOff x="6249125" y="3598792"/>
            <a:chExt cx="784110" cy="802170"/>
          </a:xfrm>
        </p:grpSpPr>
        <p:sp>
          <p:nvSpPr>
            <p:cNvPr id="39" name="Octagon 38">
              <a:extLst>
                <a:ext uri="{FF2B5EF4-FFF2-40B4-BE49-F238E27FC236}">
                  <a16:creationId xmlns:a16="http://schemas.microsoft.com/office/drawing/2014/main" id="{70A0426E-90B7-4415-9BF6-03CB44735F44}"/>
                </a:ext>
              </a:extLst>
            </p:cNvPr>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6DE29945-E1AD-49A7-98D1-F1CF3E4C36F7}"/>
                </a:ext>
              </a:extLst>
            </p:cNvPr>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CF4C23E8-816D-46C6-9942-DB5BC5C8BD1E}"/>
                </a:ext>
              </a:extLst>
            </p:cNvPr>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47C6C671-0353-451E-8395-0A412D3D3056}"/>
                </a:ext>
              </a:extLst>
            </p:cNvPr>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309AB701-10C7-49B2-BC49-21DDB3BFF774}"/>
                </a:ext>
              </a:extLst>
            </p:cNvPr>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107D73D6-EA50-49CF-941B-9B3A9EA3B75B}"/>
                </a:ext>
              </a:extLst>
            </p:cNvPr>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45" name="Picture 44">
              <a:extLst>
                <a:ext uri="{FF2B5EF4-FFF2-40B4-BE49-F238E27FC236}">
                  <a16:creationId xmlns:a16="http://schemas.microsoft.com/office/drawing/2014/main" id="{944B0795-1104-49E0-AE24-29F31A1A9B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49125" y="3598792"/>
              <a:ext cx="784110" cy="787929"/>
            </a:xfrm>
            <a:prstGeom prst="rect">
              <a:avLst/>
            </a:prstGeom>
          </p:spPr>
        </p:pic>
      </p:grpSp>
      <p:sp>
        <p:nvSpPr>
          <p:cNvPr id="46" name="TextBox 45">
            <a:extLst>
              <a:ext uri="{FF2B5EF4-FFF2-40B4-BE49-F238E27FC236}">
                <a16:creationId xmlns:a16="http://schemas.microsoft.com/office/drawing/2014/main" id="{EFB49AA8-F15F-4BD9-B2A6-A383F5D26D27}"/>
              </a:ext>
            </a:extLst>
          </p:cNvPr>
          <p:cNvSpPr txBox="1"/>
          <p:nvPr/>
        </p:nvSpPr>
        <p:spPr>
          <a:xfrm>
            <a:off x="4934027" y="1865708"/>
            <a:ext cx="1218090"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DNS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Global</a:t>
            </a:r>
          </a:p>
        </p:txBody>
      </p:sp>
      <p:sp>
        <p:nvSpPr>
          <p:cNvPr id="47" name="TextBox 46">
            <a:extLst>
              <a:ext uri="{FF2B5EF4-FFF2-40B4-BE49-F238E27FC236}">
                <a16:creationId xmlns:a16="http://schemas.microsoft.com/office/drawing/2014/main" id="{BCA36534-16FE-4FD6-B4A7-226C32AD9990}"/>
              </a:ext>
            </a:extLst>
          </p:cNvPr>
          <p:cNvSpPr txBox="1"/>
          <p:nvPr/>
        </p:nvSpPr>
        <p:spPr>
          <a:xfrm>
            <a:off x="7244198" y="2070379"/>
            <a:ext cx="116281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Public</a:t>
            </a:r>
          </a:p>
        </p:txBody>
      </p:sp>
      <p:sp>
        <p:nvSpPr>
          <p:cNvPr id="2" name="TextBox 1">
            <a:extLst>
              <a:ext uri="{FF2B5EF4-FFF2-40B4-BE49-F238E27FC236}">
                <a16:creationId xmlns:a16="http://schemas.microsoft.com/office/drawing/2014/main" id="{4C04C8F1-B1CD-426B-8AE9-622B0382E514}"/>
              </a:ext>
            </a:extLst>
          </p:cNvPr>
          <p:cNvSpPr txBox="1"/>
          <p:nvPr/>
        </p:nvSpPr>
        <p:spPr>
          <a:xfrm>
            <a:off x="9789330" y="2070379"/>
            <a:ext cx="152670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CNAMEs</a:t>
            </a:r>
          </a:p>
        </p:txBody>
      </p:sp>
      <p:sp>
        <p:nvSpPr>
          <p:cNvPr id="50" name="TextBox 49">
            <a:extLst>
              <a:ext uri="{FF2B5EF4-FFF2-40B4-BE49-F238E27FC236}">
                <a16:creationId xmlns:a16="http://schemas.microsoft.com/office/drawing/2014/main" id="{4D1DAA0D-3711-416C-94DA-67A6E82805ED}"/>
              </a:ext>
            </a:extLst>
          </p:cNvPr>
          <p:cNvSpPr txBox="1"/>
          <p:nvPr/>
        </p:nvSpPr>
        <p:spPr>
          <a:xfrm>
            <a:off x="9775056" y="3790576"/>
            <a:ext cx="1550168"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Requests</a:t>
            </a:r>
          </a:p>
        </p:txBody>
      </p:sp>
      <p:sp>
        <p:nvSpPr>
          <p:cNvPr id="22" name="Rectangle 21">
            <a:extLst>
              <a:ext uri="{FF2B5EF4-FFF2-40B4-BE49-F238E27FC236}">
                <a16:creationId xmlns:a16="http://schemas.microsoft.com/office/drawing/2014/main" id="{F9B0E302-6BAC-4779-BE9A-B9C0D7DDF664}"/>
              </a:ext>
            </a:extLst>
          </p:cNvPr>
          <p:cNvSpPr/>
          <p:nvPr/>
        </p:nvSpPr>
        <p:spPr bwMode="auto">
          <a:xfrm>
            <a:off x="205740" y="5082659"/>
            <a:ext cx="11780520" cy="1524000"/>
          </a:xfrm>
          <a:prstGeom prst="rect">
            <a:avLst/>
          </a:prstGeom>
          <a:solidFill>
            <a:schemeClr val="bg1">
              <a:lumMod val="75000"/>
            </a:schemeClr>
          </a:solidFill>
          <a:ln>
            <a:noFill/>
            <a:headEnd type="none" w="med" len="med"/>
            <a:tailEnd type="none" w="med" len="med"/>
          </a:ln>
          <a:effectLst>
            <a:outerShdw blurRad="50800" dist="38100" dir="2700000" algn="tl" rotWithShape="0">
              <a:schemeClr val="accent6">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TextBox 22">
            <a:extLst>
              <a:ext uri="{FF2B5EF4-FFF2-40B4-BE49-F238E27FC236}">
                <a16:creationId xmlns:a16="http://schemas.microsoft.com/office/drawing/2014/main" id="{A4CAF967-5455-446F-B1F3-2F235DF526BE}"/>
              </a:ext>
            </a:extLst>
          </p:cNvPr>
          <p:cNvSpPr txBox="1"/>
          <p:nvPr/>
        </p:nvSpPr>
        <p:spPr>
          <a:xfrm>
            <a:off x="1110516" y="5535912"/>
            <a:ext cx="2219967" cy="627864"/>
          </a:xfrm>
          <a:prstGeom prst="rect">
            <a:avLst/>
          </a:prstGeom>
          <a:noFill/>
        </p:spPr>
        <p:txBody>
          <a:bodyPr wrap="non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Load Balancer</a:t>
            </a:r>
          </a:p>
        </p:txBody>
      </p:sp>
      <p:pic>
        <p:nvPicPr>
          <p:cNvPr id="24" name="Graphic 23">
            <a:extLst>
              <a:ext uri="{FF2B5EF4-FFF2-40B4-BE49-F238E27FC236}">
                <a16:creationId xmlns:a16="http://schemas.microsoft.com/office/drawing/2014/main" id="{ECFC663C-6CFB-4CA1-A908-4092AF0967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4560" y="5506944"/>
            <a:ext cx="711024" cy="685800"/>
          </a:xfrm>
          <a:prstGeom prst="rect">
            <a:avLst/>
          </a:prstGeom>
        </p:spPr>
      </p:pic>
      <p:sp>
        <p:nvSpPr>
          <p:cNvPr id="25" name="TextBox 24">
            <a:extLst>
              <a:ext uri="{FF2B5EF4-FFF2-40B4-BE49-F238E27FC236}">
                <a16:creationId xmlns:a16="http://schemas.microsoft.com/office/drawing/2014/main" id="{1185B2FF-C154-41CB-AE35-F286A30D157B}"/>
              </a:ext>
            </a:extLst>
          </p:cNvPr>
          <p:cNvSpPr txBox="1"/>
          <p:nvPr/>
        </p:nvSpPr>
        <p:spPr>
          <a:xfrm>
            <a:off x="4414945" y="5331241"/>
            <a:ext cx="2266261" cy="1037207"/>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All TCP &amp; UDP</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Regional</a:t>
            </a:r>
          </a:p>
        </p:txBody>
      </p:sp>
      <p:sp>
        <p:nvSpPr>
          <p:cNvPr id="26" name="TextBox 25">
            <a:extLst>
              <a:ext uri="{FF2B5EF4-FFF2-40B4-BE49-F238E27FC236}">
                <a16:creationId xmlns:a16="http://schemas.microsoft.com/office/drawing/2014/main" id="{7AA9694F-2D5F-447B-8A0C-1CCE3D0329AC}"/>
              </a:ext>
            </a:extLst>
          </p:cNvPr>
          <p:cNvSpPr txBox="1"/>
          <p:nvPr/>
        </p:nvSpPr>
        <p:spPr>
          <a:xfrm>
            <a:off x="7241658" y="5331241"/>
            <a:ext cx="2361352" cy="1037207"/>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Public &amp;</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Internal, + AZ’s</a:t>
            </a:r>
          </a:p>
        </p:txBody>
      </p:sp>
      <p:sp>
        <p:nvSpPr>
          <p:cNvPr id="27" name="TextBox 26">
            <a:extLst>
              <a:ext uri="{FF2B5EF4-FFF2-40B4-BE49-F238E27FC236}">
                <a16:creationId xmlns:a16="http://schemas.microsoft.com/office/drawing/2014/main" id="{3BB746CC-8AB3-473F-8637-E37DA6940F4C}"/>
              </a:ext>
            </a:extLst>
          </p:cNvPr>
          <p:cNvSpPr txBox="1"/>
          <p:nvPr/>
        </p:nvSpPr>
        <p:spPr>
          <a:xfrm>
            <a:off x="9999188" y="5535912"/>
            <a:ext cx="110190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Flows</a:t>
            </a:r>
          </a:p>
        </p:txBody>
      </p:sp>
    </p:spTree>
    <p:extLst>
      <p:ext uri="{BB962C8B-B14F-4D97-AF65-F5344CB8AC3E}">
        <p14:creationId xmlns:p14="http://schemas.microsoft.com/office/powerpoint/2010/main" val="40949114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4C84-9C1D-44EC-946F-01AA0C27AF75}"/>
              </a:ext>
            </a:extLst>
          </p:cNvPr>
          <p:cNvSpPr>
            <a:spLocks noGrp="1"/>
          </p:cNvSpPr>
          <p:nvPr>
            <p:ph type="title"/>
          </p:nvPr>
        </p:nvSpPr>
        <p:spPr/>
        <p:txBody>
          <a:bodyPr/>
          <a:lstStyle/>
          <a:p>
            <a:r>
              <a:rPr lang="en-US" dirty="0"/>
              <a:t>Traffic Manager</a:t>
            </a:r>
          </a:p>
        </p:txBody>
      </p:sp>
      <p:sp>
        <p:nvSpPr>
          <p:cNvPr id="7" name="Text Placeholder 2">
            <a:extLst>
              <a:ext uri="{FF2B5EF4-FFF2-40B4-BE49-F238E27FC236}">
                <a16:creationId xmlns:a16="http://schemas.microsoft.com/office/drawing/2014/main" id="{201396AA-DF35-458E-BCAC-1A7D82584363}"/>
              </a:ext>
            </a:extLst>
          </p:cNvPr>
          <p:cNvSpPr txBox="1">
            <a:spLocks/>
          </p:cNvSpPr>
          <p:nvPr/>
        </p:nvSpPr>
        <p:spPr>
          <a:xfrm>
            <a:off x="269240" y="1189494"/>
            <a:ext cx="5656673" cy="5431141"/>
          </a:xfrm>
          <a:prstGeom prst="rect">
            <a:avLst/>
          </a:prstGeom>
        </p:spPr>
        <p:txBody>
          <a:bodyPr lIns="179285">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pPr>
            <a:r>
              <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rPr>
              <a:t>DNS request routing</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Easy Onboarding</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Multiple Routing Methods</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Endpoint monitoring</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High resiliency  </a:t>
            </a:r>
          </a:p>
          <a:p>
            <a:pPr marL="230321" marR="0" lvl="1" indent="-230321"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Real User Measurement &amp; Traffic View</a:t>
            </a:r>
          </a:p>
          <a:p>
            <a:pPr marL="0" marR="0" lvl="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pPr>
            <a:r>
              <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rPr>
              <a:t>Routing based on profiles </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Priority</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Weighted Round Robin</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Geographic</a:t>
            </a:r>
          </a:p>
          <a:p>
            <a:pPr marL="230321" marR="0" lvl="1" indent="-230321"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Performance</a:t>
            </a:r>
          </a:p>
          <a:p>
            <a:pPr marL="0" marR="0" lvl="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pPr>
            <a:r>
              <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rPr>
              <a:t>Diagnostics and Probes</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Traffic View visualization</a:t>
            </a:r>
          </a:p>
          <a:p>
            <a:pPr marL="228600"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Understand the volume of traffic generated by your users and the latency experienced by them, at a per region level</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TCP &amp; HTTP health probes</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33287631-E160-4BEE-9C28-261C187EA6A0}"/>
              </a:ext>
            </a:extLst>
          </p:cNvPr>
          <p:cNvSpPr/>
          <p:nvPr/>
        </p:nvSpPr>
        <p:spPr bwMode="auto">
          <a:xfrm>
            <a:off x="6050372" y="1189176"/>
            <a:ext cx="6141630" cy="5668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 name="Picture 8">
            <a:extLst>
              <a:ext uri="{FF2B5EF4-FFF2-40B4-BE49-F238E27FC236}">
                <a16:creationId xmlns:a16="http://schemas.microsoft.com/office/drawing/2014/main" id="{1D45BD31-DEF5-40D9-AE24-1AD935E78308}"/>
              </a:ext>
            </a:extLst>
          </p:cNvPr>
          <p:cNvPicPr>
            <a:picLocks noChangeAspect="1"/>
          </p:cNvPicPr>
          <p:nvPr/>
        </p:nvPicPr>
        <p:blipFill>
          <a:blip r:embed="rId3"/>
          <a:stretch>
            <a:fillRect/>
          </a:stretch>
        </p:blipFill>
        <p:spPr>
          <a:xfrm>
            <a:off x="5966243" y="1300376"/>
            <a:ext cx="6088998" cy="3579665"/>
          </a:xfrm>
          <a:prstGeom prst="rect">
            <a:avLst/>
          </a:prstGeom>
        </p:spPr>
      </p:pic>
      <p:pic>
        <p:nvPicPr>
          <p:cNvPr id="46" name="Picture 1" descr="cid:image002.jpg@01D35A13.CC2A2970">
            <a:extLst>
              <a:ext uri="{FF2B5EF4-FFF2-40B4-BE49-F238E27FC236}">
                <a16:creationId xmlns:a16="http://schemas.microsoft.com/office/drawing/2014/main" id="{4343C8E7-F33B-4A73-9953-F81899693F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0088" y="4880040"/>
            <a:ext cx="2951099" cy="1862133"/>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7" name="Picture 1" descr="image005">
            <a:extLst>
              <a:ext uri="{FF2B5EF4-FFF2-40B4-BE49-F238E27FC236}">
                <a16:creationId xmlns:a16="http://schemas.microsoft.com/office/drawing/2014/main" id="{D0C65BE5-1473-470C-B895-DFC81AFD96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57802" y="4880041"/>
            <a:ext cx="2826531" cy="1862133"/>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B9833828-A87D-4491-BE3A-B576CCD8E81A}"/>
              </a:ext>
            </a:extLst>
          </p:cNvPr>
          <p:cNvSpPr/>
          <p:nvPr/>
        </p:nvSpPr>
        <p:spPr>
          <a:xfrm>
            <a:off x="3304790" y="3603033"/>
            <a:ext cx="6096000" cy="333617"/>
          </a:xfrm>
          <a:prstGeom prst="rect">
            <a:avLst/>
          </a:prstGeom>
        </p:spPr>
        <p:txBody>
          <a:bodyPr>
            <a:spAutoFit/>
          </a:bodyPr>
          <a:lstStyle/>
          <a:p>
            <a:pPr marL="230321" marR="0" lvl="1" indent="-2303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Nesting of profiles</a:t>
            </a:r>
          </a:p>
        </p:txBody>
      </p:sp>
    </p:spTree>
    <p:extLst>
      <p:ext uri="{BB962C8B-B14F-4D97-AF65-F5344CB8AC3E}">
        <p14:creationId xmlns:p14="http://schemas.microsoft.com/office/powerpoint/2010/main" val="35092260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A5EC984-04AF-4951-9E81-A0AB39048135}"/>
              </a:ext>
            </a:extLst>
          </p:cNvPr>
          <p:cNvSpPr/>
          <p:nvPr/>
        </p:nvSpPr>
        <p:spPr bwMode="auto">
          <a:xfrm>
            <a:off x="6050372" y="1189176"/>
            <a:ext cx="6141630" cy="5668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68F4C84-9C1D-44EC-946F-01AA0C27AF75}"/>
              </a:ext>
            </a:extLst>
          </p:cNvPr>
          <p:cNvSpPr>
            <a:spLocks noGrp="1"/>
          </p:cNvSpPr>
          <p:nvPr>
            <p:ph type="title"/>
          </p:nvPr>
        </p:nvSpPr>
        <p:spPr/>
        <p:txBody>
          <a:bodyPr/>
          <a:lstStyle/>
          <a:p>
            <a:r>
              <a:rPr lang="en-US" dirty="0"/>
              <a:t>Application Gateway</a:t>
            </a:r>
          </a:p>
        </p:txBody>
      </p:sp>
      <p:sp>
        <p:nvSpPr>
          <p:cNvPr id="7" name="Text Placeholder 2">
            <a:extLst>
              <a:ext uri="{FF2B5EF4-FFF2-40B4-BE49-F238E27FC236}">
                <a16:creationId xmlns:a16="http://schemas.microsoft.com/office/drawing/2014/main" id="{201396AA-DF35-458E-BCAC-1A7D82584363}"/>
              </a:ext>
            </a:extLst>
          </p:cNvPr>
          <p:cNvSpPr txBox="1">
            <a:spLocks/>
          </p:cNvSpPr>
          <p:nvPr/>
        </p:nvSpPr>
        <p:spPr>
          <a:xfrm>
            <a:off x="269240" y="1189494"/>
            <a:ext cx="5656673" cy="5431141"/>
          </a:xfrm>
          <a:prstGeom prst="rect">
            <a:avLst/>
          </a:prstGeom>
        </p:spPr>
        <p:txBody>
          <a:bodyPr lIns="179285">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pPr>
            <a:r>
              <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rPr>
              <a:t>Layer 7, per request routing</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HTTP round robin</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Cookie based session affinity</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Multi-site hosting</a:t>
            </a:r>
          </a:p>
          <a:p>
            <a:pPr marL="230321" marR="0" lvl="1" indent="-230321"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URL based routing</a:t>
            </a:r>
          </a:p>
          <a:p>
            <a:pPr marL="0" marR="0" lvl="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pPr>
            <a:r>
              <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rPr>
              <a:t>Application layer s</a:t>
            </a:r>
            <a:r>
              <a:rPr kumimoji="0" lang="en-US" sz="2745" b="0" i="0" u="none" strike="noStrike" kern="1200" cap="none" spc="0" normalizeH="0" baseline="0" noProof="0" dirty="0" err="1">
                <a:ln>
                  <a:noFill/>
                </a:ln>
                <a:gradFill>
                  <a:gsLst>
                    <a:gs pos="3165">
                      <a:srgbClr val="00BCF2"/>
                    </a:gs>
                    <a:gs pos="35000">
                      <a:srgbClr val="00BCF2"/>
                    </a:gs>
                  </a:gsLst>
                  <a:lin ang="5400000" scaled="0"/>
                </a:gradFill>
                <a:effectLst/>
                <a:uLnTx/>
                <a:uFillTx/>
                <a:latin typeface="Segoe UI Light"/>
                <a:ea typeface="+mn-ea"/>
                <a:cs typeface="+mn-cs"/>
              </a:rPr>
              <a:t>ecurity</a:t>
            </a:r>
            <a:endPar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endParaRP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SSL termination</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SSL Policy (protocol version and cipher)</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End to end SSL</a:t>
            </a:r>
          </a:p>
          <a:p>
            <a:pPr marL="230321" marR="0" lvl="1" indent="-230321"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Web Application Firewall</a:t>
            </a:r>
          </a:p>
          <a:p>
            <a:pPr marL="0" marR="0" lvl="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pPr>
            <a:r>
              <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rPr>
              <a:t>Diagnostics and probes</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Access, performance, backend health logs</a:t>
            </a:r>
          </a:p>
          <a:p>
            <a:pPr marL="230321" marR="0" lvl="1" indent="-230321" algn="l" defTabSz="914367" rtl="0" eaLnBrk="1" fontAlgn="auto" latinLnBrk="0" hangingPunct="1">
              <a:lnSpc>
                <a:spcPct val="90000"/>
              </a:lnSpc>
              <a:spcBef>
                <a:spcPct val="20000"/>
              </a:spcBef>
              <a:spcAft>
                <a:spcPts val="60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Monitor metrics &amp; alerts: Total request, Failed requests, Healthy/Unhealthy host counts, Response status distribution (2xx, 3xx, 4xx, 5xx), Throughput</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Custom health probes (HTTP, HTTPS)</a:t>
            </a:r>
          </a:p>
        </p:txBody>
      </p:sp>
      <p:cxnSp>
        <p:nvCxnSpPr>
          <p:cNvPr id="13" name="Straight Arrow Connector 11">
            <a:extLst>
              <a:ext uri="{FF2B5EF4-FFF2-40B4-BE49-F238E27FC236}">
                <a16:creationId xmlns:a16="http://schemas.microsoft.com/office/drawing/2014/main" id="{540BDA8B-C7ED-4E50-9562-F531DA10CC4A}"/>
              </a:ext>
            </a:extLst>
          </p:cNvPr>
          <p:cNvCxnSpPr>
            <a:cxnSpLocks/>
            <a:stCxn id="32" idx="3"/>
            <a:endCxn id="12" idx="1"/>
          </p:cNvCxnSpPr>
          <p:nvPr/>
        </p:nvCxnSpPr>
        <p:spPr>
          <a:xfrm>
            <a:off x="9344366" y="3565287"/>
            <a:ext cx="1476315" cy="1804325"/>
          </a:xfrm>
          <a:prstGeom prst="bentConnector3">
            <a:avLst>
              <a:gd name="adj1" fmla="val 50000"/>
            </a:avLst>
          </a:prstGeom>
          <a:solidFill>
            <a:schemeClr val="accent4">
              <a:lumMod val="50000"/>
            </a:schemeClr>
          </a:solidFill>
          <a:ln w="25400">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4" name="Freeform 27">
            <a:extLst>
              <a:ext uri="{FF2B5EF4-FFF2-40B4-BE49-F238E27FC236}">
                <a16:creationId xmlns:a16="http://schemas.microsoft.com/office/drawing/2014/main" id="{8A8D4EDD-32E1-4043-A7B3-1EC028357DCD}"/>
              </a:ext>
            </a:extLst>
          </p:cNvPr>
          <p:cNvSpPr>
            <a:spLocks noChangeAspect="1"/>
          </p:cNvSpPr>
          <p:nvPr/>
        </p:nvSpPr>
        <p:spPr bwMode="black">
          <a:xfrm>
            <a:off x="6523962" y="2715359"/>
            <a:ext cx="530520" cy="44151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4"/>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1FA61735-FE94-4185-A5C0-37E922DED231}"/>
              </a:ext>
            </a:extLst>
          </p:cNvPr>
          <p:cNvCxnSpPr/>
          <p:nvPr/>
        </p:nvCxnSpPr>
        <p:spPr>
          <a:xfrm>
            <a:off x="7264942" y="2916592"/>
            <a:ext cx="763391" cy="1685"/>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1575489-3BAA-4B5E-AE3E-5118AEA9465A}"/>
              </a:ext>
            </a:extLst>
          </p:cNvPr>
          <p:cNvSpPr/>
          <p:nvPr/>
        </p:nvSpPr>
        <p:spPr bwMode="auto">
          <a:xfrm>
            <a:off x="10820683" y="2770746"/>
            <a:ext cx="1049147" cy="1492094"/>
          </a:xfrm>
          <a:prstGeom prst="rect">
            <a:avLst/>
          </a:prstGeom>
          <a:solidFill>
            <a:schemeClr val="accent5"/>
          </a:solidFill>
          <a:ln w="28575">
            <a:solidFill>
              <a:schemeClr val="accent5">
                <a:lumMod val="90000"/>
              </a:schemeClr>
            </a:solidFill>
            <a:prstDash val="sysDash"/>
            <a:headEnd type="none" w="med" len="med"/>
            <a:tailEnd type="none" w="med" len="med"/>
          </a:ln>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7" name="Straight Arrow Connector 34">
            <a:extLst>
              <a:ext uri="{FF2B5EF4-FFF2-40B4-BE49-F238E27FC236}">
                <a16:creationId xmlns:a16="http://schemas.microsoft.com/office/drawing/2014/main" id="{DBE28D38-3221-43F1-B5E7-D7D4A253B2BD}"/>
              </a:ext>
            </a:extLst>
          </p:cNvPr>
          <p:cNvCxnSpPr>
            <a:cxnSpLocks/>
            <a:stCxn id="32" idx="3"/>
            <a:endCxn id="33" idx="1"/>
          </p:cNvCxnSpPr>
          <p:nvPr/>
        </p:nvCxnSpPr>
        <p:spPr>
          <a:xfrm flipV="1">
            <a:off x="9344367" y="2010031"/>
            <a:ext cx="1476669" cy="1555256"/>
          </a:xfrm>
          <a:prstGeom prst="bentConnector3">
            <a:avLst>
              <a:gd name="adj1" fmla="val 50000"/>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59324E3-32F0-495C-81DA-8A4A04D595EF}"/>
              </a:ext>
            </a:extLst>
          </p:cNvPr>
          <p:cNvSpPr txBox="1"/>
          <p:nvPr/>
        </p:nvSpPr>
        <p:spPr>
          <a:xfrm>
            <a:off x="9496509" y="1442527"/>
            <a:ext cx="1084643" cy="271554"/>
          </a:xfrm>
          <a:prstGeom prst="rect">
            <a:avLst/>
          </a:prstGeom>
          <a:noFill/>
        </p:spPr>
        <p:txBody>
          <a:bodyPr wrap="none" rtlCol="0">
            <a:spAutoFit/>
          </a:bodyPr>
          <a:lstStyle/>
          <a:p>
            <a:pPr marL="0" marR="0" lvl="0" indent="0" algn="r" defTabSz="896214"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3797">
                      <a:srgbClr val="353535"/>
                    </a:gs>
                    <a:gs pos="13000">
                      <a:srgbClr val="353535"/>
                    </a:gs>
                  </a:gsLst>
                  <a:lin ang="5400000" scaled="0"/>
                </a:gradFill>
                <a:effectLst/>
                <a:uLnTx/>
                <a:uFillTx/>
                <a:latin typeface="Segoe UI" panose="020B0502040204020203" pitchFamily="34" charset="0"/>
                <a:ea typeface="+mn-ea"/>
                <a:cs typeface="Segoe UI" panose="020B0502040204020203" pitchFamily="34" charset="0"/>
              </a:rPr>
              <a:t>fabrikam.com</a:t>
            </a:r>
          </a:p>
        </p:txBody>
      </p:sp>
      <p:cxnSp>
        <p:nvCxnSpPr>
          <p:cNvPr id="19" name="Straight Arrow Connector 18">
            <a:extLst>
              <a:ext uri="{FF2B5EF4-FFF2-40B4-BE49-F238E27FC236}">
                <a16:creationId xmlns:a16="http://schemas.microsoft.com/office/drawing/2014/main" id="{04B97259-9B67-4C90-BD33-ECD3F879BC3C}"/>
              </a:ext>
            </a:extLst>
          </p:cNvPr>
          <p:cNvCxnSpPr>
            <a:cxnSpLocks/>
          </p:cNvCxnSpPr>
          <p:nvPr/>
        </p:nvCxnSpPr>
        <p:spPr>
          <a:xfrm flipV="1">
            <a:off x="10038830" y="3547971"/>
            <a:ext cx="781852" cy="13863"/>
          </a:xfrm>
          <a:prstGeom prst="straightConnector1">
            <a:avLst/>
          </a:prstGeom>
          <a:ln w="25400">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0" name="Rectangle 19">
            <a:extLst>
              <a:ext uri="{FF2B5EF4-FFF2-40B4-BE49-F238E27FC236}">
                <a16:creationId xmlns:a16="http://schemas.microsoft.com/office/drawing/2014/main" id="{B9FB3E80-3CB5-47C1-869C-02ACAD4A504C}"/>
              </a:ext>
            </a:extLst>
          </p:cNvPr>
          <p:cNvSpPr/>
          <p:nvPr/>
        </p:nvSpPr>
        <p:spPr>
          <a:xfrm>
            <a:off x="9250112" y="4731473"/>
            <a:ext cx="1398628" cy="271554"/>
          </a:xfrm>
          <a:prstGeom prst="rect">
            <a:avLst/>
          </a:prstGeom>
          <a:solidFill>
            <a:schemeClr val="tx1"/>
          </a:solidFill>
        </p:spPr>
        <p:txBody>
          <a:bodyPr wrap="none" lIns="0" rIns="0">
            <a:spAutoFit/>
          </a:bodyPr>
          <a:lstStyle/>
          <a:p>
            <a:pPr marL="0" marR="0" lvl="0" indent="0" algn="r" defTabSz="896214"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3797">
                      <a:srgbClr val="353535"/>
                    </a:gs>
                    <a:gs pos="13000">
                      <a:srgbClr val="353535"/>
                    </a:gs>
                  </a:gsLst>
                  <a:lin ang="5400000" scaled="0"/>
                </a:gradFill>
                <a:effectLst/>
                <a:uLnTx/>
                <a:uFillTx/>
                <a:latin typeface="Segoe UI" panose="020B0502040204020203" pitchFamily="34" charset="0"/>
                <a:ea typeface="+mn-ea"/>
                <a:cs typeface="Segoe UI" panose="020B0502040204020203" pitchFamily="34" charset="0"/>
              </a:rPr>
              <a:t>contoso.com/video/*</a:t>
            </a:r>
          </a:p>
        </p:txBody>
      </p:sp>
      <p:sp>
        <p:nvSpPr>
          <p:cNvPr id="21" name="TextBox 20">
            <a:extLst>
              <a:ext uri="{FF2B5EF4-FFF2-40B4-BE49-F238E27FC236}">
                <a16:creationId xmlns:a16="http://schemas.microsoft.com/office/drawing/2014/main" id="{640E0822-98F3-4CEE-9972-9B658E7B3B98}"/>
              </a:ext>
            </a:extLst>
          </p:cNvPr>
          <p:cNvSpPr txBox="1"/>
          <p:nvPr/>
        </p:nvSpPr>
        <p:spPr>
          <a:xfrm>
            <a:off x="10820683" y="2808017"/>
            <a:ext cx="1049147" cy="2715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3797">
                      <a:srgbClr val="353535"/>
                    </a:gs>
                    <a:gs pos="13000">
                      <a:srgbClr val="353535"/>
                    </a:gs>
                  </a:gsLst>
                  <a:lin ang="5400000" scaled="0"/>
                </a:gradFill>
                <a:effectLst/>
                <a:uLnTx/>
                <a:uFillTx/>
                <a:latin typeface="Segoe UI" panose="020B0502040204020203" pitchFamily="34" charset="0"/>
                <a:ea typeface="+mn-ea"/>
                <a:cs typeface="Segoe UI" panose="020B0502040204020203" pitchFamily="34" charset="0"/>
              </a:rPr>
              <a:t>Videos</a:t>
            </a:r>
          </a:p>
        </p:txBody>
      </p:sp>
      <p:sp>
        <p:nvSpPr>
          <p:cNvPr id="23" name="Rectangle 22">
            <a:extLst>
              <a:ext uri="{FF2B5EF4-FFF2-40B4-BE49-F238E27FC236}">
                <a16:creationId xmlns:a16="http://schemas.microsoft.com/office/drawing/2014/main" id="{EFD7E8B3-6BAD-4059-B169-200649927146}"/>
              </a:ext>
            </a:extLst>
          </p:cNvPr>
          <p:cNvSpPr/>
          <p:nvPr/>
        </p:nvSpPr>
        <p:spPr>
          <a:xfrm>
            <a:off x="8889912" y="5447089"/>
            <a:ext cx="1691239" cy="271554"/>
          </a:xfrm>
          <a:prstGeom prst="rect">
            <a:avLst/>
          </a:prstGeom>
        </p:spPr>
        <p:txBody>
          <a:bodyPr wrap="none">
            <a:spAutoFit/>
          </a:bodyPr>
          <a:lstStyle/>
          <a:p>
            <a:pPr marL="0" marR="0" lvl="0" indent="0" algn="r" defTabSz="896214"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3797">
                      <a:srgbClr val="353535"/>
                    </a:gs>
                    <a:gs pos="13000">
                      <a:srgbClr val="353535"/>
                    </a:gs>
                  </a:gsLst>
                  <a:lin ang="5400000" scaled="0"/>
                </a:gradFill>
                <a:effectLst/>
                <a:uLnTx/>
                <a:uFillTx/>
                <a:latin typeface="Segoe UI" panose="020B0502040204020203" pitchFamily="34" charset="0"/>
                <a:ea typeface="+mn-ea"/>
                <a:cs typeface="Segoe UI" panose="020B0502040204020203" pitchFamily="34" charset="0"/>
              </a:rPr>
              <a:t>contoso.com/images/*</a:t>
            </a:r>
          </a:p>
        </p:txBody>
      </p:sp>
      <p:sp>
        <p:nvSpPr>
          <p:cNvPr id="24" name="Freeform 27">
            <a:extLst>
              <a:ext uri="{FF2B5EF4-FFF2-40B4-BE49-F238E27FC236}">
                <a16:creationId xmlns:a16="http://schemas.microsoft.com/office/drawing/2014/main" id="{CFA9C029-DC1D-4CC4-9543-D65041236DC5}"/>
              </a:ext>
            </a:extLst>
          </p:cNvPr>
          <p:cNvSpPr>
            <a:spLocks noChangeAspect="1"/>
          </p:cNvSpPr>
          <p:nvPr/>
        </p:nvSpPr>
        <p:spPr bwMode="black">
          <a:xfrm>
            <a:off x="6556498" y="3946962"/>
            <a:ext cx="530520" cy="441518"/>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accent4"/>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F71799EC-AB3A-4DEE-B8E4-926B9822409E}"/>
              </a:ext>
            </a:extLst>
          </p:cNvPr>
          <p:cNvCxnSpPr/>
          <p:nvPr/>
        </p:nvCxnSpPr>
        <p:spPr>
          <a:xfrm>
            <a:off x="7268635" y="4147005"/>
            <a:ext cx="763390" cy="8574"/>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FE9B434-F8C2-4CE0-B075-8B833FA73BF7}"/>
              </a:ext>
            </a:extLst>
          </p:cNvPr>
          <p:cNvSpPr txBox="1"/>
          <p:nvPr/>
        </p:nvSpPr>
        <p:spPr>
          <a:xfrm>
            <a:off x="6503101" y="4311639"/>
            <a:ext cx="1756679" cy="470693"/>
          </a:xfrm>
          <a:prstGeom prst="rect">
            <a:avLst/>
          </a:prstGeom>
        </p:spPr>
        <p:txBody>
          <a:bodyPr wrap="square" lIns="179285" tIns="143428" rIns="179285" bIns="143428" rtlCol="0">
            <a:spAutoFit/>
          </a:bodyPr>
          <a:lstStyle/>
          <a:p>
            <a:pPr marL="0" marR="0" lvl="0" indent="0" algn="r" defTabSz="896214"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3797">
                      <a:srgbClr val="353535"/>
                    </a:gs>
                    <a:gs pos="13000">
                      <a:srgbClr val="353535"/>
                    </a:gs>
                  </a:gsLst>
                  <a:lin ang="5400000" scaled="0"/>
                </a:gradFill>
                <a:effectLst/>
                <a:uLnTx/>
                <a:uFillTx/>
                <a:latin typeface="Segoe UI" panose="020B0502040204020203" pitchFamily="34" charset="0"/>
                <a:ea typeface="+mn-ea"/>
                <a:cs typeface="Segoe UI" panose="020B0502040204020203" pitchFamily="34" charset="0"/>
              </a:rPr>
              <a:t>fabrikam.com</a:t>
            </a:r>
          </a:p>
        </p:txBody>
      </p:sp>
      <p:pic>
        <p:nvPicPr>
          <p:cNvPr id="27" name="Picture 26">
            <a:extLst>
              <a:ext uri="{FF2B5EF4-FFF2-40B4-BE49-F238E27FC236}">
                <a16:creationId xmlns:a16="http://schemas.microsoft.com/office/drawing/2014/main" id="{90F280BE-D8B5-4362-843C-1F83CB0910B3}"/>
              </a:ext>
            </a:extLst>
          </p:cNvPr>
          <p:cNvPicPr>
            <a:picLocks noChangeAspect="1"/>
          </p:cNvPicPr>
          <p:nvPr/>
        </p:nvPicPr>
        <p:blipFill>
          <a:blip r:embed="rId3"/>
          <a:stretch>
            <a:fillRect/>
          </a:stretch>
        </p:blipFill>
        <p:spPr>
          <a:xfrm>
            <a:off x="11165970" y="3220282"/>
            <a:ext cx="358570" cy="358570"/>
          </a:xfrm>
          <a:prstGeom prst="rect">
            <a:avLst/>
          </a:prstGeom>
        </p:spPr>
      </p:pic>
      <p:pic>
        <p:nvPicPr>
          <p:cNvPr id="28" name="Picture 27">
            <a:extLst>
              <a:ext uri="{FF2B5EF4-FFF2-40B4-BE49-F238E27FC236}">
                <a16:creationId xmlns:a16="http://schemas.microsoft.com/office/drawing/2014/main" id="{35BBF41E-0BBF-4613-ABB6-15F0DD758E14}"/>
              </a:ext>
            </a:extLst>
          </p:cNvPr>
          <p:cNvPicPr>
            <a:picLocks noChangeAspect="1"/>
          </p:cNvPicPr>
          <p:nvPr/>
        </p:nvPicPr>
        <p:blipFill>
          <a:blip r:embed="rId3"/>
          <a:stretch>
            <a:fillRect/>
          </a:stretch>
        </p:blipFill>
        <p:spPr>
          <a:xfrm>
            <a:off x="11165970" y="3771417"/>
            <a:ext cx="358570" cy="358570"/>
          </a:xfrm>
          <a:prstGeom prst="rect">
            <a:avLst/>
          </a:prstGeom>
        </p:spPr>
      </p:pic>
      <p:sp>
        <p:nvSpPr>
          <p:cNvPr id="12" name="Rectangle 11">
            <a:extLst>
              <a:ext uri="{FF2B5EF4-FFF2-40B4-BE49-F238E27FC236}">
                <a16:creationId xmlns:a16="http://schemas.microsoft.com/office/drawing/2014/main" id="{5AF5BCA0-3A4A-4088-BA43-8456FA432668}"/>
              </a:ext>
            </a:extLst>
          </p:cNvPr>
          <p:cNvSpPr/>
          <p:nvPr/>
        </p:nvSpPr>
        <p:spPr bwMode="auto">
          <a:xfrm>
            <a:off x="10820682" y="4374195"/>
            <a:ext cx="1049147" cy="1990833"/>
          </a:xfrm>
          <a:prstGeom prst="rect">
            <a:avLst/>
          </a:prstGeom>
          <a:solidFill>
            <a:schemeClr val="accent5"/>
          </a:solidFill>
          <a:ln w="28575">
            <a:solidFill>
              <a:schemeClr val="accent5">
                <a:lumMod val="90000"/>
              </a:schemeClr>
            </a:solidFill>
            <a:prstDash val="sysDash"/>
            <a:headEnd type="none" w="med" len="med"/>
            <a:tailEnd type="none" w="med" len="med"/>
          </a:ln>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TextBox 21">
            <a:extLst>
              <a:ext uri="{FF2B5EF4-FFF2-40B4-BE49-F238E27FC236}">
                <a16:creationId xmlns:a16="http://schemas.microsoft.com/office/drawing/2014/main" id="{8A36405A-C834-4977-A4F0-8F4F47DC30CA}"/>
              </a:ext>
            </a:extLst>
          </p:cNvPr>
          <p:cNvSpPr txBox="1"/>
          <p:nvPr/>
        </p:nvSpPr>
        <p:spPr>
          <a:xfrm>
            <a:off x="10789416" y="4394966"/>
            <a:ext cx="1085599" cy="271554"/>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3797">
                      <a:srgbClr val="353535"/>
                    </a:gs>
                    <a:gs pos="13000">
                      <a:srgbClr val="353535"/>
                    </a:gs>
                  </a:gsLst>
                  <a:lin ang="5400000" scaled="0"/>
                </a:gradFill>
                <a:effectLst/>
                <a:uLnTx/>
                <a:uFillTx/>
                <a:latin typeface="Segoe UI" panose="020B0502040204020203" pitchFamily="34" charset="0"/>
                <a:ea typeface="+mn-ea"/>
                <a:cs typeface="Segoe UI" panose="020B0502040204020203" pitchFamily="34" charset="0"/>
              </a:rPr>
              <a:t>Images</a:t>
            </a:r>
          </a:p>
        </p:txBody>
      </p:sp>
      <p:pic>
        <p:nvPicPr>
          <p:cNvPr id="29" name="Picture 28">
            <a:extLst>
              <a:ext uri="{FF2B5EF4-FFF2-40B4-BE49-F238E27FC236}">
                <a16:creationId xmlns:a16="http://schemas.microsoft.com/office/drawing/2014/main" id="{DE63D4DE-1481-433C-8909-FA781871DEE3}"/>
              </a:ext>
            </a:extLst>
          </p:cNvPr>
          <p:cNvPicPr>
            <a:picLocks noChangeAspect="1"/>
          </p:cNvPicPr>
          <p:nvPr/>
        </p:nvPicPr>
        <p:blipFill>
          <a:blip r:embed="rId3"/>
          <a:stretch>
            <a:fillRect/>
          </a:stretch>
        </p:blipFill>
        <p:spPr>
          <a:xfrm>
            <a:off x="11169256" y="4761864"/>
            <a:ext cx="358570" cy="358570"/>
          </a:xfrm>
          <a:prstGeom prst="rect">
            <a:avLst/>
          </a:prstGeom>
        </p:spPr>
      </p:pic>
      <p:pic>
        <p:nvPicPr>
          <p:cNvPr id="30" name="Picture 29">
            <a:extLst>
              <a:ext uri="{FF2B5EF4-FFF2-40B4-BE49-F238E27FC236}">
                <a16:creationId xmlns:a16="http://schemas.microsoft.com/office/drawing/2014/main" id="{599C2F7C-4B94-4B48-8FA4-F6252BF7101E}"/>
              </a:ext>
            </a:extLst>
          </p:cNvPr>
          <p:cNvPicPr>
            <a:picLocks noChangeAspect="1"/>
          </p:cNvPicPr>
          <p:nvPr/>
        </p:nvPicPr>
        <p:blipFill>
          <a:blip r:embed="rId3"/>
          <a:stretch>
            <a:fillRect/>
          </a:stretch>
        </p:blipFill>
        <p:spPr>
          <a:xfrm>
            <a:off x="11169256" y="5280570"/>
            <a:ext cx="358570" cy="358570"/>
          </a:xfrm>
          <a:prstGeom prst="rect">
            <a:avLst/>
          </a:prstGeom>
        </p:spPr>
      </p:pic>
      <p:pic>
        <p:nvPicPr>
          <p:cNvPr id="31" name="Picture 30">
            <a:extLst>
              <a:ext uri="{FF2B5EF4-FFF2-40B4-BE49-F238E27FC236}">
                <a16:creationId xmlns:a16="http://schemas.microsoft.com/office/drawing/2014/main" id="{955E3089-69FB-4BA3-BACB-3E70AC3B9C35}"/>
              </a:ext>
            </a:extLst>
          </p:cNvPr>
          <p:cNvPicPr>
            <a:picLocks noChangeAspect="1"/>
          </p:cNvPicPr>
          <p:nvPr/>
        </p:nvPicPr>
        <p:blipFill>
          <a:blip r:embed="rId3"/>
          <a:stretch>
            <a:fillRect/>
          </a:stretch>
        </p:blipFill>
        <p:spPr>
          <a:xfrm>
            <a:off x="11169256" y="5799275"/>
            <a:ext cx="358570" cy="358570"/>
          </a:xfrm>
          <a:prstGeom prst="rect">
            <a:avLst/>
          </a:prstGeom>
        </p:spPr>
      </p:pic>
      <p:sp>
        <p:nvSpPr>
          <p:cNvPr id="11" name="TextBox 10">
            <a:extLst>
              <a:ext uri="{FF2B5EF4-FFF2-40B4-BE49-F238E27FC236}">
                <a16:creationId xmlns:a16="http://schemas.microsoft.com/office/drawing/2014/main" id="{853EAB91-3629-4628-9320-C67CBD653932}"/>
              </a:ext>
            </a:extLst>
          </p:cNvPr>
          <p:cNvSpPr txBox="1"/>
          <p:nvPr/>
        </p:nvSpPr>
        <p:spPr>
          <a:xfrm>
            <a:off x="6503101" y="2975567"/>
            <a:ext cx="1756679" cy="470693"/>
          </a:xfrm>
          <a:prstGeom prst="rect">
            <a:avLst/>
          </a:prstGeom>
        </p:spPr>
        <p:txBody>
          <a:bodyPr wrap="square" lIns="179285" tIns="143428" rIns="179285" bIns="143428" rtlCol="0">
            <a:spAutoFit/>
          </a:bodyPr>
          <a:lstStyle/>
          <a:p>
            <a:pPr marL="0" marR="0" lvl="0" indent="0" algn="r" defTabSz="896214"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3797">
                      <a:srgbClr val="353535"/>
                    </a:gs>
                    <a:gs pos="13000">
                      <a:srgbClr val="353535"/>
                    </a:gs>
                  </a:gsLst>
                  <a:lin ang="5400000" scaled="0"/>
                </a:gradFill>
                <a:effectLst/>
                <a:uLnTx/>
                <a:uFillTx/>
                <a:latin typeface="Segoe UI" panose="020B0502040204020203" pitchFamily="34" charset="0"/>
                <a:ea typeface="+mn-ea"/>
                <a:cs typeface="Segoe UI" panose="020B0502040204020203" pitchFamily="34" charset="0"/>
              </a:rPr>
              <a:t>contoso.com</a:t>
            </a:r>
          </a:p>
        </p:txBody>
      </p:sp>
      <p:sp>
        <p:nvSpPr>
          <p:cNvPr id="33" name="Rectangle 32">
            <a:extLst>
              <a:ext uri="{FF2B5EF4-FFF2-40B4-BE49-F238E27FC236}">
                <a16:creationId xmlns:a16="http://schemas.microsoft.com/office/drawing/2014/main" id="{2933422F-F922-4310-AC74-F7800880D0A8}"/>
              </a:ext>
            </a:extLst>
          </p:cNvPr>
          <p:cNvSpPr/>
          <p:nvPr/>
        </p:nvSpPr>
        <p:spPr bwMode="auto">
          <a:xfrm>
            <a:off x="10821035" y="1442527"/>
            <a:ext cx="1048442" cy="1135008"/>
          </a:xfrm>
          <a:prstGeom prst="rect">
            <a:avLst/>
          </a:prstGeom>
          <a:solidFill>
            <a:schemeClr val="accent5"/>
          </a:solidFill>
          <a:ln w="28575">
            <a:solidFill>
              <a:schemeClr val="accent5">
                <a:lumMod val="90000"/>
              </a:schemeClr>
            </a:solidFill>
            <a:prstDash val="sysDash"/>
            <a:headEnd type="none" w="med" len="med"/>
            <a:tailEnd type="none" w="med" len="med"/>
          </a:ln>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7" name="Picture 36">
            <a:extLst>
              <a:ext uri="{FF2B5EF4-FFF2-40B4-BE49-F238E27FC236}">
                <a16:creationId xmlns:a16="http://schemas.microsoft.com/office/drawing/2014/main" id="{33C54290-2E8E-4DAB-BEBD-3AAE2F16ED1C}"/>
              </a:ext>
            </a:extLst>
          </p:cNvPr>
          <p:cNvPicPr>
            <a:picLocks noChangeAspect="1"/>
          </p:cNvPicPr>
          <p:nvPr/>
        </p:nvPicPr>
        <p:blipFill>
          <a:blip r:embed="rId3"/>
          <a:stretch>
            <a:fillRect/>
          </a:stretch>
        </p:blipFill>
        <p:spPr>
          <a:xfrm>
            <a:off x="11165970" y="2108403"/>
            <a:ext cx="358570" cy="358570"/>
          </a:xfrm>
          <a:prstGeom prst="rect">
            <a:avLst/>
          </a:prstGeom>
        </p:spPr>
      </p:pic>
      <p:pic>
        <p:nvPicPr>
          <p:cNvPr id="38" name="Picture 37">
            <a:extLst>
              <a:ext uri="{FF2B5EF4-FFF2-40B4-BE49-F238E27FC236}">
                <a16:creationId xmlns:a16="http://schemas.microsoft.com/office/drawing/2014/main" id="{68E16C3A-53F7-4BBA-8CDD-9FC1C3DEF062}"/>
              </a:ext>
            </a:extLst>
          </p:cNvPr>
          <p:cNvPicPr>
            <a:picLocks noChangeAspect="1"/>
          </p:cNvPicPr>
          <p:nvPr/>
        </p:nvPicPr>
        <p:blipFill>
          <a:blip r:embed="rId3"/>
          <a:stretch>
            <a:fillRect/>
          </a:stretch>
        </p:blipFill>
        <p:spPr>
          <a:xfrm>
            <a:off x="11165970" y="1623133"/>
            <a:ext cx="358570" cy="358570"/>
          </a:xfrm>
          <a:prstGeom prst="rect">
            <a:avLst/>
          </a:prstGeom>
        </p:spPr>
      </p:pic>
      <p:sp>
        <p:nvSpPr>
          <p:cNvPr id="32" name="Rectangle 31">
            <a:extLst>
              <a:ext uri="{FF2B5EF4-FFF2-40B4-BE49-F238E27FC236}">
                <a16:creationId xmlns:a16="http://schemas.microsoft.com/office/drawing/2014/main" id="{D8C3FEFA-3E93-4E15-8DF3-B513500D420B}"/>
              </a:ext>
            </a:extLst>
          </p:cNvPr>
          <p:cNvSpPr/>
          <p:nvPr/>
        </p:nvSpPr>
        <p:spPr bwMode="auto">
          <a:xfrm>
            <a:off x="8203968" y="2569871"/>
            <a:ext cx="1140399" cy="1990833"/>
          </a:xfrm>
          <a:prstGeom prst="rect">
            <a:avLst/>
          </a:prstGeom>
          <a:solidFill>
            <a:schemeClr val="accent5"/>
          </a:solidFill>
          <a:ln w="28575">
            <a:solidFill>
              <a:schemeClr val="accent5">
                <a:lumMod val="90000"/>
              </a:schemeClr>
            </a:solidFill>
            <a:prstDash val="sysDash"/>
            <a:headEnd type="none" w="med" len="med"/>
            <a:tailEnd type="none" w="med" len="med"/>
          </a:ln>
          <a:sp3d>
            <a:bevelT/>
          </a:sp3d>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TextBox 35">
            <a:extLst>
              <a:ext uri="{FF2B5EF4-FFF2-40B4-BE49-F238E27FC236}">
                <a16:creationId xmlns:a16="http://schemas.microsoft.com/office/drawing/2014/main" id="{A70175F1-98A5-4097-A6FF-F0A75623E54B}"/>
              </a:ext>
            </a:extLst>
          </p:cNvPr>
          <p:cNvSpPr txBox="1"/>
          <p:nvPr/>
        </p:nvSpPr>
        <p:spPr>
          <a:xfrm>
            <a:off x="8264634" y="2672228"/>
            <a:ext cx="1139680" cy="452590"/>
          </a:xfrm>
          <a:prstGeom prst="rect">
            <a:avLst/>
          </a:prstGeom>
          <a:noFill/>
        </p:spPr>
        <p:txBody>
          <a:bodyPr wrap="square" rtlCol="0">
            <a:sp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dirty="0">
                <a:ln>
                  <a:noFill/>
                </a:ln>
                <a:gradFill>
                  <a:gsLst>
                    <a:gs pos="3797">
                      <a:srgbClr val="353535"/>
                    </a:gs>
                    <a:gs pos="13000">
                      <a:srgbClr val="353535"/>
                    </a:gs>
                  </a:gsLst>
                  <a:lin ang="5400000" scaled="0"/>
                </a:gradFill>
                <a:effectLst/>
                <a:uLnTx/>
                <a:uFillTx/>
                <a:latin typeface="Segoe UI" panose="020B0502040204020203" pitchFamily="34" charset="0"/>
                <a:ea typeface="+mn-ea"/>
                <a:cs typeface="Segoe UI" panose="020B0502040204020203" pitchFamily="34" charset="0"/>
              </a:rPr>
              <a:t>Application Gateway</a:t>
            </a:r>
          </a:p>
        </p:txBody>
      </p:sp>
      <p:sp>
        <p:nvSpPr>
          <p:cNvPr id="40" name="Freeform 5">
            <a:extLst>
              <a:ext uri="{FF2B5EF4-FFF2-40B4-BE49-F238E27FC236}">
                <a16:creationId xmlns:a16="http://schemas.microsoft.com/office/drawing/2014/main" id="{834A6D80-DED1-4091-90E8-EE978B7E616C}"/>
              </a:ext>
            </a:extLst>
          </p:cNvPr>
          <p:cNvSpPr>
            <a:spLocks noEditPoints="1"/>
          </p:cNvSpPr>
          <p:nvPr/>
        </p:nvSpPr>
        <p:spPr bwMode="auto">
          <a:xfrm>
            <a:off x="8330766" y="3380541"/>
            <a:ext cx="925994" cy="924438"/>
          </a:xfrm>
          <a:custGeom>
            <a:avLst/>
            <a:gdLst>
              <a:gd name="T0" fmla="*/ 124 w 287"/>
              <a:gd name="T1" fmla="*/ 9 h 287"/>
              <a:gd name="T2" fmla="*/ 140 w 287"/>
              <a:gd name="T3" fmla="*/ 286 h 287"/>
              <a:gd name="T4" fmla="*/ 286 w 287"/>
              <a:gd name="T5" fmla="*/ 146 h 287"/>
              <a:gd name="T6" fmla="*/ 169 w 287"/>
              <a:gd name="T7" fmla="*/ 188 h 287"/>
              <a:gd name="T8" fmla="*/ 174 w 287"/>
              <a:gd name="T9" fmla="*/ 218 h 287"/>
              <a:gd name="T10" fmla="*/ 118 w 287"/>
              <a:gd name="T11" fmla="*/ 214 h 287"/>
              <a:gd name="T12" fmla="*/ 109 w 287"/>
              <a:gd name="T13" fmla="*/ 182 h 287"/>
              <a:gd name="T14" fmla="*/ 79 w 287"/>
              <a:gd name="T15" fmla="*/ 172 h 287"/>
              <a:gd name="T16" fmla="*/ 207 w 287"/>
              <a:gd name="T17" fmla="*/ 150 h 287"/>
              <a:gd name="T18" fmla="*/ 155 w 287"/>
              <a:gd name="T19" fmla="*/ 92 h 287"/>
              <a:gd name="T20" fmla="*/ 168 w 287"/>
              <a:gd name="T21" fmla="*/ 77 h 287"/>
              <a:gd name="T22" fmla="*/ 170 w 287"/>
              <a:gd name="T23" fmla="*/ 67 h 287"/>
              <a:gd name="T24" fmla="*/ 168 w 287"/>
              <a:gd name="T25" fmla="*/ 58 h 287"/>
              <a:gd name="T26" fmla="*/ 156 w 287"/>
              <a:gd name="T27" fmla="*/ 44 h 287"/>
              <a:gd name="T28" fmla="*/ 144 w 287"/>
              <a:gd name="T29" fmla="*/ 40 h 287"/>
              <a:gd name="T30" fmla="*/ 134 w 287"/>
              <a:gd name="T31" fmla="*/ 42 h 287"/>
              <a:gd name="T32" fmla="*/ 121 w 287"/>
              <a:gd name="T33" fmla="*/ 51 h 287"/>
              <a:gd name="T34" fmla="*/ 115 w 287"/>
              <a:gd name="T35" fmla="*/ 64 h 287"/>
              <a:gd name="T36" fmla="*/ 116 w 287"/>
              <a:gd name="T37" fmla="*/ 74 h 287"/>
              <a:gd name="T38" fmla="*/ 123 w 287"/>
              <a:gd name="T39" fmla="*/ 88 h 287"/>
              <a:gd name="T40" fmla="*/ 139 w 287"/>
              <a:gd name="T41" fmla="*/ 95 h 287"/>
              <a:gd name="T42" fmla="*/ 146 w 287"/>
              <a:gd name="T43" fmla="*/ 95 h 287"/>
              <a:gd name="T44" fmla="*/ 161 w 287"/>
              <a:gd name="T45" fmla="*/ 83 h 287"/>
              <a:gd name="T46" fmla="*/ 162 w 287"/>
              <a:gd name="T47" fmla="*/ 82 h 287"/>
              <a:gd name="T48" fmla="*/ 157 w 287"/>
              <a:gd name="T49" fmla="*/ 82 h 287"/>
              <a:gd name="T50" fmla="*/ 150 w 287"/>
              <a:gd name="T51" fmla="*/ 80 h 287"/>
              <a:gd name="T52" fmla="*/ 136 w 287"/>
              <a:gd name="T53" fmla="*/ 67 h 287"/>
              <a:gd name="T54" fmla="*/ 148 w 287"/>
              <a:gd name="T55" fmla="*/ 63 h 287"/>
              <a:gd name="T56" fmla="*/ 163 w 287"/>
              <a:gd name="T57" fmla="*/ 74 h 287"/>
              <a:gd name="T58" fmla="*/ 166 w 287"/>
              <a:gd name="T59" fmla="*/ 64 h 287"/>
              <a:gd name="T60" fmla="*/ 166 w 287"/>
              <a:gd name="T61" fmla="*/ 74 h 287"/>
              <a:gd name="T62" fmla="*/ 155 w 287"/>
              <a:gd name="T63" fmla="*/ 64 h 287"/>
              <a:gd name="T64" fmla="*/ 151 w 287"/>
              <a:gd name="T65" fmla="*/ 55 h 287"/>
              <a:gd name="T66" fmla="*/ 160 w 287"/>
              <a:gd name="T67" fmla="*/ 53 h 287"/>
              <a:gd name="T68" fmla="*/ 159 w 287"/>
              <a:gd name="T69" fmla="*/ 50 h 287"/>
              <a:gd name="T70" fmla="*/ 158 w 287"/>
              <a:gd name="T71" fmla="*/ 50 h 287"/>
              <a:gd name="T72" fmla="*/ 145 w 287"/>
              <a:gd name="T73" fmla="*/ 44 h 287"/>
              <a:gd name="T74" fmla="*/ 155 w 287"/>
              <a:gd name="T75" fmla="*/ 47 h 287"/>
              <a:gd name="T76" fmla="*/ 150 w 287"/>
              <a:gd name="T77" fmla="*/ 49 h 287"/>
              <a:gd name="T78" fmla="*/ 139 w 287"/>
              <a:gd name="T79" fmla="*/ 49 h 287"/>
              <a:gd name="T80" fmla="*/ 127 w 287"/>
              <a:gd name="T81" fmla="*/ 50 h 287"/>
              <a:gd name="T82" fmla="*/ 136 w 287"/>
              <a:gd name="T83" fmla="*/ 52 h 287"/>
              <a:gd name="T84" fmla="*/ 130 w 287"/>
              <a:gd name="T85" fmla="*/ 61 h 287"/>
              <a:gd name="T86" fmla="*/ 125 w 287"/>
              <a:gd name="T87" fmla="*/ 55 h 287"/>
              <a:gd name="T88" fmla="*/ 124 w 287"/>
              <a:gd name="T89" fmla="*/ 52 h 287"/>
              <a:gd name="T90" fmla="*/ 124 w 287"/>
              <a:gd name="T91" fmla="*/ 53 h 287"/>
              <a:gd name="T92" fmla="*/ 123 w 287"/>
              <a:gd name="T93" fmla="*/ 53 h 287"/>
              <a:gd name="T94" fmla="*/ 123 w 287"/>
              <a:gd name="T95" fmla="*/ 54 h 287"/>
              <a:gd name="T96" fmla="*/ 123 w 287"/>
              <a:gd name="T97" fmla="*/ 78 h 287"/>
              <a:gd name="T98" fmla="*/ 120 w 287"/>
              <a:gd name="T99" fmla="*/ 78 h 287"/>
              <a:gd name="T100" fmla="*/ 118 w 287"/>
              <a:gd name="T101" fmla="*/ 69 h 287"/>
              <a:gd name="T102" fmla="*/ 121 w 287"/>
              <a:gd name="T103" fmla="*/ 57 h 287"/>
              <a:gd name="T104" fmla="*/ 124 w 287"/>
              <a:gd name="T105" fmla="*/ 73 h 287"/>
              <a:gd name="T106" fmla="*/ 143 w 287"/>
              <a:gd name="T107" fmla="*/ 92 h 287"/>
              <a:gd name="T108" fmla="*/ 127 w 287"/>
              <a:gd name="T109" fmla="*/ 87 h 287"/>
              <a:gd name="T110" fmla="*/ 128 w 287"/>
              <a:gd name="T111" fmla="*/ 80 h 287"/>
              <a:gd name="T112" fmla="*/ 144 w 287"/>
              <a:gd name="T113" fmla="*/ 86 h 287"/>
              <a:gd name="T114" fmla="*/ 154 w 287"/>
              <a:gd name="T115" fmla="*/ 85 h 287"/>
              <a:gd name="T116" fmla="*/ 152 w 287"/>
              <a:gd name="T117" fmla="*/ 9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87">
                <a:moveTo>
                  <a:pt x="286" y="142"/>
                </a:moveTo>
                <a:cubicBezTo>
                  <a:pt x="287" y="139"/>
                  <a:pt x="285" y="136"/>
                  <a:pt x="284" y="132"/>
                </a:cubicBezTo>
                <a:cubicBezTo>
                  <a:pt x="282" y="130"/>
                  <a:pt x="282" y="128"/>
                  <a:pt x="280" y="126"/>
                </a:cubicBezTo>
                <a:cubicBezTo>
                  <a:pt x="240" y="86"/>
                  <a:pt x="201" y="47"/>
                  <a:pt x="161" y="7"/>
                </a:cubicBezTo>
                <a:cubicBezTo>
                  <a:pt x="158" y="4"/>
                  <a:pt x="154" y="2"/>
                  <a:pt x="150" y="1"/>
                </a:cubicBezTo>
                <a:cubicBezTo>
                  <a:pt x="149" y="1"/>
                  <a:pt x="148" y="0"/>
                  <a:pt x="146" y="0"/>
                </a:cubicBezTo>
                <a:cubicBezTo>
                  <a:pt x="145" y="0"/>
                  <a:pt x="143" y="0"/>
                  <a:pt x="141" y="0"/>
                </a:cubicBezTo>
                <a:cubicBezTo>
                  <a:pt x="138" y="0"/>
                  <a:pt x="136" y="1"/>
                  <a:pt x="134" y="2"/>
                </a:cubicBezTo>
                <a:cubicBezTo>
                  <a:pt x="130" y="4"/>
                  <a:pt x="127" y="6"/>
                  <a:pt x="124" y="9"/>
                </a:cubicBezTo>
                <a:cubicBezTo>
                  <a:pt x="85" y="48"/>
                  <a:pt x="46" y="86"/>
                  <a:pt x="8" y="125"/>
                </a:cubicBezTo>
                <a:cubicBezTo>
                  <a:pt x="6" y="127"/>
                  <a:pt x="4" y="130"/>
                  <a:pt x="3" y="132"/>
                </a:cubicBezTo>
                <a:cubicBezTo>
                  <a:pt x="2" y="134"/>
                  <a:pt x="1" y="135"/>
                  <a:pt x="1" y="137"/>
                </a:cubicBezTo>
                <a:cubicBezTo>
                  <a:pt x="0" y="141"/>
                  <a:pt x="0" y="144"/>
                  <a:pt x="0" y="148"/>
                </a:cubicBezTo>
                <a:cubicBezTo>
                  <a:pt x="1" y="151"/>
                  <a:pt x="2" y="155"/>
                  <a:pt x="5" y="158"/>
                </a:cubicBezTo>
                <a:cubicBezTo>
                  <a:pt x="6" y="159"/>
                  <a:pt x="7" y="161"/>
                  <a:pt x="8" y="162"/>
                </a:cubicBezTo>
                <a:cubicBezTo>
                  <a:pt x="47" y="201"/>
                  <a:pt x="86" y="240"/>
                  <a:pt x="126" y="280"/>
                </a:cubicBezTo>
                <a:cubicBezTo>
                  <a:pt x="128" y="282"/>
                  <a:pt x="132" y="284"/>
                  <a:pt x="136" y="286"/>
                </a:cubicBezTo>
                <a:cubicBezTo>
                  <a:pt x="137" y="286"/>
                  <a:pt x="138" y="287"/>
                  <a:pt x="140" y="286"/>
                </a:cubicBezTo>
                <a:cubicBezTo>
                  <a:pt x="141" y="287"/>
                  <a:pt x="141" y="287"/>
                  <a:pt x="141" y="287"/>
                </a:cubicBezTo>
                <a:cubicBezTo>
                  <a:pt x="142" y="287"/>
                  <a:pt x="144" y="287"/>
                  <a:pt x="146" y="287"/>
                </a:cubicBezTo>
                <a:cubicBezTo>
                  <a:pt x="146" y="286"/>
                  <a:pt x="146" y="286"/>
                  <a:pt x="146" y="286"/>
                </a:cubicBezTo>
                <a:cubicBezTo>
                  <a:pt x="150" y="287"/>
                  <a:pt x="154" y="285"/>
                  <a:pt x="157" y="283"/>
                </a:cubicBezTo>
                <a:cubicBezTo>
                  <a:pt x="159" y="282"/>
                  <a:pt x="160" y="281"/>
                  <a:pt x="161" y="280"/>
                </a:cubicBezTo>
                <a:cubicBezTo>
                  <a:pt x="199" y="242"/>
                  <a:pt x="236" y="205"/>
                  <a:pt x="274" y="167"/>
                </a:cubicBezTo>
                <a:cubicBezTo>
                  <a:pt x="276" y="165"/>
                  <a:pt x="278" y="163"/>
                  <a:pt x="280" y="160"/>
                </a:cubicBezTo>
                <a:cubicBezTo>
                  <a:pt x="283" y="157"/>
                  <a:pt x="285" y="154"/>
                  <a:pt x="286" y="150"/>
                </a:cubicBezTo>
                <a:cubicBezTo>
                  <a:pt x="286" y="148"/>
                  <a:pt x="286" y="147"/>
                  <a:pt x="286" y="146"/>
                </a:cubicBezTo>
                <a:cubicBezTo>
                  <a:pt x="287" y="145"/>
                  <a:pt x="287" y="145"/>
                  <a:pt x="287" y="145"/>
                </a:cubicBezTo>
                <a:cubicBezTo>
                  <a:pt x="287" y="143"/>
                  <a:pt x="287" y="143"/>
                  <a:pt x="287" y="143"/>
                </a:cubicBezTo>
                <a:lnTo>
                  <a:pt x="286" y="142"/>
                </a:lnTo>
                <a:close/>
                <a:moveTo>
                  <a:pt x="220" y="192"/>
                </a:moveTo>
                <a:cubicBezTo>
                  <a:pt x="220" y="193"/>
                  <a:pt x="220" y="194"/>
                  <a:pt x="220" y="195"/>
                </a:cubicBezTo>
                <a:cubicBezTo>
                  <a:pt x="204" y="195"/>
                  <a:pt x="189" y="195"/>
                  <a:pt x="174" y="195"/>
                </a:cubicBezTo>
                <a:cubicBezTo>
                  <a:pt x="173" y="194"/>
                  <a:pt x="172" y="194"/>
                  <a:pt x="171" y="193"/>
                </a:cubicBezTo>
                <a:cubicBezTo>
                  <a:pt x="170" y="192"/>
                  <a:pt x="170" y="190"/>
                  <a:pt x="169" y="189"/>
                </a:cubicBezTo>
                <a:cubicBezTo>
                  <a:pt x="169" y="188"/>
                  <a:pt x="169" y="188"/>
                  <a:pt x="169" y="188"/>
                </a:cubicBezTo>
                <a:cubicBezTo>
                  <a:pt x="172" y="183"/>
                  <a:pt x="172" y="182"/>
                  <a:pt x="179" y="182"/>
                </a:cubicBezTo>
                <a:cubicBezTo>
                  <a:pt x="185" y="182"/>
                  <a:pt x="190" y="182"/>
                  <a:pt x="195" y="182"/>
                </a:cubicBezTo>
                <a:cubicBezTo>
                  <a:pt x="179" y="166"/>
                  <a:pt x="164" y="151"/>
                  <a:pt x="148" y="135"/>
                </a:cubicBezTo>
                <a:cubicBezTo>
                  <a:pt x="148" y="135"/>
                  <a:pt x="148" y="135"/>
                  <a:pt x="148" y="135"/>
                </a:cubicBezTo>
                <a:cubicBezTo>
                  <a:pt x="148" y="167"/>
                  <a:pt x="148" y="199"/>
                  <a:pt x="148" y="231"/>
                </a:cubicBezTo>
                <a:cubicBezTo>
                  <a:pt x="152" y="226"/>
                  <a:pt x="157" y="222"/>
                  <a:pt x="161" y="218"/>
                </a:cubicBezTo>
                <a:cubicBezTo>
                  <a:pt x="163" y="215"/>
                  <a:pt x="166" y="214"/>
                  <a:pt x="169" y="214"/>
                </a:cubicBezTo>
                <a:cubicBezTo>
                  <a:pt x="169" y="214"/>
                  <a:pt x="170" y="214"/>
                  <a:pt x="171" y="214"/>
                </a:cubicBezTo>
                <a:cubicBezTo>
                  <a:pt x="172" y="216"/>
                  <a:pt x="173" y="217"/>
                  <a:pt x="174" y="218"/>
                </a:cubicBezTo>
                <a:cubicBezTo>
                  <a:pt x="174" y="220"/>
                  <a:pt x="174" y="221"/>
                  <a:pt x="174" y="223"/>
                </a:cubicBezTo>
                <a:cubicBezTo>
                  <a:pt x="170" y="229"/>
                  <a:pt x="164" y="234"/>
                  <a:pt x="159" y="239"/>
                </a:cubicBezTo>
                <a:cubicBezTo>
                  <a:pt x="153" y="244"/>
                  <a:pt x="147" y="250"/>
                  <a:pt x="142" y="256"/>
                </a:cubicBezTo>
                <a:cubicBezTo>
                  <a:pt x="141" y="256"/>
                  <a:pt x="141" y="256"/>
                  <a:pt x="141" y="256"/>
                </a:cubicBezTo>
                <a:cubicBezTo>
                  <a:pt x="140" y="255"/>
                  <a:pt x="139" y="255"/>
                  <a:pt x="139" y="254"/>
                </a:cubicBezTo>
                <a:cubicBezTo>
                  <a:pt x="130" y="245"/>
                  <a:pt x="121" y="236"/>
                  <a:pt x="112" y="228"/>
                </a:cubicBezTo>
                <a:cubicBezTo>
                  <a:pt x="111" y="226"/>
                  <a:pt x="110" y="225"/>
                  <a:pt x="109" y="223"/>
                </a:cubicBezTo>
                <a:cubicBezTo>
                  <a:pt x="108" y="220"/>
                  <a:pt x="109" y="217"/>
                  <a:pt x="112" y="214"/>
                </a:cubicBezTo>
                <a:cubicBezTo>
                  <a:pt x="114" y="214"/>
                  <a:pt x="116" y="214"/>
                  <a:pt x="118" y="214"/>
                </a:cubicBezTo>
                <a:cubicBezTo>
                  <a:pt x="119" y="215"/>
                  <a:pt x="120" y="216"/>
                  <a:pt x="122" y="218"/>
                </a:cubicBezTo>
                <a:cubicBezTo>
                  <a:pt x="126" y="222"/>
                  <a:pt x="130" y="226"/>
                  <a:pt x="134" y="230"/>
                </a:cubicBezTo>
                <a:cubicBezTo>
                  <a:pt x="135" y="230"/>
                  <a:pt x="135" y="230"/>
                  <a:pt x="135" y="230"/>
                </a:cubicBezTo>
                <a:cubicBezTo>
                  <a:pt x="135" y="230"/>
                  <a:pt x="135" y="230"/>
                  <a:pt x="135" y="230"/>
                </a:cubicBezTo>
                <a:cubicBezTo>
                  <a:pt x="135" y="199"/>
                  <a:pt x="135" y="168"/>
                  <a:pt x="135" y="136"/>
                </a:cubicBezTo>
                <a:cubicBezTo>
                  <a:pt x="135" y="136"/>
                  <a:pt x="135" y="136"/>
                  <a:pt x="135" y="136"/>
                </a:cubicBezTo>
                <a:cubicBezTo>
                  <a:pt x="119" y="151"/>
                  <a:pt x="104" y="167"/>
                  <a:pt x="88" y="182"/>
                </a:cubicBezTo>
                <a:cubicBezTo>
                  <a:pt x="94" y="182"/>
                  <a:pt x="100" y="182"/>
                  <a:pt x="106" y="182"/>
                </a:cubicBezTo>
                <a:cubicBezTo>
                  <a:pt x="107" y="182"/>
                  <a:pt x="108" y="182"/>
                  <a:pt x="109" y="182"/>
                </a:cubicBezTo>
                <a:cubicBezTo>
                  <a:pt x="112" y="183"/>
                  <a:pt x="113" y="184"/>
                  <a:pt x="115" y="187"/>
                </a:cubicBezTo>
                <a:cubicBezTo>
                  <a:pt x="115" y="191"/>
                  <a:pt x="114" y="194"/>
                  <a:pt x="110" y="195"/>
                </a:cubicBezTo>
                <a:cubicBezTo>
                  <a:pt x="95" y="195"/>
                  <a:pt x="80" y="195"/>
                  <a:pt x="65" y="195"/>
                </a:cubicBezTo>
                <a:cubicBezTo>
                  <a:pt x="65" y="180"/>
                  <a:pt x="65" y="165"/>
                  <a:pt x="65" y="150"/>
                </a:cubicBezTo>
                <a:cubicBezTo>
                  <a:pt x="66" y="148"/>
                  <a:pt x="67" y="146"/>
                  <a:pt x="69" y="145"/>
                </a:cubicBezTo>
                <a:cubicBezTo>
                  <a:pt x="73" y="145"/>
                  <a:pt x="75" y="146"/>
                  <a:pt x="77" y="149"/>
                </a:cubicBezTo>
                <a:cubicBezTo>
                  <a:pt x="79" y="153"/>
                  <a:pt x="78" y="158"/>
                  <a:pt x="78" y="163"/>
                </a:cubicBezTo>
                <a:cubicBezTo>
                  <a:pt x="78" y="166"/>
                  <a:pt x="78" y="169"/>
                  <a:pt x="78" y="172"/>
                </a:cubicBezTo>
                <a:cubicBezTo>
                  <a:pt x="79" y="172"/>
                  <a:pt x="79" y="172"/>
                  <a:pt x="79" y="172"/>
                </a:cubicBezTo>
                <a:cubicBezTo>
                  <a:pt x="97" y="153"/>
                  <a:pt x="116" y="135"/>
                  <a:pt x="135" y="116"/>
                </a:cubicBezTo>
                <a:cubicBezTo>
                  <a:pt x="135" y="110"/>
                  <a:pt x="135" y="105"/>
                  <a:pt x="135" y="99"/>
                </a:cubicBezTo>
                <a:cubicBezTo>
                  <a:pt x="121" y="95"/>
                  <a:pt x="111" y="83"/>
                  <a:pt x="111" y="68"/>
                </a:cubicBezTo>
                <a:cubicBezTo>
                  <a:pt x="111" y="50"/>
                  <a:pt x="125" y="36"/>
                  <a:pt x="143" y="36"/>
                </a:cubicBezTo>
                <a:cubicBezTo>
                  <a:pt x="160" y="36"/>
                  <a:pt x="175" y="50"/>
                  <a:pt x="175" y="68"/>
                </a:cubicBezTo>
                <a:cubicBezTo>
                  <a:pt x="175" y="84"/>
                  <a:pt x="163" y="97"/>
                  <a:pt x="148" y="99"/>
                </a:cubicBezTo>
                <a:cubicBezTo>
                  <a:pt x="148" y="105"/>
                  <a:pt x="148" y="110"/>
                  <a:pt x="148" y="115"/>
                </a:cubicBezTo>
                <a:cubicBezTo>
                  <a:pt x="168" y="135"/>
                  <a:pt x="187" y="155"/>
                  <a:pt x="207" y="174"/>
                </a:cubicBezTo>
                <a:cubicBezTo>
                  <a:pt x="207" y="166"/>
                  <a:pt x="207" y="158"/>
                  <a:pt x="207" y="150"/>
                </a:cubicBezTo>
                <a:cubicBezTo>
                  <a:pt x="210" y="145"/>
                  <a:pt x="210" y="145"/>
                  <a:pt x="215" y="145"/>
                </a:cubicBezTo>
                <a:cubicBezTo>
                  <a:pt x="216" y="146"/>
                  <a:pt x="218" y="147"/>
                  <a:pt x="219" y="148"/>
                </a:cubicBezTo>
                <a:cubicBezTo>
                  <a:pt x="220" y="152"/>
                  <a:pt x="220" y="155"/>
                  <a:pt x="220" y="159"/>
                </a:cubicBezTo>
                <a:cubicBezTo>
                  <a:pt x="220" y="170"/>
                  <a:pt x="220" y="181"/>
                  <a:pt x="220" y="192"/>
                </a:cubicBezTo>
                <a:close/>
                <a:moveTo>
                  <a:pt x="149" y="95"/>
                </a:moveTo>
                <a:cubicBezTo>
                  <a:pt x="149" y="95"/>
                  <a:pt x="150" y="94"/>
                  <a:pt x="150" y="94"/>
                </a:cubicBezTo>
                <a:cubicBezTo>
                  <a:pt x="151" y="94"/>
                  <a:pt x="151" y="94"/>
                  <a:pt x="152" y="94"/>
                </a:cubicBezTo>
                <a:cubicBezTo>
                  <a:pt x="152" y="94"/>
                  <a:pt x="153" y="93"/>
                  <a:pt x="154" y="93"/>
                </a:cubicBezTo>
                <a:cubicBezTo>
                  <a:pt x="154" y="93"/>
                  <a:pt x="155" y="93"/>
                  <a:pt x="155" y="92"/>
                </a:cubicBezTo>
                <a:cubicBezTo>
                  <a:pt x="156" y="92"/>
                  <a:pt x="157" y="91"/>
                  <a:pt x="158" y="90"/>
                </a:cubicBezTo>
                <a:cubicBezTo>
                  <a:pt x="159" y="90"/>
                  <a:pt x="159" y="90"/>
                  <a:pt x="160" y="89"/>
                </a:cubicBezTo>
                <a:cubicBezTo>
                  <a:pt x="160" y="89"/>
                  <a:pt x="161" y="88"/>
                  <a:pt x="161" y="88"/>
                </a:cubicBezTo>
                <a:cubicBezTo>
                  <a:pt x="162" y="87"/>
                  <a:pt x="162" y="87"/>
                  <a:pt x="162" y="87"/>
                </a:cubicBezTo>
                <a:cubicBezTo>
                  <a:pt x="163" y="86"/>
                  <a:pt x="163" y="86"/>
                  <a:pt x="164" y="85"/>
                </a:cubicBezTo>
                <a:cubicBezTo>
                  <a:pt x="165" y="84"/>
                  <a:pt x="165" y="83"/>
                  <a:pt x="166" y="83"/>
                </a:cubicBezTo>
                <a:cubicBezTo>
                  <a:pt x="166" y="82"/>
                  <a:pt x="166" y="81"/>
                  <a:pt x="167" y="81"/>
                </a:cubicBezTo>
                <a:cubicBezTo>
                  <a:pt x="167" y="80"/>
                  <a:pt x="167" y="80"/>
                  <a:pt x="168" y="79"/>
                </a:cubicBezTo>
                <a:cubicBezTo>
                  <a:pt x="168" y="79"/>
                  <a:pt x="168" y="78"/>
                  <a:pt x="168" y="77"/>
                </a:cubicBezTo>
                <a:cubicBezTo>
                  <a:pt x="169" y="77"/>
                  <a:pt x="169" y="76"/>
                  <a:pt x="169" y="76"/>
                </a:cubicBezTo>
                <a:cubicBezTo>
                  <a:pt x="169" y="75"/>
                  <a:pt x="169" y="75"/>
                  <a:pt x="169" y="75"/>
                </a:cubicBezTo>
                <a:cubicBezTo>
                  <a:pt x="169" y="74"/>
                  <a:pt x="169" y="74"/>
                  <a:pt x="169" y="74"/>
                </a:cubicBezTo>
                <a:cubicBezTo>
                  <a:pt x="169" y="74"/>
                  <a:pt x="169" y="73"/>
                  <a:pt x="170" y="73"/>
                </a:cubicBezTo>
                <a:cubicBezTo>
                  <a:pt x="170" y="72"/>
                  <a:pt x="170" y="72"/>
                  <a:pt x="170" y="72"/>
                </a:cubicBezTo>
                <a:cubicBezTo>
                  <a:pt x="170" y="72"/>
                  <a:pt x="170" y="71"/>
                  <a:pt x="170" y="71"/>
                </a:cubicBezTo>
                <a:cubicBezTo>
                  <a:pt x="170" y="70"/>
                  <a:pt x="170" y="69"/>
                  <a:pt x="170" y="68"/>
                </a:cubicBezTo>
                <a:cubicBezTo>
                  <a:pt x="170" y="68"/>
                  <a:pt x="170" y="68"/>
                  <a:pt x="170" y="68"/>
                </a:cubicBezTo>
                <a:cubicBezTo>
                  <a:pt x="170" y="67"/>
                  <a:pt x="170" y="67"/>
                  <a:pt x="170" y="67"/>
                </a:cubicBezTo>
                <a:cubicBezTo>
                  <a:pt x="170" y="67"/>
                  <a:pt x="170" y="67"/>
                  <a:pt x="170" y="67"/>
                </a:cubicBezTo>
                <a:cubicBezTo>
                  <a:pt x="170" y="67"/>
                  <a:pt x="170" y="67"/>
                  <a:pt x="170" y="67"/>
                </a:cubicBezTo>
                <a:cubicBezTo>
                  <a:pt x="170" y="66"/>
                  <a:pt x="170" y="65"/>
                  <a:pt x="170" y="65"/>
                </a:cubicBezTo>
                <a:cubicBezTo>
                  <a:pt x="170" y="64"/>
                  <a:pt x="170" y="64"/>
                  <a:pt x="170" y="64"/>
                </a:cubicBezTo>
                <a:cubicBezTo>
                  <a:pt x="170" y="63"/>
                  <a:pt x="170" y="63"/>
                  <a:pt x="170" y="63"/>
                </a:cubicBezTo>
                <a:cubicBezTo>
                  <a:pt x="170" y="62"/>
                  <a:pt x="169" y="62"/>
                  <a:pt x="169" y="62"/>
                </a:cubicBezTo>
                <a:cubicBezTo>
                  <a:pt x="169" y="61"/>
                  <a:pt x="169" y="61"/>
                  <a:pt x="169" y="61"/>
                </a:cubicBezTo>
                <a:cubicBezTo>
                  <a:pt x="169" y="60"/>
                  <a:pt x="169" y="60"/>
                  <a:pt x="169" y="59"/>
                </a:cubicBezTo>
                <a:cubicBezTo>
                  <a:pt x="168" y="59"/>
                  <a:pt x="168" y="58"/>
                  <a:pt x="168" y="58"/>
                </a:cubicBezTo>
                <a:cubicBezTo>
                  <a:pt x="168" y="57"/>
                  <a:pt x="168" y="57"/>
                  <a:pt x="168" y="57"/>
                </a:cubicBezTo>
                <a:cubicBezTo>
                  <a:pt x="168" y="56"/>
                  <a:pt x="167" y="56"/>
                  <a:pt x="167" y="55"/>
                </a:cubicBezTo>
                <a:cubicBezTo>
                  <a:pt x="166" y="54"/>
                  <a:pt x="166" y="54"/>
                  <a:pt x="166" y="53"/>
                </a:cubicBezTo>
                <a:cubicBezTo>
                  <a:pt x="165" y="52"/>
                  <a:pt x="165" y="52"/>
                  <a:pt x="164" y="51"/>
                </a:cubicBezTo>
                <a:cubicBezTo>
                  <a:pt x="164" y="50"/>
                  <a:pt x="164" y="50"/>
                  <a:pt x="164" y="50"/>
                </a:cubicBezTo>
                <a:cubicBezTo>
                  <a:pt x="163" y="50"/>
                  <a:pt x="163" y="49"/>
                  <a:pt x="163" y="49"/>
                </a:cubicBezTo>
                <a:cubicBezTo>
                  <a:pt x="162" y="48"/>
                  <a:pt x="162" y="48"/>
                  <a:pt x="162" y="48"/>
                </a:cubicBezTo>
                <a:cubicBezTo>
                  <a:pt x="161" y="47"/>
                  <a:pt x="160" y="46"/>
                  <a:pt x="159" y="46"/>
                </a:cubicBezTo>
                <a:cubicBezTo>
                  <a:pt x="158" y="45"/>
                  <a:pt x="157" y="44"/>
                  <a:pt x="156" y="44"/>
                </a:cubicBezTo>
                <a:cubicBezTo>
                  <a:pt x="155" y="44"/>
                  <a:pt x="155" y="43"/>
                  <a:pt x="154" y="43"/>
                </a:cubicBezTo>
                <a:cubicBezTo>
                  <a:pt x="153" y="42"/>
                  <a:pt x="152" y="42"/>
                  <a:pt x="150" y="41"/>
                </a:cubicBezTo>
                <a:cubicBezTo>
                  <a:pt x="149" y="41"/>
                  <a:pt x="149" y="41"/>
                  <a:pt x="149" y="41"/>
                </a:cubicBezTo>
                <a:cubicBezTo>
                  <a:pt x="148" y="41"/>
                  <a:pt x="148" y="41"/>
                  <a:pt x="148" y="41"/>
                </a:cubicBezTo>
                <a:cubicBezTo>
                  <a:pt x="147" y="41"/>
                  <a:pt x="147" y="41"/>
                  <a:pt x="147" y="41"/>
                </a:cubicBezTo>
                <a:cubicBezTo>
                  <a:pt x="146" y="41"/>
                  <a:pt x="146" y="41"/>
                  <a:pt x="146" y="41"/>
                </a:cubicBezTo>
                <a:cubicBezTo>
                  <a:pt x="145" y="40"/>
                  <a:pt x="145" y="40"/>
                  <a:pt x="145" y="40"/>
                </a:cubicBezTo>
                <a:cubicBezTo>
                  <a:pt x="145" y="40"/>
                  <a:pt x="145" y="40"/>
                  <a:pt x="145" y="40"/>
                </a:cubicBezTo>
                <a:cubicBezTo>
                  <a:pt x="144" y="40"/>
                  <a:pt x="144" y="40"/>
                  <a:pt x="144" y="40"/>
                </a:cubicBezTo>
                <a:cubicBezTo>
                  <a:pt x="143" y="40"/>
                  <a:pt x="142" y="40"/>
                  <a:pt x="141" y="40"/>
                </a:cubicBezTo>
                <a:cubicBezTo>
                  <a:pt x="140" y="40"/>
                  <a:pt x="140" y="40"/>
                  <a:pt x="140" y="40"/>
                </a:cubicBezTo>
                <a:cubicBezTo>
                  <a:pt x="139" y="41"/>
                  <a:pt x="139" y="41"/>
                  <a:pt x="139" y="41"/>
                </a:cubicBezTo>
                <a:cubicBezTo>
                  <a:pt x="139" y="41"/>
                  <a:pt x="139" y="41"/>
                  <a:pt x="139" y="41"/>
                </a:cubicBezTo>
                <a:cubicBezTo>
                  <a:pt x="138" y="41"/>
                  <a:pt x="138" y="41"/>
                  <a:pt x="138" y="41"/>
                </a:cubicBezTo>
                <a:cubicBezTo>
                  <a:pt x="138" y="41"/>
                  <a:pt x="138" y="41"/>
                  <a:pt x="138" y="41"/>
                </a:cubicBezTo>
                <a:cubicBezTo>
                  <a:pt x="137" y="41"/>
                  <a:pt x="137" y="41"/>
                  <a:pt x="136" y="41"/>
                </a:cubicBezTo>
                <a:cubicBezTo>
                  <a:pt x="136" y="41"/>
                  <a:pt x="135" y="41"/>
                  <a:pt x="135" y="41"/>
                </a:cubicBezTo>
                <a:cubicBezTo>
                  <a:pt x="134" y="42"/>
                  <a:pt x="134" y="42"/>
                  <a:pt x="134" y="42"/>
                </a:cubicBezTo>
                <a:cubicBezTo>
                  <a:pt x="133" y="42"/>
                  <a:pt x="133" y="42"/>
                  <a:pt x="133" y="42"/>
                </a:cubicBezTo>
                <a:cubicBezTo>
                  <a:pt x="133" y="42"/>
                  <a:pt x="132" y="42"/>
                  <a:pt x="132" y="42"/>
                </a:cubicBezTo>
                <a:cubicBezTo>
                  <a:pt x="131" y="43"/>
                  <a:pt x="131" y="43"/>
                  <a:pt x="130" y="43"/>
                </a:cubicBezTo>
                <a:cubicBezTo>
                  <a:pt x="129" y="44"/>
                  <a:pt x="128" y="44"/>
                  <a:pt x="127" y="45"/>
                </a:cubicBezTo>
                <a:cubicBezTo>
                  <a:pt x="127" y="45"/>
                  <a:pt x="126" y="46"/>
                  <a:pt x="125" y="46"/>
                </a:cubicBezTo>
                <a:cubicBezTo>
                  <a:pt x="124" y="47"/>
                  <a:pt x="123" y="48"/>
                  <a:pt x="122" y="49"/>
                </a:cubicBezTo>
                <a:cubicBezTo>
                  <a:pt x="122" y="50"/>
                  <a:pt x="122" y="50"/>
                  <a:pt x="122" y="50"/>
                </a:cubicBezTo>
                <a:cubicBezTo>
                  <a:pt x="121" y="50"/>
                  <a:pt x="121" y="50"/>
                  <a:pt x="121" y="50"/>
                </a:cubicBezTo>
                <a:cubicBezTo>
                  <a:pt x="121" y="51"/>
                  <a:pt x="121" y="51"/>
                  <a:pt x="121" y="51"/>
                </a:cubicBezTo>
                <a:cubicBezTo>
                  <a:pt x="120" y="52"/>
                  <a:pt x="119" y="53"/>
                  <a:pt x="119" y="54"/>
                </a:cubicBezTo>
                <a:cubicBezTo>
                  <a:pt x="119" y="54"/>
                  <a:pt x="118" y="55"/>
                  <a:pt x="118" y="56"/>
                </a:cubicBezTo>
                <a:cubicBezTo>
                  <a:pt x="117" y="56"/>
                  <a:pt x="117" y="57"/>
                  <a:pt x="117" y="58"/>
                </a:cubicBezTo>
                <a:cubicBezTo>
                  <a:pt x="117" y="59"/>
                  <a:pt x="116" y="59"/>
                  <a:pt x="116" y="59"/>
                </a:cubicBezTo>
                <a:cubicBezTo>
                  <a:pt x="116" y="60"/>
                  <a:pt x="116" y="60"/>
                  <a:pt x="116" y="61"/>
                </a:cubicBezTo>
                <a:cubicBezTo>
                  <a:pt x="116" y="62"/>
                  <a:pt x="116" y="62"/>
                  <a:pt x="116" y="62"/>
                </a:cubicBezTo>
                <a:cubicBezTo>
                  <a:pt x="115" y="63"/>
                  <a:pt x="115" y="63"/>
                  <a:pt x="115" y="63"/>
                </a:cubicBezTo>
                <a:cubicBezTo>
                  <a:pt x="115" y="64"/>
                  <a:pt x="115" y="64"/>
                  <a:pt x="115" y="64"/>
                </a:cubicBezTo>
                <a:cubicBezTo>
                  <a:pt x="115" y="64"/>
                  <a:pt x="115" y="64"/>
                  <a:pt x="115" y="64"/>
                </a:cubicBezTo>
                <a:cubicBezTo>
                  <a:pt x="115" y="65"/>
                  <a:pt x="115" y="65"/>
                  <a:pt x="115" y="65"/>
                </a:cubicBezTo>
                <a:cubicBezTo>
                  <a:pt x="115" y="66"/>
                  <a:pt x="115" y="67"/>
                  <a:pt x="115" y="68"/>
                </a:cubicBezTo>
                <a:cubicBezTo>
                  <a:pt x="115" y="68"/>
                  <a:pt x="115" y="69"/>
                  <a:pt x="115" y="70"/>
                </a:cubicBezTo>
                <a:cubicBezTo>
                  <a:pt x="115" y="71"/>
                  <a:pt x="115" y="71"/>
                  <a:pt x="115" y="71"/>
                </a:cubicBezTo>
                <a:cubicBezTo>
                  <a:pt x="115" y="71"/>
                  <a:pt x="115" y="71"/>
                  <a:pt x="115" y="71"/>
                </a:cubicBezTo>
                <a:cubicBezTo>
                  <a:pt x="115" y="71"/>
                  <a:pt x="115" y="71"/>
                  <a:pt x="115" y="71"/>
                </a:cubicBezTo>
                <a:cubicBezTo>
                  <a:pt x="115" y="72"/>
                  <a:pt x="115" y="72"/>
                  <a:pt x="115" y="72"/>
                </a:cubicBezTo>
                <a:cubicBezTo>
                  <a:pt x="115" y="73"/>
                  <a:pt x="115" y="73"/>
                  <a:pt x="115" y="73"/>
                </a:cubicBezTo>
                <a:cubicBezTo>
                  <a:pt x="115" y="73"/>
                  <a:pt x="116" y="74"/>
                  <a:pt x="116" y="74"/>
                </a:cubicBezTo>
                <a:cubicBezTo>
                  <a:pt x="116" y="74"/>
                  <a:pt x="116" y="75"/>
                  <a:pt x="116" y="75"/>
                </a:cubicBezTo>
                <a:cubicBezTo>
                  <a:pt x="116" y="76"/>
                  <a:pt x="116" y="76"/>
                  <a:pt x="116" y="76"/>
                </a:cubicBezTo>
                <a:cubicBezTo>
                  <a:pt x="117" y="77"/>
                  <a:pt x="117" y="77"/>
                  <a:pt x="117" y="77"/>
                </a:cubicBezTo>
                <a:cubicBezTo>
                  <a:pt x="117" y="78"/>
                  <a:pt x="117" y="78"/>
                  <a:pt x="117" y="79"/>
                </a:cubicBezTo>
                <a:cubicBezTo>
                  <a:pt x="117" y="79"/>
                  <a:pt x="118" y="80"/>
                  <a:pt x="118" y="81"/>
                </a:cubicBezTo>
                <a:cubicBezTo>
                  <a:pt x="119" y="82"/>
                  <a:pt x="119" y="82"/>
                  <a:pt x="120" y="83"/>
                </a:cubicBezTo>
                <a:cubicBezTo>
                  <a:pt x="120" y="84"/>
                  <a:pt x="120" y="84"/>
                  <a:pt x="121" y="85"/>
                </a:cubicBezTo>
                <a:cubicBezTo>
                  <a:pt x="122" y="86"/>
                  <a:pt x="122" y="87"/>
                  <a:pt x="123" y="87"/>
                </a:cubicBezTo>
                <a:cubicBezTo>
                  <a:pt x="123" y="88"/>
                  <a:pt x="123" y="88"/>
                  <a:pt x="123" y="88"/>
                </a:cubicBezTo>
                <a:cubicBezTo>
                  <a:pt x="124" y="89"/>
                  <a:pt x="125" y="89"/>
                  <a:pt x="126" y="90"/>
                </a:cubicBezTo>
                <a:cubicBezTo>
                  <a:pt x="127" y="91"/>
                  <a:pt x="128" y="91"/>
                  <a:pt x="129" y="92"/>
                </a:cubicBezTo>
                <a:cubicBezTo>
                  <a:pt x="129" y="92"/>
                  <a:pt x="130" y="93"/>
                  <a:pt x="131" y="93"/>
                </a:cubicBezTo>
                <a:cubicBezTo>
                  <a:pt x="132" y="93"/>
                  <a:pt x="132" y="93"/>
                  <a:pt x="133" y="94"/>
                </a:cubicBezTo>
                <a:cubicBezTo>
                  <a:pt x="134" y="94"/>
                  <a:pt x="134" y="94"/>
                  <a:pt x="135" y="94"/>
                </a:cubicBezTo>
                <a:cubicBezTo>
                  <a:pt x="135" y="94"/>
                  <a:pt x="135" y="94"/>
                  <a:pt x="135" y="94"/>
                </a:cubicBezTo>
                <a:cubicBezTo>
                  <a:pt x="136" y="95"/>
                  <a:pt x="136" y="95"/>
                  <a:pt x="136" y="95"/>
                </a:cubicBezTo>
                <a:cubicBezTo>
                  <a:pt x="137" y="95"/>
                  <a:pt x="137" y="95"/>
                  <a:pt x="138" y="95"/>
                </a:cubicBezTo>
                <a:cubicBezTo>
                  <a:pt x="139" y="95"/>
                  <a:pt x="139" y="95"/>
                  <a:pt x="139" y="95"/>
                </a:cubicBezTo>
                <a:cubicBezTo>
                  <a:pt x="139" y="95"/>
                  <a:pt x="139" y="95"/>
                  <a:pt x="139" y="95"/>
                </a:cubicBezTo>
                <a:cubicBezTo>
                  <a:pt x="140" y="95"/>
                  <a:pt x="140" y="95"/>
                  <a:pt x="140" y="95"/>
                </a:cubicBezTo>
                <a:cubicBezTo>
                  <a:pt x="140" y="95"/>
                  <a:pt x="140" y="95"/>
                  <a:pt x="140" y="95"/>
                </a:cubicBezTo>
                <a:cubicBezTo>
                  <a:pt x="141" y="95"/>
                  <a:pt x="141" y="95"/>
                  <a:pt x="141" y="95"/>
                </a:cubicBezTo>
                <a:cubicBezTo>
                  <a:pt x="142" y="95"/>
                  <a:pt x="142" y="95"/>
                  <a:pt x="142" y="95"/>
                </a:cubicBezTo>
                <a:cubicBezTo>
                  <a:pt x="142" y="95"/>
                  <a:pt x="143" y="95"/>
                  <a:pt x="144" y="95"/>
                </a:cubicBezTo>
                <a:cubicBezTo>
                  <a:pt x="144" y="95"/>
                  <a:pt x="144" y="95"/>
                  <a:pt x="144" y="95"/>
                </a:cubicBezTo>
                <a:cubicBezTo>
                  <a:pt x="145" y="95"/>
                  <a:pt x="145" y="95"/>
                  <a:pt x="145" y="95"/>
                </a:cubicBezTo>
                <a:cubicBezTo>
                  <a:pt x="145" y="95"/>
                  <a:pt x="146" y="95"/>
                  <a:pt x="146" y="95"/>
                </a:cubicBezTo>
                <a:cubicBezTo>
                  <a:pt x="147" y="95"/>
                  <a:pt x="147" y="95"/>
                  <a:pt x="147" y="95"/>
                </a:cubicBezTo>
                <a:cubicBezTo>
                  <a:pt x="147" y="95"/>
                  <a:pt x="147" y="95"/>
                  <a:pt x="147" y="95"/>
                </a:cubicBezTo>
                <a:cubicBezTo>
                  <a:pt x="148" y="95"/>
                  <a:pt x="148" y="95"/>
                  <a:pt x="148" y="95"/>
                </a:cubicBezTo>
                <a:cubicBezTo>
                  <a:pt x="148" y="95"/>
                  <a:pt x="148" y="95"/>
                  <a:pt x="149" y="95"/>
                </a:cubicBezTo>
                <a:close/>
                <a:moveTo>
                  <a:pt x="161" y="83"/>
                </a:moveTo>
                <a:cubicBezTo>
                  <a:pt x="161" y="83"/>
                  <a:pt x="161" y="83"/>
                  <a:pt x="161" y="83"/>
                </a:cubicBezTo>
                <a:cubicBezTo>
                  <a:pt x="161" y="83"/>
                  <a:pt x="161" y="83"/>
                  <a:pt x="161" y="83"/>
                </a:cubicBezTo>
                <a:cubicBezTo>
                  <a:pt x="161" y="83"/>
                  <a:pt x="161" y="83"/>
                  <a:pt x="161" y="83"/>
                </a:cubicBezTo>
                <a:cubicBezTo>
                  <a:pt x="161" y="83"/>
                  <a:pt x="161" y="83"/>
                  <a:pt x="161" y="83"/>
                </a:cubicBezTo>
                <a:close/>
                <a:moveTo>
                  <a:pt x="161" y="83"/>
                </a:moveTo>
                <a:cubicBezTo>
                  <a:pt x="161" y="83"/>
                  <a:pt x="161" y="83"/>
                  <a:pt x="161" y="83"/>
                </a:cubicBezTo>
                <a:cubicBezTo>
                  <a:pt x="161" y="83"/>
                  <a:pt x="161" y="83"/>
                  <a:pt x="161" y="83"/>
                </a:cubicBezTo>
                <a:cubicBezTo>
                  <a:pt x="161" y="83"/>
                  <a:pt x="161" y="83"/>
                  <a:pt x="161" y="83"/>
                </a:cubicBezTo>
                <a:cubicBezTo>
                  <a:pt x="162" y="83"/>
                  <a:pt x="162" y="83"/>
                  <a:pt x="162" y="83"/>
                </a:cubicBezTo>
                <a:lnTo>
                  <a:pt x="161" y="83"/>
                </a:lnTo>
                <a:close/>
                <a:moveTo>
                  <a:pt x="162" y="82"/>
                </a:moveTo>
                <a:cubicBezTo>
                  <a:pt x="162" y="82"/>
                  <a:pt x="162" y="82"/>
                  <a:pt x="162" y="82"/>
                </a:cubicBezTo>
                <a:cubicBezTo>
                  <a:pt x="162" y="82"/>
                  <a:pt x="162" y="82"/>
                  <a:pt x="162" y="82"/>
                </a:cubicBezTo>
                <a:cubicBezTo>
                  <a:pt x="162" y="82"/>
                  <a:pt x="162" y="82"/>
                  <a:pt x="162" y="82"/>
                </a:cubicBezTo>
                <a:cubicBezTo>
                  <a:pt x="162" y="82"/>
                  <a:pt x="162" y="82"/>
                  <a:pt x="162" y="82"/>
                </a:cubicBezTo>
                <a:close/>
                <a:moveTo>
                  <a:pt x="163" y="80"/>
                </a:moveTo>
                <a:cubicBezTo>
                  <a:pt x="163" y="80"/>
                  <a:pt x="163" y="81"/>
                  <a:pt x="162" y="81"/>
                </a:cubicBezTo>
                <a:cubicBezTo>
                  <a:pt x="162" y="82"/>
                  <a:pt x="162" y="82"/>
                  <a:pt x="162" y="82"/>
                </a:cubicBezTo>
                <a:cubicBezTo>
                  <a:pt x="162" y="81"/>
                  <a:pt x="162" y="81"/>
                  <a:pt x="162" y="81"/>
                </a:cubicBezTo>
                <a:cubicBezTo>
                  <a:pt x="162" y="81"/>
                  <a:pt x="161" y="81"/>
                  <a:pt x="161" y="82"/>
                </a:cubicBezTo>
                <a:cubicBezTo>
                  <a:pt x="160" y="82"/>
                  <a:pt x="159" y="82"/>
                  <a:pt x="158" y="82"/>
                </a:cubicBezTo>
                <a:cubicBezTo>
                  <a:pt x="158" y="82"/>
                  <a:pt x="157" y="82"/>
                  <a:pt x="157" y="82"/>
                </a:cubicBezTo>
                <a:cubicBezTo>
                  <a:pt x="157" y="82"/>
                  <a:pt x="156" y="82"/>
                  <a:pt x="155" y="82"/>
                </a:cubicBezTo>
                <a:cubicBezTo>
                  <a:pt x="155" y="82"/>
                  <a:pt x="155" y="82"/>
                  <a:pt x="155" y="82"/>
                </a:cubicBezTo>
                <a:cubicBezTo>
                  <a:pt x="155" y="81"/>
                  <a:pt x="155" y="81"/>
                  <a:pt x="155" y="81"/>
                </a:cubicBezTo>
                <a:cubicBezTo>
                  <a:pt x="154" y="81"/>
                  <a:pt x="154" y="81"/>
                  <a:pt x="154" y="81"/>
                </a:cubicBezTo>
                <a:cubicBezTo>
                  <a:pt x="153" y="81"/>
                  <a:pt x="153" y="81"/>
                  <a:pt x="153" y="81"/>
                </a:cubicBezTo>
                <a:cubicBezTo>
                  <a:pt x="153" y="81"/>
                  <a:pt x="153" y="81"/>
                  <a:pt x="153" y="81"/>
                </a:cubicBezTo>
                <a:cubicBezTo>
                  <a:pt x="152" y="81"/>
                  <a:pt x="152" y="81"/>
                  <a:pt x="152" y="81"/>
                </a:cubicBezTo>
                <a:cubicBezTo>
                  <a:pt x="151" y="81"/>
                  <a:pt x="151" y="81"/>
                  <a:pt x="151" y="81"/>
                </a:cubicBezTo>
                <a:cubicBezTo>
                  <a:pt x="150" y="80"/>
                  <a:pt x="150" y="80"/>
                  <a:pt x="150" y="80"/>
                </a:cubicBezTo>
                <a:cubicBezTo>
                  <a:pt x="150" y="79"/>
                  <a:pt x="150" y="78"/>
                  <a:pt x="149" y="78"/>
                </a:cubicBezTo>
                <a:cubicBezTo>
                  <a:pt x="148" y="77"/>
                  <a:pt x="148" y="77"/>
                  <a:pt x="147" y="77"/>
                </a:cubicBezTo>
                <a:cubicBezTo>
                  <a:pt x="146" y="77"/>
                  <a:pt x="146" y="77"/>
                  <a:pt x="145" y="77"/>
                </a:cubicBezTo>
                <a:cubicBezTo>
                  <a:pt x="145" y="77"/>
                  <a:pt x="145" y="77"/>
                  <a:pt x="145" y="77"/>
                </a:cubicBezTo>
                <a:cubicBezTo>
                  <a:pt x="144" y="77"/>
                  <a:pt x="144" y="77"/>
                  <a:pt x="143" y="78"/>
                </a:cubicBezTo>
                <a:cubicBezTo>
                  <a:pt x="141" y="76"/>
                  <a:pt x="138" y="74"/>
                  <a:pt x="136" y="72"/>
                </a:cubicBezTo>
                <a:cubicBezTo>
                  <a:pt x="136" y="72"/>
                  <a:pt x="136" y="71"/>
                  <a:pt x="136" y="70"/>
                </a:cubicBezTo>
                <a:cubicBezTo>
                  <a:pt x="136" y="70"/>
                  <a:pt x="137" y="69"/>
                  <a:pt x="137" y="69"/>
                </a:cubicBezTo>
                <a:cubicBezTo>
                  <a:pt x="137" y="68"/>
                  <a:pt x="137" y="67"/>
                  <a:pt x="136" y="67"/>
                </a:cubicBezTo>
                <a:cubicBezTo>
                  <a:pt x="136" y="66"/>
                  <a:pt x="136" y="65"/>
                  <a:pt x="136" y="65"/>
                </a:cubicBezTo>
                <a:cubicBezTo>
                  <a:pt x="136" y="64"/>
                  <a:pt x="137" y="64"/>
                  <a:pt x="138" y="63"/>
                </a:cubicBezTo>
                <a:cubicBezTo>
                  <a:pt x="138" y="63"/>
                  <a:pt x="139" y="62"/>
                  <a:pt x="139" y="62"/>
                </a:cubicBezTo>
                <a:cubicBezTo>
                  <a:pt x="140" y="61"/>
                  <a:pt x="140" y="61"/>
                  <a:pt x="140" y="61"/>
                </a:cubicBezTo>
                <a:cubicBezTo>
                  <a:pt x="142" y="60"/>
                  <a:pt x="142" y="60"/>
                  <a:pt x="142" y="60"/>
                </a:cubicBezTo>
                <a:cubicBezTo>
                  <a:pt x="142" y="60"/>
                  <a:pt x="142" y="59"/>
                  <a:pt x="143" y="59"/>
                </a:cubicBezTo>
                <a:cubicBezTo>
                  <a:pt x="143" y="59"/>
                  <a:pt x="144" y="60"/>
                  <a:pt x="144" y="60"/>
                </a:cubicBezTo>
                <a:cubicBezTo>
                  <a:pt x="145" y="61"/>
                  <a:pt x="146" y="61"/>
                  <a:pt x="146" y="62"/>
                </a:cubicBezTo>
                <a:cubicBezTo>
                  <a:pt x="147" y="62"/>
                  <a:pt x="147" y="63"/>
                  <a:pt x="148" y="63"/>
                </a:cubicBezTo>
                <a:cubicBezTo>
                  <a:pt x="148" y="64"/>
                  <a:pt x="148" y="64"/>
                  <a:pt x="148" y="64"/>
                </a:cubicBezTo>
                <a:cubicBezTo>
                  <a:pt x="149" y="64"/>
                  <a:pt x="150" y="65"/>
                  <a:pt x="150" y="65"/>
                </a:cubicBezTo>
                <a:cubicBezTo>
                  <a:pt x="151" y="65"/>
                  <a:pt x="151" y="66"/>
                  <a:pt x="151" y="66"/>
                </a:cubicBezTo>
                <a:cubicBezTo>
                  <a:pt x="152" y="67"/>
                  <a:pt x="152" y="67"/>
                  <a:pt x="152" y="67"/>
                </a:cubicBezTo>
                <a:cubicBezTo>
                  <a:pt x="152" y="68"/>
                  <a:pt x="151" y="69"/>
                  <a:pt x="152" y="71"/>
                </a:cubicBezTo>
                <a:cubicBezTo>
                  <a:pt x="152" y="72"/>
                  <a:pt x="153" y="73"/>
                  <a:pt x="154" y="73"/>
                </a:cubicBezTo>
                <a:cubicBezTo>
                  <a:pt x="156" y="74"/>
                  <a:pt x="159" y="74"/>
                  <a:pt x="160" y="73"/>
                </a:cubicBezTo>
                <a:cubicBezTo>
                  <a:pt x="160" y="73"/>
                  <a:pt x="161" y="73"/>
                  <a:pt x="161" y="73"/>
                </a:cubicBezTo>
                <a:cubicBezTo>
                  <a:pt x="161" y="73"/>
                  <a:pt x="162" y="74"/>
                  <a:pt x="163" y="74"/>
                </a:cubicBezTo>
                <a:cubicBezTo>
                  <a:pt x="163" y="75"/>
                  <a:pt x="164" y="75"/>
                  <a:pt x="165" y="76"/>
                </a:cubicBezTo>
                <a:cubicBezTo>
                  <a:pt x="165" y="77"/>
                  <a:pt x="164" y="78"/>
                  <a:pt x="163" y="80"/>
                </a:cubicBezTo>
                <a:close/>
                <a:moveTo>
                  <a:pt x="162" y="54"/>
                </a:moveTo>
                <a:cubicBezTo>
                  <a:pt x="162" y="54"/>
                  <a:pt x="163" y="55"/>
                  <a:pt x="163" y="55"/>
                </a:cubicBezTo>
                <a:cubicBezTo>
                  <a:pt x="163" y="56"/>
                  <a:pt x="164" y="57"/>
                  <a:pt x="164" y="58"/>
                </a:cubicBezTo>
                <a:cubicBezTo>
                  <a:pt x="165" y="58"/>
                  <a:pt x="165" y="59"/>
                  <a:pt x="165" y="60"/>
                </a:cubicBezTo>
                <a:cubicBezTo>
                  <a:pt x="165" y="61"/>
                  <a:pt x="166" y="61"/>
                  <a:pt x="166" y="62"/>
                </a:cubicBezTo>
                <a:cubicBezTo>
                  <a:pt x="166" y="62"/>
                  <a:pt x="166" y="62"/>
                  <a:pt x="166" y="62"/>
                </a:cubicBezTo>
                <a:cubicBezTo>
                  <a:pt x="166" y="63"/>
                  <a:pt x="166" y="64"/>
                  <a:pt x="166" y="64"/>
                </a:cubicBezTo>
                <a:cubicBezTo>
                  <a:pt x="166" y="64"/>
                  <a:pt x="166" y="64"/>
                  <a:pt x="166" y="64"/>
                </a:cubicBezTo>
                <a:cubicBezTo>
                  <a:pt x="166" y="65"/>
                  <a:pt x="166" y="65"/>
                  <a:pt x="166" y="66"/>
                </a:cubicBezTo>
                <a:cubicBezTo>
                  <a:pt x="167" y="66"/>
                  <a:pt x="166" y="67"/>
                  <a:pt x="167" y="68"/>
                </a:cubicBezTo>
                <a:cubicBezTo>
                  <a:pt x="167" y="68"/>
                  <a:pt x="167" y="69"/>
                  <a:pt x="167" y="70"/>
                </a:cubicBezTo>
                <a:cubicBezTo>
                  <a:pt x="166" y="70"/>
                  <a:pt x="166" y="70"/>
                  <a:pt x="166" y="70"/>
                </a:cubicBezTo>
                <a:cubicBezTo>
                  <a:pt x="166" y="71"/>
                  <a:pt x="166" y="71"/>
                  <a:pt x="166" y="71"/>
                </a:cubicBezTo>
                <a:cubicBezTo>
                  <a:pt x="166" y="72"/>
                  <a:pt x="166" y="72"/>
                  <a:pt x="166" y="72"/>
                </a:cubicBezTo>
                <a:cubicBezTo>
                  <a:pt x="166" y="72"/>
                  <a:pt x="166" y="73"/>
                  <a:pt x="166" y="74"/>
                </a:cubicBezTo>
                <a:cubicBezTo>
                  <a:pt x="166" y="74"/>
                  <a:pt x="166" y="74"/>
                  <a:pt x="166" y="74"/>
                </a:cubicBezTo>
                <a:cubicBezTo>
                  <a:pt x="164" y="73"/>
                  <a:pt x="163" y="72"/>
                  <a:pt x="162" y="71"/>
                </a:cubicBezTo>
                <a:cubicBezTo>
                  <a:pt x="162" y="70"/>
                  <a:pt x="162" y="69"/>
                  <a:pt x="162" y="68"/>
                </a:cubicBezTo>
                <a:cubicBezTo>
                  <a:pt x="162" y="68"/>
                  <a:pt x="162" y="68"/>
                  <a:pt x="162" y="68"/>
                </a:cubicBezTo>
                <a:cubicBezTo>
                  <a:pt x="162" y="68"/>
                  <a:pt x="162" y="67"/>
                  <a:pt x="162" y="67"/>
                </a:cubicBezTo>
                <a:cubicBezTo>
                  <a:pt x="161" y="67"/>
                  <a:pt x="161" y="66"/>
                  <a:pt x="161" y="66"/>
                </a:cubicBezTo>
                <a:cubicBezTo>
                  <a:pt x="160" y="65"/>
                  <a:pt x="160" y="65"/>
                  <a:pt x="160" y="65"/>
                </a:cubicBezTo>
                <a:cubicBezTo>
                  <a:pt x="159" y="64"/>
                  <a:pt x="159" y="64"/>
                  <a:pt x="158" y="64"/>
                </a:cubicBezTo>
                <a:cubicBezTo>
                  <a:pt x="158" y="64"/>
                  <a:pt x="157" y="64"/>
                  <a:pt x="157" y="64"/>
                </a:cubicBezTo>
                <a:cubicBezTo>
                  <a:pt x="156" y="64"/>
                  <a:pt x="156" y="64"/>
                  <a:pt x="155" y="64"/>
                </a:cubicBezTo>
                <a:cubicBezTo>
                  <a:pt x="155" y="64"/>
                  <a:pt x="155" y="64"/>
                  <a:pt x="154" y="64"/>
                </a:cubicBezTo>
                <a:cubicBezTo>
                  <a:pt x="154" y="64"/>
                  <a:pt x="153" y="64"/>
                  <a:pt x="153" y="63"/>
                </a:cubicBezTo>
                <a:cubicBezTo>
                  <a:pt x="152" y="63"/>
                  <a:pt x="152" y="62"/>
                  <a:pt x="151" y="61"/>
                </a:cubicBezTo>
                <a:cubicBezTo>
                  <a:pt x="150" y="61"/>
                  <a:pt x="150" y="60"/>
                  <a:pt x="149" y="60"/>
                </a:cubicBezTo>
                <a:cubicBezTo>
                  <a:pt x="148" y="59"/>
                  <a:pt x="147" y="58"/>
                  <a:pt x="146" y="57"/>
                </a:cubicBezTo>
                <a:cubicBezTo>
                  <a:pt x="146" y="57"/>
                  <a:pt x="146" y="57"/>
                  <a:pt x="146" y="57"/>
                </a:cubicBezTo>
                <a:cubicBezTo>
                  <a:pt x="147" y="57"/>
                  <a:pt x="147" y="56"/>
                  <a:pt x="148" y="56"/>
                </a:cubicBezTo>
                <a:cubicBezTo>
                  <a:pt x="148" y="56"/>
                  <a:pt x="149" y="56"/>
                  <a:pt x="149" y="55"/>
                </a:cubicBezTo>
                <a:cubicBezTo>
                  <a:pt x="150" y="55"/>
                  <a:pt x="150" y="55"/>
                  <a:pt x="151" y="55"/>
                </a:cubicBezTo>
                <a:cubicBezTo>
                  <a:pt x="151" y="55"/>
                  <a:pt x="152" y="54"/>
                  <a:pt x="153" y="54"/>
                </a:cubicBezTo>
                <a:cubicBezTo>
                  <a:pt x="154" y="54"/>
                  <a:pt x="155" y="54"/>
                  <a:pt x="155" y="53"/>
                </a:cubicBezTo>
                <a:cubicBezTo>
                  <a:pt x="156" y="53"/>
                  <a:pt x="156" y="53"/>
                  <a:pt x="156" y="53"/>
                </a:cubicBezTo>
                <a:cubicBezTo>
                  <a:pt x="156" y="53"/>
                  <a:pt x="157" y="53"/>
                  <a:pt x="157" y="53"/>
                </a:cubicBezTo>
                <a:cubicBezTo>
                  <a:pt x="157" y="53"/>
                  <a:pt x="157" y="53"/>
                  <a:pt x="157" y="53"/>
                </a:cubicBezTo>
                <a:cubicBezTo>
                  <a:pt x="157" y="53"/>
                  <a:pt x="157" y="53"/>
                  <a:pt x="157" y="53"/>
                </a:cubicBezTo>
                <a:cubicBezTo>
                  <a:pt x="158" y="53"/>
                  <a:pt x="158" y="53"/>
                  <a:pt x="158" y="53"/>
                </a:cubicBezTo>
                <a:cubicBezTo>
                  <a:pt x="158" y="53"/>
                  <a:pt x="159" y="53"/>
                  <a:pt x="160" y="53"/>
                </a:cubicBezTo>
                <a:cubicBezTo>
                  <a:pt x="160" y="53"/>
                  <a:pt x="160" y="53"/>
                  <a:pt x="160" y="53"/>
                </a:cubicBezTo>
                <a:cubicBezTo>
                  <a:pt x="161" y="53"/>
                  <a:pt x="161" y="53"/>
                  <a:pt x="161" y="53"/>
                </a:cubicBezTo>
                <a:cubicBezTo>
                  <a:pt x="161" y="53"/>
                  <a:pt x="161" y="53"/>
                  <a:pt x="161" y="53"/>
                </a:cubicBezTo>
                <a:cubicBezTo>
                  <a:pt x="161" y="53"/>
                  <a:pt x="161" y="53"/>
                  <a:pt x="161" y="53"/>
                </a:cubicBezTo>
                <a:cubicBezTo>
                  <a:pt x="161" y="53"/>
                  <a:pt x="161" y="53"/>
                  <a:pt x="161" y="53"/>
                </a:cubicBezTo>
                <a:lnTo>
                  <a:pt x="162" y="54"/>
                </a:lnTo>
                <a:close/>
                <a:moveTo>
                  <a:pt x="159" y="51"/>
                </a:moveTo>
                <a:cubicBezTo>
                  <a:pt x="159" y="51"/>
                  <a:pt x="159" y="51"/>
                  <a:pt x="159" y="51"/>
                </a:cubicBezTo>
                <a:cubicBezTo>
                  <a:pt x="159" y="51"/>
                  <a:pt x="159" y="51"/>
                  <a:pt x="159" y="51"/>
                </a:cubicBezTo>
                <a:cubicBezTo>
                  <a:pt x="159" y="50"/>
                  <a:pt x="159" y="50"/>
                  <a:pt x="159" y="50"/>
                </a:cubicBezTo>
                <a:lnTo>
                  <a:pt x="159" y="51"/>
                </a:lnTo>
                <a:close/>
                <a:moveTo>
                  <a:pt x="159" y="50"/>
                </a:moveTo>
                <a:cubicBezTo>
                  <a:pt x="159" y="50"/>
                  <a:pt x="159" y="50"/>
                  <a:pt x="159" y="50"/>
                </a:cubicBezTo>
                <a:cubicBezTo>
                  <a:pt x="159" y="50"/>
                  <a:pt x="159" y="50"/>
                  <a:pt x="159" y="50"/>
                </a:cubicBezTo>
                <a:cubicBezTo>
                  <a:pt x="159" y="50"/>
                  <a:pt x="159" y="50"/>
                  <a:pt x="159" y="50"/>
                </a:cubicBezTo>
                <a:close/>
                <a:moveTo>
                  <a:pt x="158" y="50"/>
                </a:moveTo>
                <a:cubicBezTo>
                  <a:pt x="158" y="50"/>
                  <a:pt x="158" y="50"/>
                  <a:pt x="158" y="50"/>
                </a:cubicBezTo>
                <a:cubicBezTo>
                  <a:pt x="158" y="50"/>
                  <a:pt x="158" y="50"/>
                  <a:pt x="158" y="50"/>
                </a:cubicBezTo>
                <a:cubicBezTo>
                  <a:pt x="158" y="50"/>
                  <a:pt x="158" y="50"/>
                  <a:pt x="158" y="50"/>
                </a:cubicBezTo>
                <a:close/>
                <a:moveTo>
                  <a:pt x="136" y="45"/>
                </a:moveTo>
                <a:cubicBezTo>
                  <a:pt x="136" y="45"/>
                  <a:pt x="137" y="44"/>
                  <a:pt x="137" y="44"/>
                </a:cubicBezTo>
                <a:cubicBezTo>
                  <a:pt x="138" y="44"/>
                  <a:pt x="138" y="44"/>
                  <a:pt x="138" y="44"/>
                </a:cubicBezTo>
                <a:cubicBezTo>
                  <a:pt x="139" y="44"/>
                  <a:pt x="139" y="44"/>
                  <a:pt x="139" y="44"/>
                </a:cubicBezTo>
                <a:cubicBezTo>
                  <a:pt x="139" y="44"/>
                  <a:pt x="139" y="44"/>
                  <a:pt x="139" y="44"/>
                </a:cubicBezTo>
                <a:cubicBezTo>
                  <a:pt x="140" y="44"/>
                  <a:pt x="140" y="44"/>
                  <a:pt x="140" y="44"/>
                </a:cubicBezTo>
                <a:cubicBezTo>
                  <a:pt x="140" y="44"/>
                  <a:pt x="140" y="44"/>
                  <a:pt x="140" y="44"/>
                </a:cubicBezTo>
                <a:cubicBezTo>
                  <a:pt x="141" y="44"/>
                  <a:pt x="143" y="44"/>
                  <a:pt x="144" y="44"/>
                </a:cubicBezTo>
                <a:cubicBezTo>
                  <a:pt x="144" y="44"/>
                  <a:pt x="145" y="44"/>
                  <a:pt x="145" y="44"/>
                </a:cubicBezTo>
                <a:cubicBezTo>
                  <a:pt x="146" y="44"/>
                  <a:pt x="146" y="44"/>
                  <a:pt x="146" y="44"/>
                </a:cubicBezTo>
                <a:cubicBezTo>
                  <a:pt x="146" y="44"/>
                  <a:pt x="146" y="44"/>
                  <a:pt x="146" y="44"/>
                </a:cubicBezTo>
                <a:cubicBezTo>
                  <a:pt x="147" y="44"/>
                  <a:pt x="147" y="44"/>
                  <a:pt x="147" y="44"/>
                </a:cubicBezTo>
                <a:cubicBezTo>
                  <a:pt x="148" y="44"/>
                  <a:pt x="148" y="44"/>
                  <a:pt x="148" y="44"/>
                </a:cubicBezTo>
                <a:cubicBezTo>
                  <a:pt x="149" y="45"/>
                  <a:pt x="149" y="45"/>
                  <a:pt x="149" y="45"/>
                </a:cubicBezTo>
                <a:cubicBezTo>
                  <a:pt x="149" y="45"/>
                  <a:pt x="150" y="45"/>
                  <a:pt x="150" y="45"/>
                </a:cubicBezTo>
                <a:cubicBezTo>
                  <a:pt x="151" y="45"/>
                  <a:pt x="151" y="45"/>
                  <a:pt x="151" y="45"/>
                </a:cubicBezTo>
                <a:cubicBezTo>
                  <a:pt x="152" y="46"/>
                  <a:pt x="152" y="46"/>
                  <a:pt x="153" y="46"/>
                </a:cubicBezTo>
                <a:cubicBezTo>
                  <a:pt x="153" y="46"/>
                  <a:pt x="154" y="47"/>
                  <a:pt x="155" y="47"/>
                </a:cubicBezTo>
                <a:cubicBezTo>
                  <a:pt x="155" y="47"/>
                  <a:pt x="156" y="48"/>
                  <a:pt x="157" y="49"/>
                </a:cubicBezTo>
                <a:cubicBezTo>
                  <a:pt x="158" y="49"/>
                  <a:pt x="158" y="49"/>
                  <a:pt x="158" y="49"/>
                </a:cubicBezTo>
                <a:cubicBezTo>
                  <a:pt x="157" y="49"/>
                  <a:pt x="157" y="49"/>
                  <a:pt x="157" y="49"/>
                </a:cubicBezTo>
                <a:cubicBezTo>
                  <a:pt x="157" y="49"/>
                  <a:pt x="156" y="49"/>
                  <a:pt x="155" y="49"/>
                </a:cubicBezTo>
                <a:cubicBezTo>
                  <a:pt x="155" y="49"/>
                  <a:pt x="154" y="49"/>
                  <a:pt x="154" y="49"/>
                </a:cubicBezTo>
                <a:cubicBezTo>
                  <a:pt x="153" y="49"/>
                  <a:pt x="153" y="49"/>
                  <a:pt x="153" y="49"/>
                </a:cubicBezTo>
                <a:cubicBezTo>
                  <a:pt x="152" y="49"/>
                  <a:pt x="152" y="49"/>
                  <a:pt x="152" y="49"/>
                </a:cubicBezTo>
                <a:cubicBezTo>
                  <a:pt x="152" y="49"/>
                  <a:pt x="152" y="49"/>
                  <a:pt x="152" y="49"/>
                </a:cubicBezTo>
                <a:cubicBezTo>
                  <a:pt x="151" y="49"/>
                  <a:pt x="151" y="49"/>
                  <a:pt x="150" y="49"/>
                </a:cubicBezTo>
                <a:cubicBezTo>
                  <a:pt x="150" y="50"/>
                  <a:pt x="150" y="50"/>
                  <a:pt x="149" y="50"/>
                </a:cubicBezTo>
                <a:cubicBezTo>
                  <a:pt x="149" y="50"/>
                  <a:pt x="148" y="50"/>
                  <a:pt x="148" y="50"/>
                </a:cubicBezTo>
                <a:cubicBezTo>
                  <a:pt x="147" y="50"/>
                  <a:pt x="146" y="51"/>
                  <a:pt x="145" y="51"/>
                </a:cubicBezTo>
                <a:cubicBezTo>
                  <a:pt x="144" y="51"/>
                  <a:pt x="143" y="52"/>
                  <a:pt x="142" y="52"/>
                </a:cubicBezTo>
                <a:cubicBezTo>
                  <a:pt x="142" y="52"/>
                  <a:pt x="142" y="52"/>
                  <a:pt x="142" y="52"/>
                </a:cubicBezTo>
                <a:cubicBezTo>
                  <a:pt x="141" y="52"/>
                  <a:pt x="141" y="52"/>
                  <a:pt x="141" y="52"/>
                </a:cubicBezTo>
                <a:cubicBezTo>
                  <a:pt x="141" y="52"/>
                  <a:pt x="141" y="52"/>
                  <a:pt x="141" y="52"/>
                </a:cubicBezTo>
                <a:cubicBezTo>
                  <a:pt x="141" y="51"/>
                  <a:pt x="140" y="51"/>
                  <a:pt x="140" y="51"/>
                </a:cubicBezTo>
                <a:cubicBezTo>
                  <a:pt x="140" y="50"/>
                  <a:pt x="139" y="50"/>
                  <a:pt x="139" y="49"/>
                </a:cubicBezTo>
                <a:cubicBezTo>
                  <a:pt x="138" y="48"/>
                  <a:pt x="138" y="48"/>
                  <a:pt x="138" y="48"/>
                </a:cubicBezTo>
                <a:cubicBezTo>
                  <a:pt x="138" y="48"/>
                  <a:pt x="137" y="48"/>
                  <a:pt x="137" y="47"/>
                </a:cubicBezTo>
                <a:cubicBezTo>
                  <a:pt x="137" y="47"/>
                  <a:pt x="136" y="46"/>
                  <a:pt x="136" y="46"/>
                </a:cubicBezTo>
                <a:cubicBezTo>
                  <a:pt x="135" y="45"/>
                  <a:pt x="135" y="45"/>
                  <a:pt x="135" y="45"/>
                </a:cubicBezTo>
                <a:lnTo>
                  <a:pt x="136" y="45"/>
                </a:lnTo>
                <a:close/>
                <a:moveTo>
                  <a:pt x="125" y="53"/>
                </a:moveTo>
                <a:cubicBezTo>
                  <a:pt x="125" y="52"/>
                  <a:pt x="125" y="52"/>
                  <a:pt x="125" y="51"/>
                </a:cubicBezTo>
                <a:cubicBezTo>
                  <a:pt x="125" y="51"/>
                  <a:pt x="125" y="51"/>
                  <a:pt x="125" y="51"/>
                </a:cubicBezTo>
                <a:cubicBezTo>
                  <a:pt x="126" y="50"/>
                  <a:pt x="126" y="50"/>
                  <a:pt x="127" y="50"/>
                </a:cubicBezTo>
                <a:cubicBezTo>
                  <a:pt x="128" y="49"/>
                  <a:pt x="129" y="48"/>
                  <a:pt x="129" y="48"/>
                </a:cubicBezTo>
                <a:cubicBezTo>
                  <a:pt x="130" y="47"/>
                  <a:pt x="130" y="47"/>
                  <a:pt x="130" y="47"/>
                </a:cubicBezTo>
                <a:cubicBezTo>
                  <a:pt x="131" y="47"/>
                  <a:pt x="131" y="47"/>
                  <a:pt x="131" y="47"/>
                </a:cubicBezTo>
                <a:cubicBezTo>
                  <a:pt x="132" y="46"/>
                  <a:pt x="132" y="46"/>
                  <a:pt x="132" y="46"/>
                </a:cubicBezTo>
                <a:cubicBezTo>
                  <a:pt x="132" y="47"/>
                  <a:pt x="133" y="47"/>
                  <a:pt x="133" y="48"/>
                </a:cubicBezTo>
                <a:cubicBezTo>
                  <a:pt x="133" y="48"/>
                  <a:pt x="133" y="48"/>
                  <a:pt x="134" y="49"/>
                </a:cubicBezTo>
                <a:cubicBezTo>
                  <a:pt x="134" y="49"/>
                  <a:pt x="134" y="49"/>
                  <a:pt x="134" y="50"/>
                </a:cubicBezTo>
                <a:cubicBezTo>
                  <a:pt x="135" y="50"/>
                  <a:pt x="135" y="51"/>
                  <a:pt x="135" y="51"/>
                </a:cubicBezTo>
                <a:cubicBezTo>
                  <a:pt x="136" y="52"/>
                  <a:pt x="136" y="52"/>
                  <a:pt x="136" y="52"/>
                </a:cubicBezTo>
                <a:cubicBezTo>
                  <a:pt x="136" y="52"/>
                  <a:pt x="137" y="53"/>
                  <a:pt x="137" y="53"/>
                </a:cubicBezTo>
                <a:cubicBezTo>
                  <a:pt x="138" y="53"/>
                  <a:pt x="138" y="54"/>
                  <a:pt x="138" y="54"/>
                </a:cubicBezTo>
                <a:cubicBezTo>
                  <a:pt x="138" y="54"/>
                  <a:pt x="138" y="54"/>
                  <a:pt x="138" y="54"/>
                </a:cubicBezTo>
                <a:cubicBezTo>
                  <a:pt x="138" y="55"/>
                  <a:pt x="138" y="55"/>
                  <a:pt x="137" y="55"/>
                </a:cubicBezTo>
                <a:cubicBezTo>
                  <a:pt x="137" y="56"/>
                  <a:pt x="137" y="56"/>
                  <a:pt x="137" y="56"/>
                </a:cubicBezTo>
                <a:cubicBezTo>
                  <a:pt x="136" y="56"/>
                  <a:pt x="135" y="57"/>
                  <a:pt x="135" y="57"/>
                </a:cubicBezTo>
                <a:cubicBezTo>
                  <a:pt x="134" y="58"/>
                  <a:pt x="132" y="60"/>
                  <a:pt x="131" y="61"/>
                </a:cubicBezTo>
                <a:cubicBezTo>
                  <a:pt x="131" y="61"/>
                  <a:pt x="131" y="61"/>
                  <a:pt x="131" y="61"/>
                </a:cubicBezTo>
                <a:cubicBezTo>
                  <a:pt x="130" y="61"/>
                  <a:pt x="130" y="61"/>
                  <a:pt x="130" y="61"/>
                </a:cubicBezTo>
                <a:cubicBezTo>
                  <a:pt x="129" y="61"/>
                  <a:pt x="129" y="61"/>
                  <a:pt x="128" y="61"/>
                </a:cubicBezTo>
                <a:cubicBezTo>
                  <a:pt x="128" y="61"/>
                  <a:pt x="127" y="61"/>
                  <a:pt x="127" y="61"/>
                </a:cubicBezTo>
                <a:cubicBezTo>
                  <a:pt x="127" y="61"/>
                  <a:pt x="127" y="61"/>
                  <a:pt x="127" y="61"/>
                </a:cubicBezTo>
                <a:cubicBezTo>
                  <a:pt x="127" y="61"/>
                  <a:pt x="126" y="60"/>
                  <a:pt x="126" y="60"/>
                </a:cubicBezTo>
                <a:cubicBezTo>
                  <a:pt x="126" y="59"/>
                  <a:pt x="126" y="59"/>
                  <a:pt x="126" y="58"/>
                </a:cubicBezTo>
                <a:cubicBezTo>
                  <a:pt x="126" y="58"/>
                  <a:pt x="126" y="58"/>
                  <a:pt x="125" y="57"/>
                </a:cubicBezTo>
                <a:cubicBezTo>
                  <a:pt x="125" y="57"/>
                  <a:pt x="125" y="56"/>
                  <a:pt x="125" y="56"/>
                </a:cubicBezTo>
                <a:cubicBezTo>
                  <a:pt x="125" y="55"/>
                  <a:pt x="125" y="55"/>
                  <a:pt x="125" y="55"/>
                </a:cubicBezTo>
                <a:cubicBezTo>
                  <a:pt x="125" y="55"/>
                  <a:pt x="125" y="55"/>
                  <a:pt x="125" y="55"/>
                </a:cubicBezTo>
                <a:cubicBezTo>
                  <a:pt x="125" y="54"/>
                  <a:pt x="125" y="54"/>
                  <a:pt x="125" y="53"/>
                </a:cubicBezTo>
                <a:close/>
                <a:moveTo>
                  <a:pt x="125" y="52"/>
                </a:moveTo>
                <a:cubicBezTo>
                  <a:pt x="125" y="51"/>
                  <a:pt x="125" y="51"/>
                  <a:pt x="125" y="51"/>
                </a:cubicBezTo>
                <a:cubicBezTo>
                  <a:pt x="125" y="52"/>
                  <a:pt x="125" y="52"/>
                  <a:pt x="125" y="52"/>
                </a:cubicBezTo>
                <a:cubicBezTo>
                  <a:pt x="125" y="52"/>
                  <a:pt x="125" y="52"/>
                  <a:pt x="125" y="52"/>
                </a:cubicBezTo>
                <a:cubicBezTo>
                  <a:pt x="125" y="52"/>
                  <a:pt x="125" y="52"/>
                  <a:pt x="125" y="52"/>
                </a:cubicBezTo>
                <a:close/>
                <a:moveTo>
                  <a:pt x="124" y="52"/>
                </a:moveTo>
                <a:cubicBezTo>
                  <a:pt x="124" y="52"/>
                  <a:pt x="124" y="52"/>
                  <a:pt x="124" y="52"/>
                </a:cubicBezTo>
                <a:cubicBezTo>
                  <a:pt x="124" y="52"/>
                  <a:pt x="124" y="52"/>
                  <a:pt x="124" y="52"/>
                </a:cubicBezTo>
                <a:cubicBezTo>
                  <a:pt x="124" y="52"/>
                  <a:pt x="124" y="52"/>
                  <a:pt x="124" y="52"/>
                </a:cubicBezTo>
                <a:cubicBezTo>
                  <a:pt x="124" y="52"/>
                  <a:pt x="124" y="52"/>
                  <a:pt x="124" y="52"/>
                </a:cubicBezTo>
                <a:close/>
                <a:moveTo>
                  <a:pt x="124" y="53"/>
                </a:moveTo>
                <a:cubicBezTo>
                  <a:pt x="124" y="53"/>
                  <a:pt x="124" y="53"/>
                  <a:pt x="124" y="53"/>
                </a:cubicBezTo>
                <a:cubicBezTo>
                  <a:pt x="124" y="53"/>
                  <a:pt x="124" y="53"/>
                  <a:pt x="124" y="53"/>
                </a:cubicBezTo>
                <a:cubicBezTo>
                  <a:pt x="124" y="53"/>
                  <a:pt x="124" y="53"/>
                  <a:pt x="124" y="53"/>
                </a:cubicBezTo>
                <a:cubicBezTo>
                  <a:pt x="124" y="53"/>
                  <a:pt x="124" y="53"/>
                  <a:pt x="124" y="53"/>
                </a:cubicBezTo>
                <a:cubicBezTo>
                  <a:pt x="124" y="53"/>
                  <a:pt x="124" y="53"/>
                  <a:pt x="124" y="53"/>
                </a:cubicBezTo>
                <a:close/>
                <a:moveTo>
                  <a:pt x="124" y="53"/>
                </a:moveTo>
                <a:cubicBezTo>
                  <a:pt x="124" y="53"/>
                  <a:pt x="124" y="53"/>
                  <a:pt x="124" y="53"/>
                </a:cubicBezTo>
                <a:cubicBezTo>
                  <a:pt x="124" y="53"/>
                  <a:pt x="124" y="53"/>
                  <a:pt x="124" y="53"/>
                </a:cubicBezTo>
                <a:close/>
                <a:moveTo>
                  <a:pt x="123" y="53"/>
                </a:moveTo>
                <a:cubicBezTo>
                  <a:pt x="123" y="53"/>
                  <a:pt x="123" y="53"/>
                  <a:pt x="123" y="53"/>
                </a:cubicBezTo>
                <a:cubicBezTo>
                  <a:pt x="123" y="53"/>
                  <a:pt x="123" y="53"/>
                  <a:pt x="123" y="53"/>
                </a:cubicBezTo>
                <a:cubicBezTo>
                  <a:pt x="124" y="53"/>
                  <a:pt x="124" y="53"/>
                  <a:pt x="124" y="53"/>
                </a:cubicBezTo>
                <a:cubicBezTo>
                  <a:pt x="123" y="53"/>
                  <a:pt x="123" y="53"/>
                  <a:pt x="123" y="53"/>
                </a:cubicBezTo>
                <a:cubicBezTo>
                  <a:pt x="123" y="53"/>
                  <a:pt x="123" y="53"/>
                  <a:pt x="123" y="53"/>
                </a:cubicBezTo>
                <a:close/>
                <a:moveTo>
                  <a:pt x="123" y="53"/>
                </a:moveTo>
                <a:cubicBezTo>
                  <a:pt x="123" y="53"/>
                  <a:pt x="123" y="53"/>
                  <a:pt x="123" y="53"/>
                </a:cubicBezTo>
                <a:cubicBezTo>
                  <a:pt x="123" y="53"/>
                  <a:pt x="123" y="53"/>
                  <a:pt x="123" y="53"/>
                </a:cubicBezTo>
                <a:close/>
                <a:moveTo>
                  <a:pt x="123" y="54"/>
                </a:move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77"/>
                </a:moveTo>
                <a:cubicBezTo>
                  <a:pt x="123" y="78"/>
                  <a:pt x="123" y="78"/>
                  <a:pt x="123" y="78"/>
                </a:cubicBezTo>
                <a:cubicBezTo>
                  <a:pt x="123" y="79"/>
                  <a:pt x="123" y="79"/>
                  <a:pt x="123" y="79"/>
                </a:cubicBezTo>
                <a:cubicBezTo>
                  <a:pt x="123" y="79"/>
                  <a:pt x="123" y="79"/>
                  <a:pt x="123" y="79"/>
                </a:cubicBezTo>
                <a:cubicBezTo>
                  <a:pt x="123" y="79"/>
                  <a:pt x="123" y="79"/>
                  <a:pt x="123" y="79"/>
                </a:cubicBezTo>
                <a:cubicBezTo>
                  <a:pt x="123" y="80"/>
                  <a:pt x="123" y="81"/>
                  <a:pt x="123" y="82"/>
                </a:cubicBezTo>
                <a:cubicBezTo>
                  <a:pt x="123" y="82"/>
                  <a:pt x="123" y="82"/>
                  <a:pt x="123" y="82"/>
                </a:cubicBezTo>
                <a:cubicBezTo>
                  <a:pt x="123" y="81"/>
                  <a:pt x="123" y="81"/>
                  <a:pt x="123" y="81"/>
                </a:cubicBezTo>
                <a:cubicBezTo>
                  <a:pt x="122" y="80"/>
                  <a:pt x="122" y="80"/>
                  <a:pt x="122" y="80"/>
                </a:cubicBezTo>
                <a:cubicBezTo>
                  <a:pt x="121" y="79"/>
                  <a:pt x="121" y="79"/>
                  <a:pt x="121" y="79"/>
                </a:cubicBezTo>
                <a:cubicBezTo>
                  <a:pt x="121" y="79"/>
                  <a:pt x="121" y="78"/>
                  <a:pt x="120" y="78"/>
                </a:cubicBezTo>
                <a:cubicBezTo>
                  <a:pt x="120" y="77"/>
                  <a:pt x="120" y="77"/>
                  <a:pt x="120" y="76"/>
                </a:cubicBezTo>
                <a:cubicBezTo>
                  <a:pt x="120" y="76"/>
                  <a:pt x="120" y="75"/>
                  <a:pt x="120" y="75"/>
                </a:cubicBezTo>
                <a:cubicBezTo>
                  <a:pt x="119" y="75"/>
                  <a:pt x="119" y="74"/>
                  <a:pt x="119" y="74"/>
                </a:cubicBezTo>
                <a:cubicBezTo>
                  <a:pt x="119" y="73"/>
                  <a:pt x="119" y="73"/>
                  <a:pt x="119" y="72"/>
                </a:cubicBezTo>
                <a:cubicBezTo>
                  <a:pt x="119" y="72"/>
                  <a:pt x="119" y="72"/>
                  <a:pt x="119" y="72"/>
                </a:cubicBezTo>
                <a:cubicBezTo>
                  <a:pt x="119" y="71"/>
                  <a:pt x="119" y="71"/>
                  <a:pt x="119" y="71"/>
                </a:cubicBezTo>
                <a:cubicBezTo>
                  <a:pt x="119" y="71"/>
                  <a:pt x="119" y="71"/>
                  <a:pt x="119" y="71"/>
                </a:cubicBezTo>
                <a:cubicBezTo>
                  <a:pt x="119" y="71"/>
                  <a:pt x="119" y="71"/>
                  <a:pt x="119" y="71"/>
                </a:cubicBezTo>
                <a:cubicBezTo>
                  <a:pt x="119" y="70"/>
                  <a:pt x="118" y="70"/>
                  <a:pt x="118" y="69"/>
                </a:cubicBezTo>
                <a:cubicBezTo>
                  <a:pt x="118" y="69"/>
                  <a:pt x="118" y="68"/>
                  <a:pt x="118" y="68"/>
                </a:cubicBezTo>
                <a:cubicBezTo>
                  <a:pt x="118" y="68"/>
                  <a:pt x="118" y="67"/>
                  <a:pt x="118" y="67"/>
                </a:cubicBezTo>
                <a:cubicBezTo>
                  <a:pt x="118" y="66"/>
                  <a:pt x="119" y="66"/>
                  <a:pt x="119" y="65"/>
                </a:cubicBezTo>
                <a:cubicBezTo>
                  <a:pt x="119" y="64"/>
                  <a:pt x="119" y="64"/>
                  <a:pt x="119" y="64"/>
                </a:cubicBezTo>
                <a:cubicBezTo>
                  <a:pt x="119" y="64"/>
                  <a:pt x="119" y="64"/>
                  <a:pt x="119" y="64"/>
                </a:cubicBezTo>
                <a:cubicBezTo>
                  <a:pt x="119" y="63"/>
                  <a:pt x="119" y="62"/>
                  <a:pt x="119" y="62"/>
                </a:cubicBezTo>
                <a:cubicBezTo>
                  <a:pt x="119" y="61"/>
                  <a:pt x="120" y="60"/>
                  <a:pt x="120" y="60"/>
                </a:cubicBezTo>
                <a:cubicBezTo>
                  <a:pt x="120" y="59"/>
                  <a:pt x="120" y="59"/>
                  <a:pt x="120" y="58"/>
                </a:cubicBezTo>
                <a:cubicBezTo>
                  <a:pt x="121" y="58"/>
                  <a:pt x="121" y="57"/>
                  <a:pt x="121" y="57"/>
                </a:cubicBezTo>
                <a:cubicBezTo>
                  <a:pt x="122" y="56"/>
                  <a:pt x="122" y="55"/>
                  <a:pt x="123" y="54"/>
                </a:cubicBezTo>
                <a:cubicBezTo>
                  <a:pt x="123" y="54"/>
                  <a:pt x="123" y="54"/>
                  <a:pt x="123" y="54"/>
                </a:cubicBezTo>
                <a:cubicBezTo>
                  <a:pt x="123" y="54"/>
                  <a:pt x="123" y="54"/>
                  <a:pt x="123" y="54"/>
                </a:cubicBezTo>
                <a:cubicBezTo>
                  <a:pt x="122" y="55"/>
                  <a:pt x="122" y="56"/>
                  <a:pt x="122" y="57"/>
                </a:cubicBezTo>
                <a:cubicBezTo>
                  <a:pt x="122" y="58"/>
                  <a:pt x="122" y="58"/>
                  <a:pt x="122" y="59"/>
                </a:cubicBezTo>
                <a:cubicBezTo>
                  <a:pt x="122" y="60"/>
                  <a:pt x="123" y="60"/>
                  <a:pt x="123" y="60"/>
                </a:cubicBezTo>
                <a:cubicBezTo>
                  <a:pt x="123" y="61"/>
                  <a:pt x="123" y="61"/>
                  <a:pt x="123" y="62"/>
                </a:cubicBezTo>
                <a:cubicBezTo>
                  <a:pt x="123" y="62"/>
                  <a:pt x="123" y="63"/>
                  <a:pt x="124" y="64"/>
                </a:cubicBezTo>
                <a:cubicBezTo>
                  <a:pt x="122" y="67"/>
                  <a:pt x="122" y="71"/>
                  <a:pt x="124" y="73"/>
                </a:cubicBezTo>
                <a:cubicBezTo>
                  <a:pt x="124" y="74"/>
                  <a:pt x="124" y="74"/>
                  <a:pt x="124" y="74"/>
                </a:cubicBezTo>
                <a:cubicBezTo>
                  <a:pt x="124" y="75"/>
                  <a:pt x="124" y="75"/>
                  <a:pt x="124" y="76"/>
                </a:cubicBezTo>
                <a:cubicBezTo>
                  <a:pt x="124" y="76"/>
                  <a:pt x="124" y="76"/>
                  <a:pt x="124" y="76"/>
                </a:cubicBezTo>
                <a:cubicBezTo>
                  <a:pt x="123" y="76"/>
                  <a:pt x="123" y="77"/>
                  <a:pt x="123" y="77"/>
                </a:cubicBezTo>
                <a:close/>
                <a:moveTo>
                  <a:pt x="148" y="91"/>
                </a:moveTo>
                <a:cubicBezTo>
                  <a:pt x="147" y="91"/>
                  <a:pt x="147" y="91"/>
                  <a:pt x="147" y="91"/>
                </a:cubicBezTo>
                <a:cubicBezTo>
                  <a:pt x="146" y="92"/>
                  <a:pt x="146" y="92"/>
                  <a:pt x="146" y="92"/>
                </a:cubicBezTo>
                <a:cubicBezTo>
                  <a:pt x="145" y="92"/>
                  <a:pt x="145" y="92"/>
                  <a:pt x="145" y="92"/>
                </a:cubicBezTo>
                <a:cubicBezTo>
                  <a:pt x="145" y="92"/>
                  <a:pt x="144" y="92"/>
                  <a:pt x="143" y="92"/>
                </a:cubicBezTo>
                <a:cubicBezTo>
                  <a:pt x="143" y="92"/>
                  <a:pt x="142" y="92"/>
                  <a:pt x="142" y="92"/>
                </a:cubicBezTo>
                <a:cubicBezTo>
                  <a:pt x="141" y="92"/>
                  <a:pt x="140" y="92"/>
                  <a:pt x="140" y="92"/>
                </a:cubicBezTo>
                <a:cubicBezTo>
                  <a:pt x="139" y="92"/>
                  <a:pt x="138" y="92"/>
                  <a:pt x="137" y="91"/>
                </a:cubicBezTo>
                <a:cubicBezTo>
                  <a:pt x="136" y="91"/>
                  <a:pt x="136" y="91"/>
                  <a:pt x="135" y="91"/>
                </a:cubicBezTo>
                <a:cubicBezTo>
                  <a:pt x="135" y="91"/>
                  <a:pt x="135" y="91"/>
                  <a:pt x="134" y="91"/>
                </a:cubicBezTo>
                <a:cubicBezTo>
                  <a:pt x="134" y="90"/>
                  <a:pt x="133" y="90"/>
                  <a:pt x="133" y="90"/>
                </a:cubicBezTo>
                <a:cubicBezTo>
                  <a:pt x="132" y="90"/>
                  <a:pt x="132" y="89"/>
                  <a:pt x="131" y="89"/>
                </a:cubicBezTo>
                <a:cubicBezTo>
                  <a:pt x="130" y="89"/>
                  <a:pt x="129" y="88"/>
                  <a:pt x="129" y="87"/>
                </a:cubicBezTo>
                <a:cubicBezTo>
                  <a:pt x="128" y="87"/>
                  <a:pt x="128" y="87"/>
                  <a:pt x="127" y="87"/>
                </a:cubicBezTo>
                <a:cubicBezTo>
                  <a:pt x="127" y="87"/>
                  <a:pt x="127" y="87"/>
                  <a:pt x="127" y="87"/>
                </a:cubicBezTo>
                <a:cubicBezTo>
                  <a:pt x="127" y="86"/>
                  <a:pt x="127" y="86"/>
                  <a:pt x="127" y="85"/>
                </a:cubicBezTo>
                <a:cubicBezTo>
                  <a:pt x="127" y="85"/>
                  <a:pt x="127" y="85"/>
                  <a:pt x="127" y="84"/>
                </a:cubicBezTo>
                <a:cubicBezTo>
                  <a:pt x="127" y="83"/>
                  <a:pt x="127" y="83"/>
                  <a:pt x="127" y="83"/>
                </a:cubicBezTo>
                <a:cubicBezTo>
                  <a:pt x="127" y="82"/>
                  <a:pt x="127" y="82"/>
                  <a:pt x="127" y="82"/>
                </a:cubicBezTo>
                <a:cubicBezTo>
                  <a:pt x="127" y="82"/>
                  <a:pt x="127" y="82"/>
                  <a:pt x="127" y="82"/>
                </a:cubicBezTo>
                <a:cubicBezTo>
                  <a:pt x="127" y="81"/>
                  <a:pt x="127" y="81"/>
                  <a:pt x="127" y="81"/>
                </a:cubicBezTo>
                <a:cubicBezTo>
                  <a:pt x="127" y="81"/>
                  <a:pt x="127" y="81"/>
                  <a:pt x="127" y="81"/>
                </a:cubicBezTo>
                <a:cubicBezTo>
                  <a:pt x="128" y="80"/>
                  <a:pt x="128" y="80"/>
                  <a:pt x="128" y="80"/>
                </a:cubicBezTo>
                <a:cubicBezTo>
                  <a:pt x="128" y="79"/>
                  <a:pt x="128" y="79"/>
                  <a:pt x="128" y="79"/>
                </a:cubicBezTo>
                <a:cubicBezTo>
                  <a:pt x="128" y="78"/>
                  <a:pt x="128" y="78"/>
                  <a:pt x="128" y="77"/>
                </a:cubicBezTo>
                <a:cubicBezTo>
                  <a:pt x="128" y="76"/>
                  <a:pt x="128" y="76"/>
                  <a:pt x="128" y="76"/>
                </a:cubicBezTo>
                <a:cubicBezTo>
                  <a:pt x="129" y="76"/>
                  <a:pt x="129" y="76"/>
                  <a:pt x="129" y="75"/>
                </a:cubicBezTo>
                <a:cubicBezTo>
                  <a:pt x="130" y="75"/>
                  <a:pt x="131" y="75"/>
                  <a:pt x="132" y="75"/>
                </a:cubicBezTo>
                <a:cubicBezTo>
                  <a:pt x="134" y="76"/>
                  <a:pt x="136" y="78"/>
                  <a:pt x="138" y="79"/>
                </a:cubicBezTo>
                <a:cubicBezTo>
                  <a:pt x="139" y="80"/>
                  <a:pt x="140" y="80"/>
                  <a:pt x="141" y="81"/>
                </a:cubicBezTo>
                <a:cubicBezTo>
                  <a:pt x="141" y="82"/>
                  <a:pt x="141" y="83"/>
                  <a:pt x="142" y="85"/>
                </a:cubicBezTo>
                <a:cubicBezTo>
                  <a:pt x="143" y="85"/>
                  <a:pt x="144" y="86"/>
                  <a:pt x="144" y="86"/>
                </a:cubicBezTo>
                <a:cubicBezTo>
                  <a:pt x="145" y="86"/>
                  <a:pt x="145" y="86"/>
                  <a:pt x="146" y="86"/>
                </a:cubicBezTo>
                <a:cubicBezTo>
                  <a:pt x="146" y="86"/>
                  <a:pt x="147" y="86"/>
                  <a:pt x="147" y="86"/>
                </a:cubicBezTo>
                <a:cubicBezTo>
                  <a:pt x="148" y="86"/>
                  <a:pt x="148" y="86"/>
                  <a:pt x="149" y="85"/>
                </a:cubicBezTo>
                <a:cubicBezTo>
                  <a:pt x="149" y="85"/>
                  <a:pt x="150" y="84"/>
                  <a:pt x="150" y="84"/>
                </a:cubicBezTo>
                <a:cubicBezTo>
                  <a:pt x="151" y="84"/>
                  <a:pt x="151" y="84"/>
                  <a:pt x="151" y="84"/>
                </a:cubicBezTo>
                <a:cubicBezTo>
                  <a:pt x="151" y="84"/>
                  <a:pt x="151" y="84"/>
                  <a:pt x="151" y="84"/>
                </a:cubicBezTo>
                <a:cubicBezTo>
                  <a:pt x="152" y="84"/>
                  <a:pt x="152" y="84"/>
                  <a:pt x="152" y="84"/>
                </a:cubicBezTo>
                <a:cubicBezTo>
                  <a:pt x="153" y="85"/>
                  <a:pt x="153" y="85"/>
                  <a:pt x="153" y="85"/>
                </a:cubicBezTo>
                <a:cubicBezTo>
                  <a:pt x="153" y="85"/>
                  <a:pt x="153" y="85"/>
                  <a:pt x="154" y="85"/>
                </a:cubicBezTo>
                <a:cubicBezTo>
                  <a:pt x="154" y="85"/>
                  <a:pt x="154" y="85"/>
                  <a:pt x="154" y="85"/>
                </a:cubicBezTo>
                <a:cubicBezTo>
                  <a:pt x="155" y="85"/>
                  <a:pt x="155" y="85"/>
                  <a:pt x="155" y="85"/>
                </a:cubicBezTo>
                <a:cubicBezTo>
                  <a:pt x="155" y="85"/>
                  <a:pt x="155" y="85"/>
                  <a:pt x="155" y="85"/>
                </a:cubicBezTo>
                <a:cubicBezTo>
                  <a:pt x="157" y="85"/>
                  <a:pt x="158" y="85"/>
                  <a:pt x="159" y="85"/>
                </a:cubicBezTo>
                <a:cubicBezTo>
                  <a:pt x="159" y="85"/>
                  <a:pt x="159" y="85"/>
                  <a:pt x="159" y="85"/>
                </a:cubicBezTo>
                <a:cubicBezTo>
                  <a:pt x="159" y="86"/>
                  <a:pt x="158" y="86"/>
                  <a:pt x="158" y="86"/>
                </a:cubicBezTo>
                <a:cubicBezTo>
                  <a:pt x="157" y="87"/>
                  <a:pt x="157" y="87"/>
                  <a:pt x="157" y="87"/>
                </a:cubicBezTo>
                <a:cubicBezTo>
                  <a:pt x="156" y="88"/>
                  <a:pt x="155" y="88"/>
                  <a:pt x="155" y="88"/>
                </a:cubicBezTo>
                <a:cubicBezTo>
                  <a:pt x="154" y="89"/>
                  <a:pt x="153" y="90"/>
                  <a:pt x="152" y="90"/>
                </a:cubicBezTo>
                <a:cubicBezTo>
                  <a:pt x="151" y="90"/>
                  <a:pt x="151" y="91"/>
                  <a:pt x="150" y="91"/>
                </a:cubicBezTo>
                <a:cubicBezTo>
                  <a:pt x="149" y="91"/>
                  <a:pt x="149" y="91"/>
                  <a:pt x="149" y="91"/>
                </a:cubicBezTo>
                <a:cubicBezTo>
                  <a:pt x="148" y="91"/>
                  <a:pt x="148" y="91"/>
                  <a:pt x="148" y="91"/>
                </a:cubicBezTo>
                <a:close/>
                <a:moveTo>
                  <a:pt x="162" y="81"/>
                </a:moveTo>
                <a:cubicBezTo>
                  <a:pt x="162" y="81"/>
                  <a:pt x="162" y="81"/>
                  <a:pt x="162" y="81"/>
                </a:cubicBezTo>
                <a:cubicBezTo>
                  <a:pt x="162" y="81"/>
                  <a:pt x="162" y="81"/>
                  <a:pt x="162" y="81"/>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5" name="Graphic 34">
            <a:extLst>
              <a:ext uri="{FF2B5EF4-FFF2-40B4-BE49-F238E27FC236}">
                <a16:creationId xmlns:a16="http://schemas.microsoft.com/office/drawing/2014/main" id="{669EB0D3-38E9-4F1E-BAF0-C07F207002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89577" y="3337100"/>
            <a:ext cx="988847" cy="988845"/>
          </a:xfrm>
          <a:prstGeom prst="rect">
            <a:avLst/>
          </a:prstGeom>
        </p:spPr>
      </p:pic>
      <p:pic>
        <p:nvPicPr>
          <p:cNvPr id="39" name="Picture 38">
            <a:extLst>
              <a:ext uri="{FF2B5EF4-FFF2-40B4-BE49-F238E27FC236}">
                <a16:creationId xmlns:a16="http://schemas.microsoft.com/office/drawing/2014/main" id="{8476B9FC-3524-4D61-8D22-F6D64FFC2C69}"/>
              </a:ext>
            </a:extLst>
          </p:cNvPr>
          <p:cNvPicPr>
            <a:picLocks noChangeAspect="1"/>
          </p:cNvPicPr>
          <p:nvPr/>
        </p:nvPicPr>
        <p:blipFill>
          <a:blip r:embed="rId6"/>
          <a:stretch>
            <a:fillRect/>
          </a:stretch>
        </p:blipFill>
        <p:spPr>
          <a:xfrm>
            <a:off x="6223938" y="4820912"/>
            <a:ext cx="2434309" cy="1989063"/>
          </a:xfrm>
          <a:prstGeom prst="rect">
            <a:avLst/>
          </a:prstGeom>
          <a:ln>
            <a:solidFill>
              <a:schemeClr val="accent6">
                <a:lumMod val="40000"/>
                <a:lumOff val="60000"/>
              </a:schemeClr>
            </a:solidFill>
          </a:ln>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B9A76754-435A-484C-9244-C862A444D910}"/>
              </a:ext>
            </a:extLst>
          </p:cNvPr>
          <p:cNvSpPr/>
          <p:nvPr/>
        </p:nvSpPr>
        <p:spPr>
          <a:xfrm>
            <a:off x="3354069" y="1667747"/>
            <a:ext cx="6096000" cy="574901"/>
          </a:xfrm>
          <a:prstGeom prst="rect">
            <a:avLst/>
          </a:prstGeom>
        </p:spPr>
        <p:txBody>
          <a:bodyPr>
            <a:spAutoFit/>
          </a:bodyPr>
          <a:lstStyle/>
          <a:p>
            <a:pPr marL="230321" marR="0" lvl="1" indent="-2303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Support Web Apps</a:t>
            </a:r>
          </a:p>
          <a:p>
            <a:pPr marL="230321" marR="0" lvl="1" indent="-2303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Redirection</a:t>
            </a:r>
          </a:p>
        </p:txBody>
      </p:sp>
    </p:spTree>
    <p:extLst>
      <p:ext uri="{BB962C8B-B14F-4D97-AF65-F5344CB8AC3E}">
        <p14:creationId xmlns:p14="http://schemas.microsoft.com/office/powerpoint/2010/main" val="34268192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4C84-9C1D-44EC-946F-01AA0C27AF75}"/>
              </a:ext>
            </a:extLst>
          </p:cNvPr>
          <p:cNvSpPr>
            <a:spLocks noGrp="1"/>
          </p:cNvSpPr>
          <p:nvPr>
            <p:ph type="title"/>
          </p:nvPr>
        </p:nvSpPr>
        <p:spPr/>
        <p:txBody>
          <a:bodyPr/>
          <a:lstStyle/>
          <a:p>
            <a:r>
              <a:rPr lang="en-US" dirty="0"/>
              <a:t>Load Balancer</a:t>
            </a:r>
          </a:p>
        </p:txBody>
      </p:sp>
      <p:sp>
        <p:nvSpPr>
          <p:cNvPr id="7" name="Text Placeholder 2">
            <a:extLst>
              <a:ext uri="{FF2B5EF4-FFF2-40B4-BE49-F238E27FC236}">
                <a16:creationId xmlns:a16="http://schemas.microsoft.com/office/drawing/2014/main" id="{201396AA-DF35-458E-BCAC-1A7D82584363}"/>
              </a:ext>
            </a:extLst>
          </p:cNvPr>
          <p:cNvSpPr txBox="1">
            <a:spLocks/>
          </p:cNvSpPr>
          <p:nvPr/>
        </p:nvSpPr>
        <p:spPr>
          <a:xfrm>
            <a:off x="269240" y="1189494"/>
            <a:ext cx="5656673" cy="5431141"/>
          </a:xfrm>
          <a:prstGeom prst="rect">
            <a:avLst/>
          </a:prstGeom>
        </p:spPr>
        <p:txBody>
          <a:bodyPr lIns="179285">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pPr>
            <a:r>
              <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rPr>
              <a:t>Layer 4, per flow</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All TCP &amp; UDP applications</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Inbound &amp; outbound</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Flow-based Load Balancing with Health Probing</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Inbound NAT rules (port forwarding)</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Availability Zones support</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HA Ports load balancing</a:t>
            </a:r>
          </a:p>
          <a:p>
            <a:pPr marL="230321" marR="0" lvl="1" indent="-230321" algn="l" defTabSz="914367" rtl="0" eaLnBrk="1" fontAlgn="auto" latinLnBrk="0" hangingPunct="1">
              <a:lnSpc>
                <a:spcPct val="90000"/>
              </a:lnSpc>
              <a:spcBef>
                <a:spcPct val="20000"/>
              </a:spcBef>
              <a:spcAft>
                <a:spcPts val="1200"/>
              </a:spcAft>
              <a:buClrTx/>
              <a:buSzPct val="90000"/>
              <a:buFont typeface="Arial" panose="020B0604020202020204" pitchFamily="34" charset="0"/>
              <a:buChar char="•"/>
              <a:tabLst/>
              <a:defRPr/>
            </a:pPr>
            <a:r>
              <a:rPr kumimoji="0" lang="en-US" sz="1568" b="0" i="0" u="sng"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2 SKUs</a:t>
            </a: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 Standard &amp; Basic</a:t>
            </a:r>
          </a:p>
          <a:p>
            <a:pPr marL="0" marR="0" lvl="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pPr>
            <a:r>
              <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rPr>
              <a:t>High performance</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Part of the Azure SDN stack, not a VM</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Low latency</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High throughput</a:t>
            </a:r>
          </a:p>
          <a:p>
            <a:pPr marL="230321" marR="0" lvl="1" indent="-230321" algn="l" defTabSz="914367" rtl="0" eaLnBrk="1" fontAlgn="auto" latinLnBrk="0" hangingPunct="1">
              <a:lnSpc>
                <a:spcPct val="90000"/>
              </a:lnSpc>
              <a:spcBef>
                <a:spcPct val="20000"/>
              </a:spcBef>
              <a:spcAft>
                <a:spcPts val="120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Outbound bandwidth only limited by VM in pool</a:t>
            </a:r>
          </a:p>
          <a:p>
            <a:pPr marL="0" marR="0" lvl="0" indent="0" algn="l" defTabSz="914367" rtl="0" eaLnBrk="1" fontAlgn="auto" latinLnBrk="0" hangingPunct="1">
              <a:lnSpc>
                <a:spcPct val="90000"/>
              </a:lnSpc>
              <a:spcBef>
                <a:spcPts val="588"/>
              </a:spcBef>
              <a:spcAft>
                <a:spcPts val="588"/>
              </a:spcAft>
              <a:buClrTx/>
              <a:buSzPct val="90000"/>
              <a:buFont typeface="Wingdings" panose="05000000000000000000" pitchFamily="2" charset="2"/>
              <a:buNone/>
              <a:tabLst/>
              <a:defRPr/>
            </a:pPr>
            <a:r>
              <a:rPr kumimoji="0" lang="en-US" sz="2745" b="0" i="0" u="none" strike="noStrike" kern="1200" cap="none" spc="0" normalizeH="0" baseline="0" noProof="0" dirty="0">
                <a:ln>
                  <a:noFill/>
                </a:ln>
                <a:gradFill>
                  <a:gsLst>
                    <a:gs pos="3165">
                      <a:srgbClr val="00BCF2"/>
                    </a:gs>
                    <a:gs pos="35000">
                      <a:srgbClr val="00BCF2"/>
                    </a:gs>
                  </a:gsLst>
                  <a:lin ang="5400000" scaled="0"/>
                </a:gradFill>
                <a:effectLst/>
                <a:uLnTx/>
                <a:uFillTx/>
                <a:latin typeface="Segoe UI Light"/>
                <a:ea typeface="+mn-ea"/>
                <a:cs typeface="+mn-cs"/>
              </a:rPr>
              <a:t>Diagnostics and Probes</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Multi-dimensional metrics and alerts in Azure Monitor</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TCP &amp; HTTP health probes, Data path health</a:t>
            </a:r>
          </a:p>
          <a:p>
            <a:pPr marL="230321" marR="0" lvl="1" indent="-230321"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1568" b="0" i="0" u="none" strike="noStrike" kern="1200" cap="none" spc="0" normalizeH="0" baseline="0" noProof="0" dirty="0">
              <a:ln>
                <a:noFill/>
              </a:ln>
              <a:gradFill>
                <a:gsLst>
                  <a:gs pos="39241">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1" name="Rectangle 40">
            <a:extLst>
              <a:ext uri="{FF2B5EF4-FFF2-40B4-BE49-F238E27FC236}">
                <a16:creationId xmlns:a16="http://schemas.microsoft.com/office/drawing/2014/main" id="{33287631-E160-4BEE-9C28-261C187EA6A0}"/>
              </a:ext>
            </a:extLst>
          </p:cNvPr>
          <p:cNvSpPr/>
          <p:nvPr/>
        </p:nvSpPr>
        <p:spPr bwMode="auto">
          <a:xfrm>
            <a:off x="6050372" y="1189176"/>
            <a:ext cx="6141630" cy="56683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a:t>
            </a:r>
          </a:p>
        </p:txBody>
      </p:sp>
      <p:pic>
        <p:nvPicPr>
          <p:cNvPr id="4" name="Picture 3">
            <a:extLst>
              <a:ext uri="{FF2B5EF4-FFF2-40B4-BE49-F238E27FC236}">
                <a16:creationId xmlns:a16="http://schemas.microsoft.com/office/drawing/2014/main" id="{7C8F4412-02B5-4765-B7F4-EFBA9A11EE52}"/>
              </a:ext>
            </a:extLst>
          </p:cNvPr>
          <p:cNvPicPr>
            <a:picLocks noChangeAspect="1"/>
          </p:cNvPicPr>
          <p:nvPr/>
        </p:nvPicPr>
        <p:blipFill rotWithShape="1">
          <a:blip r:embed="rId3"/>
          <a:srcRect t="14988" b="33908"/>
          <a:stretch/>
        </p:blipFill>
        <p:spPr>
          <a:xfrm>
            <a:off x="6403810" y="1742964"/>
            <a:ext cx="5597625" cy="2557193"/>
          </a:xfrm>
          <a:prstGeom prst="rect">
            <a:avLst/>
          </a:prstGeom>
        </p:spPr>
      </p:pic>
      <p:pic>
        <p:nvPicPr>
          <p:cNvPr id="6" name="Graphic 5">
            <a:extLst>
              <a:ext uri="{FF2B5EF4-FFF2-40B4-BE49-F238E27FC236}">
                <a16:creationId xmlns:a16="http://schemas.microsoft.com/office/drawing/2014/main" id="{A00F4124-8DE4-44F2-9DA4-354DF7B7B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2011" y="4300157"/>
            <a:ext cx="458716" cy="442443"/>
          </a:xfrm>
          <a:prstGeom prst="rect">
            <a:avLst/>
          </a:prstGeom>
        </p:spPr>
      </p:pic>
      <p:pic>
        <p:nvPicPr>
          <p:cNvPr id="8" name="Graphic 7">
            <a:extLst>
              <a:ext uri="{FF2B5EF4-FFF2-40B4-BE49-F238E27FC236}">
                <a16:creationId xmlns:a16="http://schemas.microsoft.com/office/drawing/2014/main" id="{73DEC708-8FB4-4ABF-8450-F55ACED7B6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8563" y="4498025"/>
            <a:ext cx="458716" cy="442443"/>
          </a:xfrm>
          <a:prstGeom prst="rect">
            <a:avLst/>
          </a:prstGeom>
        </p:spPr>
      </p:pic>
      <p:pic>
        <p:nvPicPr>
          <p:cNvPr id="10" name="Graphic 9">
            <a:extLst>
              <a:ext uri="{FF2B5EF4-FFF2-40B4-BE49-F238E27FC236}">
                <a16:creationId xmlns:a16="http://schemas.microsoft.com/office/drawing/2014/main" id="{CD0293EE-4E06-4E24-B749-E5F0DB8FA1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8130" y="4292667"/>
            <a:ext cx="458716" cy="442443"/>
          </a:xfrm>
          <a:prstGeom prst="rect">
            <a:avLst/>
          </a:prstGeom>
        </p:spPr>
      </p:pic>
      <p:pic>
        <p:nvPicPr>
          <p:cNvPr id="11" name="Graphic 10">
            <a:extLst>
              <a:ext uri="{FF2B5EF4-FFF2-40B4-BE49-F238E27FC236}">
                <a16:creationId xmlns:a16="http://schemas.microsoft.com/office/drawing/2014/main" id="{68FDB1F7-1EB5-4CE9-8B1D-9AADBB65B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4682" y="4490535"/>
            <a:ext cx="458716" cy="442443"/>
          </a:xfrm>
          <a:prstGeom prst="rect">
            <a:avLst/>
          </a:prstGeom>
        </p:spPr>
      </p:pic>
      <p:pic>
        <p:nvPicPr>
          <p:cNvPr id="12" name="Graphic 11">
            <a:extLst>
              <a:ext uri="{FF2B5EF4-FFF2-40B4-BE49-F238E27FC236}">
                <a16:creationId xmlns:a16="http://schemas.microsoft.com/office/drawing/2014/main" id="{80C66BB5-6BD6-4E86-A724-79AA89C4CD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0350" y="4279735"/>
            <a:ext cx="458716" cy="442443"/>
          </a:xfrm>
          <a:prstGeom prst="rect">
            <a:avLst/>
          </a:prstGeom>
        </p:spPr>
      </p:pic>
      <p:pic>
        <p:nvPicPr>
          <p:cNvPr id="13" name="Graphic 12">
            <a:extLst>
              <a:ext uri="{FF2B5EF4-FFF2-40B4-BE49-F238E27FC236}">
                <a16:creationId xmlns:a16="http://schemas.microsoft.com/office/drawing/2014/main" id="{DB9E6A49-29BB-489D-80FE-C4951A66E07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26902" y="4477603"/>
            <a:ext cx="458716" cy="442443"/>
          </a:xfrm>
          <a:prstGeom prst="rect">
            <a:avLst/>
          </a:prstGeom>
        </p:spPr>
      </p:pic>
      <p:sp>
        <p:nvSpPr>
          <p:cNvPr id="3" name="TextBox 2">
            <a:extLst>
              <a:ext uri="{FF2B5EF4-FFF2-40B4-BE49-F238E27FC236}">
                <a16:creationId xmlns:a16="http://schemas.microsoft.com/office/drawing/2014/main" id="{F8583962-921C-47BF-849B-8C7B8802FBC9}"/>
              </a:ext>
            </a:extLst>
          </p:cNvPr>
          <p:cNvSpPr txBox="1"/>
          <p:nvPr/>
        </p:nvSpPr>
        <p:spPr>
          <a:xfrm>
            <a:off x="7953333" y="1209200"/>
            <a:ext cx="241983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3 key scenarios</a:t>
            </a:r>
          </a:p>
        </p:txBody>
      </p:sp>
      <p:pic>
        <p:nvPicPr>
          <p:cNvPr id="14" name="Picture 13">
            <a:extLst>
              <a:ext uri="{FF2B5EF4-FFF2-40B4-BE49-F238E27FC236}">
                <a16:creationId xmlns:a16="http://schemas.microsoft.com/office/drawing/2014/main" id="{0D86107E-7270-4A97-B201-5F96723EDD94}"/>
              </a:ext>
            </a:extLst>
          </p:cNvPr>
          <p:cNvPicPr>
            <a:picLocks noChangeAspect="1"/>
          </p:cNvPicPr>
          <p:nvPr/>
        </p:nvPicPr>
        <p:blipFill>
          <a:blip r:embed="rId6"/>
          <a:stretch>
            <a:fillRect/>
          </a:stretch>
        </p:blipFill>
        <p:spPr>
          <a:xfrm>
            <a:off x="6094651" y="5501833"/>
            <a:ext cx="2978417" cy="1176793"/>
          </a:xfrm>
          <a:prstGeom prst="rect">
            <a:avLst/>
          </a:prstGeom>
          <a:ln>
            <a:solidFill>
              <a:schemeClr val="accent6">
                <a:lumMod val="40000"/>
                <a:lumOff val="60000"/>
              </a:schemeClr>
            </a:solidFill>
          </a:ln>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84A4C761-403B-4758-ADED-339C93BA25BE}"/>
              </a:ext>
            </a:extLst>
          </p:cNvPr>
          <p:cNvPicPr>
            <a:picLocks noChangeAspect="1"/>
          </p:cNvPicPr>
          <p:nvPr/>
        </p:nvPicPr>
        <p:blipFill>
          <a:blip r:embed="rId7"/>
          <a:stretch>
            <a:fillRect/>
          </a:stretch>
        </p:blipFill>
        <p:spPr>
          <a:xfrm>
            <a:off x="9163248" y="5501833"/>
            <a:ext cx="2973717" cy="1176793"/>
          </a:xfrm>
          <a:prstGeom prst="rect">
            <a:avLst/>
          </a:prstGeom>
          <a:ln>
            <a:solidFill>
              <a:schemeClr val="accent6">
                <a:lumMod val="40000"/>
                <a:lumOff val="6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032939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17A5AF85-C29A-4B97-8A36-C12D0D76C118}"/>
              </a:ext>
            </a:extLst>
          </p:cNvPr>
          <p:cNvSpPr/>
          <p:nvPr/>
        </p:nvSpPr>
        <p:spPr bwMode="auto">
          <a:xfrm>
            <a:off x="1" y="1187939"/>
            <a:ext cx="12192000" cy="566957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people_12">
            <a:extLst>
              <a:ext uri="{FF2B5EF4-FFF2-40B4-BE49-F238E27FC236}">
                <a16:creationId xmlns:a16="http://schemas.microsoft.com/office/drawing/2014/main" id="{B1FBDDCC-9AD2-4DC7-A5D7-1C37D628FC9C}"/>
              </a:ext>
            </a:extLst>
          </p:cNvPr>
          <p:cNvSpPr>
            <a:spLocks noChangeAspect="1" noEditPoints="1"/>
          </p:cNvSpPr>
          <p:nvPr/>
        </p:nvSpPr>
        <p:spPr bwMode="auto">
          <a:xfrm>
            <a:off x="10769280" y="1330655"/>
            <a:ext cx="509212" cy="43444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2" name="people_12">
            <a:extLst>
              <a:ext uri="{FF2B5EF4-FFF2-40B4-BE49-F238E27FC236}">
                <a16:creationId xmlns:a16="http://schemas.microsoft.com/office/drawing/2014/main" id="{85C8FF10-9CE3-4B4D-B3D2-04B3EB11F049}"/>
              </a:ext>
            </a:extLst>
          </p:cNvPr>
          <p:cNvSpPr>
            <a:spLocks noChangeAspect="1" noEditPoints="1"/>
          </p:cNvSpPr>
          <p:nvPr/>
        </p:nvSpPr>
        <p:spPr bwMode="auto">
          <a:xfrm>
            <a:off x="5782922" y="1459499"/>
            <a:ext cx="509212" cy="43444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7" name="people_12">
            <a:extLst>
              <a:ext uri="{FF2B5EF4-FFF2-40B4-BE49-F238E27FC236}">
                <a16:creationId xmlns:a16="http://schemas.microsoft.com/office/drawing/2014/main" id="{AD308BFC-CA68-4582-873D-C7144F30840E}"/>
              </a:ext>
            </a:extLst>
          </p:cNvPr>
          <p:cNvSpPr>
            <a:spLocks noChangeAspect="1" noEditPoints="1"/>
          </p:cNvSpPr>
          <p:nvPr/>
        </p:nvSpPr>
        <p:spPr bwMode="auto">
          <a:xfrm>
            <a:off x="1884277" y="1508008"/>
            <a:ext cx="509212" cy="43444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855CA326-2805-4E9F-BE9A-20ACB1EFA35B}"/>
              </a:ext>
            </a:extLst>
          </p:cNvPr>
          <p:cNvSpPr>
            <a:spLocks noGrp="1"/>
          </p:cNvSpPr>
          <p:nvPr>
            <p:ph type="title"/>
          </p:nvPr>
        </p:nvSpPr>
        <p:spPr/>
        <p:txBody>
          <a:bodyPr/>
          <a:lstStyle/>
          <a:p>
            <a:r>
              <a:rPr lang="en-US" dirty="0"/>
              <a:t>Combine them as needed</a:t>
            </a:r>
          </a:p>
        </p:txBody>
      </p:sp>
      <p:grpSp>
        <p:nvGrpSpPr>
          <p:cNvPr id="131" name="Group 130">
            <a:extLst>
              <a:ext uri="{FF2B5EF4-FFF2-40B4-BE49-F238E27FC236}">
                <a16:creationId xmlns:a16="http://schemas.microsoft.com/office/drawing/2014/main" id="{91B7506E-7B74-402A-9880-F60A459CAEBF}"/>
              </a:ext>
            </a:extLst>
          </p:cNvPr>
          <p:cNvGrpSpPr>
            <a:grpSpLocks noChangeAspect="1"/>
          </p:cNvGrpSpPr>
          <p:nvPr/>
        </p:nvGrpSpPr>
        <p:grpSpPr>
          <a:xfrm>
            <a:off x="642675" y="2309215"/>
            <a:ext cx="1380726" cy="2559675"/>
            <a:chOff x="2576228" y="1715389"/>
            <a:chExt cx="1808919" cy="3353492"/>
          </a:xfrm>
        </p:grpSpPr>
        <p:pic>
          <p:nvPicPr>
            <p:cNvPr id="58" name="Graphic 57">
              <a:extLst>
                <a:ext uri="{FF2B5EF4-FFF2-40B4-BE49-F238E27FC236}">
                  <a16:creationId xmlns:a16="http://schemas.microsoft.com/office/drawing/2014/main" id="{0E66B4DD-F168-487C-B7D8-55268115FB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40804" y="2006951"/>
              <a:ext cx="497889" cy="480227"/>
            </a:xfrm>
            <a:prstGeom prst="rect">
              <a:avLst/>
            </a:prstGeom>
          </p:spPr>
        </p:pic>
        <p:cxnSp>
          <p:nvCxnSpPr>
            <p:cNvPr id="59" name="Straight Connector 58">
              <a:extLst>
                <a:ext uri="{FF2B5EF4-FFF2-40B4-BE49-F238E27FC236}">
                  <a16:creationId xmlns:a16="http://schemas.microsoft.com/office/drawing/2014/main" id="{F494FE66-846D-473D-9AF8-1E5936E0CC07}"/>
                </a:ext>
              </a:extLst>
            </p:cNvPr>
            <p:cNvCxnSpPr/>
            <p:nvPr/>
          </p:nvCxnSpPr>
          <p:spPr>
            <a:xfrm>
              <a:off x="3682143" y="1715389"/>
              <a:ext cx="0" cy="226001"/>
            </a:xfrm>
            <a:prstGeom prst="line">
              <a:avLst/>
            </a:prstGeom>
            <a:ln w="12700">
              <a:solidFill>
                <a:srgbClr val="92D050"/>
              </a:solidFill>
              <a:headEnd type="oval" w="lg" len="lg"/>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84A83F7E-21C7-4FD4-ACE3-2BD8572C72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06640" y="2731737"/>
              <a:ext cx="493584" cy="476075"/>
            </a:xfrm>
            <a:prstGeom prst="rect">
              <a:avLst/>
            </a:prstGeom>
          </p:spPr>
        </p:pic>
        <p:pic>
          <p:nvPicPr>
            <p:cNvPr id="62" name="Graphic 61">
              <a:extLst>
                <a:ext uri="{FF2B5EF4-FFF2-40B4-BE49-F238E27FC236}">
                  <a16:creationId xmlns:a16="http://schemas.microsoft.com/office/drawing/2014/main" id="{7D80DB4B-5875-4C02-BE54-E49E4CFFC4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91563" y="2731737"/>
              <a:ext cx="493584" cy="476075"/>
            </a:xfrm>
            <a:prstGeom prst="rect">
              <a:avLst/>
            </a:prstGeom>
          </p:spPr>
        </p:pic>
        <p:cxnSp>
          <p:nvCxnSpPr>
            <p:cNvPr id="65" name="Straight Arrow Connector 64">
              <a:extLst>
                <a:ext uri="{FF2B5EF4-FFF2-40B4-BE49-F238E27FC236}">
                  <a16:creationId xmlns:a16="http://schemas.microsoft.com/office/drawing/2014/main" id="{7607F02F-660C-4886-B020-673B73C875BE}"/>
                </a:ext>
              </a:extLst>
            </p:cNvPr>
            <p:cNvCxnSpPr/>
            <p:nvPr/>
          </p:nvCxnSpPr>
          <p:spPr>
            <a:xfrm flipH="1">
              <a:off x="3417706" y="2459323"/>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EFBC07E-9EF2-4A06-B1F0-E0B7151399BD}"/>
                </a:ext>
              </a:extLst>
            </p:cNvPr>
            <p:cNvCxnSpPr>
              <a:cxnSpLocks/>
            </p:cNvCxnSpPr>
            <p:nvPr/>
          </p:nvCxnSpPr>
          <p:spPr>
            <a:xfrm>
              <a:off x="3839510" y="2459323"/>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1D8250C-668F-4C8B-87B9-6B62D5704ED0}"/>
                </a:ext>
              </a:extLst>
            </p:cNvPr>
            <p:cNvCxnSpPr/>
            <p:nvPr/>
          </p:nvCxnSpPr>
          <p:spPr>
            <a:xfrm flipH="1">
              <a:off x="3810054" y="3230970"/>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243B1BEA-B6C9-4212-A07C-95626A33EEA7}"/>
                </a:ext>
              </a:extLst>
            </p:cNvPr>
            <p:cNvCxnSpPr>
              <a:cxnSpLocks/>
            </p:cNvCxnSpPr>
            <p:nvPr/>
          </p:nvCxnSpPr>
          <p:spPr>
            <a:xfrm>
              <a:off x="3440804" y="3237357"/>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E601998B-476F-4C71-968F-8CBDE01EB2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53608" y="3505619"/>
              <a:ext cx="497889" cy="480227"/>
            </a:xfrm>
            <a:prstGeom prst="rect">
              <a:avLst/>
            </a:prstGeom>
          </p:spPr>
        </p:pic>
        <p:cxnSp>
          <p:nvCxnSpPr>
            <p:cNvPr id="73" name="Straight Arrow Connector 72">
              <a:extLst>
                <a:ext uri="{FF2B5EF4-FFF2-40B4-BE49-F238E27FC236}">
                  <a16:creationId xmlns:a16="http://schemas.microsoft.com/office/drawing/2014/main" id="{71CA2EC9-C6A4-47E0-A236-3AF6E3D33B4E}"/>
                </a:ext>
              </a:extLst>
            </p:cNvPr>
            <p:cNvCxnSpPr>
              <a:cxnSpLocks/>
            </p:cNvCxnSpPr>
            <p:nvPr/>
          </p:nvCxnSpPr>
          <p:spPr>
            <a:xfrm>
              <a:off x="3822858" y="3985847"/>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0840F5E-091A-4497-A86C-1F1D70DA53BC}"/>
                </a:ext>
              </a:extLst>
            </p:cNvPr>
            <p:cNvCxnSpPr>
              <a:cxnSpLocks/>
            </p:cNvCxnSpPr>
            <p:nvPr/>
          </p:nvCxnSpPr>
          <p:spPr>
            <a:xfrm flipH="1">
              <a:off x="3453608" y="3992234"/>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04" name="Graphic 103">
              <a:extLst>
                <a:ext uri="{FF2B5EF4-FFF2-40B4-BE49-F238E27FC236}">
                  <a16:creationId xmlns:a16="http://schemas.microsoft.com/office/drawing/2014/main" id="{8BB73DC5-5491-46C4-8A23-9F308BB09A29}"/>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3014368" y="4248910"/>
              <a:ext cx="466654" cy="466653"/>
            </a:xfrm>
            <a:prstGeom prst="rect">
              <a:avLst/>
            </a:prstGeom>
          </p:spPr>
        </p:pic>
        <p:pic>
          <p:nvPicPr>
            <p:cNvPr id="116" name="Graphic 115">
              <a:extLst>
                <a:ext uri="{FF2B5EF4-FFF2-40B4-BE49-F238E27FC236}">
                  <a16:creationId xmlns:a16="http://schemas.microsoft.com/office/drawing/2014/main" id="{18276B2B-F5F4-48C1-8157-CF0C0E76CB1A}"/>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3918493" y="4242522"/>
              <a:ext cx="466654" cy="466653"/>
            </a:xfrm>
            <a:prstGeom prst="rect">
              <a:avLst/>
            </a:prstGeom>
          </p:spPr>
        </p:pic>
        <p:pic>
          <p:nvPicPr>
            <p:cNvPr id="118" name="Graphic 117">
              <a:extLst>
                <a:ext uri="{FF2B5EF4-FFF2-40B4-BE49-F238E27FC236}">
                  <a16:creationId xmlns:a16="http://schemas.microsoft.com/office/drawing/2014/main" id="{4C14FE52-0549-4962-BA1F-84F1BD8916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76228" y="4326329"/>
              <a:ext cx="876711" cy="677458"/>
            </a:xfrm>
            <a:prstGeom prst="rect">
              <a:avLst/>
            </a:prstGeom>
          </p:spPr>
        </p:pic>
        <p:sp>
          <p:nvSpPr>
            <p:cNvPr id="119" name="TextBox 118">
              <a:extLst>
                <a:ext uri="{FF2B5EF4-FFF2-40B4-BE49-F238E27FC236}">
                  <a16:creationId xmlns:a16="http://schemas.microsoft.com/office/drawing/2014/main" id="{7DAA2FF4-BDB3-4C59-8B96-A3AFD1F6250C}"/>
                </a:ext>
              </a:extLst>
            </p:cNvPr>
            <p:cNvSpPr txBox="1"/>
            <p:nvPr/>
          </p:nvSpPr>
          <p:spPr>
            <a:xfrm>
              <a:off x="2696390" y="4511509"/>
              <a:ext cx="706041" cy="5573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Semilight"/>
                  <a:ea typeface="+mn-ea"/>
                  <a:cs typeface="+mn-cs"/>
                </a:rPr>
                <a:t>DB</a:t>
              </a:r>
            </a:p>
          </p:txBody>
        </p:sp>
        <p:pic>
          <p:nvPicPr>
            <p:cNvPr id="121" name="Graphic 120">
              <a:extLst>
                <a:ext uri="{FF2B5EF4-FFF2-40B4-BE49-F238E27FC236}">
                  <a16:creationId xmlns:a16="http://schemas.microsoft.com/office/drawing/2014/main" id="{29DAA5D1-EFAF-447E-9174-59977E02C6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68596" y="4326329"/>
              <a:ext cx="876711" cy="677458"/>
            </a:xfrm>
            <a:prstGeom prst="rect">
              <a:avLst/>
            </a:prstGeom>
          </p:spPr>
        </p:pic>
        <p:sp>
          <p:nvSpPr>
            <p:cNvPr id="122" name="TextBox 121">
              <a:extLst>
                <a:ext uri="{FF2B5EF4-FFF2-40B4-BE49-F238E27FC236}">
                  <a16:creationId xmlns:a16="http://schemas.microsoft.com/office/drawing/2014/main" id="{E3E0D580-382B-48DA-9AA0-EACA6C11918F}"/>
                </a:ext>
              </a:extLst>
            </p:cNvPr>
            <p:cNvSpPr txBox="1"/>
            <p:nvPr/>
          </p:nvSpPr>
          <p:spPr>
            <a:xfrm>
              <a:off x="3588758" y="4511509"/>
              <a:ext cx="706041" cy="5573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Semilight"/>
                  <a:ea typeface="+mn-ea"/>
                  <a:cs typeface="+mn-cs"/>
                </a:rPr>
                <a:t>DB</a:t>
              </a:r>
            </a:p>
          </p:txBody>
        </p:sp>
      </p:grpSp>
      <p:sp>
        <p:nvSpPr>
          <p:cNvPr id="123" name="TextBox 122">
            <a:extLst>
              <a:ext uri="{FF2B5EF4-FFF2-40B4-BE49-F238E27FC236}">
                <a16:creationId xmlns:a16="http://schemas.microsoft.com/office/drawing/2014/main" id="{E0BF601C-EE81-49BE-896B-952E3443DC48}"/>
              </a:ext>
            </a:extLst>
          </p:cNvPr>
          <p:cNvSpPr txBox="1"/>
          <p:nvPr/>
        </p:nvSpPr>
        <p:spPr>
          <a:xfrm>
            <a:off x="714448" y="4955445"/>
            <a:ext cx="1523415" cy="1258384"/>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Scalable</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Redundant</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 AZ’s</a:t>
            </a:r>
          </a:p>
        </p:txBody>
      </p:sp>
      <p:grpSp>
        <p:nvGrpSpPr>
          <p:cNvPr id="152" name="Group 151">
            <a:extLst>
              <a:ext uri="{FF2B5EF4-FFF2-40B4-BE49-F238E27FC236}">
                <a16:creationId xmlns:a16="http://schemas.microsoft.com/office/drawing/2014/main" id="{5FEC28BE-37DE-472C-84E2-2212C7642AC8}"/>
              </a:ext>
            </a:extLst>
          </p:cNvPr>
          <p:cNvGrpSpPr>
            <a:grpSpLocks noChangeAspect="1"/>
          </p:cNvGrpSpPr>
          <p:nvPr/>
        </p:nvGrpSpPr>
        <p:grpSpPr>
          <a:xfrm>
            <a:off x="4537187" y="2264705"/>
            <a:ext cx="1380726" cy="2559675"/>
            <a:chOff x="5048559" y="1713190"/>
            <a:chExt cx="1808919" cy="3353492"/>
          </a:xfrm>
        </p:grpSpPr>
        <p:cxnSp>
          <p:nvCxnSpPr>
            <p:cNvPr id="134" name="Straight Connector 133">
              <a:extLst>
                <a:ext uri="{FF2B5EF4-FFF2-40B4-BE49-F238E27FC236}">
                  <a16:creationId xmlns:a16="http://schemas.microsoft.com/office/drawing/2014/main" id="{6A81FDC0-37BB-4263-9059-D0604974D471}"/>
                </a:ext>
              </a:extLst>
            </p:cNvPr>
            <p:cNvCxnSpPr/>
            <p:nvPr/>
          </p:nvCxnSpPr>
          <p:spPr>
            <a:xfrm>
              <a:off x="6154474" y="1713190"/>
              <a:ext cx="0" cy="226001"/>
            </a:xfrm>
            <a:prstGeom prst="line">
              <a:avLst/>
            </a:prstGeom>
            <a:ln w="12700">
              <a:solidFill>
                <a:srgbClr val="92D050"/>
              </a:solidFill>
              <a:headEnd type="oval" w="lg" len="lg"/>
            </a:ln>
          </p:spPr>
          <p:style>
            <a:lnRef idx="1">
              <a:schemeClr val="accent1"/>
            </a:lnRef>
            <a:fillRef idx="0">
              <a:schemeClr val="accent1"/>
            </a:fillRef>
            <a:effectRef idx="0">
              <a:schemeClr val="accent1"/>
            </a:effectRef>
            <a:fontRef idx="minor">
              <a:schemeClr val="tx1"/>
            </a:fontRef>
          </p:style>
        </p:cxnSp>
        <p:pic>
          <p:nvPicPr>
            <p:cNvPr id="135" name="Graphic 134">
              <a:extLst>
                <a:ext uri="{FF2B5EF4-FFF2-40B4-BE49-F238E27FC236}">
                  <a16:creationId xmlns:a16="http://schemas.microsoft.com/office/drawing/2014/main" id="{8BB30018-A1AA-4236-9907-A48AD4F90B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8971" y="2729538"/>
              <a:ext cx="493584" cy="476075"/>
            </a:xfrm>
            <a:prstGeom prst="rect">
              <a:avLst/>
            </a:prstGeom>
          </p:spPr>
        </p:pic>
        <p:pic>
          <p:nvPicPr>
            <p:cNvPr id="136" name="Graphic 135">
              <a:extLst>
                <a:ext uri="{FF2B5EF4-FFF2-40B4-BE49-F238E27FC236}">
                  <a16:creationId xmlns:a16="http://schemas.microsoft.com/office/drawing/2014/main" id="{4309052E-1AD1-4F25-89C0-8662FD2DEE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3894" y="2729538"/>
              <a:ext cx="493584" cy="476075"/>
            </a:xfrm>
            <a:prstGeom prst="rect">
              <a:avLst/>
            </a:prstGeom>
          </p:spPr>
        </p:pic>
        <p:cxnSp>
          <p:nvCxnSpPr>
            <p:cNvPr id="137" name="Straight Arrow Connector 136">
              <a:extLst>
                <a:ext uri="{FF2B5EF4-FFF2-40B4-BE49-F238E27FC236}">
                  <a16:creationId xmlns:a16="http://schemas.microsoft.com/office/drawing/2014/main" id="{8C8BDE70-F3F0-4724-9B24-3887D3420310}"/>
                </a:ext>
              </a:extLst>
            </p:cNvPr>
            <p:cNvCxnSpPr/>
            <p:nvPr/>
          </p:nvCxnSpPr>
          <p:spPr>
            <a:xfrm flipH="1">
              <a:off x="5890037" y="2457124"/>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7351AF6-9155-4AFC-863A-CF4D391CDB14}"/>
                </a:ext>
              </a:extLst>
            </p:cNvPr>
            <p:cNvCxnSpPr>
              <a:cxnSpLocks/>
            </p:cNvCxnSpPr>
            <p:nvPr/>
          </p:nvCxnSpPr>
          <p:spPr>
            <a:xfrm>
              <a:off x="6311841" y="2457124"/>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F04EFA1-176F-436B-97D4-E78960F30125}"/>
                </a:ext>
              </a:extLst>
            </p:cNvPr>
            <p:cNvCxnSpPr/>
            <p:nvPr/>
          </p:nvCxnSpPr>
          <p:spPr>
            <a:xfrm flipH="1">
              <a:off x="6282385" y="3228771"/>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6AA9936-7A85-4C69-8AEF-A59293E6E1FB}"/>
                </a:ext>
              </a:extLst>
            </p:cNvPr>
            <p:cNvCxnSpPr>
              <a:cxnSpLocks/>
            </p:cNvCxnSpPr>
            <p:nvPr/>
          </p:nvCxnSpPr>
          <p:spPr>
            <a:xfrm>
              <a:off x="5913135" y="3235158"/>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1" name="Graphic 140">
              <a:extLst>
                <a:ext uri="{FF2B5EF4-FFF2-40B4-BE49-F238E27FC236}">
                  <a16:creationId xmlns:a16="http://schemas.microsoft.com/office/drawing/2014/main" id="{0408BD07-F364-46F9-AA9D-03B5628C97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5939" y="3503420"/>
              <a:ext cx="497889" cy="480227"/>
            </a:xfrm>
            <a:prstGeom prst="rect">
              <a:avLst/>
            </a:prstGeom>
          </p:spPr>
        </p:pic>
        <p:cxnSp>
          <p:nvCxnSpPr>
            <p:cNvPr id="142" name="Straight Arrow Connector 141">
              <a:extLst>
                <a:ext uri="{FF2B5EF4-FFF2-40B4-BE49-F238E27FC236}">
                  <a16:creationId xmlns:a16="http://schemas.microsoft.com/office/drawing/2014/main" id="{BFFEA94A-001A-44B8-9CAC-C59E0ED3EA79}"/>
                </a:ext>
              </a:extLst>
            </p:cNvPr>
            <p:cNvCxnSpPr>
              <a:cxnSpLocks/>
            </p:cNvCxnSpPr>
            <p:nvPr/>
          </p:nvCxnSpPr>
          <p:spPr>
            <a:xfrm>
              <a:off x="6295189" y="3983648"/>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C3E26951-489F-43E1-9102-25C38FEB8E4E}"/>
                </a:ext>
              </a:extLst>
            </p:cNvPr>
            <p:cNvCxnSpPr>
              <a:cxnSpLocks/>
            </p:cNvCxnSpPr>
            <p:nvPr/>
          </p:nvCxnSpPr>
          <p:spPr>
            <a:xfrm flipH="1">
              <a:off x="5925939" y="3990035"/>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4" name="Graphic 143">
              <a:extLst>
                <a:ext uri="{FF2B5EF4-FFF2-40B4-BE49-F238E27FC236}">
                  <a16:creationId xmlns:a16="http://schemas.microsoft.com/office/drawing/2014/main" id="{EA14E2FF-088B-4B56-9D96-74976C52507E}"/>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486699" y="4246711"/>
              <a:ext cx="466654" cy="466653"/>
            </a:xfrm>
            <a:prstGeom prst="rect">
              <a:avLst/>
            </a:prstGeom>
          </p:spPr>
        </p:pic>
        <p:pic>
          <p:nvPicPr>
            <p:cNvPr id="145" name="Graphic 144">
              <a:extLst>
                <a:ext uri="{FF2B5EF4-FFF2-40B4-BE49-F238E27FC236}">
                  <a16:creationId xmlns:a16="http://schemas.microsoft.com/office/drawing/2014/main" id="{20CE7B5A-C0B0-4C67-BE80-6D20191D8FAA}"/>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6390824" y="4240323"/>
              <a:ext cx="466654" cy="466653"/>
            </a:xfrm>
            <a:prstGeom prst="rect">
              <a:avLst/>
            </a:prstGeom>
          </p:spPr>
        </p:pic>
        <p:pic>
          <p:nvPicPr>
            <p:cNvPr id="146" name="Graphic 145">
              <a:extLst>
                <a:ext uri="{FF2B5EF4-FFF2-40B4-BE49-F238E27FC236}">
                  <a16:creationId xmlns:a16="http://schemas.microsoft.com/office/drawing/2014/main" id="{8E38057E-D96D-47DE-AF01-FD93AA0BC6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8559" y="4324130"/>
              <a:ext cx="876711" cy="677458"/>
            </a:xfrm>
            <a:prstGeom prst="rect">
              <a:avLst/>
            </a:prstGeom>
          </p:spPr>
        </p:pic>
        <p:sp>
          <p:nvSpPr>
            <p:cNvPr id="147" name="TextBox 146">
              <a:extLst>
                <a:ext uri="{FF2B5EF4-FFF2-40B4-BE49-F238E27FC236}">
                  <a16:creationId xmlns:a16="http://schemas.microsoft.com/office/drawing/2014/main" id="{AE45CF01-1807-4ECA-A394-7A0F95250CD6}"/>
                </a:ext>
              </a:extLst>
            </p:cNvPr>
            <p:cNvSpPr txBox="1"/>
            <p:nvPr/>
          </p:nvSpPr>
          <p:spPr>
            <a:xfrm>
              <a:off x="5160456" y="4509310"/>
              <a:ext cx="706041" cy="5573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Semilight"/>
                  <a:ea typeface="+mn-ea"/>
                  <a:cs typeface="+mn-cs"/>
                </a:rPr>
                <a:t>DB</a:t>
              </a:r>
            </a:p>
          </p:txBody>
        </p:sp>
        <p:pic>
          <p:nvPicPr>
            <p:cNvPr id="148" name="Graphic 147">
              <a:extLst>
                <a:ext uri="{FF2B5EF4-FFF2-40B4-BE49-F238E27FC236}">
                  <a16:creationId xmlns:a16="http://schemas.microsoft.com/office/drawing/2014/main" id="{1206483B-D90C-4030-9882-B44E485415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0927" y="4324130"/>
              <a:ext cx="876711" cy="677458"/>
            </a:xfrm>
            <a:prstGeom prst="rect">
              <a:avLst/>
            </a:prstGeom>
          </p:spPr>
        </p:pic>
        <p:sp>
          <p:nvSpPr>
            <p:cNvPr id="149" name="TextBox 148">
              <a:extLst>
                <a:ext uri="{FF2B5EF4-FFF2-40B4-BE49-F238E27FC236}">
                  <a16:creationId xmlns:a16="http://schemas.microsoft.com/office/drawing/2014/main" id="{3A744F1A-6E82-4411-9BF4-30608A53481E}"/>
                </a:ext>
              </a:extLst>
            </p:cNvPr>
            <p:cNvSpPr txBox="1"/>
            <p:nvPr/>
          </p:nvSpPr>
          <p:spPr>
            <a:xfrm>
              <a:off x="6052824" y="4509310"/>
              <a:ext cx="706041" cy="5573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Semilight"/>
                  <a:ea typeface="+mn-ea"/>
                  <a:cs typeface="+mn-cs"/>
                </a:rPr>
                <a:t>DB</a:t>
              </a:r>
            </a:p>
          </p:txBody>
        </p:sp>
        <p:pic>
          <p:nvPicPr>
            <p:cNvPr id="130" name="Graphic 129">
              <a:extLst>
                <a:ext uri="{FF2B5EF4-FFF2-40B4-BE49-F238E27FC236}">
                  <a16:creationId xmlns:a16="http://schemas.microsoft.com/office/drawing/2014/main" id="{DCB98A47-0D0C-41A5-9DD6-AF5CF84B8C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13135" y="1994682"/>
              <a:ext cx="484632" cy="484632"/>
            </a:xfrm>
            <a:prstGeom prst="rect">
              <a:avLst/>
            </a:prstGeom>
          </p:spPr>
        </p:pic>
      </p:grpSp>
      <p:sp>
        <p:nvSpPr>
          <p:cNvPr id="150" name="TextBox 149">
            <a:extLst>
              <a:ext uri="{FF2B5EF4-FFF2-40B4-BE49-F238E27FC236}">
                <a16:creationId xmlns:a16="http://schemas.microsoft.com/office/drawing/2014/main" id="{F365A463-94C3-4793-AFF5-D794FB4E79AB}"/>
              </a:ext>
            </a:extLst>
          </p:cNvPr>
          <p:cNvSpPr txBox="1"/>
          <p:nvPr/>
        </p:nvSpPr>
        <p:spPr>
          <a:xfrm>
            <a:off x="4459184" y="4955445"/>
            <a:ext cx="1840490" cy="1606941"/>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Scalable</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Redundant</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353535">
                    <a:lumMod val="50000"/>
                  </a:srgbClr>
                </a:solidFill>
                <a:effectLst/>
                <a:uLnTx/>
                <a:uFillTx/>
                <a:latin typeface="Segoe UI" panose="020B0502040204020203" pitchFamily="34" charset="0"/>
                <a:ea typeface="+mn-ea"/>
                <a:cs typeface="Segoe UI" panose="020B0502040204020203" pitchFamily="34" charset="0"/>
              </a:rPr>
              <a:t>+ Per Request</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 Security</a:t>
            </a:r>
          </a:p>
        </p:txBody>
      </p:sp>
      <p:grpSp>
        <p:nvGrpSpPr>
          <p:cNvPr id="153" name="Group 152">
            <a:extLst>
              <a:ext uri="{FF2B5EF4-FFF2-40B4-BE49-F238E27FC236}">
                <a16:creationId xmlns:a16="http://schemas.microsoft.com/office/drawing/2014/main" id="{C9B59987-47A7-42C3-910C-32F5C69C1254}"/>
              </a:ext>
            </a:extLst>
          </p:cNvPr>
          <p:cNvGrpSpPr>
            <a:grpSpLocks noChangeAspect="1"/>
          </p:cNvGrpSpPr>
          <p:nvPr/>
        </p:nvGrpSpPr>
        <p:grpSpPr>
          <a:xfrm>
            <a:off x="8228374" y="2343136"/>
            <a:ext cx="1380726" cy="2559675"/>
            <a:chOff x="5048559" y="1713190"/>
            <a:chExt cx="1808919" cy="3353492"/>
          </a:xfrm>
        </p:grpSpPr>
        <p:cxnSp>
          <p:nvCxnSpPr>
            <p:cNvPr id="154" name="Straight Connector 153">
              <a:extLst>
                <a:ext uri="{FF2B5EF4-FFF2-40B4-BE49-F238E27FC236}">
                  <a16:creationId xmlns:a16="http://schemas.microsoft.com/office/drawing/2014/main" id="{1944B295-4E1F-4C46-AAD9-C58775BF0E5D}"/>
                </a:ext>
              </a:extLst>
            </p:cNvPr>
            <p:cNvCxnSpPr/>
            <p:nvPr/>
          </p:nvCxnSpPr>
          <p:spPr>
            <a:xfrm>
              <a:off x="6154474" y="1713190"/>
              <a:ext cx="0" cy="226001"/>
            </a:xfrm>
            <a:prstGeom prst="line">
              <a:avLst/>
            </a:prstGeom>
            <a:ln w="12700">
              <a:solidFill>
                <a:srgbClr val="92D050"/>
              </a:solidFill>
              <a:headEnd type="oval" w="lg" len="lg"/>
            </a:ln>
          </p:spPr>
          <p:style>
            <a:lnRef idx="1">
              <a:schemeClr val="accent1"/>
            </a:lnRef>
            <a:fillRef idx="0">
              <a:schemeClr val="accent1"/>
            </a:fillRef>
            <a:effectRef idx="0">
              <a:schemeClr val="accent1"/>
            </a:effectRef>
            <a:fontRef idx="minor">
              <a:schemeClr val="tx1"/>
            </a:fontRef>
          </p:style>
        </p:cxnSp>
        <p:pic>
          <p:nvPicPr>
            <p:cNvPr id="155" name="Graphic 154">
              <a:extLst>
                <a:ext uri="{FF2B5EF4-FFF2-40B4-BE49-F238E27FC236}">
                  <a16:creationId xmlns:a16="http://schemas.microsoft.com/office/drawing/2014/main" id="{366A1678-37D3-4B63-8B58-8766C8DB83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8971" y="2729538"/>
              <a:ext cx="493584" cy="476075"/>
            </a:xfrm>
            <a:prstGeom prst="rect">
              <a:avLst/>
            </a:prstGeom>
          </p:spPr>
        </p:pic>
        <p:pic>
          <p:nvPicPr>
            <p:cNvPr id="156" name="Graphic 155">
              <a:extLst>
                <a:ext uri="{FF2B5EF4-FFF2-40B4-BE49-F238E27FC236}">
                  <a16:creationId xmlns:a16="http://schemas.microsoft.com/office/drawing/2014/main" id="{5E2F295F-E1A7-4840-942F-6D4E8B55D3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3894" y="2729538"/>
              <a:ext cx="493584" cy="476075"/>
            </a:xfrm>
            <a:prstGeom prst="rect">
              <a:avLst/>
            </a:prstGeom>
          </p:spPr>
        </p:pic>
        <p:cxnSp>
          <p:nvCxnSpPr>
            <p:cNvPr id="157" name="Straight Arrow Connector 156">
              <a:extLst>
                <a:ext uri="{FF2B5EF4-FFF2-40B4-BE49-F238E27FC236}">
                  <a16:creationId xmlns:a16="http://schemas.microsoft.com/office/drawing/2014/main" id="{7F33B821-121C-4693-9BF3-8BE9E5EC8008}"/>
                </a:ext>
              </a:extLst>
            </p:cNvPr>
            <p:cNvCxnSpPr/>
            <p:nvPr/>
          </p:nvCxnSpPr>
          <p:spPr>
            <a:xfrm flipH="1">
              <a:off x="5890037" y="2457124"/>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DFE7D97-BBBD-4914-BB22-425D4C064E51}"/>
                </a:ext>
              </a:extLst>
            </p:cNvPr>
            <p:cNvCxnSpPr>
              <a:cxnSpLocks/>
            </p:cNvCxnSpPr>
            <p:nvPr/>
          </p:nvCxnSpPr>
          <p:spPr>
            <a:xfrm>
              <a:off x="6311841" y="2457124"/>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639DA55-E0A6-47B0-9475-12E3C41D2E1F}"/>
                </a:ext>
              </a:extLst>
            </p:cNvPr>
            <p:cNvCxnSpPr/>
            <p:nvPr/>
          </p:nvCxnSpPr>
          <p:spPr>
            <a:xfrm flipH="1">
              <a:off x="6282385" y="3228771"/>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FFAA91A5-1682-450D-ADF6-3DE4B2B27815}"/>
                </a:ext>
              </a:extLst>
            </p:cNvPr>
            <p:cNvCxnSpPr>
              <a:cxnSpLocks/>
            </p:cNvCxnSpPr>
            <p:nvPr/>
          </p:nvCxnSpPr>
          <p:spPr>
            <a:xfrm>
              <a:off x="5913135" y="3235158"/>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1" name="Graphic 160">
              <a:extLst>
                <a:ext uri="{FF2B5EF4-FFF2-40B4-BE49-F238E27FC236}">
                  <a16:creationId xmlns:a16="http://schemas.microsoft.com/office/drawing/2014/main" id="{49B94D30-9C2C-4EBF-82CE-91DBA74D04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5939" y="3503420"/>
              <a:ext cx="497889" cy="480227"/>
            </a:xfrm>
            <a:prstGeom prst="rect">
              <a:avLst/>
            </a:prstGeom>
          </p:spPr>
        </p:pic>
        <p:cxnSp>
          <p:nvCxnSpPr>
            <p:cNvPr id="162" name="Straight Arrow Connector 161">
              <a:extLst>
                <a:ext uri="{FF2B5EF4-FFF2-40B4-BE49-F238E27FC236}">
                  <a16:creationId xmlns:a16="http://schemas.microsoft.com/office/drawing/2014/main" id="{F7886096-F68B-4F7B-B144-8D854CA55F75}"/>
                </a:ext>
              </a:extLst>
            </p:cNvPr>
            <p:cNvCxnSpPr>
              <a:cxnSpLocks/>
            </p:cNvCxnSpPr>
            <p:nvPr/>
          </p:nvCxnSpPr>
          <p:spPr>
            <a:xfrm>
              <a:off x="6295189" y="3983648"/>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49D490DD-ED81-4E28-A8A0-E9DC744FC2FF}"/>
                </a:ext>
              </a:extLst>
            </p:cNvPr>
            <p:cNvCxnSpPr>
              <a:cxnSpLocks/>
            </p:cNvCxnSpPr>
            <p:nvPr/>
          </p:nvCxnSpPr>
          <p:spPr>
            <a:xfrm flipH="1">
              <a:off x="5925939" y="3990035"/>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522914A5-EEC3-46CA-9746-FE7A3E2EA8C6}"/>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486699" y="4246711"/>
              <a:ext cx="466654" cy="466653"/>
            </a:xfrm>
            <a:prstGeom prst="rect">
              <a:avLst/>
            </a:prstGeom>
          </p:spPr>
        </p:pic>
        <p:pic>
          <p:nvPicPr>
            <p:cNvPr id="165" name="Graphic 164">
              <a:extLst>
                <a:ext uri="{FF2B5EF4-FFF2-40B4-BE49-F238E27FC236}">
                  <a16:creationId xmlns:a16="http://schemas.microsoft.com/office/drawing/2014/main" id="{239C8378-73E9-4B45-BF3A-C2CF96E79DFD}"/>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6390824" y="4240323"/>
              <a:ext cx="466654" cy="466653"/>
            </a:xfrm>
            <a:prstGeom prst="rect">
              <a:avLst/>
            </a:prstGeom>
          </p:spPr>
        </p:pic>
        <p:pic>
          <p:nvPicPr>
            <p:cNvPr id="166" name="Graphic 165">
              <a:extLst>
                <a:ext uri="{FF2B5EF4-FFF2-40B4-BE49-F238E27FC236}">
                  <a16:creationId xmlns:a16="http://schemas.microsoft.com/office/drawing/2014/main" id="{1A40FF74-81FE-46D7-BDFA-824C0D6DC4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8559" y="4324130"/>
              <a:ext cx="876711" cy="677458"/>
            </a:xfrm>
            <a:prstGeom prst="rect">
              <a:avLst/>
            </a:prstGeom>
          </p:spPr>
        </p:pic>
        <p:sp>
          <p:nvSpPr>
            <p:cNvPr id="167" name="TextBox 166">
              <a:extLst>
                <a:ext uri="{FF2B5EF4-FFF2-40B4-BE49-F238E27FC236}">
                  <a16:creationId xmlns:a16="http://schemas.microsoft.com/office/drawing/2014/main" id="{27D995DE-D5BA-497F-A61F-5AB726E5A9EA}"/>
                </a:ext>
              </a:extLst>
            </p:cNvPr>
            <p:cNvSpPr txBox="1"/>
            <p:nvPr/>
          </p:nvSpPr>
          <p:spPr>
            <a:xfrm>
              <a:off x="5168726" y="4509310"/>
              <a:ext cx="706041" cy="5573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Semilight"/>
                  <a:ea typeface="+mn-ea"/>
                  <a:cs typeface="+mn-cs"/>
                </a:rPr>
                <a:t>DB</a:t>
              </a:r>
            </a:p>
          </p:txBody>
        </p:sp>
        <p:pic>
          <p:nvPicPr>
            <p:cNvPr id="168" name="Graphic 167">
              <a:extLst>
                <a:ext uri="{FF2B5EF4-FFF2-40B4-BE49-F238E27FC236}">
                  <a16:creationId xmlns:a16="http://schemas.microsoft.com/office/drawing/2014/main" id="{64B40F2E-71CF-4303-B486-1808B1E1F4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0927" y="4324130"/>
              <a:ext cx="876711" cy="677458"/>
            </a:xfrm>
            <a:prstGeom prst="rect">
              <a:avLst/>
            </a:prstGeom>
          </p:spPr>
        </p:pic>
        <p:sp>
          <p:nvSpPr>
            <p:cNvPr id="169" name="TextBox 168">
              <a:extLst>
                <a:ext uri="{FF2B5EF4-FFF2-40B4-BE49-F238E27FC236}">
                  <a16:creationId xmlns:a16="http://schemas.microsoft.com/office/drawing/2014/main" id="{AD707C0B-91A1-4446-902A-6FC02AE756C2}"/>
                </a:ext>
              </a:extLst>
            </p:cNvPr>
            <p:cNvSpPr txBox="1"/>
            <p:nvPr/>
          </p:nvSpPr>
          <p:spPr>
            <a:xfrm>
              <a:off x="6061094" y="4509310"/>
              <a:ext cx="706041" cy="5573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Semilight"/>
                  <a:ea typeface="+mn-ea"/>
                  <a:cs typeface="+mn-cs"/>
                </a:rPr>
                <a:t>DB</a:t>
              </a:r>
            </a:p>
          </p:txBody>
        </p:sp>
        <p:pic>
          <p:nvPicPr>
            <p:cNvPr id="170" name="Graphic 169">
              <a:extLst>
                <a:ext uri="{FF2B5EF4-FFF2-40B4-BE49-F238E27FC236}">
                  <a16:creationId xmlns:a16="http://schemas.microsoft.com/office/drawing/2014/main" id="{62E9AD6B-812D-4ED1-9053-A0C2697115A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13135" y="1994682"/>
              <a:ext cx="484632" cy="484632"/>
            </a:xfrm>
            <a:prstGeom prst="rect">
              <a:avLst/>
            </a:prstGeom>
          </p:spPr>
        </p:pic>
      </p:grpSp>
      <p:grpSp>
        <p:nvGrpSpPr>
          <p:cNvPr id="171" name="Group 170">
            <a:extLst>
              <a:ext uri="{FF2B5EF4-FFF2-40B4-BE49-F238E27FC236}">
                <a16:creationId xmlns:a16="http://schemas.microsoft.com/office/drawing/2014/main" id="{11A7EB76-016F-4FDD-B313-488BA3B91D80}"/>
              </a:ext>
            </a:extLst>
          </p:cNvPr>
          <p:cNvGrpSpPr>
            <a:grpSpLocks noChangeAspect="1"/>
          </p:cNvGrpSpPr>
          <p:nvPr/>
        </p:nvGrpSpPr>
        <p:grpSpPr>
          <a:xfrm>
            <a:off x="9831534" y="2331381"/>
            <a:ext cx="1380726" cy="2559675"/>
            <a:chOff x="5048559" y="1713190"/>
            <a:chExt cx="1808919" cy="3353492"/>
          </a:xfrm>
        </p:grpSpPr>
        <p:cxnSp>
          <p:nvCxnSpPr>
            <p:cNvPr id="172" name="Straight Connector 171">
              <a:extLst>
                <a:ext uri="{FF2B5EF4-FFF2-40B4-BE49-F238E27FC236}">
                  <a16:creationId xmlns:a16="http://schemas.microsoft.com/office/drawing/2014/main" id="{761C5C5B-CB15-418F-8352-67CCB5EFAD47}"/>
                </a:ext>
              </a:extLst>
            </p:cNvPr>
            <p:cNvCxnSpPr/>
            <p:nvPr/>
          </p:nvCxnSpPr>
          <p:spPr>
            <a:xfrm>
              <a:off x="6154474" y="1713190"/>
              <a:ext cx="0" cy="226001"/>
            </a:xfrm>
            <a:prstGeom prst="line">
              <a:avLst/>
            </a:prstGeom>
            <a:ln w="12700">
              <a:solidFill>
                <a:srgbClr val="92D050"/>
              </a:solidFill>
              <a:headEnd type="oval" w="lg" len="lg"/>
            </a:ln>
          </p:spPr>
          <p:style>
            <a:lnRef idx="1">
              <a:schemeClr val="accent1"/>
            </a:lnRef>
            <a:fillRef idx="0">
              <a:schemeClr val="accent1"/>
            </a:fillRef>
            <a:effectRef idx="0">
              <a:schemeClr val="accent1"/>
            </a:effectRef>
            <a:fontRef idx="minor">
              <a:schemeClr val="tx1"/>
            </a:fontRef>
          </p:style>
        </p:cxnSp>
        <p:pic>
          <p:nvPicPr>
            <p:cNvPr id="173" name="Graphic 172">
              <a:extLst>
                <a:ext uri="{FF2B5EF4-FFF2-40B4-BE49-F238E27FC236}">
                  <a16:creationId xmlns:a16="http://schemas.microsoft.com/office/drawing/2014/main" id="{8A0BC2C7-57DB-4D56-8647-27EB765EF3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78971" y="2729538"/>
              <a:ext cx="493584" cy="476075"/>
            </a:xfrm>
            <a:prstGeom prst="rect">
              <a:avLst/>
            </a:prstGeom>
          </p:spPr>
        </p:pic>
        <p:pic>
          <p:nvPicPr>
            <p:cNvPr id="174" name="Graphic 173">
              <a:extLst>
                <a:ext uri="{FF2B5EF4-FFF2-40B4-BE49-F238E27FC236}">
                  <a16:creationId xmlns:a16="http://schemas.microsoft.com/office/drawing/2014/main" id="{F743F1D7-193D-4CA0-900C-A5827F66DB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3894" y="2729538"/>
              <a:ext cx="493584" cy="476075"/>
            </a:xfrm>
            <a:prstGeom prst="rect">
              <a:avLst/>
            </a:prstGeom>
          </p:spPr>
        </p:pic>
        <p:cxnSp>
          <p:nvCxnSpPr>
            <p:cNvPr id="175" name="Straight Arrow Connector 174">
              <a:extLst>
                <a:ext uri="{FF2B5EF4-FFF2-40B4-BE49-F238E27FC236}">
                  <a16:creationId xmlns:a16="http://schemas.microsoft.com/office/drawing/2014/main" id="{9EDA0DFB-BC21-46EB-8E96-D6C17E763C58}"/>
                </a:ext>
              </a:extLst>
            </p:cNvPr>
            <p:cNvCxnSpPr/>
            <p:nvPr/>
          </p:nvCxnSpPr>
          <p:spPr>
            <a:xfrm flipH="1">
              <a:off x="5890037" y="2457124"/>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4D441FAD-A331-4669-8DE2-3E8F1C488189}"/>
                </a:ext>
              </a:extLst>
            </p:cNvPr>
            <p:cNvCxnSpPr>
              <a:cxnSpLocks/>
            </p:cNvCxnSpPr>
            <p:nvPr/>
          </p:nvCxnSpPr>
          <p:spPr>
            <a:xfrm>
              <a:off x="6311841" y="2457124"/>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0EFEEC0-259C-429A-9DEE-A89A9AA16D85}"/>
                </a:ext>
              </a:extLst>
            </p:cNvPr>
            <p:cNvCxnSpPr/>
            <p:nvPr/>
          </p:nvCxnSpPr>
          <p:spPr>
            <a:xfrm flipH="1">
              <a:off x="6282385" y="3228771"/>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87B36E7-BB07-4EC6-BC93-E06B0A6BDE92}"/>
                </a:ext>
              </a:extLst>
            </p:cNvPr>
            <p:cNvCxnSpPr>
              <a:cxnSpLocks/>
            </p:cNvCxnSpPr>
            <p:nvPr/>
          </p:nvCxnSpPr>
          <p:spPr>
            <a:xfrm>
              <a:off x="5913135" y="3235158"/>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9" name="Graphic 178">
              <a:extLst>
                <a:ext uri="{FF2B5EF4-FFF2-40B4-BE49-F238E27FC236}">
                  <a16:creationId xmlns:a16="http://schemas.microsoft.com/office/drawing/2014/main" id="{531BE8F2-DAB8-4EDB-AC37-41A906EECE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5939" y="3503420"/>
              <a:ext cx="497889" cy="480227"/>
            </a:xfrm>
            <a:prstGeom prst="rect">
              <a:avLst/>
            </a:prstGeom>
          </p:spPr>
        </p:pic>
        <p:cxnSp>
          <p:nvCxnSpPr>
            <p:cNvPr id="180" name="Straight Arrow Connector 179">
              <a:extLst>
                <a:ext uri="{FF2B5EF4-FFF2-40B4-BE49-F238E27FC236}">
                  <a16:creationId xmlns:a16="http://schemas.microsoft.com/office/drawing/2014/main" id="{9E9B61BE-48CF-42B2-9D75-2C2C029F5E35}"/>
                </a:ext>
              </a:extLst>
            </p:cNvPr>
            <p:cNvCxnSpPr>
              <a:cxnSpLocks/>
            </p:cNvCxnSpPr>
            <p:nvPr/>
          </p:nvCxnSpPr>
          <p:spPr>
            <a:xfrm>
              <a:off x="6295189" y="3983648"/>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B321B795-4CF0-47DB-BD1B-6E58A970F7E3}"/>
                </a:ext>
              </a:extLst>
            </p:cNvPr>
            <p:cNvCxnSpPr>
              <a:cxnSpLocks/>
            </p:cNvCxnSpPr>
            <p:nvPr/>
          </p:nvCxnSpPr>
          <p:spPr>
            <a:xfrm flipH="1">
              <a:off x="5925939" y="3990035"/>
              <a:ext cx="128639" cy="226438"/>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82" name="Graphic 181">
              <a:extLst>
                <a:ext uri="{FF2B5EF4-FFF2-40B4-BE49-F238E27FC236}">
                  <a16:creationId xmlns:a16="http://schemas.microsoft.com/office/drawing/2014/main" id="{72226D3F-1FD6-4708-8C4F-99597051F0A4}"/>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5486699" y="4246711"/>
              <a:ext cx="466654" cy="466653"/>
            </a:xfrm>
            <a:prstGeom prst="rect">
              <a:avLst/>
            </a:prstGeom>
          </p:spPr>
        </p:pic>
        <p:pic>
          <p:nvPicPr>
            <p:cNvPr id="183" name="Graphic 182">
              <a:extLst>
                <a:ext uri="{FF2B5EF4-FFF2-40B4-BE49-F238E27FC236}">
                  <a16:creationId xmlns:a16="http://schemas.microsoft.com/office/drawing/2014/main" id="{405EF275-E9EE-47C4-98C4-E6CA1F34ABC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6390824" y="4240323"/>
              <a:ext cx="466654" cy="466653"/>
            </a:xfrm>
            <a:prstGeom prst="rect">
              <a:avLst/>
            </a:prstGeom>
          </p:spPr>
        </p:pic>
        <p:pic>
          <p:nvPicPr>
            <p:cNvPr id="184" name="Graphic 183">
              <a:extLst>
                <a:ext uri="{FF2B5EF4-FFF2-40B4-BE49-F238E27FC236}">
                  <a16:creationId xmlns:a16="http://schemas.microsoft.com/office/drawing/2014/main" id="{7F42D86A-CD5B-48AD-B07B-CC5488239E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48559" y="4324130"/>
              <a:ext cx="876711" cy="677458"/>
            </a:xfrm>
            <a:prstGeom prst="rect">
              <a:avLst/>
            </a:prstGeom>
          </p:spPr>
        </p:pic>
        <p:sp>
          <p:nvSpPr>
            <p:cNvPr id="185" name="TextBox 184">
              <a:extLst>
                <a:ext uri="{FF2B5EF4-FFF2-40B4-BE49-F238E27FC236}">
                  <a16:creationId xmlns:a16="http://schemas.microsoft.com/office/drawing/2014/main" id="{63D5C98C-D198-49C4-B1B2-D6846281D5F9}"/>
                </a:ext>
              </a:extLst>
            </p:cNvPr>
            <p:cNvSpPr txBox="1"/>
            <p:nvPr/>
          </p:nvSpPr>
          <p:spPr>
            <a:xfrm>
              <a:off x="5168723" y="4509310"/>
              <a:ext cx="706041" cy="5573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Semilight"/>
                  <a:ea typeface="+mn-ea"/>
                  <a:cs typeface="+mn-cs"/>
                </a:rPr>
                <a:t>DB</a:t>
              </a:r>
            </a:p>
          </p:txBody>
        </p:sp>
        <p:pic>
          <p:nvPicPr>
            <p:cNvPr id="186" name="Graphic 185">
              <a:extLst>
                <a:ext uri="{FF2B5EF4-FFF2-40B4-BE49-F238E27FC236}">
                  <a16:creationId xmlns:a16="http://schemas.microsoft.com/office/drawing/2014/main" id="{1AC8A3F9-8888-40CB-A3F8-65945A504E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40927" y="4324130"/>
              <a:ext cx="876711" cy="677458"/>
            </a:xfrm>
            <a:prstGeom prst="rect">
              <a:avLst/>
            </a:prstGeom>
          </p:spPr>
        </p:pic>
        <p:sp>
          <p:nvSpPr>
            <p:cNvPr id="187" name="TextBox 186">
              <a:extLst>
                <a:ext uri="{FF2B5EF4-FFF2-40B4-BE49-F238E27FC236}">
                  <a16:creationId xmlns:a16="http://schemas.microsoft.com/office/drawing/2014/main" id="{449601EA-709B-4382-A664-942C2C042B7E}"/>
                </a:ext>
              </a:extLst>
            </p:cNvPr>
            <p:cNvSpPr txBox="1"/>
            <p:nvPr/>
          </p:nvSpPr>
          <p:spPr>
            <a:xfrm>
              <a:off x="6061092" y="4509310"/>
              <a:ext cx="706041" cy="5573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882" b="0" i="0" u="none" strike="noStrike" kern="1200" cap="none" spc="0" normalizeH="0" baseline="0" noProof="0" dirty="0">
                  <a:ln>
                    <a:noFill/>
                  </a:ln>
                  <a:solidFill>
                    <a:srgbClr val="FFFFFF"/>
                  </a:solidFill>
                  <a:effectLst/>
                  <a:uLnTx/>
                  <a:uFillTx/>
                  <a:latin typeface="Segoe UI Semilight"/>
                  <a:ea typeface="+mn-ea"/>
                  <a:cs typeface="+mn-cs"/>
                </a:rPr>
                <a:t>DB</a:t>
              </a:r>
            </a:p>
          </p:txBody>
        </p:sp>
        <p:pic>
          <p:nvPicPr>
            <p:cNvPr id="188" name="Graphic 187">
              <a:extLst>
                <a:ext uri="{FF2B5EF4-FFF2-40B4-BE49-F238E27FC236}">
                  <a16:creationId xmlns:a16="http://schemas.microsoft.com/office/drawing/2014/main" id="{4E24DF24-8FC9-4C40-8C09-A75D71F016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13135" y="1994682"/>
              <a:ext cx="484632" cy="484632"/>
            </a:xfrm>
            <a:prstGeom prst="rect">
              <a:avLst/>
            </a:prstGeom>
          </p:spPr>
        </p:pic>
      </p:grpSp>
      <p:grpSp>
        <p:nvGrpSpPr>
          <p:cNvPr id="189" name="Group 188">
            <a:extLst>
              <a:ext uri="{FF2B5EF4-FFF2-40B4-BE49-F238E27FC236}">
                <a16:creationId xmlns:a16="http://schemas.microsoft.com/office/drawing/2014/main" id="{48AA0BA5-8F2D-4311-BBC6-A6CB41373185}"/>
              </a:ext>
            </a:extLst>
          </p:cNvPr>
          <p:cNvGrpSpPr>
            <a:grpSpLocks noChangeAspect="1"/>
          </p:cNvGrpSpPr>
          <p:nvPr/>
        </p:nvGrpSpPr>
        <p:grpSpPr>
          <a:xfrm>
            <a:off x="9722492" y="1595707"/>
            <a:ext cx="350498" cy="358570"/>
            <a:chOff x="6249125" y="3598792"/>
            <a:chExt cx="784110" cy="802170"/>
          </a:xfrm>
        </p:grpSpPr>
        <p:sp>
          <p:nvSpPr>
            <p:cNvPr id="190" name="Octagon 189">
              <a:extLst>
                <a:ext uri="{FF2B5EF4-FFF2-40B4-BE49-F238E27FC236}">
                  <a16:creationId xmlns:a16="http://schemas.microsoft.com/office/drawing/2014/main" id="{6F9847C2-A9F9-4B0F-96CF-266A8179C58F}"/>
                </a:ext>
              </a:extLst>
            </p:cNvPr>
            <p:cNvSpPr/>
            <p:nvPr/>
          </p:nvSpPr>
          <p:spPr>
            <a:xfrm>
              <a:off x="6394123" y="3722417"/>
              <a:ext cx="544840" cy="605445"/>
            </a:xfrm>
            <a:prstGeom prst="octagon">
              <a:avLst/>
            </a:prstGeom>
            <a:solidFill>
              <a:sysClr val="window" lastClr="FFFFFF"/>
            </a:solidFill>
            <a:ln w="12700" cap="flat" cmpd="sng" algn="ctr">
              <a:no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Rectangle 190">
              <a:extLst>
                <a:ext uri="{FF2B5EF4-FFF2-40B4-BE49-F238E27FC236}">
                  <a16:creationId xmlns:a16="http://schemas.microsoft.com/office/drawing/2014/main" id="{B94D18C4-A6F1-4B72-9A58-900CCF7272E8}"/>
                </a:ext>
              </a:extLst>
            </p:cNvPr>
            <p:cNvSpPr/>
            <p:nvPr/>
          </p:nvSpPr>
          <p:spPr>
            <a:xfrm rot="18772377">
              <a:off x="6351871" y="3682631"/>
              <a:ext cx="172753"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2" name="Rectangle 191">
              <a:extLst>
                <a:ext uri="{FF2B5EF4-FFF2-40B4-BE49-F238E27FC236}">
                  <a16:creationId xmlns:a16="http://schemas.microsoft.com/office/drawing/2014/main" id="{98B3D948-6379-4D40-9BFD-4B059D79047E}"/>
                </a:ext>
              </a:extLst>
            </p:cNvPr>
            <p:cNvSpPr/>
            <p:nvPr/>
          </p:nvSpPr>
          <p:spPr>
            <a:xfrm rot="18772377">
              <a:off x="6853066" y="4082002"/>
              <a:ext cx="134454" cy="148361"/>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3" name="Rectangle 192">
              <a:extLst>
                <a:ext uri="{FF2B5EF4-FFF2-40B4-BE49-F238E27FC236}">
                  <a16:creationId xmlns:a16="http://schemas.microsoft.com/office/drawing/2014/main" id="{E41A7EFA-FFCA-4371-A685-2099EE90B4E3}"/>
                </a:ext>
              </a:extLst>
            </p:cNvPr>
            <p:cNvSpPr/>
            <p:nvPr/>
          </p:nvSpPr>
          <p:spPr>
            <a:xfrm>
              <a:off x="6483173" y="3598793"/>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4" name="Rectangle 193">
              <a:extLst>
                <a:ext uri="{FF2B5EF4-FFF2-40B4-BE49-F238E27FC236}">
                  <a16:creationId xmlns:a16="http://schemas.microsoft.com/office/drawing/2014/main" id="{10ABFFE7-7A7B-432E-8CAC-7D13929AF8B8}"/>
                </a:ext>
              </a:extLst>
            </p:cNvPr>
            <p:cNvSpPr/>
            <p:nvPr/>
          </p:nvSpPr>
          <p:spPr>
            <a:xfrm rot="18751534">
              <a:off x="6731373" y="4216350"/>
              <a:ext cx="296128"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5" name="Rectangle 194">
              <a:extLst>
                <a:ext uri="{FF2B5EF4-FFF2-40B4-BE49-F238E27FC236}">
                  <a16:creationId xmlns:a16="http://schemas.microsoft.com/office/drawing/2014/main" id="{FD80A034-BE8B-4A1D-84BC-1884D5249E9A}"/>
                </a:ext>
              </a:extLst>
            </p:cNvPr>
            <p:cNvSpPr/>
            <p:nvPr/>
          </p:nvSpPr>
          <p:spPr>
            <a:xfrm>
              <a:off x="6493528" y="4313625"/>
              <a:ext cx="312289" cy="7309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96" name="Picture 195">
              <a:extLst>
                <a:ext uri="{FF2B5EF4-FFF2-40B4-BE49-F238E27FC236}">
                  <a16:creationId xmlns:a16="http://schemas.microsoft.com/office/drawing/2014/main" id="{D377DCD8-C64B-434B-A3CC-F99119D60E6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9125" y="3598792"/>
              <a:ext cx="784110" cy="787929"/>
            </a:xfrm>
            <a:prstGeom prst="rect">
              <a:avLst/>
            </a:prstGeom>
          </p:spPr>
        </p:pic>
      </p:grpSp>
      <p:cxnSp>
        <p:nvCxnSpPr>
          <p:cNvPr id="198" name="Straight Arrow Connector 197">
            <a:extLst>
              <a:ext uri="{FF2B5EF4-FFF2-40B4-BE49-F238E27FC236}">
                <a16:creationId xmlns:a16="http://schemas.microsoft.com/office/drawing/2014/main" id="{0FA457DF-B87C-4187-8C05-23CCBC53A4C6}"/>
              </a:ext>
            </a:extLst>
          </p:cNvPr>
          <p:cNvCxnSpPr>
            <a:cxnSpLocks/>
          </p:cNvCxnSpPr>
          <p:nvPr/>
        </p:nvCxnSpPr>
        <p:spPr>
          <a:xfrm flipH="1">
            <a:off x="10160062" y="1577996"/>
            <a:ext cx="531182" cy="127332"/>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C1E65D57-57C5-49FF-BF73-AF01E8B0B851}"/>
              </a:ext>
            </a:extLst>
          </p:cNvPr>
          <p:cNvCxnSpPr>
            <a:cxnSpLocks/>
          </p:cNvCxnSpPr>
          <p:nvPr/>
        </p:nvCxnSpPr>
        <p:spPr>
          <a:xfrm flipH="1">
            <a:off x="10753173" y="1870139"/>
            <a:ext cx="180236" cy="377070"/>
          </a:xfrm>
          <a:prstGeom prst="straightConnector1">
            <a:avLst/>
          </a:prstGeom>
          <a:ln w="127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57966195-E444-4451-B59D-74D1C782C3F4}"/>
              </a:ext>
            </a:extLst>
          </p:cNvPr>
          <p:cNvCxnSpPr>
            <a:cxnSpLocks/>
          </p:cNvCxnSpPr>
          <p:nvPr/>
        </p:nvCxnSpPr>
        <p:spPr>
          <a:xfrm flipH="1">
            <a:off x="5520594" y="1956912"/>
            <a:ext cx="310624" cy="228669"/>
          </a:xfrm>
          <a:prstGeom prst="straightConnector1">
            <a:avLst/>
          </a:prstGeom>
          <a:ln w="127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3FA17C8A-18A6-4BFF-AF54-3280D450B316}"/>
              </a:ext>
            </a:extLst>
          </p:cNvPr>
          <p:cNvCxnSpPr>
            <a:cxnSpLocks/>
          </p:cNvCxnSpPr>
          <p:nvPr/>
        </p:nvCxnSpPr>
        <p:spPr>
          <a:xfrm flipH="1">
            <a:off x="1615243" y="1986964"/>
            <a:ext cx="310624" cy="228669"/>
          </a:xfrm>
          <a:prstGeom prst="straightConnector1">
            <a:avLst/>
          </a:prstGeom>
          <a:ln w="127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E7B5B021-C8AC-442C-993E-A6AE6037F79E}"/>
              </a:ext>
            </a:extLst>
          </p:cNvPr>
          <p:cNvCxnSpPr>
            <a:cxnSpLocks/>
          </p:cNvCxnSpPr>
          <p:nvPr/>
        </p:nvCxnSpPr>
        <p:spPr>
          <a:xfrm>
            <a:off x="10112046" y="1950077"/>
            <a:ext cx="466829" cy="329915"/>
          </a:xfrm>
          <a:prstGeom prst="straightConnector1">
            <a:avLst/>
          </a:prstGeom>
          <a:ln w="127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5146479C-0382-4CDB-BD85-B618BA581E3F}"/>
              </a:ext>
            </a:extLst>
          </p:cNvPr>
          <p:cNvCxnSpPr>
            <a:cxnSpLocks/>
          </p:cNvCxnSpPr>
          <p:nvPr/>
        </p:nvCxnSpPr>
        <p:spPr>
          <a:xfrm flipH="1">
            <a:off x="9208478" y="1966521"/>
            <a:ext cx="466829" cy="329915"/>
          </a:xfrm>
          <a:prstGeom prst="straightConnector1">
            <a:avLst/>
          </a:prstGeom>
          <a:ln w="127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646634A9-5C78-438D-A420-E2350E100E36}"/>
              </a:ext>
            </a:extLst>
          </p:cNvPr>
          <p:cNvSpPr txBox="1"/>
          <p:nvPr/>
        </p:nvSpPr>
        <p:spPr>
          <a:xfrm>
            <a:off x="8460869" y="4728734"/>
            <a:ext cx="1114270" cy="452590"/>
          </a:xfrm>
          <a:prstGeom prst="rect">
            <a:avLst/>
          </a:prstGeom>
          <a:noFill/>
        </p:spPr>
        <p:txBody>
          <a:bodyPr vert="horz"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REGION A</a:t>
            </a:r>
          </a:p>
        </p:txBody>
      </p:sp>
      <p:sp>
        <p:nvSpPr>
          <p:cNvPr id="222" name="TextBox 221">
            <a:extLst>
              <a:ext uri="{FF2B5EF4-FFF2-40B4-BE49-F238E27FC236}">
                <a16:creationId xmlns:a16="http://schemas.microsoft.com/office/drawing/2014/main" id="{5D91FBB9-E47E-4804-B029-891907F4AE64}"/>
              </a:ext>
            </a:extLst>
          </p:cNvPr>
          <p:cNvSpPr txBox="1"/>
          <p:nvPr/>
        </p:nvSpPr>
        <p:spPr>
          <a:xfrm>
            <a:off x="10112046" y="4708422"/>
            <a:ext cx="1114270" cy="452590"/>
          </a:xfrm>
          <a:prstGeom prst="rect">
            <a:avLst/>
          </a:prstGeom>
          <a:noFill/>
        </p:spPr>
        <p:txBody>
          <a:bodyPr vert="horz"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353535"/>
                </a:solidFill>
                <a:effectLst/>
                <a:uLnTx/>
                <a:uFillTx/>
                <a:latin typeface="Segoe UI Semilight"/>
                <a:ea typeface="+mn-ea"/>
                <a:cs typeface="+mn-cs"/>
              </a:rPr>
              <a:t>REGION B</a:t>
            </a:r>
          </a:p>
        </p:txBody>
      </p:sp>
      <p:sp>
        <p:nvSpPr>
          <p:cNvPr id="225" name="TextBox 224">
            <a:extLst>
              <a:ext uri="{FF2B5EF4-FFF2-40B4-BE49-F238E27FC236}">
                <a16:creationId xmlns:a16="http://schemas.microsoft.com/office/drawing/2014/main" id="{7E4097A5-A192-4D28-912E-B756949B6646}"/>
              </a:ext>
            </a:extLst>
          </p:cNvPr>
          <p:cNvSpPr txBox="1"/>
          <p:nvPr/>
        </p:nvSpPr>
        <p:spPr>
          <a:xfrm>
            <a:off x="8907089" y="4955445"/>
            <a:ext cx="1931219" cy="1955498"/>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Scalable</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Redundant</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Per Request</a:t>
            </a: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solidFill>
                  <a:srgbClr val="737373"/>
                </a:solidFill>
                <a:effectLst/>
                <a:uLnTx/>
                <a:uFillTx/>
                <a:latin typeface="Segoe UI" panose="020B0502040204020203" pitchFamily="34" charset="0"/>
                <a:ea typeface="+mn-ea"/>
                <a:cs typeface="Segoe UI" panose="020B0502040204020203" pitchFamily="34" charset="0"/>
              </a:rPr>
              <a:t>Security</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765"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 Cross-region</a:t>
            </a:r>
          </a:p>
        </p:txBody>
      </p:sp>
      <p:grpSp>
        <p:nvGrpSpPr>
          <p:cNvPr id="232" name="Group 231">
            <a:extLst>
              <a:ext uri="{FF2B5EF4-FFF2-40B4-BE49-F238E27FC236}">
                <a16:creationId xmlns:a16="http://schemas.microsoft.com/office/drawing/2014/main" id="{9914FCF1-1032-47B3-A065-08C6318AC189}"/>
              </a:ext>
            </a:extLst>
          </p:cNvPr>
          <p:cNvGrpSpPr>
            <a:grpSpLocks noChangeAspect="1"/>
          </p:cNvGrpSpPr>
          <p:nvPr/>
        </p:nvGrpSpPr>
        <p:grpSpPr>
          <a:xfrm>
            <a:off x="9138862" y="1692175"/>
            <a:ext cx="407237" cy="448212"/>
            <a:chOff x="7174304" y="1000589"/>
            <a:chExt cx="1246213" cy="1371600"/>
          </a:xfrm>
        </p:grpSpPr>
        <p:pic>
          <p:nvPicPr>
            <p:cNvPr id="229" name="Graphic 228" descr="Heartbeat">
              <a:extLst>
                <a:ext uri="{FF2B5EF4-FFF2-40B4-BE49-F238E27FC236}">
                  <a16:creationId xmlns:a16="http://schemas.microsoft.com/office/drawing/2014/main" id="{0FD4E807-F73B-43CB-BB07-131E9E1D03E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4304" y="1457789"/>
              <a:ext cx="914400" cy="914400"/>
            </a:xfrm>
            <a:prstGeom prst="rect">
              <a:avLst/>
            </a:prstGeom>
          </p:spPr>
        </p:pic>
        <p:pic>
          <p:nvPicPr>
            <p:cNvPr id="231" name="Graphic 230" descr="Medical">
              <a:extLst>
                <a:ext uri="{FF2B5EF4-FFF2-40B4-BE49-F238E27FC236}">
                  <a16:creationId xmlns:a16="http://schemas.microsoft.com/office/drawing/2014/main" id="{9754A746-749E-4B30-A895-32A1D92322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117" y="1000589"/>
              <a:ext cx="914400" cy="914400"/>
            </a:xfrm>
            <a:prstGeom prst="rect">
              <a:avLst/>
            </a:prstGeom>
          </p:spPr>
        </p:pic>
      </p:grpSp>
      <p:sp>
        <p:nvSpPr>
          <p:cNvPr id="235" name="TextBox 234">
            <a:extLst>
              <a:ext uri="{FF2B5EF4-FFF2-40B4-BE49-F238E27FC236}">
                <a16:creationId xmlns:a16="http://schemas.microsoft.com/office/drawing/2014/main" id="{753FA4AC-4B65-4CA7-98A1-697AE85EC717}"/>
              </a:ext>
            </a:extLst>
          </p:cNvPr>
          <p:cNvSpPr txBox="1"/>
          <p:nvPr/>
        </p:nvSpPr>
        <p:spPr>
          <a:xfrm>
            <a:off x="9547095" y="1154054"/>
            <a:ext cx="703086"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DNS</a:t>
            </a:r>
          </a:p>
        </p:txBody>
      </p:sp>
      <p:grpSp>
        <p:nvGrpSpPr>
          <p:cNvPr id="237" name="Group 236">
            <a:extLst>
              <a:ext uri="{FF2B5EF4-FFF2-40B4-BE49-F238E27FC236}">
                <a16:creationId xmlns:a16="http://schemas.microsoft.com/office/drawing/2014/main" id="{8E58E4ED-5009-4C50-A9AD-C22305BB5869}"/>
              </a:ext>
            </a:extLst>
          </p:cNvPr>
          <p:cNvGrpSpPr>
            <a:grpSpLocks noChangeAspect="1"/>
          </p:cNvGrpSpPr>
          <p:nvPr/>
        </p:nvGrpSpPr>
        <p:grpSpPr>
          <a:xfrm>
            <a:off x="4767750" y="2599473"/>
            <a:ext cx="407237" cy="448212"/>
            <a:chOff x="7174304" y="1000589"/>
            <a:chExt cx="1246213" cy="1371600"/>
          </a:xfrm>
        </p:grpSpPr>
        <p:pic>
          <p:nvPicPr>
            <p:cNvPr id="238" name="Graphic 237" descr="Heartbeat">
              <a:extLst>
                <a:ext uri="{FF2B5EF4-FFF2-40B4-BE49-F238E27FC236}">
                  <a16:creationId xmlns:a16="http://schemas.microsoft.com/office/drawing/2014/main" id="{F3CDD598-59BE-48D7-B238-FFBCB456425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4304" y="1457789"/>
              <a:ext cx="914400" cy="914400"/>
            </a:xfrm>
            <a:prstGeom prst="rect">
              <a:avLst/>
            </a:prstGeom>
          </p:spPr>
        </p:pic>
        <p:pic>
          <p:nvPicPr>
            <p:cNvPr id="239" name="Graphic 238" descr="Medical">
              <a:extLst>
                <a:ext uri="{FF2B5EF4-FFF2-40B4-BE49-F238E27FC236}">
                  <a16:creationId xmlns:a16="http://schemas.microsoft.com/office/drawing/2014/main" id="{F2F83BC7-D24B-4724-9949-90FF0B021A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117" y="1000589"/>
              <a:ext cx="914400" cy="914400"/>
            </a:xfrm>
            <a:prstGeom prst="rect">
              <a:avLst/>
            </a:prstGeom>
          </p:spPr>
        </p:pic>
      </p:grpSp>
      <p:grpSp>
        <p:nvGrpSpPr>
          <p:cNvPr id="240" name="Group 239">
            <a:extLst>
              <a:ext uri="{FF2B5EF4-FFF2-40B4-BE49-F238E27FC236}">
                <a16:creationId xmlns:a16="http://schemas.microsoft.com/office/drawing/2014/main" id="{7881DC2E-6EFB-46EF-8C28-D0FA99BA3E85}"/>
              </a:ext>
            </a:extLst>
          </p:cNvPr>
          <p:cNvGrpSpPr>
            <a:grpSpLocks noChangeAspect="1"/>
          </p:cNvGrpSpPr>
          <p:nvPr/>
        </p:nvGrpSpPr>
        <p:grpSpPr>
          <a:xfrm>
            <a:off x="4821964" y="3780506"/>
            <a:ext cx="407237" cy="448212"/>
            <a:chOff x="7174304" y="1000589"/>
            <a:chExt cx="1246213" cy="1371600"/>
          </a:xfrm>
        </p:grpSpPr>
        <p:pic>
          <p:nvPicPr>
            <p:cNvPr id="241" name="Graphic 240" descr="Heartbeat">
              <a:extLst>
                <a:ext uri="{FF2B5EF4-FFF2-40B4-BE49-F238E27FC236}">
                  <a16:creationId xmlns:a16="http://schemas.microsoft.com/office/drawing/2014/main" id="{CB387CD0-602D-4F46-95DE-CC4EF1DBD8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4304" y="1457789"/>
              <a:ext cx="914400" cy="914400"/>
            </a:xfrm>
            <a:prstGeom prst="rect">
              <a:avLst/>
            </a:prstGeom>
          </p:spPr>
        </p:pic>
        <p:pic>
          <p:nvPicPr>
            <p:cNvPr id="242" name="Graphic 241" descr="Medical">
              <a:extLst>
                <a:ext uri="{FF2B5EF4-FFF2-40B4-BE49-F238E27FC236}">
                  <a16:creationId xmlns:a16="http://schemas.microsoft.com/office/drawing/2014/main" id="{AF992620-C1C4-458E-BDE5-B47BB24F8A5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117" y="1000589"/>
              <a:ext cx="914400" cy="914400"/>
            </a:xfrm>
            <a:prstGeom prst="rect">
              <a:avLst/>
            </a:prstGeom>
          </p:spPr>
        </p:pic>
      </p:grpSp>
      <p:grpSp>
        <p:nvGrpSpPr>
          <p:cNvPr id="243" name="Group 242">
            <a:extLst>
              <a:ext uri="{FF2B5EF4-FFF2-40B4-BE49-F238E27FC236}">
                <a16:creationId xmlns:a16="http://schemas.microsoft.com/office/drawing/2014/main" id="{FBAC546D-6A51-4831-94BC-BEDA7A8B8BA6}"/>
              </a:ext>
            </a:extLst>
          </p:cNvPr>
          <p:cNvGrpSpPr>
            <a:grpSpLocks noChangeAspect="1"/>
          </p:cNvGrpSpPr>
          <p:nvPr/>
        </p:nvGrpSpPr>
        <p:grpSpPr>
          <a:xfrm>
            <a:off x="893928" y="2680548"/>
            <a:ext cx="407237" cy="448212"/>
            <a:chOff x="7174304" y="1000589"/>
            <a:chExt cx="1246213" cy="1371600"/>
          </a:xfrm>
        </p:grpSpPr>
        <p:pic>
          <p:nvPicPr>
            <p:cNvPr id="244" name="Graphic 243" descr="Heartbeat">
              <a:extLst>
                <a:ext uri="{FF2B5EF4-FFF2-40B4-BE49-F238E27FC236}">
                  <a16:creationId xmlns:a16="http://schemas.microsoft.com/office/drawing/2014/main" id="{480BE6A1-A0A6-4380-83D8-43E9E087D97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4304" y="1457789"/>
              <a:ext cx="914400" cy="914400"/>
            </a:xfrm>
            <a:prstGeom prst="rect">
              <a:avLst/>
            </a:prstGeom>
          </p:spPr>
        </p:pic>
        <p:pic>
          <p:nvPicPr>
            <p:cNvPr id="245" name="Graphic 244" descr="Medical">
              <a:extLst>
                <a:ext uri="{FF2B5EF4-FFF2-40B4-BE49-F238E27FC236}">
                  <a16:creationId xmlns:a16="http://schemas.microsoft.com/office/drawing/2014/main" id="{8E07AC53-2457-4892-80B5-1DEB2F3747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117" y="1000589"/>
              <a:ext cx="914400" cy="914400"/>
            </a:xfrm>
            <a:prstGeom prst="rect">
              <a:avLst/>
            </a:prstGeom>
          </p:spPr>
        </p:pic>
      </p:grpSp>
      <p:grpSp>
        <p:nvGrpSpPr>
          <p:cNvPr id="246" name="Group 245">
            <a:extLst>
              <a:ext uri="{FF2B5EF4-FFF2-40B4-BE49-F238E27FC236}">
                <a16:creationId xmlns:a16="http://schemas.microsoft.com/office/drawing/2014/main" id="{83B9E8D0-2BA0-40A0-BC90-712DAD2DE3A3}"/>
              </a:ext>
            </a:extLst>
          </p:cNvPr>
          <p:cNvGrpSpPr>
            <a:grpSpLocks noChangeAspect="1"/>
          </p:cNvGrpSpPr>
          <p:nvPr/>
        </p:nvGrpSpPr>
        <p:grpSpPr>
          <a:xfrm>
            <a:off x="948142" y="3861582"/>
            <a:ext cx="407237" cy="448212"/>
            <a:chOff x="7174304" y="1000589"/>
            <a:chExt cx="1246213" cy="1371600"/>
          </a:xfrm>
        </p:grpSpPr>
        <p:pic>
          <p:nvPicPr>
            <p:cNvPr id="247" name="Graphic 246" descr="Heartbeat">
              <a:extLst>
                <a:ext uri="{FF2B5EF4-FFF2-40B4-BE49-F238E27FC236}">
                  <a16:creationId xmlns:a16="http://schemas.microsoft.com/office/drawing/2014/main" id="{5526C110-8B89-4DE9-AAD3-5BF0491ED56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4304" y="1457789"/>
              <a:ext cx="914400" cy="914400"/>
            </a:xfrm>
            <a:prstGeom prst="rect">
              <a:avLst/>
            </a:prstGeom>
          </p:spPr>
        </p:pic>
        <p:pic>
          <p:nvPicPr>
            <p:cNvPr id="248" name="Graphic 247" descr="Medical">
              <a:extLst>
                <a:ext uri="{FF2B5EF4-FFF2-40B4-BE49-F238E27FC236}">
                  <a16:creationId xmlns:a16="http://schemas.microsoft.com/office/drawing/2014/main" id="{24F04007-C743-4DC2-9F22-C47C02C553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117" y="1000589"/>
              <a:ext cx="914400" cy="914400"/>
            </a:xfrm>
            <a:prstGeom prst="rect">
              <a:avLst/>
            </a:prstGeom>
          </p:spPr>
        </p:pic>
      </p:grpSp>
      <p:grpSp>
        <p:nvGrpSpPr>
          <p:cNvPr id="249" name="Group 248">
            <a:extLst>
              <a:ext uri="{FF2B5EF4-FFF2-40B4-BE49-F238E27FC236}">
                <a16:creationId xmlns:a16="http://schemas.microsoft.com/office/drawing/2014/main" id="{08485B47-650B-442D-A779-01F3FAC918F9}"/>
              </a:ext>
            </a:extLst>
          </p:cNvPr>
          <p:cNvGrpSpPr>
            <a:grpSpLocks noChangeAspect="1"/>
          </p:cNvGrpSpPr>
          <p:nvPr/>
        </p:nvGrpSpPr>
        <p:grpSpPr>
          <a:xfrm>
            <a:off x="8474943" y="2710282"/>
            <a:ext cx="407237" cy="448212"/>
            <a:chOff x="7174304" y="1000589"/>
            <a:chExt cx="1246213" cy="1371600"/>
          </a:xfrm>
        </p:grpSpPr>
        <p:pic>
          <p:nvPicPr>
            <p:cNvPr id="250" name="Graphic 249" descr="Heartbeat">
              <a:extLst>
                <a:ext uri="{FF2B5EF4-FFF2-40B4-BE49-F238E27FC236}">
                  <a16:creationId xmlns:a16="http://schemas.microsoft.com/office/drawing/2014/main" id="{57C94B33-0771-40CA-B1D4-AC0735D6A3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4304" y="1457789"/>
              <a:ext cx="914400" cy="914400"/>
            </a:xfrm>
            <a:prstGeom prst="rect">
              <a:avLst/>
            </a:prstGeom>
          </p:spPr>
        </p:pic>
        <p:pic>
          <p:nvPicPr>
            <p:cNvPr id="251" name="Graphic 250" descr="Medical">
              <a:extLst>
                <a:ext uri="{FF2B5EF4-FFF2-40B4-BE49-F238E27FC236}">
                  <a16:creationId xmlns:a16="http://schemas.microsoft.com/office/drawing/2014/main" id="{B0DF825E-E33B-479A-A862-9698A16F11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117" y="1000589"/>
              <a:ext cx="914400" cy="914400"/>
            </a:xfrm>
            <a:prstGeom prst="rect">
              <a:avLst/>
            </a:prstGeom>
          </p:spPr>
        </p:pic>
      </p:grpSp>
      <p:grpSp>
        <p:nvGrpSpPr>
          <p:cNvPr id="252" name="Group 251">
            <a:extLst>
              <a:ext uri="{FF2B5EF4-FFF2-40B4-BE49-F238E27FC236}">
                <a16:creationId xmlns:a16="http://schemas.microsoft.com/office/drawing/2014/main" id="{BF299B10-D5D4-407A-BC6F-C7AFEB825E95}"/>
              </a:ext>
            </a:extLst>
          </p:cNvPr>
          <p:cNvGrpSpPr>
            <a:grpSpLocks noChangeAspect="1"/>
          </p:cNvGrpSpPr>
          <p:nvPr/>
        </p:nvGrpSpPr>
        <p:grpSpPr>
          <a:xfrm>
            <a:off x="8529157" y="3891315"/>
            <a:ext cx="407237" cy="448212"/>
            <a:chOff x="7174304" y="1000589"/>
            <a:chExt cx="1246213" cy="1371600"/>
          </a:xfrm>
        </p:grpSpPr>
        <p:pic>
          <p:nvPicPr>
            <p:cNvPr id="253" name="Graphic 252" descr="Heartbeat">
              <a:extLst>
                <a:ext uri="{FF2B5EF4-FFF2-40B4-BE49-F238E27FC236}">
                  <a16:creationId xmlns:a16="http://schemas.microsoft.com/office/drawing/2014/main" id="{373E4EC9-2A34-405E-821E-A7B4445ADA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4304" y="1457789"/>
              <a:ext cx="914400" cy="914400"/>
            </a:xfrm>
            <a:prstGeom prst="rect">
              <a:avLst/>
            </a:prstGeom>
          </p:spPr>
        </p:pic>
        <p:pic>
          <p:nvPicPr>
            <p:cNvPr id="254" name="Graphic 253" descr="Medical">
              <a:extLst>
                <a:ext uri="{FF2B5EF4-FFF2-40B4-BE49-F238E27FC236}">
                  <a16:creationId xmlns:a16="http://schemas.microsoft.com/office/drawing/2014/main" id="{B688867F-DDB8-479F-AECE-C3A19D93924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117" y="1000589"/>
              <a:ext cx="914400" cy="914400"/>
            </a:xfrm>
            <a:prstGeom prst="rect">
              <a:avLst/>
            </a:prstGeom>
          </p:spPr>
        </p:pic>
      </p:grpSp>
      <p:grpSp>
        <p:nvGrpSpPr>
          <p:cNvPr id="255" name="Group 254">
            <a:extLst>
              <a:ext uri="{FF2B5EF4-FFF2-40B4-BE49-F238E27FC236}">
                <a16:creationId xmlns:a16="http://schemas.microsoft.com/office/drawing/2014/main" id="{05082473-2685-4956-84FB-7EB361A7E37B}"/>
              </a:ext>
            </a:extLst>
          </p:cNvPr>
          <p:cNvGrpSpPr>
            <a:grpSpLocks noChangeAspect="1"/>
          </p:cNvGrpSpPr>
          <p:nvPr/>
        </p:nvGrpSpPr>
        <p:grpSpPr>
          <a:xfrm>
            <a:off x="10071927" y="2692422"/>
            <a:ext cx="407237" cy="448212"/>
            <a:chOff x="7174304" y="1000589"/>
            <a:chExt cx="1246213" cy="1371600"/>
          </a:xfrm>
        </p:grpSpPr>
        <p:pic>
          <p:nvPicPr>
            <p:cNvPr id="256" name="Graphic 255" descr="Heartbeat">
              <a:extLst>
                <a:ext uri="{FF2B5EF4-FFF2-40B4-BE49-F238E27FC236}">
                  <a16:creationId xmlns:a16="http://schemas.microsoft.com/office/drawing/2014/main" id="{4999E05A-5EEE-4BC8-8336-1E2A1DFAD4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4304" y="1457789"/>
              <a:ext cx="914400" cy="914400"/>
            </a:xfrm>
            <a:prstGeom prst="rect">
              <a:avLst/>
            </a:prstGeom>
          </p:spPr>
        </p:pic>
        <p:pic>
          <p:nvPicPr>
            <p:cNvPr id="257" name="Graphic 256" descr="Medical">
              <a:extLst>
                <a:ext uri="{FF2B5EF4-FFF2-40B4-BE49-F238E27FC236}">
                  <a16:creationId xmlns:a16="http://schemas.microsoft.com/office/drawing/2014/main" id="{73DE1B14-2E8E-4EBA-BAC2-BDB7A5B355A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117" y="1000589"/>
              <a:ext cx="914400" cy="914400"/>
            </a:xfrm>
            <a:prstGeom prst="rect">
              <a:avLst/>
            </a:prstGeom>
          </p:spPr>
        </p:pic>
      </p:grpSp>
      <p:grpSp>
        <p:nvGrpSpPr>
          <p:cNvPr id="258" name="Group 257">
            <a:extLst>
              <a:ext uri="{FF2B5EF4-FFF2-40B4-BE49-F238E27FC236}">
                <a16:creationId xmlns:a16="http://schemas.microsoft.com/office/drawing/2014/main" id="{53D29168-18E1-4D5F-9D8F-68522F4AA2E4}"/>
              </a:ext>
            </a:extLst>
          </p:cNvPr>
          <p:cNvGrpSpPr>
            <a:grpSpLocks noChangeAspect="1"/>
          </p:cNvGrpSpPr>
          <p:nvPr/>
        </p:nvGrpSpPr>
        <p:grpSpPr>
          <a:xfrm>
            <a:off x="10126141" y="3873456"/>
            <a:ext cx="407237" cy="448212"/>
            <a:chOff x="7174304" y="1000589"/>
            <a:chExt cx="1246213" cy="1371600"/>
          </a:xfrm>
        </p:grpSpPr>
        <p:pic>
          <p:nvPicPr>
            <p:cNvPr id="259" name="Graphic 258" descr="Heartbeat">
              <a:extLst>
                <a:ext uri="{FF2B5EF4-FFF2-40B4-BE49-F238E27FC236}">
                  <a16:creationId xmlns:a16="http://schemas.microsoft.com/office/drawing/2014/main" id="{2E791AA7-75DE-4387-B7BA-C1B3502D386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174304" y="1457789"/>
              <a:ext cx="914400" cy="914400"/>
            </a:xfrm>
            <a:prstGeom prst="rect">
              <a:avLst/>
            </a:prstGeom>
          </p:spPr>
        </p:pic>
        <p:pic>
          <p:nvPicPr>
            <p:cNvPr id="260" name="Graphic 259" descr="Medical">
              <a:extLst>
                <a:ext uri="{FF2B5EF4-FFF2-40B4-BE49-F238E27FC236}">
                  <a16:creationId xmlns:a16="http://schemas.microsoft.com/office/drawing/2014/main" id="{99B7ADF6-4511-4C59-8C36-60206328A4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06117" y="1000589"/>
              <a:ext cx="914400" cy="914400"/>
            </a:xfrm>
            <a:prstGeom prst="rect">
              <a:avLst/>
            </a:prstGeom>
          </p:spPr>
        </p:pic>
      </p:grpSp>
      <p:sp>
        <p:nvSpPr>
          <p:cNvPr id="6" name="TextBox 5">
            <a:extLst>
              <a:ext uri="{FF2B5EF4-FFF2-40B4-BE49-F238E27FC236}">
                <a16:creationId xmlns:a16="http://schemas.microsoft.com/office/drawing/2014/main" id="{73EF55CF-28EF-4AF5-8257-97A3D6BB3A91}"/>
              </a:ext>
            </a:extLst>
          </p:cNvPr>
          <p:cNvSpPr txBox="1"/>
          <p:nvPr/>
        </p:nvSpPr>
        <p:spPr>
          <a:xfrm>
            <a:off x="9350446" y="1929347"/>
            <a:ext cx="1100673" cy="745264"/>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Traffic</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Manager</a:t>
            </a:r>
          </a:p>
        </p:txBody>
      </p:sp>
      <p:sp>
        <p:nvSpPr>
          <p:cNvPr id="199" name="TextBox 198">
            <a:extLst>
              <a:ext uri="{FF2B5EF4-FFF2-40B4-BE49-F238E27FC236}">
                <a16:creationId xmlns:a16="http://schemas.microsoft.com/office/drawing/2014/main" id="{7B99A6A9-3970-4436-B965-8E62E1C1ADEC}"/>
              </a:ext>
            </a:extLst>
          </p:cNvPr>
          <p:cNvSpPr txBox="1"/>
          <p:nvPr/>
        </p:nvSpPr>
        <p:spPr>
          <a:xfrm>
            <a:off x="5536581" y="2409375"/>
            <a:ext cx="2640169"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Application Gateway / WAF</a:t>
            </a:r>
          </a:p>
        </p:txBody>
      </p:sp>
      <p:sp>
        <p:nvSpPr>
          <p:cNvPr id="201" name="TextBox 200">
            <a:extLst>
              <a:ext uri="{FF2B5EF4-FFF2-40B4-BE49-F238E27FC236}">
                <a16:creationId xmlns:a16="http://schemas.microsoft.com/office/drawing/2014/main" id="{0C734ED6-316C-4B8B-91BF-4081C76B89E2}"/>
              </a:ext>
            </a:extLst>
          </p:cNvPr>
          <p:cNvSpPr txBox="1"/>
          <p:nvPr/>
        </p:nvSpPr>
        <p:spPr>
          <a:xfrm>
            <a:off x="1659251" y="2462251"/>
            <a:ext cx="1518564"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Load Balancer</a:t>
            </a:r>
          </a:p>
        </p:txBody>
      </p:sp>
      <p:sp>
        <p:nvSpPr>
          <p:cNvPr id="204" name="TextBox 203">
            <a:extLst>
              <a:ext uri="{FF2B5EF4-FFF2-40B4-BE49-F238E27FC236}">
                <a16:creationId xmlns:a16="http://schemas.microsoft.com/office/drawing/2014/main" id="{3068D432-CD94-4A55-9977-7EB2C2A26A68}"/>
              </a:ext>
            </a:extLst>
          </p:cNvPr>
          <p:cNvSpPr txBox="1"/>
          <p:nvPr/>
        </p:nvSpPr>
        <p:spPr>
          <a:xfrm>
            <a:off x="1659251" y="3643772"/>
            <a:ext cx="1518564" cy="47974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Load Balancer</a:t>
            </a:r>
          </a:p>
        </p:txBody>
      </p:sp>
    </p:spTree>
    <p:extLst>
      <p:ext uri="{BB962C8B-B14F-4D97-AF65-F5344CB8AC3E}">
        <p14:creationId xmlns:p14="http://schemas.microsoft.com/office/powerpoint/2010/main" val="260560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2"/>
                                        </p:tgtEl>
                                        <p:attrNameLst>
                                          <p:attrName>style.visibility</p:attrName>
                                        </p:attrNameLst>
                                      </p:cBhvr>
                                      <p:to>
                                        <p:strVal val="visible"/>
                                      </p:to>
                                    </p:set>
                                    <p:animEffect transition="in" filter="fade">
                                      <p:cBhvr>
                                        <p:cTn id="7" dur="250"/>
                                        <p:tgtEl>
                                          <p:spTgt spid="202"/>
                                        </p:tgtEl>
                                      </p:cBhvr>
                                    </p:animEffect>
                                  </p:child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250"/>
                                        <p:tgtEl>
                                          <p:spTgt spid="1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0"/>
                                        </p:tgtEl>
                                        <p:attrNameLst>
                                          <p:attrName>style.visibility</p:attrName>
                                        </p:attrNameLst>
                                      </p:cBhvr>
                                      <p:to>
                                        <p:strVal val="visible"/>
                                      </p:to>
                                    </p:set>
                                    <p:animEffect transition="in" filter="fade">
                                      <p:cBhvr>
                                        <p:cTn id="13" dur="250"/>
                                        <p:tgtEl>
                                          <p:spTgt spid="150"/>
                                        </p:tgtEl>
                                      </p:cBhvr>
                                    </p:animEffect>
                                  </p:childTnLst>
                                </p:cTn>
                              </p:par>
                              <p:par>
                                <p:cTn id="14" presetID="10" presetClass="entr" presetSubtype="0" fill="hold" nodeType="withEffect">
                                  <p:stCondLst>
                                    <p:cond delay="0"/>
                                  </p:stCondLst>
                                  <p:childTnLst>
                                    <p:set>
                                      <p:cBhvr>
                                        <p:cTn id="15" dur="1" fill="hold">
                                          <p:stCondLst>
                                            <p:cond delay="0"/>
                                          </p:stCondLst>
                                        </p:cTn>
                                        <p:tgtEl>
                                          <p:spTgt spid="208"/>
                                        </p:tgtEl>
                                        <p:attrNameLst>
                                          <p:attrName>style.visibility</p:attrName>
                                        </p:attrNameLst>
                                      </p:cBhvr>
                                      <p:to>
                                        <p:strVal val="visible"/>
                                      </p:to>
                                    </p:set>
                                    <p:animEffect transition="in" filter="fade">
                                      <p:cBhvr>
                                        <p:cTn id="16" dur="250"/>
                                        <p:tgtEl>
                                          <p:spTgt spid="208"/>
                                        </p:tgtEl>
                                      </p:cBhvr>
                                    </p:animEffect>
                                  </p:childTnLst>
                                </p:cTn>
                              </p:par>
                              <p:par>
                                <p:cTn id="17" presetID="10" presetClass="entr" presetSubtype="0" fill="hold" nodeType="withEffect">
                                  <p:stCondLst>
                                    <p:cond delay="0"/>
                                  </p:stCondLst>
                                  <p:childTnLst>
                                    <p:set>
                                      <p:cBhvr>
                                        <p:cTn id="18" dur="1" fill="hold">
                                          <p:stCondLst>
                                            <p:cond delay="0"/>
                                          </p:stCondLst>
                                        </p:cTn>
                                        <p:tgtEl>
                                          <p:spTgt spid="237"/>
                                        </p:tgtEl>
                                        <p:attrNameLst>
                                          <p:attrName>style.visibility</p:attrName>
                                        </p:attrNameLst>
                                      </p:cBhvr>
                                      <p:to>
                                        <p:strVal val="visible"/>
                                      </p:to>
                                    </p:set>
                                    <p:animEffect transition="in" filter="fade">
                                      <p:cBhvr>
                                        <p:cTn id="19" dur="250"/>
                                        <p:tgtEl>
                                          <p:spTgt spid="237"/>
                                        </p:tgtEl>
                                      </p:cBhvr>
                                    </p:animEffect>
                                  </p:childTnLst>
                                </p:cTn>
                              </p:par>
                              <p:par>
                                <p:cTn id="20" presetID="10" presetClass="entr" presetSubtype="0" fill="hold" nodeType="withEffect">
                                  <p:stCondLst>
                                    <p:cond delay="0"/>
                                  </p:stCondLst>
                                  <p:childTnLst>
                                    <p:set>
                                      <p:cBhvr>
                                        <p:cTn id="21" dur="1" fill="hold">
                                          <p:stCondLst>
                                            <p:cond delay="0"/>
                                          </p:stCondLst>
                                        </p:cTn>
                                        <p:tgtEl>
                                          <p:spTgt spid="240"/>
                                        </p:tgtEl>
                                        <p:attrNameLst>
                                          <p:attrName>style.visibility</p:attrName>
                                        </p:attrNameLst>
                                      </p:cBhvr>
                                      <p:to>
                                        <p:strVal val="visible"/>
                                      </p:to>
                                    </p:set>
                                    <p:animEffect transition="in" filter="fade">
                                      <p:cBhvr>
                                        <p:cTn id="22" dur="250"/>
                                        <p:tgtEl>
                                          <p:spTgt spid="240"/>
                                        </p:tgtEl>
                                      </p:cBhvr>
                                    </p:animEffect>
                                  </p:childTnLst>
                                </p:cTn>
                              </p:par>
                            </p:childTnLst>
                          </p:cTn>
                        </p:par>
                        <p:par>
                          <p:cTn id="23" fill="hold">
                            <p:stCondLst>
                              <p:cond delay="250"/>
                            </p:stCondLst>
                            <p:childTnLst>
                              <p:par>
                                <p:cTn id="24" presetID="10" presetClass="entr" presetSubtype="0" fill="hold" grpId="0" nodeType="afterEffect">
                                  <p:stCondLst>
                                    <p:cond delay="0"/>
                                  </p:stCondLst>
                                  <p:childTnLst>
                                    <p:set>
                                      <p:cBhvr>
                                        <p:cTn id="25" dur="1" fill="hold">
                                          <p:stCondLst>
                                            <p:cond delay="0"/>
                                          </p:stCondLst>
                                        </p:cTn>
                                        <p:tgtEl>
                                          <p:spTgt spid="199"/>
                                        </p:tgtEl>
                                        <p:attrNameLst>
                                          <p:attrName>style.visibility</p:attrName>
                                        </p:attrNameLst>
                                      </p:cBhvr>
                                      <p:to>
                                        <p:strVal val="visible"/>
                                      </p:to>
                                    </p:set>
                                    <p:animEffect transition="in" filter="fade">
                                      <p:cBhvr>
                                        <p:cTn id="26" dur="250"/>
                                        <p:tgtEl>
                                          <p:spTgt spid="199"/>
                                        </p:tgtEl>
                                      </p:cBhvr>
                                    </p:animEffect>
                                  </p:childTnLst>
                                </p:cTn>
                              </p:par>
                            </p:childTnLst>
                          </p:cTn>
                        </p:par>
                        <p:par>
                          <p:cTn id="27" fill="hold">
                            <p:stCondLst>
                              <p:cond delay="500"/>
                            </p:stCondLst>
                            <p:childTnLst>
                              <p:par>
                                <p:cTn id="28" presetID="26" presetClass="emph" presetSubtype="0" fill="hold" grpId="1" nodeType="afterEffect">
                                  <p:stCondLst>
                                    <p:cond delay="0"/>
                                  </p:stCondLst>
                                  <p:childTnLst>
                                    <p:animEffect transition="out" filter="fade">
                                      <p:cBhvr>
                                        <p:cTn id="29" dur="250" tmFilter="0, 0; .2, .5; .8, .5; 1, 0"/>
                                        <p:tgtEl>
                                          <p:spTgt spid="199"/>
                                        </p:tgtEl>
                                      </p:cBhvr>
                                    </p:animEffect>
                                    <p:animScale>
                                      <p:cBhvr>
                                        <p:cTn id="30" dur="125" autoRev="1" fill="hold"/>
                                        <p:tgtEl>
                                          <p:spTgt spid="199"/>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03"/>
                                        </p:tgtEl>
                                        <p:attrNameLst>
                                          <p:attrName>style.visibility</p:attrName>
                                        </p:attrNameLst>
                                      </p:cBhvr>
                                      <p:to>
                                        <p:strVal val="visible"/>
                                      </p:to>
                                    </p:set>
                                    <p:animEffect transition="in" filter="fade">
                                      <p:cBhvr>
                                        <p:cTn id="35" dur="250"/>
                                        <p:tgtEl>
                                          <p:spTgt spid="203"/>
                                        </p:tgtEl>
                                      </p:cBhvr>
                                    </p:animEffect>
                                  </p:childTnLst>
                                </p:cTn>
                              </p:par>
                              <p:par>
                                <p:cTn id="36" presetID="10" presetClass="entr" presetSubtype="0" fill="hold" nodeType="withEffect">
                                  <p:stCondLst>
                                    <p:cond delay="0"/>
                                  </p:stCondLst>
                                  <p:childTnLst>
                                    <p:set>
                                      <p:cBhvr>
                                        <p:cTn id="37" dur="1" fill="hold">
                                          <p:stCondLst>
                                            <p:cond delay="0"/>
                                          </p:stCondLst>
                                        </p:cTn>
                                        <p:tgtEl>
                                          <p:spTgt spid="153"/>
                                        </p:tgtEl>
                                        <p:attrNameLst>
                                          <p:attrName>style.visibility</p:attrName>
                                        </p:attrNameLst>
                                      </p:cBhvr>
                                      <p:to>
                                        <p:strVal val="visible"/>
                                      </p:to>
                                    </p:set>
                                    <p:animEffect transition="in" filter="fade">
                                      <p:cBhvr>
                                        <p:cTn id="38" dur="250"/>
                                        <p:tgtEl>
                                          <p:spTgt spid="153"/>
                                        </p:tgtEl>
                                      </p:cBhvr>
                                    </p:animEffect>
                                  </p:childTnLst>
                                </p:cTn>
                              </p:par>
                              <p:par>
                                <p:cTn id="39" presetID="10" presetClass="entr" presetSubtype="0" fill="hold" nodeType="withEffect">
                                  <p:stCondLst>
                                    <p:cond delay="0"/>
                                  </p:stCondLst>
                                  <p:childTnLst>
                                    <p:set>
                                      <p:cBhvr>
                                        <p:cTn id="40" dur="1" fill="hold">
                                          <p:stCondLst>
                                            <p:cond delay="0"/>
                                          </p:stCondLst>
                                        </p:cTn>
                                        <p:tgtEl>
                                          <p:spTgt spid="171"/>
                                        </p:tgtEl>
                                        <p:attrNameLst>
                                          <p:attrName>style.visibility</p:attrName>
                                        </p:attrNameLst>
                                      </p:cBhvr>
                                      <p:to>
                                        <p:strVal val="visible"/>
                                      </p:to>
                                    </p:set>
                                    <p:animEffect transition="in" filter="fade">
                                      <p:cBhvr>
                                        <p:cTn id="41" dur="250"/>
                                        <p:tgtEl>
                                          <p:spTgt spid="171"/>
                                        </p:tgtEl>
                                      </p:cBhvr>
                                    </p:animEffect>
                                  </p:childTnLst>
                                </p:cTn>
                              </p:par>
                              <p:par>
                                <p:cTn id="42" presetID="10" presetClass="entr" presetSubtype="0" fill="hold" nodeType="withEffect">
                                  <p:stCondLst>
                                    <p:cond delay="0"/>
                                  </p:stCondLst>
                                  <p:childTnLst>
                                    <p:set>
                                      <p:cBhvr>
                                        <p:cTn id="43" dur="1" fill="hold">
                                          <p:stCondLst>
                                            <p:cond delay="0"/>
                                          </p:stCondLst>
                                        </p:cTn>
                                        <p:tgtEl>
                                          <p:spTgt spid="189"/>
                                        </p:tgtEl>
                                        <p:attrNameLst>
                                          <p:attrName>style.visibility</p:attrName>
                                        </p:attrNameLst>
                                      </p:cBhvr>
                                      <p:to>
                                        <p:strVal val="visible"/>
                                      </p:to>
                                    </p:set>
                                    <p:animEffect transition="in" filter="fade">
                                      <p:cBhvr>
                                        <p:cTn id="44" dur="250"/>
                                        <p:tgtEl>
                                          <p:spTgt spid="189"/>
                                        </p:tgtEl>
                                      </p:cBhvr>
                                    </p:animEffect>
                                  </p:childTnLst>
                                </p:cTn>
                              </p:par>
                              <p:par>
                                <p:cTn id="45" presetID="10" presetClass="entr" presetSubtype="0" fill="hold" nodeType="withEffect">
                                  <p:stCondLst>
                                    <p:cond delay="0"/>
                                  </p:stCondLst>
                                  <p:childTnLst>
                                    <p:set>
                                      <p:cBhvr>
                                        <p:cTn id="46" dur="1" fill="hold">
                                          <p:stCondLst>
                                            <p:cond delay="0"/>
                                          </p:stCondLst>
                                        </p:cTn>
                                        <p:tgtEl>
                                          <p:spTgt spid="198"/>
                                        </p:tgtEl>
                                        <p:attrNameLst>
                                          <p:attrName>style.visibility</p:attrName>
                                        </p:attrNameLst>
                                      </p:cBhvr>
                                      <p:to>
                                        <p:strVal val="visible"/>
                                      </p:to>
                                    </p:set>
                                    <p:animEffect transition="in" filter="fade">
                                      <p:cBhvr>
                                        <p:cTn id="47" dur="250"/>
                                        <p:tgtEl>
                                          <p:spTgt spid="198"/>
                                        </p:tgtEl>
                                      </p:cBhvr>
                                    </p:animEffect>
                                  </p:childTnLst>
                                </p:cTn>
                              </p:par>
                              <p:par>
                                <p:cTn id="48" presetID="10" presetClass="entr" presetSubtype="0" fill="hold" nodeType="withEffect">
                                  <p:stCondLst>
                                    <p:cond delay="0"/>
                                  </p:stCondLst>
                                  <p:childTnLst>
                                    <p:set>
                                      <p:cBhvr>
                                        <p:cTn id="49" dur="1" fill="hold">
                                          <p:stCondLst>
                                            <p:cond delay="0"/>
                                          </p:stCondLst>
                                        </p:cTn>
                                        <p:tgtEl>
                                          <p:spTgt spid="200"/>
                                        </p:tgtEl>
                                        <p:attrNameLst>
                                          <p:attrName>style.visibility</p:attrName>
                                        </p:attrNameLst>
                                      </p:cBhvr>
                                      <p:to>
                                        <p:strVal val="visible"/>
                                      </p:to>
                                    </p:set>
                                    <p:animEffect transition="in" filter="fade">
                                      <p:cBhvr>
                                        <p:cTn id="50" dur="250"/>
                                        <p:tgtEl>
                                          <p:spTgt spid="200"/>
                                        </p:tgtEl>
                                      </p:cBhvr>
                                    </p:animEffect>
                                  </p:childTnLst>
                                </p:cTn>
                              </p:par>
                              <p:par>
                                <p:cTn id="51" presetID="10" presetClass="entr" presetSubtype="0" fill="hold" nodeType="withEffect">
                                  <p:stCondLst>
                                    <p:cond delay="0"/>
                                  </p:stCondLst>
                                  <p:childTnLst>
                                    <p:set>
                                      <p:cBhvr>
                                        <p:cTn id="52" dur="1" fill="hold">
                                          <p:stCondLst>
                                            <p:cond delay="0"/>
                                          </p:stCondLst>
                                        </p:cTn>
                                        <p:tgtEl>
                                          <p:spTgt spid="215"/>
                                        </p:tgtEl>
                                        <p:attrNameLst>
                                          <p:attrName>style.visibility</p:attrName>
                                        </p:attrNameLst>
                                      </p:cBhvr>
                                      <p:to>
                                        <p:strVal val="visible"/>
                                      </p:to>
                                    </p:set>
                                    <p:animEffect transition="in" filter="fade">
                                      <p:cBhvr>
                                        <p:cTn id="53" dur="250"/>
                                        <p:tgtEl>
                                          <p:spTgt spid="215"/>
                                        </p:tgtEl>
                                      </p:cBhvr>
                                    </p:animEffect>
                                  </p:childTnLst>
                                </p:cTn>
                              </p:par>
                              <p:par>
                                <p:cTn id="54" presetID="10" presetClass="entr" presetSubtype="0" fill="hold" nodeType="withEffect">
                                  <p:stCondLst>
                                    <p:cond delay="0"/>
                                  </p:stCondLst>
                                  <p:childTnLst>
                                    <p:set>
                                      <p:cBhvr>
                                        <p:cTn id="55" dur="1" fill="hold">
                                          <p:stCondLst>
                                            <p:cond delay="0"/>
                                          </p:stCondLst>
                                        </p:cTn>
                                        <p:tgtEl>
                                          <p:spTgt spid="220"/>
                                        </p:tgtEl>
                                        <p:attrNameLst>
                                          <p:attrName>style.visibility</p:attrName>
                                        </p:attrNameLst>
                                      </p:cBhvr>
                                      <p:to>
                                        <p:strVal val="visible"/>
                                      </p:to>
                                    </p:set>
                                    <p:animEffect transition="in" filter="fade">
                                      <p:cBhvr>
                                        <p:cTn id="56" dur="250"/>
                                        <p:tgtEl>
                                          <p:spTgt spid="2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1"/>
                                        </p:tgtEl>
                                        <p:attrNameLst>
                                          <p:attrName>style.visibility</p:attrName>
                                        </p:attrNameLst>
                                      </p:cBhvr>
                                      <p:to>
                                        <p:strVal val="visible"/>
                                      </p:to>
                                    </p:set>
                                    <p:animEffect transition="in" filter="fade">
                                      <p:cBhvr>
                                        <p:cTn id="59" dur="250"/>
                                        <p:tgtEl>
                                          <p:spTgt spid="22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2"/>
                                        </p:tgtEl>
                                        <p:attrNameLst>
                                          <p:attrName>style.visibility</p:attrName>
                                        </p:attrNameLst>
                                      </p:cBhvr>
                                      <p:to>
                                        <p:strVal val="visible"/>
                                      </p:to>
                                    </p:set>
                                    <p:animEffect transition="in" filter="fade">
                                      <p:cBhvr>
                                        <p:cTn id="62" dur="250"/>
                                        <p:tgtEl>
                                          <p:spTgt spid="2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5"/>
                                        </p:tgtEl>
                                        <p:attrNameLst>
                                          <p:attrName>style.visibility</p:attrName>
                                        </p:attrNameLst>
                                      </p:cBhvr>
                                      <p:to>
                                        <p:strVal val="visible"/>
                                      </p:to>
                                    </p:set>
                                    <p:animEffect transition="in" filter="fade">
                                      <p:cBhvr>
                                        <p:cTn id="65" dur="250"/>
                                        <p:tgtEl>
                                          <p:spTgt spid="225"/>
                                        </p:tgtEl>
                                      </p:cBhvr>
                                    </p:animEffect>
                                  </p:childTnLst>
                                </p:cTn>
                              </p:par>
                              <p:par>
                                <p:cTn id="66" presetID="10" presetClass="entr" presetSubtype="0" fill="hold" nodeType="withEffect">
                                  <p:stCondLst>
                                    <p:cond delay="0"/>
                                  </p:stCondLst>
                                  <p:childTnLst>
                                    <p:set>
                                      <p:cBhvr>
                                        <p:cTn id="67" dur="1" fill="hold">
                                          <p:stCondLst>
                                            <p:cond delay="0"/>
                                          </p:stCondLst>
                                        </p:cTn>
                                        <p:tgtEl>
                                          <p:spTgt spid="232"/>
                                        </p:tgtEl>
                                        <p:attrNameLst>
                                          <p:attrName>style.visibility</p:attrName>
                                        </p:attrNameLst>
                                      </p:cBhvr>
                                      <p:to>
                                        <p:strVal val="visible"/>
                                      </p:to>
                                    </p:set>
                                    <p:animEffect transition="in" filter="fade">
                                      <p:cBhvr>
                                        <p:cTn id="68" dur="250"/>
                                        <p:tgtEl>
                                          <p:spTgt spid="2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35"/>
                                        </p:tgtEl>
                                        <p:attrNameLst>
                                          <p:attrName>style.visibility</p:attrName>
                                        </p:attrNameLst>
                                      </p:cBhvr>
                                      <p:to>
                                        <p:strVal val="visible"/>
                                      </p:to>
                                    </p:set>
                                    <p:animEffect transition="in" filter="fade">
                                      <p:cBhvr>
                                        <p:cTn id="71" dur="250"/>
                                        <p:tgtEl>
                                          <p:spTgt spid="235"/>
                                        </p:tgtEl>
                                      </p:cBhvr>
                                    </p:animEffect>
                                  </p:childTnLst>
                                </p:cTn>
                              </p:par>
                              <p:par>
                                <p:cTn id="72" presetID="10" presetClass="entr" presetSubtype="0" fill="hold" nodeType="withEffect">
                                  <p:stCondLst>
                                    <p:cond delay="0"/>
                                  </p:stCondLst>
                                  <p:childTnLst>
                                    <p:set>
                                      <p:cBhvr>
                                        <p:cTn id="73" dur="1" fill="hold">
                                          <p:stCondLst>
                                            <p:cond delay="0"/>
                                          </p:stCondLst>
                                        </p:cTn>
                                        <p:tgtEl>
                                          <p:spTgt spid="249"/>
                                        </p:tgtEl>
                                        <p:attrNameLst>
                                          <p:attrName>style.visibility</p:attrName>
                                        </p:attrNameLst>
                                      </p:cBhvr>
                                      <p:to>
                                        <p:strVal val="visible"/>
                                      </p:to>
                                    </p:set>
                                    <p:animEffect transition="in" filter="fade">
                                      <p:cBhvr>
                                        <p:cTn id="74" dur="250"/>
                                        <p:tgtEl>
                                          <p:spTgt spid="249"/>
                                        </p:tgtEl>
                                      </p:cBhvr>
                                    </p:animEffect>
                                  </p:childTnLst>
                                </p:cTn>
                              </p:par>
                              <p:par>
                                <p:cTn id="75" presetID="10" presetClass="entr" presetSubtype="0" fill="hold" nodeType="withEffect">
                                  <p:stCondLst>
                                    <p:cond delay="0"/>
                                  </p:stCondLst>
                                  <p:childTnLst>
                                    <p:set>
                                      <p:cBhvr>
                                        <p:cTn id="76" dur="1" fill="hold">
                                          <p:stCondLst>
                                            <p:cond delay="0"/>
                                          </p:stCondLst>
                                        </p:cTn>
                                        <p:tgtEl>
                                          <p:spTgt spid="252"/>
                                        </p:tgtEl>
                                        <p:attrNameLst>
                                          <p:attrName>style.visibility</p:attrName>
                                        </p:attrNameLst>
                                      </p:cBhvr>
                                      <p:to>
                                        <p:strVal val="visible"/>
                                      </p:to>
                                    </p:set>
                                    <p:animEffect transition="in" filter="fade">
                                      <p:cBhvr>
                                        <p:cTn id="77" dur="250"/>
                                        <p:tgtEl>
                                          <p:spTgt spid="252"/>
                                        </p:tgtEl>
                                      </p:cBhvr>
                                    </p:animEffect>
                                  </p:childTnLst>
                                </p:cTn>
                              </p:par>
                              <p:par>
                                <p:cTn id="78" presetID="10" presetClass="entr" presetSubtype="0" fill="hold" nodeType="withEffect">
                                  <p:stCondLst>
                                    <p:cond delay="0"/>
                                  </p:stCondLst>
                                  <p:childTnLst>
                                    <p:set>
                                      <p:cBhvr>
                                        <p:cTn id="79" dur="1" fill="hold">
                                          <p:stCondLst>
                                            <p:cond delay="0"/>
                                          </p:stCondLst>
                                        </p:cTn>
                                        <p:tgtEl>
                                          <p:spTgt spid="255"/>
                                        </p:tgtEl>
                                        <p:attrNameLst>
                                          <p:attrName>style.visibility</p:attrName>
                                        </p:attrNameLst>
                                      </p:cBhvr>
                                      <p:to>
                                        <p:strVal val="visible"/>
                                      </p:to>
                                    </p:set>
                                    <p:animEffect transition="in" filter="fade">
                                      <p:cBhvr>
                                        <p:cTn id="80" dur="250"/>
                                        <p:tgtEl>
                                          <p:spTgt spid="255"/>
                                        </p:tgtEl>
                                      </p:cBhvr>
                                    </p:animEffect>
                                  </p:childTnLst>
                                </p:cTn>
                              </p:par>
                              <p:par>
                                <p:cTn id="81" presetID="10" presetClass="entr" presetSubtype="0" fill="hold" nodeType="withEffect">
                                  <p:stCondLst>
                                    <p:cond delay="0"/>
                                  </p:stCondLst>
                                  <p:childTnLst>
                                    <p:set>
                                      <p:cBhvr>
                                        <p:cTn id="82" dur="1" fill="hold">
                                          <p:stCondLst>
                                            <p:cond delay="0"/>
                                          </p:stCondLst>
                                        </p:cTn>
                                        <p:tgtEl>
                                          <p:spTgt spid="258"/>
                                        </p:tgtEl>
                                        <p:attrNameLst>
                                          <p:attrName>style.visibility</p:attrName>
                                        </p:attrNameLst>
                                      </p:cBhvr>
                                      <p:to>
                                        <p:strVal val="visible"/>
                                      </p:to>
                                    </p:set>
                                    <p:animEffect transition="in" filter="fade">
                                      <p:cBhvr>
                                        <p:cTn id="83" dur="250"/>
                                        <p:tgtEl>
                                          <p:spTgt spid="258"/>
                                        </p:tgtEl>
                                      </p:cBhvr>
                                    </p:animEffect>
                                  </p:childTnLst>
                                </p:cTn>
                              </p:par>
                            </p:childTnLst>
                          </p:cTn>
                        </p:par>
                        <p:par>
                          <p:cTn id="84" fill="hold">
                            <p:stCondLst>
                              <p:cond delay="250"/>
                            </p:stCondLst>
                            <p:childTnLst>
                              <p:par>
                                <p:cTn id="85" presetID="10" presetClass="entr" presetSubtype="0" fill="hold" grpId="0"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250"/>
                                        <p:tgtEl>
                                          <p:spTgt spid="6"/>
                                        </p:tgtEl>
                                      </p:cBhvr>
                                    </p:animEffect>
                                  </p:childTnLst>
                                </p:cTn>
                              </p:par>
                            </p:childTnLst>
                          </p:cTn>
                        </p:par>
                        <p:par>
                          <p:cTn id="88" fill="hold">
                            <p:stCondLst>
                              <p:cond delay="500"/>
                            </p:stCondLst>
                            <p:childTnLst>
                              <p:par>
                                <p:cTn id="89" presetID="26" presetClass="emph" presetSubtype="0" fill="hold" grpId="1" nodeType="afterEffect">
                                  <p:stCondLst>
                                    <p:cond delay="0"/>
                                  </p:stCondLst>
                                  <p:childTnLst>
                                    <p:animEffect transition="out" filter="fade">
                                      <p:cBhvr>
                                        <p:cTn id="90" dur="250" tmFilter="0, 0; .2, .5; .8, .5; 1, 0"/>
                                        <p:tgtEl>
                                          <p:spTgt spid="6"/>
                                        </p:tgtEl>
                                      </p:cBhvr>
                                    </p:animEffect>
                                    <p:animScale>
                                      <p:cBhvr>
                                        <p:cTn id="91" dur="12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P spid="202" grpId="0" animBg="1"/>
      <p:bldP spid="150" grpId="0"/>
      <p:bldP spid="221" grpId="0"/>
      <p:bldP spid="222" grpId="0"/>
      <p:bldP spid="225" grpId="0"/>
      <p:bldP spid="235" grpId="0"/>
      <p:bldP spid="6" grpId="0"/>
      <p:bldP spid="6" grpId="1"/>
      <p:bldP spid="199" grpId="0"/>
      <p:bldP spid="19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CF7DE714-4AFD-4FAA-AF5F-B9FA272BF067}"/>
              </a:ext>
            </a:extLst>
          </p:cNvPr>
          <p:cNvSpPr/>
          <p:nvPr/>
        </p:nvSpPr>
        <p:spPr bwMode="auto">
          <a:xfrm>
            <a:off x="6023139" y="487"/>
            <a:ext cx="6168861" cy="6857027"/>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A98506B5-BBC6-4711-A8C0-06B779789C2C}"/>
              </a:ext>
            </a:extLst>
          </p:cNvPr>
          <p:cNvSpPr>
            <a:spLocks noGrp="1"/>
          </p:cNvSpPr>
          <p:nvPr>
            <p:ph type="title"/>
          </p:nvPr>
        </p:nvSpPr>
        <p:spPr>
          <a:xfrm>
            <a:off x="269241" y="289957"/>
            <a:ext cx="5557521" cy="899537"/>
          </a:xfrm>
        </p:spPr>
        <p:txBody>
          <a:bodyPr/>
          <a:lstStyle/>
          <a:p>
            <a:r>
              <a:rPr lang="en-US" sz="3600" dirty="0"/>
              <a:t>Standard LB for entire VNet</a:t>
            </a:r>
          </a:p>
        </p:txBody>
      </p:sp>
      <p:sp>
        <p:nvSpPr>
          <p:cNvPr id="3" name="Text Placeholder 2">
            <a:extLst>
              <a:ext uri="{FF2B5EF4-FFF2-40B4-BE49-F238E27FC236}">
                <a16:creationId xmlns:a16="http://schemas.microsoft.com/office/drawing/2014/main" id="{9684A7E1-502A-4ED6-BED4-FE926055C8BD}"/>
              </a:ext>
            </a:extLst>
          </p:cNvPr>
          <p:cNvSpPr>
            <a:spLocks noGrp="1"/>
          </p:cNvSpPr>
          <p:nvPr>
            <p:ph type="body" sz="quarter" idx="10"/>
          </p:nvPr>
        </p:nvSpPr>
        <p:spPr>
          <a:xfrm>
            <a:off x="266921" y="2199392"/>
            <a:ext cx="5724709" cy="2156873"/>
          </a:xfrm>
        </p:spPr>
        <p:txBody>
          <a:bodyPr/>
          <a:lstStyle/>
          <a:p>
            <a:pPr marL="227209" indent="-227209">
              <a:lnSpc>
                <a:spcPct val="125000"/>
              </a:lnSpc>
              <a:spcBef>
                <a:spcPts val="294"/>
              </a:spcBef>
              <a:buFont typeface="Arial" panose="020B0604020202020204" pitchFamily="34" charset="0"/>
              <a:buChar char="•"/>
            </a:pPr>
            <a:r>
              <a:rPr lang="en-US" sz="1568" dirty="0">
                <a:latin typeface="Segoe UI" panose="020B0502040204020203" pitchFamily="34" charset="0"/>
                <a:cs typeface="Segoe UI" panose="020B0502040204020203" pitchFamily="34" charset="0"/>
              </a:rPr>
              <a:t>Standalone VMs without Availability Sets</a:t>
            </a:r>
          </a:p>
          <a:p>
            <a:pPr marL="227209" indent="-227209">
              <a:lnSpc>
                <a:spcPct val="125000"/>
              </a:lnSpc>
              <a:spcBef>
                <a:spcPts val="294"/>
              </a:spcBef>
              <a:buFont typeface="Arial" panose="020B0604020202020204" pitchFamily="34" charset="0"/>
              <a:buChar char="•"/>
            </a:pPr>
            <a:r>
              <a:rPr lang="en-US" sz="1568" dirty="0">
                <a:latin typeface="Segoe UI" panose="020B0502040204020203" pitchFamily="34" charset="0"/>
                <a:cs typeface="Segoe UI" panose="020B0502040204020203" pitchFamily="34" charset="0"/>
              </a:rPr>
              <a:t>Standalone VMs with Availability Sets</a:t>
            </a:r>
          </a:p>
          <a:p>
            <a:pPr marL="227209" indent="-227209">
              <a:lnSpc>
                <a:spcPct val="125000"/>
              </a:lnSpc>
              <a:spcBef>
                <a:spcPts val="294"/>
              </a:spcBef>
              <a:buFont typeface="Arial" panose="020B0604020202020204" pitchFamily="34" charset="0"/>
              <a:buChar char="•"/>
            </a:pPr>
            <a:r>
              <a:rPr lang="en-US" sz="1568" dirty="0">
                <a:latin typeface="Segoe UI" panose="020B0502040204020203" pitchFamily="34" charset="0"/>
                <a:cs typeface="Segoe UI" panose="020B0502040204020203" pitchFamily="34" charset="0"/>
              </a:rPr>
              <a:t>Virtual machine scale sets with up to 1000 instances</a:t>
            </a:r>
          </a:p>
          <a:p>
            <a:pPr marL="227209" indent="-227209">
              <a:lnSpc>
                <a:spcPct val="125000"/>
              </a:lnSpc>
              <a:spcBef>
                <a:spcPts val="294"/>
              </a:spcBef>
              <a:buFont typeface="Arial" panose="020B0604020202020204" pitchFamily="34" charset="0"/>
              <a:buChar char="•"/>
            </a:pPr>
            <a:r>
              <a:rPr lang="en-US" sz="1568" dirty="0">
                <a:latin typeface="Segoe UI" panose="020B0502040204020203" pitchFamily="34" charset="0"/>
                <a:cs typeface="Segoe UI" panose="020B0502040204020203" pitchFamily="34" charset="0"/>
              </a:rPr>
              <a:t>Zonal and Cross-zone VMSS</a:t>
            </a:r>
          </a:p>
          <a:p>
            <a:pPr marL="227209" indent="-227209">
              <a:lnSpc>
                <a:spcPct val="125000"/>
              </a:lnSpc>
              <a:spcBef>
                <a:spcPts val="294"/>
              </a:spcBef>
              <a:buFont typeface="Arial" panose="020B0604020202020204" pitchFamily="34" charset="0"/>
              <a:buChar char="•"/>
            </a:pPr>
            <a:r>
              <a:rPr lang="en-US" sz="1568" dirty="0">
                <a:latin typeface="Segoe UI" panose="020B0502040204020203" pitchFamily="34" charset="0"/>
                <a:cs typeface="Segoe UI" panose="020B0502040204020203" pitchFamily="34" charset="0"/>
              </a:rPr>
              <a:t>Multiple standalone VM, Availability Sets, VMSS</a:t>
            </a:r>
          </a:p>
          <a:p>
            <a:pPr marL="227209" indent="-227209">
              <a:lnSpc>
                <a:spcPct val="125000"/>
              </a:lnSpc>
              <a:spcBef>
                <a:spcPts val="294"/>
              </a:spcBef>
              <a:buFont typeface="Arial" panose="020B0604020202020204" pitchFamily="34" charset="0"/>
              <a:buChar char="•"/>
            </a:pPr>
            <a:r>
              <a:rPr lang="en-US" sz="1568" dirty="0">
                <a:latin typeface="Segoe UI" panose="020B0502040204020203" pitchFamily="34" charset="0"/>
                <a:cs typeface="Segoe UI" panose="020B0502040204020203" pitchFamily="34" charset="0"/>
              </a:rPr>
              <a:t>Blending VMs and virtual machine scale sets</a:t>
            </a:r>
          </a:p>
        </p:txBody>
      </p:sp>
      <p:sp>
        <p:nvSpPr>
          <p:cNvPr id="4" name="TextBox 3">
            <a:extLst>
              <a:ext uri="{FF2B5EF4-FFF2-40B4-BE49-F238E27FC236}">
                <a16:creationId xmlns:a16="http://schemas.microsoft.com/office/drawing/2014/main" id="{B0F9FD0A-7881-4CF7-B454-9DC9EF4E60B0}"/>
              </a:ext>
            </a:extLst>
          </p:cNvPr>
          <p:cNvSpPr txBox="1"/>
          <p:nvPr/>
        </p:nvSpPr>
        <p:spPr>
          <a:xfrm>
            <a:off x="266921" y="1309802"/>
            <a:ext cx="5724709" cy="94137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2353" b="0" i="0" u="none" strike="noStrike" kern="1200" cap="none" spc="0" normalizeH="0" baseline="0" noProof="0" dirty="0">
                <a:ln>
                  <a:noFill/>
                </a:ln>
                <a:solidFill>
                  <a:srgbClr val="00BCF2">
                    <a:lumMod val="60000"/>
                    <a:lumOff val="40000"/>
                  </a:srgbClr>
                </a:solidFill>
                <a:effectLst/>
                <a:uLnTx/>
                <a:uFillTx/>
                <a:latin typeface="Segoe UI" panose="020B0502040204020203" pitchFamily="34" charset="0"/>
                <a:ea typeface="+mn-ea"/>
                <a:cs typeface="Segoe UI" panose="020B0502040204020203" pitchFamily="34" charset="0"/>
              </a:rPr>
              <a:t>Any VM in a VNet in a backend pool</a:t>
            </a:r>
          </a:p>
          <a:p>
            <a:pPr marL="0" marR="0" lvl="0" indent="0" algn="l" defTabSz="914367" rtl="0" eaLnBrk="1" fontAlgn="auto" latinLnBrk="0" hangingPunct="1">
              <a:lnSpc>
                <a:spcPct val="90000"/>
              </a:lnSpc>
              <a:spcBef>
                <a:spcPts val="0"/>
              </a:spcBef>
              <a:spcAft>
                <a:spcPts val="0"/>
              </a:spcAft>
              <a:buClrTx/>
              <a:buSzPct val="90000"/>
              <a:buFontTx/>
              <a:buNone/>
              <a:tabLst/>
              <a:defRPr/>
            </a:pPr>
            <a:r>
              <a:rPr kumimoji="0" lang="en-US" sz="2353" b="0" i="0" u="none" strike="noStrike" kern="1200" cap="none" spc="0" normalizeH="0" baseline="0" noProof="0" dirty="0">
                <a:ln>
                  <a:noFill/>
                </a:ln>
                <a:solidFill>
                  <a:srgbClr val="00BCF2">
                    <a:lumMod val="60000"/>
                    <a:lumOff val="40000"/>
                  </a:srgbClr>
                </a:solidFill>
                <a:effectLst/>
                <a:uLnTx/>
                <a:uFillTx/>
                <a:latin typeface="Segoe UI" panose="020B0502040204020203" pitchFamily="34" charset="0"/>
                <a:ea typeface="+mn-ea"/>
                <a:cs typeface="Segoe UI" panose="020B0502040204020203" pitchFamily="34" charset="0"/>
              </a:rPr>
              <a:t>(no Availability Set boundary)</a:t>
            </a:r>
          </a:p>
        </p:txBody>
      </p:sp>
      <p:sp>
        <p:nvSpPr>
          <p:cNvPr id="40" name="TextBox 39">
            <a:extLst>
              <a:ext uri="{FF2B5EF4-FFF2-40B4-BE49-F238E27FC236}">
                <a16:creationId xmlns:a16="http://schemas.microsoft.com/office/drawing/2014/main" id="{424D10CF-CF68-42B0-8B1B-77C161AEF224}"/>
              </a:ext>
            </a:extLst>
          </p:cNvPr>
          <p:cNvSpPr txBox="1"/>
          <p:nvPr/>
        </p:nvSpPr>
        <p:spPr>
          <a:xfrm>
            <a:off x="269930" y="5117253"/>
            <a:ext cx="5528331" cy="61551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Pct val="90000"/>
              <a:buFontTx/>
              <a:buNone/>
              <a:tabLst/>
              <a:defRPr/>
            </a:pPr>
            <a:r>
              <a:rPr kumimoji="0" lang="en-US" sz="2353" b="0" i="0" u="none" strike="noStrike" kern="1200" cap="none" spc="0" normalizeH="0" baseline="0" noProof="0" dirty="0">
                <a:ln>
                  <a:noFill/>
                </a:ln>
                <a:solidFill>
                  <a:srgbClr val="00BCF2">
                    <a:lumMod val="60000"/>
                    <a:lumOff val="40000"/>
                  </a:srgbClr>
                </a:solidFill>
                <a:effectLst/>
                <a:uLnTx/>
                <a:uFillTx/>
                <a:latin typeface="Segoe UI" panose="020B0502040204020203" pitchFamily="34" charset="0"/>
                <a:ea typeface="+mn-ea"/>
                <a:cs typeface="Segoe UI" panose="020B0502040204020203" pitchFamily="34" charset="0"/>
              </a:rPr>
              <a:t>Secure by default</a:t>
            </a:r>
          </a:p>
        </p:txBody>
      </p:sp>
      <p:sp>
        <p:nvSpPr>
          <p:cNvPr id="44" name="TextBox 43">
            <a:extLst>
              <a:ext uri="{FF2B5EF4-FFF2-40B4-BE49-F238E27FC236}">
                <a16:creationId xmlns:a16="http://schemas.microsoft.com/office/drawing/2014/main" id="{724BFB1D-8304-421A-BDDF-A6364CEA2466}"/>
              </a:ext>
            </a:extLst>
          </p:cNvPr>
          <p:cNvSpPr txBox="1"/>
          <p:nvPr/>
        </p:nvSpPr>
        <p:spPr>
          <a:xfrm>
            <a:off x="266921" y="5704464"/>
            <a:ext cx="5440963" cy="506833"/>
          </a:xfrm>
          <a:prstGeom prst="rect">
            <a:avLst/>
          </a:prstGeom>
          <a:noFill/>
        </p:spPr>
        <p:txBody>
          <a:bodyPr wrap="none" lIns="179285" tIns="143428" rIns="179285" bIns="143428" rtlCol="0">
            <a:spAutoFit/>
          </a:bodyPr>
          <a:lstStyle/>
          <a:p>
            <a:pPr marL="227209" marR="0" lvl="0" indent="-227209" algn="l" defTabSz="914367" rtl="0" eaLnBrk="1" fontAlgn="auto" latinLnBrk="0" hangingPunct="1">
              <a:lnSpc>
                <a:spcPct val="90000"/>
              </a:lnSpc>
              <a:spcBef>
                <a:spcPts val="294"/>
              </a:spcBef>
              <a:spcAft>
                <a:spcPts val="0"/>
              </a:spcAft>
              <a:buClrTx/>
              <a:buSzPct val="90000"/>
              <a:buFont typeface="Arial" panose="020B0604020202020204" pitchFamily="34" charset="0"/>
              <a:buChar char="•"/>
              <a:tabLst/>
              <a:defRPr/>
            </a:pPr>
            <a:r>
              <a:rPr kumimoji="0" lang="en-US" sz="1568"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Use NSG to explicit whitelist traffic you want to permit </a:t>
            </a:r>
          </a:p>
        </p:txBody>
      </p:sp>
      <p:pic>
        <p:nvPicPr>
          <p:cNvPr id="73" name="Picture 72">
            <a:extLst>
              <a:ext uri="{FF2B5EF4-FFF2-40B4-BE49-F238E27FC236}">
                <a16:creationId xmlns:a16="http://schemas.microsoft.com/office/drawing/2014/main" id="{DFE41034-A2B3-4E6C-8A31-4756C6A269B4}"/>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070929" y="1850888"/>
            <a:ext cx="547229" cy="547229"/>
          </a:xfrm>
          <a:prstGeom prst="rect">
            <a:avLst/>
          </a:prstGeom>
        </p:spPr>
      </p:pic>
      <p:sp>
        <p:nvSpPr>
          <p:cNvPr id="78" name="TextBox 77">
            <a:extLst>
              <a:ext uri="{FF2B5EF4-FFF2-40B4-BE49-F238E27FC236}">
                <a16:creationId xmlns:a16="http://schemas.microsoft.com/office/drawing/2014/main" id="{6953945E-E673-4CEE-8B69-BE2E4EC3027D}"/>
              </a:ext>
            </a:extLst>
          </p:cNvPr>
          <p:cNvSpPr txBox="1"/>
          <p:nvPr/>
        </p:nvSpPr>
        <p:spPr>
          <a:xfrm>
            <a:off x="9399284" y="528060"/>
            <a:ext cx="1821862" cy="275200"/>
          </a:xfrm>
          <a:prstGeom prst="rect">
            <a:avLst/>
          </a:prstGeom>
          <a:noFill/>
        </p:spPr>
        <p:txBody>
          <a:bodyPr wrap="non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Load Balancer Standard</a:t>
            </a:r>
          </a:p>
        </p:txBody>
      </p:sp>
      <p:sp>
        <p:nvSpPr>
          <p:cNvPr id="79" name="Rounded Rectangle 12">
            <a:extLst>
              <a:ext uri="{FF2B5EF4-FFF2-40B4-BE49-F238E27FC236}">
                <a16:creationId xmlns:a16="http://schemas.microsoft.com/office/drawing/2014/main" id="{0F3E0234-9516-4332-8E8A-490AB699589F}"/>
              </a:ext>
            </a:extLst>
          </p:cNvPr>
          <p:cNvSpPr/>
          <p:nvPr/>
        </p:nvSpPr>
        <p:spPr>
          <a:xfrm>
            <a:off x="6536840" y="1693595"/>
            <a:ext cx="1642223" cy="1018459"/>
          </a:xfrm>
          <a:prstGeom prst="roundRect">
            <a:avLst/>
          </a:prstGeom>
          <a:noFill/>
          <a:ln w="15875">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0" name="Rectangle 79">
            <a:extLst>
              <a:ext uri="{FF2B5EF4-FFF2-40B4-BE49-F238E27FC236}">
                <a16:creationId xmlns:a16="http://schemas.microsoft.com/office/drawing/2014/main" id="{F85691F3-3DC6-4EC6-8864-A0D30DE95844}"/>
              </a:ext>
            </a:extLst>
          </p:cNvPr>
          <p:cNvSpPr/>
          <p:nvPr/>
        </p:nvSpPr>
        <p:spPr>
          <a:xfrm>
            <a:off x="6414001" y="1321964"/>
            <a:ext cx="5345152" cy="1795864"/>
          </a:xfrm>
          <a:prstGeom prst="rect">
            <a:avLst/>
          </a:prstGeom>
          <a:noFill/>
          <a:ln w="158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1" name="TextBox 80">
            <a:extLst>
              <a:ext uri="{FF2B5EF4-FFF2-40B4-BE49-F238E27FC236}">
                <a16:creationId xmlns:a16="http://schemas.microsoft.com/office/drawing/2014/main" id="{42B7BBF0-D838-41C4-8CD8-440E6498B287}"/>
              </a:ext>
            </a:extLst>
          </p:cNvPr>
          <p:cNvSpPr txBox="1"/>
          <p:nvPr/>
        </p:nvSpPr>
        <p:spPr>
          <a:xfrm>
            <a:off x="11300333" y="1086768"/>
            <a:ext cx="530915" cy="273280"/>
          </a:xfrm>
          <a:prstGeom prst="rect">
            <a:avLst/>
          </a:prstGeom>
          <a:noFill/>
        </p:spPr>
        <p:txBody>
          <a:bodyPr wrap="non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VNet</a:t>
            </a:r>
            <a:endParaRPr kumimoji="0" lang="en-US" sz="1176"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2" name="TextBox 81">
            <a:extLst>
              <a:ext uri="{FF2B5EF4-FFF2-40B4-BE49-F238E27FC236}">
                <a16:creationId xmlns:a16="http://schemas.microsoft.com/office/drawing/2014/main" id="{8BF6A6C5-C799-4CFB-BEC1-F1131B5F582B}"/>
              </a:ext>
            </a:extLst>
          </p:cNvPr>
          <p:cNvSpPr txBox="1"/>
          <p:nvPr/>
        </p:nvSpPr>
        <p:spPr>
          <a:xfrm>
            <a:off x="6566648" y="2432923"/>
            <a:ext cx="1640913" cy="27155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 scale set</a:t>
            </a:r>
          </a:p>
        </p:txBody>
      </p:sp>
      <p:pic>
        <p:nvPicPr>
          <p:cNvPr id="83" name="Picture 82">
            <a:extLst>
              <a:ext uri="{FF2B5EF4-FFF2-40B4-BE49-F238E27FC236}">
                <a16:creationId xmlns:a16="http://schemas.microsoft.com/office/drawing/2014/main" id="{1FA5C149-2BE8-4691-9438-1D94F6523A5E}"/>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808142" y="1850888"/>
            <a:ext cx="547229" cy="547229"/>
          </a:xfrm>
          <a:prstGeom prst="rect">
            <a:avLst/>
          </a:prstGeom>
        </p:spPr>
      </p:pic>
      <p:sp>
        <p:nvSpPr>
          <p:cNvPr id="84" name="Rounded Rectangle 12">
            <a:extLst>
              <a:ext uri="{FF2B5EF4-FFF2-40B4-BE49-F238E27FC236}">
                <a16:creationId xmlns:a16="http://schemas.microsoft.com/office/drawing/2014/main" id="{31B54DF5-805C-4187-B40F-DDAB6535870C}"/>
              </a:ext>
            </a:extLst>
          </p:cNvPr>
          <p:cNvSpPr/>
          <p:nvPr/>
        </p:nvSpPr>
        <p:spPr>
          <a:xfrm>
            <a:off x="10003967" y="1693594"/>
            <a:ext cx="1642223" cy="1006690"/>
          </a:xfrm>
          <a:prstGeom prst="roundRect">
            <a:avLst/>
          </a:prstGeom>
          <a:noFill/>
          <a:ln w="15875">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5" name="TextBox 84">
            <a:extLst>
              <a:ext uri="{FF2B5EF4-FFF2-40B4-BE49-F238E27FC236}">
                <a16:creationId xmlns:a16="http://schemas.microsoft.com/office/drawing/2014/main" id="{1BD226E1-4D66-4563-B464-ABDA1A05CC45}"/>
              </a:ext>
            </a:extLst>
          </p:cNvPr>
          <p:cNvSpPr txBox="1"/>
          <p:nvPr/>
        </p:nvSpPr>
        <p:spPr>
          <a:xfrm>
            <a:off x="8282170" y="2432923"/>
            <a:ext cx="1640913" cy="27155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 scale set</a:t>
            </a:r>
          </a:p>
        </p:txBody>
      </p:sp>
      <p:pic>
        <p:nvPicPr>
          <p:cNvPr id="86" name="Picture 85">
            <a:extLst>
              <a:ext uri="{FF2B5EF4-FFF2-40B4-BE49-F238E27FC236}">
                <a16:creationId xmlns:a16="http://schemas.microsoft.com/office/drawing/2014/main" id="{43368DC8-FBF9-4CC2-A17F-8E49796E108E}"/>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571406" y="1850888"/>
            <a:ext cx="547229" cy="547229"/>
          </a:xfrm>
          <a:prstGeom prst="rect">
            <a:avLst/>
          </a:prstGeom>
        </p:spPr>
      </p:pic>
      <p:sp>
        <p:nvSpPr>
          <p:cNvPr id="87" name="Rounded Rectangle 12">
            <a:extLst>
              <a:ext uri="{FF2B5EF4-FFF2-40B4-BE49-F238E27FC236}">
                <a16:creationId xmlns:a16="http://schemas.microsoft.com/office/drawing/2014/main" id="{AD4CD3F4-1A0C-47A7-9BA2-8DB950044D99}"/>
              </a:ext>
            </a:extLst>
          </p:cNvPr>
          <p:cNvSpPr/>
          <p:nvPr/>
        </p:nvSpPr>
        <p:spPr>
          <a:xfrm>
            <a:off x="8275086" y="1693594"/>
            <a:ext cx="1642223" cy="1024056"/>
          </a:xfrm>
          <a:prstGeom prst="roundRect">
            <a:avLst/>
          </a:prstGeom>
          <a:noFill/>
          <a:ln w="15875">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8" name="TextBox 87">
            <a:extLst>
              <a:ext uri="{FF2B5EF4-FFF2-40B4-BE49-F238E27FC236}">
                <a16:creationId xmlns:a16="http://schemas.microsoft.com/office/drawing/2014/main" id="{D169C650-21EC-4774-93BB-CC07261122E4}"/>
              </a:ext>
            </a:extLst>
          </p:cNvPr>
          <p:cNvSpPr txBox="1"/>
          <p:nvPr/>
        </p:nvSpPr>
        <p:spPr>
          <a:xfrm>
            <a:off x="10004687" y="2432923"/>
            <a:ext cx="1624252" cy="271554"/>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 scale set</a:t>
            </a:r>
          </a:p>
        </p:txBody>
      </p:sp>
      <p:sp>
        <p:nvSpPr>
          <p:cNvPr id="89" name="TextBox 88">
            <a:extLst>
              <a:ext uri="{FF2B5EF4-FFF2-40B4-BE49-F238E27FC236}">
                <a16:creationId xmlns:a16="http://schemas.microsoft.com/office/drawing/2014/main" id="{E224842C-47B3-47AF-A659-5B789F7C8CD0}"/>
              </a:ext>
            </a:extLst>
          </p:cNvPr>
          <p:cNvSpPr txBox="1"/>
          <p:nvPr/>
        </p:nvSpPr>
        <p:spPr>
          <a:xfrm>
            <a:off x="6608524" y="2760268"/>
            <a:ext cx="938537" cy="2715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BCF2"/>
                </a:solidFill>
                <a:effectLst/>
                <a:uLnTx/>
                <a:uFillTx/>
                <a:latin typeface="Segoe UI Semibold" panose="020B0702040204020203" pitchFamily="34" charset="0"/>
                <a:ea typeface="+mn-ea"/>
                <a:cs typeface="Segoe UI Semibold" panose="020B0702040204020203" pitchFamily="34" charset="0"/>
              </a:rPr>
              <a:t>Zone 1</a:t>
            </a:r>
          </a:p>
        </p:txBody>
      </p:sp>
      <p:sp>
        <p:nvSpPr>
          <p:cNvPr id="90" name="TextBox 89">
            <a:extLst>
              <a:ext uri="{FF2B5EF4-FFF2-40B4-BE49-F238E27FC236}">
                <a16:creationId xmlns:a16="http://schemas.microsoft.com/office/drawing/2014/main" id="{13E310D2-A547-4F71-804C-6C290F69A245}"/>
              </a:ext>
            </a:extLst>
          </p:cNvPr>
          <p:cNvSpPr txBox="1"/>
          <p:nvPr/>
        </p:nvSpPr>
        <p:spPr>
          <a:xfrm>
            <a:off x="8394153" y="2766615"/>
            <a:ext cx="938537" cy="2715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BCF2"/>
                </a:solidFill>
                <a:effectLst/>
                <a:uLnTx/>
                <a:uFillTx/>
                <a:latin typeface="Segoe UI Semibold" panose="020B0702040204020203" pitchFamily="34" charset="0"/>
                <a:ea typeface="+mn-ea"/>
                <a:cs typeface="Segoe UI Semibold" panose="020B0702040204020203" pitchFamily="34" charset="0"/>
              </a:rPr>
              <a:t>Zone 2</a:t>
            </a:r>
          </a:p>
        </p:txBody>
      </p:sp>
      <p:sp>
        <p:nvSpPr>
          <p:cNvPr id="91" name="TextBox 90">
            <a:extLst>
              <a:ext uri="{FF2B5EF4-FFF2-40B4-BE49-F238E27FC236}">
                <a16:creationId xmlns:a16="http://schemas.microsoft.com/office/drawing/2014/main" id="{DCBEF8C6-C25C-4BC2-9612-ADBD15F18EBD}"/>
              </a:ext>
            </a:extLst>
          </p:cNvPr>
          <p:cNvSpPr txBox="1"/>
          <p:nvPr/>
        </p:nvSpPr>
        <p:spPr>
          <a:xfrm>
            <a:off x="10048505" y="2780115"/>
            <a:ext cx="938537" cy="2715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BCF2"/>
                </a:solidFill>
                <a:effectLst/>
                <a:uLnTx/>
                <a:uFillTx/>
                <a:latin typeface="Segoe UI Semibold" panose="020B0702040204020203" pitchFamily="34" charset="0"/>
                <a:ea typeface="+mn-ea"/>
                <a:cs typeface="Segoe UI Semibold" panose="020B0702040204020203" pitchFamily="34" charset="0"/>
              </a:rPr>
              <a:t>Zone 3</a:t>
            </a:r>
          </a:p>
        </p:txBody>
      </p:sp>
      <p:sp>
        <p:nvSpPr>
          <p:cNvPr id="92" name="TextBox 91">
            <a:extLst>
              <a:ext uri="{FF2B5EF4-FFF2-40B4-BE49-F238E27FC236}">
                <a16:creationId xmlns:a16="http://schemas.microsoft.com/office/drawing/2014/main" id="{786863BD-5A83-4485-9B3D-D1F48DBDAF79}"/>
              </a:ext>
            </a:extLst>
          </p:cNvPr>
          <p:cNvSpPr txBox="1"/>
          <p:nvPr/>
        </p:nvSpPr>
        <p:spPr>
          <a:xfrm>
            <a:off x="9326380" y="3648211"/>
            <a:ext cx="1792255" cy="271554"/>
          </a:xfrm>
          <a:prstGeom prst="rect">
            <a:avLst/>
          </a:prstGeom>
          <a:noFill/>
        </p:spPr>
        <p:txBody>
          <a:bodyPr wrap="non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Load Balancer Standard</a:t>
            </a:r>
            <a:endParaRPr kumimoji="0" lang="en-US" sz="1176"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3" name="Rounded Rectangle 12">
            <a:extLst>
              <a:ext uri="{FF2B5EF4-FFF2-40B4-BE49-F238E27FC236}">
                <a16:creationId xmlns:a16="http://schemas.microsoft.com/office/drawing/2014/main" id="{E6F1B9D0-3041-4EB3-BBD9-F082392FC07C}"/>
              </a:ext>
            </a:extLst>
          </p:cNvPr>
          <p:cNvSpPr/>
          <p:nvPr/>
        </p:nvSpPr>
        <p:spPr>
          <a:xfrm>
            <a:off x="6519590" y="4855411"/>
            <a:ext cx="5109350" cy="1018459"/>
          </a:xfrm>
          <a:prstGeom prst="roundRect">
            <a:avLst/>
          </a:prstGeom>
          <a:noFill/>
          <a:ln w="15875">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1"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a:extLst>
              <a:ext uri="{FF2B5EF4-FFF2-40B4-BE49-F238E27FC236}">
                <a16:creationId xmlns:a16="http://schemas.microsoft.com/office/drawing/2014/main" id="{DEC7C90E-2DE0-4D85-9293-BD68B34C0CA2}"/>
              </a:ext>
            </a:extLst>
          </p:cNvPr>
          <p:cNvSpPr/>
          <p:nvPr/>
        </p:nvSpPr>
        <p:spPr>
          <a:xfrm>
            <a:off x="6396751" y="4473795"/>
            <a:ext cx="5345152" cy="1795864"/>
          </a:xfrm>
          <a:prstGeom prst="rect">
            <a:avLst/>
          </a:prstGeom>
          <a:noFill/>
          <a:ln w="15875">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5" name="TextBox 94">
            <a:extLst>
              <a:ext uri="{FF2B5EF4-FFF2-40B4-BE49-F238E27FC236}">
                <a16:creationId xmlns:a16="http://schemas.microsoft.com/office/drawing/2014/main" id="{B44AE03E-188A-4A51-9FA3-E0381C2C610D}"/>
              </a:ext>
            </a:extLst>
          </p:cNvPr>
          <p:cNvSpPr txBox="1"/>
          <p:nvPr/>
        </p:nvSpPr>
        <p:spPr>
          <a:xfrm>
            <a:off x="11283082" y="4234925"/>
            <a:ext cx="530915" cy="273280"/>
          </a:xfrm>
          <a:prstGeom prst="rect">
            <a:avLst/>
          </a:prstGeom>
          <a:noFill/>
        </p:spPr>
        <p:txBody>
          <a:bodyPr wrap="none" rtlCol="0">
            <a:spAutoFit/>
          </a:bodyPr>
          <a:lstStyle/>
          <a:p>
            <a:pPr marL="0" marR="0" lvl="0" indent="0" algn="l" defTabSz="914201"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VNet</a:t>
            </a:r>
            <a:endParaRPr kumimoji="0" lang="en-US" sz="1176"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6" name="TextBox 95">
            <a:extLst>
              <a:ext uri="{FF2B5EF4-FFF2-40B4-BE49-F238E27FC236}">
                <a16:creationId xmlns:a16="http://schemas.microsoft.com/office/drawing/2014/main" id="{1F237859-8781-4849-978B-7631DB98EA2A}"/>
              </a:ext>
            </a:extLst>
          </p:cNvPr>
          <p:cNvSpPr txBox="1"/>
          <p:nvPr/>
        </p:nvSpPr>
        <p:spPr>
          <a:xfrm>
            <a:off x="7820459" y="5610372"/>
            <a:ext cx="2576641" cy="301727"/>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VM Scale Set</a:t>
            </a:r>
          </a:p>
        </p:txBody>
      </p:sp>
      <p:sp>
        <p:nvSpPr>
          <p:cNvPr id="97" name="TextBox 96">
            <a:extLst>
              <a:ext uri="{FF2B5EF4-FFF2-40B4-BE49-F238E27FC236}">
                <a16:creationId xmlns:a16="http://schemas.microsoft.com/office/drawing/2014/main" id="{D19BD60F-977B-435D-9E6D-227849D708B8}"/>
              </a:ext>
            </a:extLst>
          </p:cNvPr>
          <p:cNvSpPr txBox="1"/>
          <p:nvPr/>
        </p:nvSpPr>
        <p:spPr>
          <a:xfrm>
            <a:off x="6591273" y="5912099"/>
            <a:ext cx="938537" cy="2715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BCF2"/>
                </a:solidFill>
                <a:effectLst/>
                <a:uLnTx/>
                <a:uFillTx/>
                <a:latin typeface="Segoe UI Semibold" panose="020B0702040204020203" pitchFamily="34" charset="0"/>
                <a:ea typeface="+mn-ea"/>
                <a:cs typeface="Segoe UI Semibold" panose="020B0702040204020203" pitchFamily="34" charset="0"/>
              </a:rPr>
              <a:t>Zone 1</a:t>
            </a:r>
          </a:p>
        </p:txBody>
      </p:sp>
      <p:sp>
        <p:nvSpPr>
          <p:cNvPr id="98" name="TextBox 97">
            <a:extLst>
              <a:ext uri="{FF2B5EF4-FFF2-40B4-BE49-F238E27FC236}">
                <a16:creationId xmlns:a16="http://schemas.microsoft.com/office/drawing/2014/main" id="{441C191E-41F1-4A86-86EA-53FC08256AC5}"/>
              </a:ext>
            </a:extLst>
          </p:cNvPr>
          <p:cNvSpPr txBox="1"/>
          <p:nvPr/>
        </p:nvSpPr>
        <p:spPr>
          <a:xfrm>
            <a:off x="8376902" y="5918447"/>
            <a:ext cx="938537" cy="2715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BCF2"/>
                </a:solidFill>
                <a:effectLst/>
                <a:uLnTx/>
                <a:uFillTx/>
                <a:latin typeface="Segoe UI Semibold" panose="020B0702040204020203" pitchFamily="34" charset="0"/>
                <a:ea typeface="+mn-ea"/>
                <a:cs typeface="Segoe UI Semibold" panose="020B0702040204020203" pitchFamily="34" charset="0"/>
              </a:rPr>
              <a:t>Zone 2</a:t>
            </a:r>
          </a:p>
        </p:txBody>
      </p:sp>
      <p:sp>
        <p:nvSpPr>
          <p:cNvPr id="99" name="TextBox 98">
            <a:extLst>
              <a:ext uri="{FF2B5EF4-FFF2-40B4-BE49-F238E27FC236}">
                <a16:creationId xmlns:a16="http://schemas.microsoft.com/office/drawing/2014/main" id="{F4F9785F-E520-4B4E-8741-1361137966D0}"/>
              </a:ext>
            </a:extLst>
          </p:cNvPr>
          <p:cNvSpPr txBox="1"/>
          <p:nvPr/>
        </p:nvSpPr>
        <p:spPr>
          <a:xfrm>
            <a:off x="10031256" y="5931946"/>
            <a:ext cx="938537" cy="2715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00BCF2"/>
                </a:solidFill>
                <a:effectLst/>
                <a:uLnTx/>
                <a:uFillTx/>
                <a:latin typeface="Segoe UI Semibold" panose="020B0702040204020203" pitchFamily="34" charset="0"/>
                <a:ea typeface="+mn-ea"/>
                <a:cs typeface="Segoe UI Semibold" panose="020B0702040204020203" pitchFamily="34" charset="0"/>
              </a:rPr>
              <a:t>Zone 3</a:t>
            </a:r>
          </a:p>
        </p:txBody>
      </p:sp>
      <p:cxnSp>
        <p:nvCxnSpPr>
          <p:cNvPr id="100" name="Straight Connector 99">
            <a:extLst>
              <a:ext uri="{FF2B5EF4-FFF2-40B4-BE49-F238E27FC236}">
                <a16:creationId xmlns:a16="http://schemas.microsoft.com/office/drawing/2014/main" id="{A07E3B5A-77BE-4F62-8C3A-0310551E86AF}"/>
              </a:ext>
            </a:extLst>
          </p:cNvPr>
          <p:cNvCxnSpPr/>
          <p:nvPr/>
        </p:nvCxnSpPr>
        <p:spPr>
          <a:xfrm>
            <a:off x="8063928" y="4845426"/>
            <a:ext cx="0" cy="1028445"/>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1" name="Straight Connector 100">
            <a:extLst>
              <a:ext uri="{FF2B5EF4-FFF2-40B4-BE49-F238E27FC236}">
                <a16:creationId xmlns:a16="http://schemas.microsoft.com/office/drawing/2014/main" id="{DEF50990-67D7-44CE-82C6-55E210240F8F}"/>
              </a:ext>
            </a:extLst>
          </p:cNvPr>
          <p:cNvCxnSpPr/>
          <p:nvPr/>
        </p:nvCxnSpPr>
        <p:spPr>
          <a:xfrm>
            <a:off x="9981412" y="4845426"/>
            <a:ext cx="0" cy="1028445"/>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2" name="Connector: Elbow 101">
            <a:extLst>
              <a:ext uri="{FF2B5EF4-FFF2-40B4-BE49-F238E27FC236}">
                <a16:creationId xmlns:a16="http://schemas.microsoft.com/office/drawing/2014/main" id="{294C6938-E654-4DBE-BAD3-36585BAA462F}"/>
              </a:ext>
            </a:extLst>
          </p:cNvPr>
          <p:cNvCxnSpPr>
            <a:cxnSpLocks/>
            <a:endCxn id="79" idx="0"/>
          </p:cNvCxnSpPr>
          <p:nvPr/>
        </p:nvCxnSpPr>
        <p:spPr>
          <a:xfrm rot="10800000" flipV="1">
            <a:off x="7357952" y="850824"/>
            <a:ext cx="1425961" cy="842770"/>
          </a:xfrm>
          <a:prstGeom prst="bentConnector2">
            <a:avLst/>
          </a:prstGeom>
          <a:ln w="28575">
            <a:solidFill>
              <a:schemeClr val="accent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0930ECD2-0525-4FEF-9AE2-AEE5EDF18733}"/>
              </a:ext>
            </a:extLst>
          </p:cNvPr>
          <p:cNvCxnSpPr>
            <a:cxnSpLocks/>
            <a:endCxn id="84" idx="0"/>
          </p:cNvCxnSpPr>
          <p:nvPr/>
        </p:nvCxnSpPr>
        <p:spPr>
          <a:xfrm>
            <a:off x="9408483" y="850825"/>
            <a:ext cx="1416595" cy="842770"/>
          </a:xfrm>
          <a:prstGeom prst="bentConnector2">
            <a:avLst/>
          </a:prstGeom>
          <a:ln w="28575">
            <a:solidFill>
              <a:schemeClr val="accent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5A9548D-6BCA-47E2-81BC-6D89AA928B1D}"/>
              </a:ext>
            </a:extLst>
          </p:cNvPr>
          <p:cNvCxnSpPr>
            <a:cxnSpLocks/>
          </p:cNvCxnSpPr>
          <p:nvPr/>
        </p:nvCxnSpPr>
        <p:spPr>
          <a:xfrm>
            <a:off x="9087741" y="997644"/>
            <a:ext cx="0" cy="691949"/>
          </a:xfrm>
          <a:prstGeom prst="straightConnector1">
            <a:avLst/>
          </a:prstGeom>
          <a:ln w="28575">
            <a:solidFill>
              <a:schemeClr val="accent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5AD4E3AF-5E83-451D-86FB-E72E2374DBC4}"/>
              </a:ext>
            </a:extLst>
          </p:cNvPr>
          <p:cNvCxnSpPr/>
          <p:nvPr/>
        </p:nvCxnSpPr>
        <p:spPr>
          <a:xfrm rot="10800000" flipV="1">
            <a:off x="7357951" y="3981656"/>
            <a:ext cx="1425961" cy="852755"/>
          </a:xfrm>
          <a:prstGeom prst="bentConnector2">
            <a:avLst/>
          </a:prstGeom>
          <a:ln w="28575">
            <a:solidFill>
              <a:schemeClr val="accent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61C1CAC9-1CCD-48BC-B45C-9CE4627DD7AD}"/>
              </a:ext>
            </a:extLst>
          </p:cNvPr>
          <p:cNvCxnSpPr/>
          <p:nvPr/>
        </p:nvCxnSpPr>
        <p:spPr>
          <a:xfrm>
            <a:off x="9408483" y="3981655"/>
            <a:ext cx="1416595" cy="873755"/>
          </a:xfrm>
          <a:prstGeom prst="bentConnector2">
            <a:avLst/>
          </a:prstGeom>
          <a:ln w="28575">
            <a:solidFill>
              <a:schemeClr val="accent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29B189EF-C950-4B15-B3FA-1D92754956B8}"/>
              </a:ext>
            </a:extLst>
          </p:cNvPr>
          <p:cNvCxnSpPr>
            <a:cxnSpLocks/>
            <a:endCxn id="93" idx="0"/>
          </p:cNvCxnSpPr>
          <p:nvPr/>
        </p:nvCxnSpPr>
        <p:spPr>
          <a:xfrm flipH="1">
            <a:off x="9074265" y="4193315"/>
            <a:ext cx="7637" cy="662096"/>
          </a:xfrm>
          <a:prstGeom prst="straightConnector1">
            <a:avLst/>
          </a:prstGeom>
          <a:ln w="28575">
            <a:solidFill>
              <a:schemeClr val="accent4"/>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75DF67CC-0DD8-4635-A7B2-46D81C38921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066944" y="5016363"/>
            <a:ext cx="547229" cy="547229"/>
          </a:xfrm>
          <a:prstGeom prst="rect">
            <a:avLst/>
          </a:prstGeom>
        </p:spPr>
      </p:pic>
      <p:pic>
        <p:nvPicPr>
          <p:cNvPr id="111" name="Picture 110">
            <a:extLst>
              <a:ext uri="{FF2B5EF4-FFF2-40B4-BE49-F238E27FC236}">
                <a16:creationId xmlns:a16="http://schemas.microsoft.com/office/drawing/2014/main" id="{EF929849-A4C5-4E0D-A4F3-4E71C39201F7}"/>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808142" y="5012138"/>
            <a:ext cx="547229" cy="547229"/>
          </a:xfrm>
          <a:prstGeom prst="rect">
            <a:avLst/>
          </a:prstGeom>
        </p:spPr>
      </p:pic>
      <p:pic>
        <p:nvPicPr>
          <p:cNvPr id="112" name="Picture 111">
            <a:extLst>
              <a:ext uri="{FF2B5EF4-FFF2-40B4-BE49-F238E27FC236}">
                <a16:creationId xmlns:a16="http://schemas.microsoft.com/office/drawing/2014/main" id="{70F79916-95D4-4FEB-9336-24DED1497C3F}"/>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571406" y="5014853"/>
            <a:ext cx="547229" cy="547229"/>
          </a:xfrm>
          <a:prstGeom prst="rect">
            <a:avLst/>
          </a:prstGeom>
        </p:spPr>
      </p:pic>
      <p:pic>
        <p:nvPicPr>
          <p:cNvPr id="113" name="Graphic 112">
            <a:extLst>
              <a:ext uri="{FF2B5EF4-FFF2-40B4-BE49-F238E27FC236}">
                <a16:creationId xmlns:a16="http://schemas.microsoft.com/office/drawing/2014/main" id="{1AA0F46E-C083-4531-94DA-19C2108873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57951" y="4789251"/>
            <a:ext cx="639854" cy="639854"/>
          </a:xfrm>
          <a:prstGeom prst="rect">
            <a:avLst/>
          </a:prstGeom>
        </p:spPr>
      </p:pic>
      <p:pic>
        <p:nvPicPr>
          <p:cNvPr id="114" name="Graphic 113">
            <a:extLst>
              <a:ext uri="{FF2B5EF4-FFF2-40B4-BE49-F238E27FC236}">
                <a16:creationId xmlns:a16="http://schemas.microsoft.com/office/drawing/2014/main" id="{95FBBEC2-77A6-4307-9C6D-57C36EF0C5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04751" y="4789251"/>
            <a:ext cx="639854" cy="639854"/>
          </a:xfrm>
          <a:prstGeom prst="rect">
            <a:avLst/>
          </a:prstGeom>
        </p:spPr>
      </p:pic>
      <p:pic>
        <p:nvPicPr>
          <p:cNvPr id="115" name="Graphic 114">
            <a:extLst>
              <a:ext uri="{FF2B5EF4-FFF2-40B4-BE49-F238E27FC236}">
                <a16:creationId xmlns:a16="http://schemas.microsoft.com/office/drawing/2014/main" id="{3CE75DDA-F107-42AA-AAEE-19F5EBB89E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38603" y="4789251"/>
            <a:ext cx="639854" cy="639854"/>
          </a:xfrm>
          <a:prstGeom prst="rect">
            <a:avLst/>
          </a:prstGeom>
        </p:spPr>
      </p:pic>
      <p:pic>
        <p:nvPicPr>
          <p:cNvPr id="116" name="Graphic 115">
            <a:extLst>
              <a:ext uri="{FF2B5EF4-FFF2-40B4-BE49-F238E27FC236}">
                <a16:creationId xmlns:a16="http://schemas.microsoft.com/office/drawing/2014/main" id="{2102FDCF-52E4-4036-A3A3-FD3119B4B0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26495" y="1623523"/>
            <a:ext cx="639854" cy="639854"/>
          </a:xfrm>
          <a:prstGeom prst="rect">
            <a:avLst/>
          </a:prstGeom>
        </p:spPr>
      </p:pic>
      <p:pic>
        <p:nvPicPr>
          <p:cNvPr id="117" name="Graphic 116">
            <a:extLst>
              <a:ext uri="{FF2B5EF4-FFF2-40B4-BE49-F238E27FC236}">
                <a16:creationId xmlns:a16="http://schemas.microsoft.com/office/drawing/2014/main" id="{ADEFE005-F4B3-4844-A10E-70B1D4B2EB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73295" y="1623523"/>
            <a:ext cx="639854" cy="639854"/>
          </a:xfrm>
          <a:prstGeom prst="rect">
            <a:avLst/>
          </a:prstGeom>
        </p:spPr>
      </p:pic>
      <p:pic>
        <p:nvPicPr>
          <p:cNvPr id="118" name="Graphic 117">
            <a:extLst>
              <a:ext uri="{FF2B5EF4-FFF2-40B4-BE49-F238E27FC236}">
                <a16:creationId xmlns:a16="http://schemas.microsoft.com/office/drawing/2014/main" id="{D6AE5783-90B1-47B1-9B08-99722C17F8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7146" y="1623523"/>
            <a:ext cx="639854" cy="639854"/>
          </a:xfrm>
          <a:prstGeom prst="rect">
            <a:avLst/>
          </a:prstGeom>
        </p:spPr>
      </p:pic>
      <p:grpSp>
        <p:nvGrpSpPr>
          <p:cNvPr id="119" name="Graphic 35">
            <a:extLst>
              <a:ext uri="{FF2B5EF4-FFF2-40B4-BE49-F238E27FC236}">
                <a16:creationId xmlns:a16="http://schemas.microsoft.com/office/drawing/2014/main" id="{9C467FA6-9414-41D3-9757-495C2CEBC960}"/>
              </a:ext>
            </a:extLst>
          </p:cNvPr>
          <p:cNvGrpSpPr/>
          <p:nvPr/>
        </p:nvGrpSpPr>
        <p:grpSpPr>
          <a:xfrm>
            <a:off x="8783773" y="3674966"/>
            <a:ext cx="637705" cy="637705"/>
            <a:chOff x="9355716" y="2461258"/>
            <a:chExt cx="650492" cy="650492"/>
          </a:xfrm>
          <a:solidFill>
            <a:schemeClr val="accent4">
              <a:lumMod val="75000"/>
            </a:schemeClr>
          </a:solidFill>
        </p:grpSpPr>
        <p:sp>
          <p:nvSpPr>
            <p:cNvPr id="120" name="Freeform: Shape 119">
              <a:extLst>
                <a:ext uri="{FF2B5EF4-FFF2-40B4-BE49-F238E27FC236}">
                  <a16:creationId xmlns:a16="http://schemas.microsoft.com/office/drawing/2014/main" id="{51E4E92E-D4A6-4BF5-8FFA-EBDA246611BB}"/>
                </a:ext>
              </a:extLst>
            </p:cNvPr>
            <p:cNvSpPr/>
            <p:nvPr/>
          </p:nvSpPr>
          <p:spPr>
            <a:xfrm>
              <a:off x="9355716" y="2461258"/>
              <a:ext cx="650492" cy="650492"/>
            </a:xfrm>
            <a:custGeom>
              <a:avLst/>
              <a:gdLst/>
              <a:ahLst/>
              <a:cxnLst/>
              <a:rect l="0" t="0" r="0" b="0"/>
              <a:pathLst>
                <a:path w="650492" h="650492">
                  <a:moveTo>
                    <a:pt x="325259" y="650505"/>
                  </a:moveTo>
                  <a:cubicBezTo>
                    <a:pt x="309231" y="650505"/>
                    <a:pt x="294139" y="644260"/>
                    <a:pt x="282834" y="632916"/>
                  </a:cubicBezTo>
                  <a:lnTo>
                    <a:pt x="17576" y="367671"/>
                  </a:lnTo>
                  <a:cubicBezTo>
                    <a:pt x="6401" y="356496"/>
                    <a:pt x="0" y="341053"/>
                    <a:pt x="0" y="325246"/>
                  </a:cubicBezTo>
                  <a:cubicBezTo>
                    <a:pt x="0" y="309452"/>
                    <a:pt x="6401" y="293996"/>
                    <a:pt x="17576" y="282834"/>
                  </a:cubicBezTo>
                  <a:lnTo>
                    <a:pt x="282834" y="17589"/>
                  </a:lnTo>
                  <a:cubicBezTo>
                    <a:pt x="294166" y="6245"/>
                    <a:pt x="309231" y="0"/>
                    <a:pt x="325259" y="0"/>
                  </a:cubicBezTo>
                  <a:cubicBezTo>
                    <a:pt x="341274" y="0"/>
                    <a:pt x="356353" y="6245"/>
                    <a:pt x="367684" y="17589"/>
                  </a:cubicBezTo>
                  <a:lnTo>
                    <a:pt x="632903" y="282834"/>
                  </a:lnTo>
                  <a:cubicBezTo>
                    <a:pt x="644260" y="294126"/>
                    <a:pt x="650492" y="309205"/>
                    <a:pt x="650492" y="325246"/>
                  </a:cubicBezTo>
                  <a:cubicBezTo>
                    <a:pt x="650492" y="341287"/>
                    <a:pt x="644260" y="356366"/>
                    <a:pt x="632890" y="367697"/>
                  </a:cubicBezTo>
                  <a:lnTo>
                    <a:pt x="367684" y="632916"/>
                  </a:lnTo>
                  <a:cubicBezTo>
                    <a:pt x="356366" y="644260"/>
                    <a:pt x="341274" y="650505"/>
                    <a:pt x="325259" y="650505"/>
                  </a:cubicBezTo>
                </a:path>
              </a:pathLst>
            </a:custGeom>
            <a:grpFill/>
            <a:ln w="12700" cap="flat">
              <a:solidFill>
                <a:schemeClr val="tx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1" name="Freeform: Shape 120">
              <a:extLst>
                <a:ext uri="{FF2B5EF4-FFF2-40B4-BE49-F238E27FC236}">
                  <a16:creationId xmlns:a16="http://schemas.microsoft.com/office/drawing/2014/main" id="{F8DFE0FD-46DC-47AA-BFB0-30AD38265E9D}"/>
                </a:ext>
              </a:extLst>
            </p:cNvPr>
            <p:cNvSpPr/>
            <p:nvPr/>
          </p:nvSpPr>
          <p:spPr>
            <a:xfrm>
              <a:off x="9412790" y="2518345"/>
              <a:ext cx="533403" cy="520394"/>
            </a:xfrm>
            <a:custGeom>
              <a:avLst/>
              <a:gdLst/>
              <a:ahLst/>
              <a:cxnLst/>
              <a:rect l="0" t="0" r="0" b="0"/>
              <a:pathLst>
                <a:path w="533403" h="520393">
                  <a:moveTo>
                    <a:pt x="536344" y="263748"/>
                  </a:moveTo>
                  <a:lnTo>
                    <a:pt x="450310" y="177727"/>
                  </a:lnTo>
                  <a:lnTo>
                    <a:pt x="450310" y="238457"/>
                  </a:lnTo>
                  <a:lnTo>
                    <a:pt x="359033" y="238379"/>
                  </a:lnTo>
                  <a:cubicBezTo>
                    <a:pt x="350225" y="206922"/>
                    <a:pt x="325558" y="182073"/>
                    <a:pt x="294192" y="173070"/>
                  </a:cubicBezTo>
                  <a:lnTo>
                    <a:pt x="294192" y="86034"/>
                  </a:lnTo>
                  <a:lnTo>
                    <a:pt x="354206" y="86034"/>
                  </a:lnTo>
                  <a:lnTo>
                    <a:pt x="268172" y="0"/>
                  </a:lnTo>
                  <a:lnTo>
                    <a:pt x="182151" y="86034"/>
                  </a:lnTo>
                  <a:lnTo>
                    <a:pt x="242152" y="86034"/>
                  </a:lnTo>
                  <a:lnTo>
                    <a:pt x="242152" y="173057"/>
                  </a:lnTo>
                  <a:cubicBezTo>
                    <a:pt x="210837" y="182060"/>
                    <a:pt x="186197" y="206830"/>
                    <a:pt x="177350" y="238210"/>
                  </a:cubicBezTo>
                  <a:lnTo>
                    <a:pt x="86034" y="238132"/>
                  </a:lnTo>
                  <a:lnTo>
                    <a:pt x="86034" y="178053"/>
                  </a:lnTo>
                  <a:lnTo>
                    <a:pt x="0" y="264087"/>
                  </a:lnTo>
                  <a:lnTo>
                    <a:pt x="86034" y="350108"/>
                  </a:lnTo>
                  <a:lnTo>
                    <a:pt x="86034" y="289378"/>
                  </a:lnTo>
                  <a:lnTo>
                    <a:pt x="177389" y="289456"/>
                  </a:lnTo>
                  <a:cubicBezTo>
                    <a:pt x="186275" y="320771"/>
                    <a:pt x="210877" y="345463"/>
                    <a:pt x="242152" y="354453"/>
                  </a:cubicBezTo>
                  <a:lnTo>
                    <a:pt x="242152" y="414767"/>
                  </a:lnTo>
                  <a:cubicBezTo>
                    <a:pt x="229142" y="424238"/>
                    <a:pt x="209263" y="444143"/>
                    <a:pt x="209263" y="467326"/>
                  </a:cubicBezTo>
                  <a:cubicBezTo>
                    <a:pt x="209263" y="499604"/>
                    <a:pt x="235712" y="525871"/>
                    <a:pt x="267990" y="525871"/>
                  </a:cubicBezTo>
                  <a:cubicBezTo>
                    <a:pt x="300267" y="525871"/>
                    <a:pt x="326664" y="499604"/>
                    <a:pt x="326664" y="467326"/>
                  </a:cubicBezTo>
                  <a:cubicBezTo>
                    <a:pt x="326664" y="444403"/>
                    <a:pt x="307201" y="424732"/>
                    <a:pt x="294192" y="415118"/>
                  </a:cubicBezTo>
                  <a:lnTo>
                    <a:pt x="294192" y="354453"/>
                  </a:lnTo>
                  <a:cubicBezTo>
                    <a:pt x="325402" y="345489"/>
                    <a:pt x="349991" y="320849"/>
                    <a:pt x="358915" y="289625"/>
                  </a:cubicBezTo>
                  <a:lnTo>
                    <a:pt x="450310" y="289703"/>
                  </a:lnTo>
                  <a:lnTo>
                    <a:pt x="450310" y="349783"/>
                  </a:lnTo>
                  <a:lnTo>
                    <a:pt x="536344" y="263748"/>
                  </a:lnTo>
                  <a:close/>
                </a:path>
              </a:pathLst>
            </a:custGeom>
            <a:grpFill/>
            <a:ln w="12700" cap="flat">
              <a:solidFill>
                <a:schemeClr val="tx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Freeform: Shape 121">
              <a:extLst>
                <a:ext uri="{FF2B5EF4-FFF2-40B4-BE49-F238E27FC236}">
                  <a16:creationId xmlns:a16="http://schemas.microsoft.com/office/drawing/2014/main" id="{E99FEBC2-4DFB-423E-9986-C33A4E89D1FA}"/>
                </a:ext>
              </a:extLst>
            </p:cNvPr>
            <p:cNvSpPr/>
            <p:nvPr/>
          </p:nvSpPr>
          <p:spPr>
            <a:xfrm>
              <a:off x="9612556" y="2713688"/>
              <a:ext cx="130098" cy="130098"/>
            </a:xfrm>
            <a:custGeom>
              <a:avLst/>
              <a:gdLst/>
              <a:ahLst/>
              <a:cxnLst/>
              <a:rect l="0" t="0" r="0" b="0"/>
              <a:pathLst>
                <a:path w="130098" h="130098">
                  <a:moveTo>
                    <a:pt x="68406" y="0"/>
                  </a:moveTo>
                  <a:cubicBezTo>
                    <a:pt x="30690" y="0"/>
                    <a:pt x="0" y="30690"/>
                    <a:pt x="0" y="68406"/>
                  </a:cubicBezTo>
                  <a:cubicBezTo>
                    <a:pt x="0" y="106121"/>
                    <a:pt x="30690" y="136811"/>
                    <a:pt x="68406" y="136811"/>
                  </a:cubicBezTo>
                  <a:cubicBezTo>
                    <a:pt x="106121" y="136811"/>
                    <a:pt x="136811" y="106134"/>
                    <a:pt x="136811" y="68406"/>
                  </a:cubicBezTo>
                  <a:cubicBezTo>
                    <a:pt x="136811" y="30677"/>
                    <a:pt x="106121" y="0"/>
                    <a:pt x="68406" y="0"/>
                  </a:cubicBezTo>
                  <a:close/>
                </a:path>
              </a:pathLst>
            </a:custGeom>
            <a:grpFill/>
            <a:ln w="12700" cap="flat">
              <a:solidFill>
                <a:schemeClr val="tx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23" name="Graphic 35">
            <a:extLst>
              <a:ext uri="{FF2B5EF4-FFF2-40B4-BE49-F238E27FC236}">
                <a16:creationId xmlns:a16="http://schemas.microsoft.com/office/drawing/2014/main" id="{B8D04573-C902-4DC3-9B00-BD132E5315A4}"/>
              </a:ext>
            </a:extLst>
          </p:cNvPr>
          <p:cNvGrpSpPr/>
          <p:nvPr/>
        </p:nvGrpSpPr>
        <p:grpSpPr>
          <a:xfrm>
            <a:off x="8783773" y="549476"/>
            <a:ext cx="637705" cy="637705"/>
            <a:chOff x="9355716" y="2461258"/>
            <a:chExt cx="650492" cy="650492"/>
          </a:xfrm>
          <a:solidFill>
            <a:schemeClr val="accent4">
              <a:lumMod val="75000"/>
            </a:schemeClr>
          </a:solidFill>
        </p:grpSpPr>
        <p:sp>
          <p:nvSpPr>
            <p:cNvPr id="124" name="Freeform: Shape 123">
              <a:extLst>
                <a:ext uri="{FF2B5EF4-FFF2-40B4-BE49-F238E27FC236}">
                  <a16:creationId xmlns:a16="http://schemas.microsoft.com/office/drawing/2014/main" id="{DE020BDF-9772-42BA-9462-BFC850A1C2E5}"/>
                </a:ext>
              </a:extLst>
            </p:cNvPr>
            <p:cNvSpPr/>
            <p:nvPr/>
          </p:nvSpPr>
          <p:spPr>
            <a:xfrm>
              <a:off x="9355716" y="2461258"/>
              <a:ext cx="650492" cy="650492"/>
            </a:xfrm>
            <a:custGeom>
              <a:avLst/>
              <a:gdLst/>
              <a:ahLst/>
              <a:cxnLst/>
              <a:rect l="0" t="0" r="0" b="0"/>
              <a:pathLst>
                <a:path w="650492" h="650492">
                  <a:moveTo>
                    <a:pt x="325259" y="650505"/>
                  </a:moveTo>
                  <a:cubicBezTo>
                    <a:pt x="309231" y="650505"/>
                    <a:pt x="294139" y="644260"/>
                    <a:pt x="282834" y="632916"/>
                  </a:cubicBezTo>
                  <a:lnTo>
                    <a:pt x="17576" y="367671"/>
                  </a:lnTo>
                  <a:cubicBezTo>
                    <a:pt x="6401" y="356496"/>
                    <a:pt x="0" y="341053"/>
                    <a:pt x="0" y="325246"/>
                  </a:cubicBezTo>
                  <a:cubicBezTo>
                    <a:pt x="0" y="309452"/>
                    <a:pt x="6401" y="293996"/>
                    <a:pt x="17576" y="282834"/>
                  </a:cubicBezTo>
                  <a:lnTo>
                    <a:pt x="282834" y="17589"/>
                  </a:lnTo>
                  <a:cubicBezTo>
                    <a:pt x="294166" y="6245"/>
                    <a:pt x="309231" y="0"/>
                    <a:pt x="325259" y="0"/>
                  </a:cubicBezTo>
                  <a:cubicBezTo>
                    <a:pt x="341274" y="0"/>
                    <a:pt x="356353" y="6245"/>
                    <a:pt x="367684" y="17589"/>
                  </a:cubicBezTo>
                  <a:lnTo>
                    <a:pt x="632903" y="282834"/>
                  </a:lnTo>
                  <a:cubicBezTo>
                    <a:pt x="644260" y="294126"/>
                    <a:pt x="650492" y="309205"/>
                    <a:pt x="650492" y="325246"/>
                  </a:cubicBezTo>
                  <a:cubicBezTo>
                    <a:pt x="650492" y="341287"/>
                    <a:pt x="644260" y="356366"/>
                    <a:pt x="632890" y="367697"/>
                  </a:cubicBezTo>
                  <a:lnTo>
                    <a:pt x="367684" y="632916"/>
                  </a:lnTo>
                  <a:cubicBezTo>
                    <a:pt x="356366" y="644260"/>
                    <a:pt x="341274" y="650505"/>
                    <a:pt x="325259" y="650505"/>
                  </a:cubicBezTo>
                </a:path>
              </a:pathLst>
            </a:custGeom>
            <a:grpFill/>
            <a:ln w="12700" cap="flat">
              <a:solidFill>
                <a:schemeClr val="tx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5" name="Freeform: Shape 124">
              <a:extLst>
                <a:ext uri="{FF2B5EF4-FFF2-40B4-BE49-F238E27FC236}">
                  <a16:creationId xmlns:a16="http://schemas.microsoft.com/office/drawing/2014/main" id="{27DC57C0-A63E-430A-848E-BE8BE4FBCF0F}"/>
                </a:ext>
              </a:extLst>
            </p:cNvPr>
            <p:cNvSpPr/>
            <p:nvPr/>
          </p:nvSpPr>
          <p:spPr>
            <a:xfrm>
              <a:off x="9412790" y="2518345"/>
              <a:ext cx="533403" cy="520394"/>
            </a:xfrm>
            <a:custGeom>
              <a:avLst/>
              <a:gdLst/>
              <a:ahLst/>
              <a:cxnLst/>
              <a:rect l="0" t="0" r="0" b="0"/>
              <a:pathLst>
                <a:path w="533403" h="520393">
                  <a:moveTo>
                    <a:pt x="536344" y="263748"/>
                  </a:moveTo>
                  <a:lnTo>
                    <a:pt x="450310" y="177727"/>
                  </a:lnTo>
                  <a:lnTo>
                    <a:pt x="450310" y="238457"/>
                  </a:lnTo>
                  <a:lnTo>
                    <a:pt x="359033" y="238379"/>
                  </a:lnTo>
                  <a:cubicBezTo>
                    <a:pt x="350225" y="206922"/>
                    <a:pt x="325558" y="182073"/>
                    <a:pt x="294192" y="173070"/>
                  </a:cubicBezTo>
                  <a:lnTo>
                    <a:pt x="294192" y="86034"/>
                  </a:lnTo>
                  <a:lnTo>
                    <a:pt x="354206" y="86034"/>
                  </a:lnTo>
                  <a:lnTo>
                    <a:pt x="268172" y="0"/>
                  </a:lnTo>
                  <a:lnTo>
                    <a:pt x="182151" y="86034"/>
                  </a:lnTo>
                  <a:lnTo>
                    <a:pt x="242152" y="86034"/>
                  </a:lnTo>
                  <a:lnTo>
                    <a:pt x="242152" y="173057"/>
                  </a:lnTo>
                  <a:cubicBezTo>
                    <a:pt x="210837" y="182060"/>
                    <a:pt x="186197" y="206830"/>
                    <a:pt x="177350" y="238210"/>
                  </a:cubicBezTo>
                  <a:lnTo>
                    <a:pt x="86034" y="238132"/>
                  </a:lnTo>
                  <a:lnTo>
                    <a:pt x="86034" y="178053"/>
                  </a:lnTo>
                  <a:lnTo>
                    <a:pt x="0" y="264087"/>
                  </a:lnTo>
                  <a:lnTo>
                    <a:pt x="86034" y="350108"/>
                  </a:lnTo>
                  <a:lnTo>
                    <a:pt x="86034" y="289378"/>
                  </a:lnTo>
                  <a:lnTo>
                    <a:pt x="177389" y="289456"/>
                  </a:lnTo>
                  <a:cubicBezTo>
                    <a:pt x="186275" y="320771"/>
                    <a:pt x="210877" y="345463"/>
                    <a:pt x="242152" y="354453"/>
                  </a:cubicBezTo>
                  <a:lnTo>
                    <a:pt x="242152" y="414767"/>
                  </a:lnTo>
                  <a:cubicBezTo>
                    <a:pt x="229142" y="424238"/>
                    <a:pt x="209263" y="444143"/>
                    <a:pt x="209263" y="467326"/>
                  </a:cubicBezTo>
                  <a:cubicBezTo>
                    <a:pt x="209263" y="499604"/>
                    <a:pt x="235712" y="525871"/>
                    <a:pt x="267990" y="525871"/>
                  </a:cubicBezTo>
                  <a:cubicBezTo>
                    <a:pt x="300267" y="525871"/>
                    <a:pt x="326664" y="499604"/>
                    <a:pt x="326664" y="467326"/>
                  </a:cubicBezTo>
                  <a:cubicBezTo>
                    <a:pt x="326664" y="444403"/>
                    <a:pt x="307201" y="424732"/>
                    <a:pt x="294192" y="415118"/>
                  </a:cubicBezTo>
                  <a:lnTo>
                    <a:pt x="294192" y="354453"/>
                  </a:lnTo>
                  <a:cubicBezTo>
                    <a:pt x="325402" y="345489"/>
                    <a:pt x="349991" y="320849"/>
                    <a:pt x="358915" y="289625"/>
                  </a:cubicBezTo>
                  <a:lnTo>
                    <a:pt x="450310" y="289703"/>
                  </a:lnTo>
                  <a:lnTo>
                    <a:pt x="450310" y="349783"/>
                  </a:lnTo>
                  <a:lnTo>
                    <a:pt x="536344" y="263748"/>
                  </a:lnTo>
                  <a:close/>
                </a:path>
              </a:pathLst>
            </a:custGeom>
            <a:grpFill/>
            <a:ln w="12700" cap="flat">
              <a:solidFill>
                <a:schemeClr val="tx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6" name="Freeform: Shape 125">
              <a:extLst>
                <a:ext uri="{FF2B5EF4-FFF2-40B4-BE49-F238E27FC236}">
                  <a16:creationId xmlns:a16="http://schemas.microsoft.com/office/drawing/2014/main" id="{0CEEDD88-A2F4-4130-83A0-75464592617A}"/>
                </a:ext>
              </a:extLst>
            </p:cNvPr>
            <p:cNvSpPr/>
            <p:nvPr/>
          </p:nvSpPr>
          <p:spPr>
            <a:xfrm>
              <a:off x="9612556" y="2713688"/>
              <a:ext cx="130098" cy="130098"/>
            </a:xfrm>
            <a:custGeom>
              <a:avLst/>
              <a:gdLst/>
              <a:ahLst/>
              <a:cxnLst/>
              <a:rect l="0" t="0" r="0" b="0"/>
              <a:pathLst>
                <a:path w="130098" h="130098">
                  <a:moveTo>
                    <a:pt x="68406" y="0"/>
                  </a:moveTo>
                  <a:cubicBezTo>
                    <a:pt x="30690" y="0"/>
                    <a:pt x="0" y="30690"/>
                    <a:pt x="0" y="68406"/>
                  </a:cubicBezTo>
                  <a:cubicBezTo>
                    <a:pt x="0" y="106121"/>
                    <a:pt x="30690" y="136811"/>
                    <a:pt x="68406" y="136811"/>
                  </a:cubicBezTo>
                  <a:cubicBezTo>
                    <a:pt x="106121" y="136811"/>
                    <a:pt x="136811" y="106134"/>
                    <a:pt x="136811" y="68406"/>
                  </a:cubicBezTo>
                  <a:cubicBezTo>
                    <a:pt x="136811" y="30677"/>
                    <a:pt x="106121" y="0"/>
                    <a:pt x="68406" y="0"/>
                  </a:cubicBezTo>
                  <a:close/>
                </a:path>
              </a:pathLst>
            </a:custGeom>
            <a:grpFill/>
            <a:ln w="12700" cap="flat">
              <a:solidFill>
                <a:schemeClr val="tx1"/>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56" name="Graphic 55">
            <a:extLst>
              <a:ext uri="{FF2B5EF4-FFF2-40B4-BE49-F238E27FC236}">
                <a16:creationId xmlns:a16="http://schemas.microsoft.com/office/drawing/2014/main" id="{5F362DD0-BB6D-4B03-87D9-D48D94AFE2A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6358" y="498012"/>
            <a:ext cx="723586" cy="697916"/>
          </a:xfrm>
          <a:prstGeom prst="rect">
            <a:avLst/>
          </a:prstGeom>
        </p:spPr>
      </p:pic>
      <p:pic>
        <p:nvPicPr>
          <p:cNvPr id="57" name="Graphic 56">
            <a:extLst>
              <a:ext uri="{FF2B5EF4-FFF2-40B4-BE49-F238E27FC236}">
                <a16:creationId xmlns:a16="http://schemas.microsoft.com/office/drawing/2014/main" id="{31905D48-B4CA-4EF2-97FF-1798768404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24784" y="3644274"/>
            <a:ext cx="723586" cy="697916"/>
          </a:xfrm>
          <a:prstGeom prst="rect">
            <a:avLst/>
          </a:prstGeom>
        </p:spPr>
      </p:pic>
    </p:spTree>
    <p:extLst>
      <p:ext uri="{BB962C8B-B14F-4D97-AF65-F5344CB8AC3E}">
        <p14:creationId xmlns:p14="http://schemas.microsoft.com/office/powerpoint/2010/main" val="139916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44"/>
                                        </p:tgtEl>
                                      </p:cBhvr>
                                    </p:animEffect>
                                    <p:animScale>
                                      <p:cBhvr>
                                        <p:cTn id="7" dur="250" autoRev="1" fill="hold"/>
                                        <p:tgtEl>
                                          <p:spTgt spid="44"/>
                                        </p:tgtEl>
                                      </p:cBhvr>
                                      <p:by x="105000" y="105000"/>
                                    </p:animScale>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par>
                                <p:cTn id="14" presetID="26" presetClass="emph" presetSubtype="0" fill="hold" nodeType="withEffect">
                                  <p:stCondLst>
                                    <p:cond delay="0"/>
                                  </p:stCondLst>
                                  <p:childTnLst>
                                    <p:animEffect transition="out" filter="fade">
                                      <p:cBhvr>
                                        <p:cTn id="15" dur="500" tmFilter="0, 0; .2, .5; .8, .5; 1, 0"/>
                                        <p:tgtEl>
                                          <p:spTgt spid="113"/>
                                        </p:tgtEl>
                                      </p:cBhvr>
                                    </p:animEffect>
                                    <p:animScale>
                                      <p:cBhvr>
                                        <p:cTn id="16" dur="250" autoRev="1" fill="hold"/>
                                        <p:tgtEl>
                                          <p:spTgt spid="113"/>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114"/>
                                        </p:tgtEl>
                                      </p:cBhvr>
                                    </p:animEffect>
                                    <p:animScale>
                                      <p:cBhvr>
                                        <p:cTn id="19" dur="250" autoRev="1" fill="hold"/>
                                        <p:tgtEl>
                                          <p:spTgt spid="114"/>
                                        </p:tgtEl>
                                      </p:cBhvr>
                                      <p:by x="105000" y="105000"/>
                                    </p:animScale>
                                  </p:childTnLst>
                                </p:cTn>
                              </p:par>
                              <p:par>
                                <p:cTn id="20" presetID="10" presetClass="entr" presetSubtype="0" fill="hold" nodeType="with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26" presetClass="emph" presetSubtype="0" fill="hold" nodeType="withEffect">
                                  <p:stCondLst>
                                    <p:cond delay="0"/>
                                  </p:stCondLst>
                                  <p:childTnLst>
                                    <p:animEffect transition="out" filter="fade">
                                      <p:cBhvr>
                                        <p:cTn id="24" dur="500" tmFilter="0, 0; .2, .5; .8, .5; 1, 0"/>
                                        <p:tgtEl>
                                          <p:spTgt spid="115"/>
                                        </p:tgtEl>
                                      </p:cBhvr>
                                    </p:animEffect>
                                    <p:animScale>
                                      <p:cBhvr>
                                        <p:cTn id="25" dur="250" autoRev="1" fill="hold"/>
                                        <p:tgtEl>
                                          <p:spTgt spid="115"/>
                                        </p:tgtEl>
                                      </p:cBhvr>
                                      <p:by x="105000" y="105000"/>
                                    </p:animScale>
                                  </p:childTnLst>
                                </p:cTn>
                              </p:par>
                              <p:par>
                                <p:cTn id="26" presetID="10" presetClass="entr" presetSubtype="0" fill="hold"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nodeType="withEffect">
                                  <p:stCondLst>
                                    <p:cond delay="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26" presetClass="emph" presetSubtype="0" fill="hold" nodeType="withEffect">
                                  <p:stCondLst>
                                    <p:cond delay="0"/>
                                  </p:stCondLst>
                                  <p:childTnLst>
                                    <p:animEffect transition="out" filter="fade">
                                      <p:cBhvr>
                                        <p:cTn id="33" dur="500" tmFilter="0, 0; .2, .5; .8, .5; 1, 0"/>
                                        <p:tgtEl>
                                          <p:spTgt spid="116"/>
                                        </p:tgtEl>
                                      </p:cBhvr>
                                    </p:animEffect>
                                    <p:animScale>
                                      <p:cBhvr>
                                        <p:cTn id="34" dur="250" autoRev="1" fill="hold"/>
                                        <p:tgtEl>
                                          <p:spTgt spid="116"/>
                                        </p:tgtEl>
                                      </p:cBhvr>
                                      <p:by x="105000" y="105000"/>
                                    </p:animScale>
                                  </p:childTnLst>
                                </p:cTn>
                              </p:par>
                              <p:par>
                                <p:cTn id="35" presetID="26" presetClass="emph" presetSubtype="0" fill="hold" nodeType="withEffect">
                                  <p:stCondLst>
                                    <p:cond delay="0"/>
                                  </p:stCondLst>
                                  <p:childTnLst>
                                    <p:animEffect transition="out" filter="fade">
                                      <p:cBhvr>
                                        <p:cTn id="36" dur="500" tmFilter="0, 0; .2, .5; .8, .5; 1, 0"/>
                                        <p:tgtEl>
                                          <p:spTgt spid="117"/>
                                        </p:tgtEl>
                                      </p:cBhvr>
                                    </p:animEffect>
                                    <p:animScale>
                                      <p:cBhvr>
                                        <p:cTn id="37" dur="250" autoRev="1" fill="hold"/>
                                        <p:tgtEl>
                                          <p:spTgt spid="117"/>
                                        </p:tgtEl>
                                      </p:cBhvr>
                                      <p:by x="105000" y="105000"/>
                                    </p:animScale>
                                  </p:childTnLst>
                                </p:cTn>
                              </p:par>
                              <p:par>
                                <p:cTn id="38" presetID="10" presetClass="entr" presetSubtype="0" fill="hold" nodeType="withEffect">
                                  <p:stCondLst>
                                    <p:cond delay="0"/>
                                  </p:stCondLst>
                                  <p:childTnLst>
                                    <p:set>
                                      <p:cBhvr>
                                        <p:cTn id="39" dur="1" fill="hold">
                                          <p:stCondLst>
                                            <p:cond delay="0"/>
                                          </p:stCondLst>
                                        </p:cTn>
                                        <p:tgtEl>
                                          <p:spTgt spid="118"/>
                                        </p:tgtEl>
                                        <p:attrNameLst>
                                          <p:attrName>style.visibility</p:attrName>
                                        </p:attrNameLst>
                                      </p:cBhvr>
                                      <p:to>
                                        <p:strVal val="visible"/>
                                      </p:to>
                                    </p:set>
                                    <p:animEffect transition="in" filter="fade">
                                      <p:cBhvr>
                                        <p:cTn id="40" dur="500"/>
                                        <p:tgtEl>
                                          <p:spTgt spid="118"/>
                                        </p:tgtEl>
                                      </p:cBhvr>
                                    </p:animEffect>
                                  </p:childTnLst>
                                </p:cTn>
                              </p:par>
                              <p:par>
                                <p:cTn id="41" presetID="26" presetClass="emph" presetSubtype="0" fill="hold" nodeType="withEffect">
                                  <p:stCondLst>
                                    <p:cond delay="0"/>
                                  </p:stCondLst>
                                  <p:childTnLst>
                                    <p:animEffect transition="out" filter="fade">
                                      <p:cBhvr>
                                        <p:cTn id="42" dur="500" tmFilter="0, 0; .2, .5; .8, .5; 1, 0"/>
                                        <p:tgtEl>
                                          <p:spTgt spid="118"/>
                                        </p:tgtEl>
                                      </p:cBhvr>
                                    </p:animEffect>
                                    <p:animScale>
                                      <p:cBhvr>
                                        <p:cTn id="43" dur="25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4A92EFC-B425-4A5B-9ABC-433179DB0E75}"/>
              </a:ext>
            </a:extLst>
          </p:cNvPr>
          <p:cNvSpPr/>
          <p:nvPr/>
        </p:nvSpPr>
        <p:spPr bwMode="auto">
          <a:xfrm>
            <a:off x="6023139" y="1189494"/>
            <a:ext cx="6168861" cy="5668020"/>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369DDC0F-1C9A-46AF-B24E-B2DA2F70D5E0}"/>
              </a:ext>
            </a:extLst>
          </p:cNvPr>
          <p:cNvSpPr/>
          <p:nvPr/>
        </p:nvSpPr>
        <p:spPr bwMode="auto">
          <a:xfrm>
            <a:off x="6849757" y="4543537"/>
            <a:ext cx="4643935" cy="1941843"/>
          </a:xfrm>
          <a:prstGeom prst="rect">
            <a:avLst/>
          </a:prstGeom>
          <a:noFill/>
          <a:ln w="28575">
            <a:solidFill>
              <a:schemeClr val="accent4">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5F8BAB0F-1F6C-46FD-90FA-7F3B7FEAFCB0}"/>
              </a:ext>
            </a:extLst>
          </p:cNvPr>
          <p:cNvSpPr>
            <a:spLocks noGrp="1"/>
          </p:cNvSpPr>
          <p:nvPr>
            <p:ph type="title"/>
          </p:nvPr>
        </p:nvSpPr>
        <p:spPr/>
        <p:txBody>
          <a:bodyPr/>
          <a:lstStyle/>
          <a:p>
            <a:r>
              <a:rPr lang="en-US" dirty="0"/>
              <a:t>Standard LB &amp; AZs: Zone-redundant by default</a:t>
            </a:r>
          </a:p>
        </p:txBody>
      </p:sp>
      <p:sp>
        <p:nvSpPr>
          <p:cNvPr id="3" name="Text Placeholder 2">
            <a:extLst>
              <a:ext uri="{FF2B5EF4-FFF2-40B4-BE49-F238E27FC236}">
                <a16:creationId xmlns:a16="http://schemas.microsoft.com/office/drawing/2014/main" id="{4A9C9353-74E8-435C-9C17-979E76FFA105}"/>
              </a:ext>
            </a:extLst>
          </p:cNvPr>
          <p:cNvSpPr>
            <a:spLocks noGrp="1"/>
          </p:cNvSpPr>
          <p:nvPr>
            <p:ph type="body" sz="quarter" idx="10"/>
          </p:nvPr>
        </p:nvSpPr>
        <p:spPr>
          <a:xfrm>
            <a:off x="111511" y="1467722"/>
            <a:ext cx="5897271" cy="3437864"/>
          </a:xfrm>
        </p:spPr>
        <p:txBody>
          <a:bodyPr/>
          <a:lstStyle/>
          <a:p>
            <a:endParaRPr lang="en-US" sz="2400" dirty="0">
              <a:latin typeface="Segoe UI Semibold" panose="020B0702040204020203" pitchFamily="34" charset="0"/>
              <a:cs typeface="Segoe UI Semibold" panose="020B0702040204020203" pitchFamily="34" charset="0"/>
            </a:endParaRPr>
          </a:p>
          <a:p>
            <a:r>
              <a:rPr lang="en-US" sz="2400" dirty="0">
                <a:solidFill>
                  <a:schemeClr val="accent4"/>
                </a:solidFill>
                <a:latin typeface="Segoe UI" panose="020B0502040204020203" pitchFamily="34" charset="0"/>
                <a:cs typeface="Segoe UI" panose="020B0502040204020203" pitchFamily="34" charset="0"/>
              </a:rPr>
              <a:t>AZ’s &amp; Inbound and outbound flows</a:t>
            </a:r>
          </a:p>
          <a:p>
            <a:pPr marL="0" indent="0">
              <a:buNone/>
            </a:pPr>
            <a:endParaRPr lang="en-US" sz="2400" dirty="0">
              <a:latin typeface="Segoe UI Semibold" panose="020B0702040204020203" pitchFamily="34" charset="0"/>
              <a:cs typeface="Segoe UI Semibold" panose="020B0702040204020203" pitchFamily="34" charset="0"/>
            </a:endParaRPr>
          </a:p>
          <a:p>
            <a:pPr lvl="1">
              <a:spcAft>
                <a:spcPts val="600"/>
              </a:spcAft>
            </a:pPr>
            <a:r>
              <a:rPr lang="en-US" sz="2400" dirty="0">
                <a:latin typeface="Segoe UI Semibold" panose="020B0702040204020203" pitchFamily="34" charset="0"/>
                <a:cs typeface="Segoe UI Semibold" panose="020B0702040204020203" pitchFamily="34" charset="0"/>
              </a:rPr>
              <a:t>Zone-redundant default (single IP)*</a:t>
            </a:r>
          </a:p>
          <a:p>
            <a:pPr lvl="1"/>
            <a:r>
              <a:rPr lang="en-US" sz="2400" dirty="0">
                <a:latin typeface="Segoe UI Semibold" panose="020B0702040204020203" pitchFamily="34" charset="0"/>
                <a:cs typeface="Segoe UI Semibold" panose="020B0702040204020203" pitchFamily="34" charset="0"/>
              </a:rPr>
              <a:t>Optional: Zonal guarantee option</a:t>
            </a:r>
          </a:p>
          <a:p>
            <a:pPr marL="0" indent="0">
              <a:buNone/>
            </a:pPr>
            <a:endParaRPr lang="en-US" sz="2400" dirty="0">
              <a:latin typeface="Segoe UI Semibold" panose="020B0702040204020203" pitchFamily="34" charset="0"/>
              <a:cs typeface="Segoe UI Semibold" panose="020B0702040204020203" pitchFamily="34" charset="0"/>
            </a:endParaRPr>
          </a:p>
          <a:p>
            <a:pPr marL="0" indent="0">
              <a:buNone/>
            </a:pPr>
            <a:endParaRPr lang="en-US" sz="2400" dirty="0">
              <a:latin typeface="Segoe UI Semibold" panose="020B0702040204020203" pitchFamily="34" charset="0"/>
              <a:cs typeface="Segoe UI Semibold" panose="020B0702040204020203" pitchFamily="34" charset="0"/>
            </a:endParaRPr>
          </a:p>
          <a:p>
            <a:r>
              <a:rPr lang="en-US" sz="2400" dirty="0">
                <a:solidFill>
                  <a:schemeClr val="accent4"/>
                </a:solidFill>
                <a:latin typeface="Segoe UI" panose="020B0502040204020203" pitchFamily="34" charset="0"/>
                <a:cs typeface="Segoe UI" panose="020B0502040204020203" pitchFamily="34" charset="0"/>
              </a:rPr>
              <a:t>Cross-zone load balancing</a:t>
            </a:r>
          </a:p>
        </p:txBody>
      </p:sp>
      <p:cxnSp>
        <p:nvCxnSpPr>
          <p:cNvPr id="34" name="Straight Connector 33">
            <a:extLst>
              <a:ext uri="{FF2B5EF4-FFF2-40B4-BE49-F238E27FC236}">
                <a16:creationId xmlns:a16="http://schemas.microsoft.com/office/drawing/2014/main" id="{23FD85B9-DE9B-4DE2-9348-98DEB4876EA2}"/>
              </a:ext>
            </a:extLst>
          </p:cNvPr>
          <p:cNvCxnSpPr/>
          <p:nvPr/>
        </p:nvCxnSpPr>
        <p:spPr>
          <a:xfrm>
            <a:off x="9147616" y="2055928"/>
            <a:ext cx="0" cy="438340"/>
          </a:xfrm>
          <a:prstGeom prst="line">
            <a:avLst/>
          </a:prstGeom>
          <a:ln w="28575">
            <a:solidFill>
              <a:schemeClr val="accent2"/>
            </a:solidFill>
            <a:headEnd type="oval"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F550FF2-4E5F-411F-9191-296D7511C3BC}"/>
              </a:ext>
            </a:extLst>
          </p:cNvPr>
          <p:cNvCxnSpPr>
            <a:cxnSpLocks/>
          </p:cNvCxnSpPr>
          <p:nvPr/>
        </p:nvCxnSpPr>
        <p:spPr>
          <a:xfrm>
            <a:off x="9152912" y="3443238"/>
            <a:ext cx="0" cy="775607"/>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6FE9ECAC-5606-459C-8650-5B9DAA4BEC34}"/>
              </a:ext>
            </a:extLst>
          </p:cNvPr>
          <p:cNvGrpSpPr/>
          <p:nvPr/>
        </p:nvGrpSpPr>
        <p:grpSpPr>
          <a:xfrm>
            <a:off x="7421309" y="3265157"/>
            <a:ext cx="3435292" cy="932996"/>
            <a:chOff x="1788660" y="2494615"/>
            <a:chExt cx="5153858" cy="1905746"/>
          </a:xfrm>
        </p:grpSpPr>
        <p:cxnSp>
          <p:nvCxnSpPr>
            <p:cNvPr id="48" name="Straight Arrow Connector 47">
              <a:extLst>
                <a:ext uri="{FF2B5EF4-FFF2-40B4-BE49-F238E27FC236}">
                  <a16:creationId xmlns:a16="http://schemas.microsoft.com/office/drawing/2014/main" id="{B8423145-FC48-4C78-BBF1-15AFFDA46120}"/>
                </a:ext>
              </a:extLst>
            </p:cNvPr>
            <p:cNvCxnSpPr>
              <a:cxnSpLocks/>
            </p:cNvCxnSpPr>
            <p:nvPr/>
          </p:nvCxnSpPr>
          <p:spPr>
            <a:xfrm flipH="1">
              <a:off x="1788660" y="2500661"/>
              <a:ext cx="2172760" cy="1899700"/>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3CC478A-6D4F-4ED0-9485-B28FDCF973A9}"/>
                </a:ext>
              </a:extLst>
            </p:cNvPr>
            <p:cNvCxnSpPr>
              <a:cxnSpLocks/>
            </p:cNvCxnSpPr>
            <p:nvPr/>
          </p:nvCxnSpPr>
          <p:spPr>
            <a:xfrm>
              <a:off x="4769758" y="2494615"/>
              <a:ext cx="2172760" cy="1899700"/>
            </a:xfrm>
            <a:prstGeom prst="straightConnector1">
              <a:avLst/>
            </a:prstGeom>
            <a:ln w="28575">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Box 54">
            <a:extLst>
              <a:ext uri="{FF2B5EF4-FFF2-40B4-BE49-F238E27FC236}">
                <a16:creationId xmlns:a16="http://schemas.microsoft.com/office/drawing/2014/main" id="{5BB2B981-F1F7-40CA-A0BC-C70A3020B686}"/>
              </a:ext>
            </a:extLst>
          </p:cNvPr>
          <p:cNvSpPr txBox="1"/>
          <p:nvPr/>
        </p:nvSpPr>
        <p:spPr>
          <a:xfrm>
            <a:off x="8552514" y="4780791"/>
            <a:ext cx="1123931" cy="36207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Light"/>
                <a:ea typeface="+mn-ea"/>
                <a:cs typeface="+mn-cs"/>
              </a:rPr>
              <a:t>Zonal VM</a:t>
            </a:r>
          </a:p>
        </p:txBody>
      </p:sp>
      <p:sp>
        <p:nvSpPr>
          <p:cNvPr id="56" name="TextBox 55">
            <a:extLst>
              <a:ext uri="{FF2B5EF4-FFF2-40B4-BE49-F238E27FC236}">
                <a16:creationId xmlns:a16="http://schemas.microsoft.com/office/drawing/2014/main" id="{70FDE2DA-7108-4882-B605-CB8907CA6721}"/>
              </a:ext>
            </a:extLst>
          </p:cNvPr>
          <p:cNvSpPr txBox="1"/>
          <p:nvPr/>
        </p:nvSpPr>
        <p:spPr>
          <a:xfrm>
            <a:off x="8585651" y="5858689"/>
            <a:ext cx="1123929"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00BCF2">
                    <a:lumMod val="60000"/>
                    <a:lumOff val="40000"/>
                  </a:srgbClr>
                </a:solidFill>
                <a:effectLst/>
                <a:uLnTx/>
                <a:uFillTx/>
                <a:latin typeface="Segoe UI Light"/>
                <a:ea typeface="+mn-ea"/>
                <a:cs typeface="+mn-cs"/>
              </a:rPr>
              <a:t>Zone 2</a:t>
            </a:r>
          </a:p>
        </p:txBody>
      </p:sp>
      <p:cxnSp>
        <p:nvCxnSpPr>
          <p:cNvPr id="60" name="Straight Connector 59">
            <a:extLst>
              <a:ext uri="{FF2B5EF4-FFF2-40B4-BE49-F238E27FC236}">
                <a16:creationId xmlns:a16="http://schemas.microsoft.com/office/drawing/2014/main" id="{A03C0ABD-5152-4B06-8B24-BFB4C2EE62A1}"/>
              </a:ext>
            </a:extLst>
          </p:cNvPr>
          <p:cNvCxnSpPr/>
          <p:nvPr/>
        </p:nvCxnSpPr>
        <p:spPr>
          <a:xfrm>
            <a:off x="9147616" y="2055928"/>
            <a:ext cx="0" cy="438340"/>
          </a:xfrm>
          <a:prstGeom prst="line">
            <a:avLst/>
          </a:prstGeom>
          <a:ln w="28575">
            <a:solidFill>
              <a:schemeClr val="accent2"/>
            </a:solidFill>
            <a:headEnd type="oval" w="lg" len="lg"/>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02BFB7DD-50E0-4890-BD9E-86103E77C96F}"/>
              </a:ext>
            </a:extLst>
          </p:cNvPr>
          <p:cNvSpPr txBox="1"/>
          <p:nvPr/>
        </p:nvSpPr>
        <p:spPr>
          <a:xfrm>
            <a:off x="7145298" y="5857655"/>
            <a:ext cx="1102544"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00BCF2">
                    <a:lumMod val="60000"/>
                    <a:lumOff val="40000"/>
                  </a:srgbClr>
                </a:solidFill>
                <a:effectLst/>
                <a:uLnTx/>
                <a:uFillTx/>
                <a:latin typeface="Segoe UI Light"/>
                <a:ea typeface="+mn-ea"/>
                <a:cs typeface="+mn-cs"/>
              </a:rPr>
              <a:t>Zone 1</a:t>
            </a:r>
          </a:p>
        </p:txBody>
      </p:sp>
      <p:sp>
        <p:nvSpPr>
          <p:cNvPr id="62" name="TextBox 61">
            <a:extLst>
              <a:ext uri="{FF2B5EF4-FFF2-40B4-BE49-F238E27FC236}">
                <a16:creationId xmlns:a16="http://schemas.microsoft.com/office/drawing/2014/main" id="{1D8EC646-A38E-439F-BBD2-FACEC40ADD34}"/>
              </a:ext>
            </a:extLst>
          </p:cNvPr>
          <p:cNvSpPr txBox="1"/>
          <p:nvPr/>
        </p:nvSpPr>
        <p:spPr>
          <a:xfrm>
            <a:off x="7122731" y="4794211"/>
            <a:ext cx="1123931" cy="36207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Light"/>
                <a:ea typeface="+mn-ea"/>
                <a:cs typeface="+mn-cs"/>
              </a:rPr>
              <a:t>Zonal VM</a:t>
            </a:r>
          </a:p>
        </p:txBody>
      </p:sp>
      <p:sp>
        <p:nvSpPr>
          <p:cNvPr id="68" name="TextBox 67">
            <a:extLst>
              <a:ext uri="{FF2B5EF4-FFF2-40B4-BE49-F238E27FC236}">
                <a16:creationId xmlns:a16="http://schemas.microsoft.com/office/drawing/2014/main" id="{820083F9-8652-4637-8FB6-A690ABAA7EC4}"/>
              </a:ext>
            </a:extLst>
          </p:cNvPr>
          <p:cNvSpPr txBox="1"/>
          <p:nvPr/>
        </p:nvSpPr>
        <p:spPr>
          <a:xfrm>
            <a:off x="10128221" y="5857655"/>
            <a:ext cx="1171794" cy="39224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00BCF2">
                    <a:lumMod val="60000"/>
                    <a:lumOff val="40000"/>
                  </a:srgbClr>
                </a:solidFill>
                <a:effectLst/>
                <a:uLnTx/>
                <a:uFillTx/>
                <a:latin typeface="Segoe UI Light"/>
                <a:ea typeface="+mn-ea"/>
                <a:cs typeface="+mn-cs"/>
              </a:rPr>
              <a:t>Zone 3</a:t>
            </a:r>
          </a:p>
        </p:txBody>
      </p:sp>
      <p:sp>
        <p:nvSpPr>
          <p:cNvPr id="69" name="TextBox 68">
            <a:extLst>
              <a:ext uri="{FF2B5EF4-FFF2-40B4-BE49-F238E27FC236}">
                <a16:creationId xmlns:a16="http://schemas.microsoft.com/office/drawing/2014/main" id="{8FDA67B0-C0B7-4608-9E3F-0898F94D8CA5}"/>
              </a:ext>
            </a:extLst>
          </p:cNvPr>
          <p:cNvSpPr txBox="1"/>
          <p:nvPr/>
        </p:nvSpPr>
        <p:spPr>
          <a:xfrm>
            <a:off x="10073453" y="4775289"/>
            <a:ext cx="1123931" cy="36207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Light"/>
                <a:ea typeface="+mn-ea"/>
                <a:cs typeface="+mn-cs"/>
              </a:rPr>
              <a:t>Zonal VM</a:t>
            </a:r>
          </a:p>
        </p:txBody>
      </p:sp>
      <p:sp>
        <p:nvSpPr>
          <p:cNvPr id="70" name="TextBox 69">
            <a:extLst>
              <a:ext uri="{FF2B5EF4-FFF2-40B4-BE49-F238E27FC236}">
                <a16:creationId xmlns:a16="http://schemas.microsoft.com/office/drawing/2014/main" id="{04E41037-03C2-40BF-B641-D08673CDF80E}"/>
              </a:ext>
            </a:extLst>
          </p:cNvPr>
          <p:cNvSpPr txBox="1"/>
          <p:nvPr/>
        </p:nvSpPr>
        <p:spPr>
          <a:xfrm>
            <a:off x="9608149" y="2601735"/>
            <a:ext cx="1578092" cy="63362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BCF2">
                    <a:lumMod val="60000"/>
                    <a:lumOff val="40000"/>
                  </a:srgbClr>
                </a:solidFill>
                <a:effectLst/>
                <a:uLnTx/>
                <a:uFillTx/>
                <a:latin typeface="Segoe UI Light"/>
                <a:ea typeface="+mn-ea"/>
                <a:cs typeface="+mn-cs"/>
              </a:rPr>
              <a:t>Load Balancer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00BCF2">
                    <a:lumMod val="60000"/>
                    <a:lumOff val="40000"/>
                  </a:srgbClr>
                </a:solidFill>
                <a:effectLst/>
                <a:uLnTx/>
                <a:uFillTx/>
                <a:latin typeface="Segoe UI Light"/>
                <a:ea typeface="+mn-ea"/>
                <a:cs typeface="+mn-cs"/>
              </a:rPr>
              <a:t>Standard</a:t>
            </a:r>
          </a:p>
        </p:txBody>
      </p:sp>
      <p:cxnSp>
        <p:nvCxnSpPr>
          <p:cNvPr id="71" name="Straight Connector 70">
            <a:extLst>
              <a:ext uri="{FF2B5EF4-FFF2-40B4-BE49-F238E27FC236}">
                <a16:creationId xmlns:a16="http://schemas.microsoft.com/office/drawing/2014/main" id="{2060428E-3558-42D7-8F2B-BEC1AA35923D}"/>
              </a:ext>
            </a:extLst>
          </p:cNvPr>
          <p:cNvCxnSpPr/>
          <p:nvPr/>
        </p:nvCxnSpPr>
        <p:spPr>
          <a:xfrm>
            <a:off x="8450095" y="4809080"/>
            <a:ext cx="0" cy="1480004"/>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4DB493E-02B3-4683-972A-31761F0A4650}"/>
              </a:ext>
            </a:extLst>
          </p:cNvPr>
          <p:cNvCxnSpPr/>
          <p:nvPr/>
        </p:nvCxnSpPr>
        <p:spPr>
          <a:xfrm>
            <a:off x="9899013" y="4820254"/>
            <a:ext cx="0" cy="1480004"/>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EAA2D5C-25EC-4FAF-9BA5-BE4D6FD816CA}"/>
              </a:ext>
            </a:extLst>
          </p:cNvPr>
          <p:cNvCxnSpPr/>
          <p:nvPr/>
        </p:nvCxnSpPr>
        <p:spPr>
          <a:xfrm>
            <a:off x="9147616" y="2055928"/>
            <a:ext cx="0" cy="438340"/>
          </a:xfrm>
          <a:prstGeom prst="line">
            <a:avLst/>
          </a:prstGeom>
          <a:ln w="28575">
            <a:solidFill>
              <a:schemeClr val="accent2"/>
            </a:solidFill>
            <a:headEnd type="oval" w="lg" len="lg"/>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B87C71AF-288A-4F6A-853B-01F6F078A132}"/>
              </a:ext>
            </a:extLst>
          </p:cNvPr>
          <p:cNvSpPr/>
          <p:nvPr/>
        </p:nvSpPr>
        <p:spPr bwMode="auto">
          <a:xfrm rot="2700000">
            <a:off x="8838977" y="2620982"/>
            <a:ext cx="627497" cy="627497"/>
          </a:xfrm>
          <a:prstGeom prst="round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Rounded Corners 74">
            <a:extLst>
              <a:ext uri="{FF2B5EF4-FFF2-40B4-BE49-F238E27FC236}">
                <a16:creationId xmlns:a16="http://schemas.microsoft.com/office/drawing/2014/main" id="{0B8ACDF5-256A-4B20-A711-0C52B8E98E5D}"/>
              </a:ext>
            </a:extLst>
          </p:cNvPr>
          <p:cNvSpPr/>
          <p:nvPr/>
        </p:nvSpPr>
        <p:spPr bwMode="auto">
          <a:xfrm rot="2700000">
            <a:off x="8837972" y="2619977"/>
            <a:ext cx="627497" cy="627497"/>
          </a:xfrm>
          <a:prstGeom prst="round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Rounded Corners 75">
            <a:extLst>
              <a:ext uri="{FF2B5EF4-FFF2-40B4-BE49-F238E27FC236}">
                <a16:creationId xmlns:a16="http://schemas.microsoft.com/office/drawing/2014/main" id="{1AB05004-BE49-4F1B-89C2-6CF1F65DF47E}"/>
              </a:ext>
            </a:extLst>
          </p:cNvPr>
          <p:cNvSpPr/>
          <p:nvPr/>
        </p:nvSpPr>
        <p:spPr bwMode="auto">
          <a:xfrm rot="2700000">
            <a:off x="8837972" y="2619977"/>
            <a:ext cx="627497" cy="627497"/>
          </a:xfrm>
          <a:prstGeom prst="round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TextBox 76">
            <a:extLst>
              <a:ext uri="{FF2B5EF4-FFF2-40B4-BE49-F238E27FC236}">
                <a16:creationId xmlns:a16="http://schemas.microsoft.com/office/drawing/2014/main" id="{4BAE8935-3D5C-4EDD-831A-1EF8B2175507}"/>
              </a:ext>
            </a:extLst>
          </p:cNvPr>
          <p:cNvSpPr txBox="1"/>
          <p:nvPr/>
        </p:nvSpPr>
        <p:spPr>
          <a:xfrm>
            <a:off x="6008782" y="1176924"/>
            <a:ext cx="6183219" cy="748676"/>
          </a:xfrm>
          <a:prstGeom prst="rect">
            <a:avLst/>
          </a:prstGeom>
          <a:solidFill>
            <a:srgbClr val="C86E00"/>
          </a:solidFill>
        </p:spPr>
        <p:txBody>
          <a:bodyPr wrap="square" lIns="179285" tIns="143428" rIns="179285" bIns="143428"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Semilight"/>
                <a:ea typeface="+mn-ea"/>
                <a:cs typeface="+mn-cs"/>
              </a:rPr>
              <a:t>Zone-redundant data path</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mn-cs"/>
              </a:rPr>
              <a:t>(regional anycast, public &amp; internal, inbound &amp; out)</a:t>
            </a:r>
          </a:p>
        </p:txBody>
      </p:sp>
      <p:sp>
        <p:nvSpPr>
          <p:cNvPr id="79" name="Rectangle 78">
            <a:extLst>
              <a:ext uri="{FF2B5EF4-FFF2-40B4-BE49-F238E27FC236}">
                <a16:creationId xmlns:a16="http://schemas.microsoft.com/office/drawing/2014/main" id="{F462A5E8-408F-4DD3-B998-56B5F69FBCF3}"/>
              </a:ext>
            </a:extLst>
          </p:cNvPr>
          <p:cNvSpPr/>
          <p:nvPr/>
        </p:nvSpPr>
        <p:spPr bwMode="auto">
          <a:xfrm>
            <a:off x="10428925" y="4433822"/>
            <a:ext cx="765945" cy="213792"/>
          </a:xfrm>
          <a:prstGeom prst="rect">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0" name="Graphic 79">
            <a:extLst>
              <a:ext uri="{FF2B5EF4-FFF2-40B4-BE49-F238E27FC236}">
                <a16:creationId xmlns:a16="http://schemas.microsoft.com/office/drawing/2014/main" id="{FBEC1761-3828-4E2D-9FD7-756FB682CB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97195" y="4266647"/>
            <a:ext cx="757490" cy="504993"/>
          </a:xfrm>
          <a:prstGeom prst="rect">
            <a:avLst/>
          </a:prstGeom>
        </p:spPr>
      </p:pic>
      <p:pic>
        <p:nvPicPr>
          <p:cNvPr id="5" name="Graphic 79">
            <a:extLst>
              <a:ext uri="{FF2B5EF4-FFF2-40B4-BE49-F238E27FC236}">
                <a16:creationId xmlns:a16="http://schemas.microsoft.com/office/drawing/2014/main" id="{FBEC1761-3828-4E2D-9FD7-756FB682CB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97195" y="4266647"/>
            <a:ext cx="757490" cy="504993"/>
          </a:xfrm>
          <a:prstGeom prst="rect">
            <a:avLst/>
          </a:prstGeom>
        </p:spPr>
      </p:pic>
      <p:grpSp>
        <p:nvGrpSpPr>
          <p:cNvPr id="84" name="Graphic 35">
            <a:extLst>
              <a:ext uri="{FF2B5EF4-FFF2-40B4-BE49-F238E27FC236}">
                <a16:creationId xmlns:a16="http://schemas.microsoft.com/office/drawing/2014/main" id="{45DEB237-08E7-4768-B07C-3DA564E72E4B}"/>
              </a:ext>
            </a:extLst>
          </p:cNvPr>
          <p:cNvGrpSpPr/>
          <p:nvPr/>
        </p:nvGrpSpPr>
        <p:grpSpPr>
          <a:xfrm>
            <a:off x="8838126" y="2606982"/>
            <a:ext cx="637705" cy="637705"/>
            <a:chOff x="9355716" y="2461258"/>
            <a:chExt cx="650492" cy="650492"/>
          </a:xfrm>
          <a:solidFill>
            <a:schemeClr val="accent4">
              <a:lumMod val="75000"/>
            </a:schemeClr>
          </a:solidFill>
        </p:grpSpPr>
        <p:sp>
          <p:nvSpPr>
            <p:cNvPr id="85" name="Freeform: Shape 84">
              <a:extLst>
                <a:ext uri="{FF2B5EF4-FFF2-40B4-BE49-F238E27FC236}">
                  <a16:creationId xmlns:a16="http://schemas.microsoft.com/office/drawing/2014/main" id="{95AF0171-5F79-419D-AD8B-14CD74FAA0D9}"/>
                </a:ext>
              </a:extLst>
            </p:cNvPr>
            <p:cNvSpPr/>
            <p:nvPr/>
          </p:nvSpPr>
          <p:spPr>
            <a:xfrm>
              <a:off x="9355716" y="2461258"/>
              <a:ext cx="650492" cy="650492"/>
            </a:xfrm>
            <a:custGeom>
              <a:avLst/>
              <a:gdLst/>
              <a:ahLst/>
              <a:cxnLst/>
              <a:rect l="0" t="0" r="0" b="0"/>
              <a:pathLst>
                <a:path w="650492" h="650492">
                  <a:moveTo>
                    <a:pt x="325259" y="650505"/>
                  </a:moveTo>
                  <a:cubicBezTo>
                    <a:pt x="309231" y="650505"/>
                    <a:pt x="294139" y="644260"/>
                    <a:pt x="282834" y="632916"/>
                  </a:cubicBezTo>
                  <a:lnTo>
                    <a:pt x="17576" y="367671"/>
                  </a:lnTo>
                  <a:cubicBezTo>
                    <a:pt x="6401" y="356496"/>
                    <a:pt x="0" y="341053"/>
                    <a:pt x="0" y="325246"/>
                  </a:cubicBezTo>
                  <a:cubicBezTo>
                    <a:pt x="0" y="309452"/>
                    <a:pt x="6401" y="293996"/>
                    <a:pt x="17576" y="282834"/>
                  </a:cubicBezTo>
                  <a:lnTo>
                    <a:pt x="282834" y="17589"/>
                  </a:lnTo>
                  <a:cubicBezTo>
                    <a:pt x="294166" y="6245"/>
                    <a:pt x="309231" y="0"/>
                    <a:pt x="325259" y="0"/>
                  </a:cubicBezTo>
                  <a:cubicBezTo>
                    <a:pt x="341274" y="0"/>
                    <a:pt x="356353" y="6245"/>
                    <a:pt x="367684" y="17589"/>
                  </a:cubicBezTo>
                  <a:lnTo>
                    <a:pt x="632903" y="282834"/>
                  </a:lnTo>
                  <a:cubicBezTo>
                    <a:pt x="644260" y="294126"/>
                    <a:pt x="650492" y="309205"/>
                    <a:pt x="650492" y="325246"/>
                  </a:cubicBezTo>
                  <a:cubicBezTo>
                    <a:pt x="650492" y="341287"/>
                    <a:pt x="644260" y="356366"/>
                    <a:pt x="632890" y="367697"/>
                  </a:cubicBezTo>
                  <a:lnTo>
                    <a:pt x="367684" y="632916"/>
                  </a:lnTo>
                  <a:cubicBezTo>
                    <a:pt x="356366" y="644260"/>
                    <a:pt x="341274" y="650505"/>
                    <a:pt x="325259" y="650505"/>
                  </a:cubicBezTo>
                </a:path>
              </a:pathLst>
            </a:custGeom>
            <a:grpFill/>
            <a:ln w="12700" cap="flat">
              <a:solidFill>
                <a:schemeClr val="accent2"/>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2321FB75-FEDE-4D40-BDA1-DCDF15A0B6CB}"/>
                </a:ext>
              </a:extLst>
            </p:cNvPr>
            <p:cNvSpPr/>
            <p:nvPr/>
          </p:nvSpPr>
          <p:spPr>
            <a:xfrm>
              <a:off x="9412790" y="2518345"/>
              <a:ext cx="533403" cy="520394"/>
            </a:xfrm>
            <a:custGeom>
              <a:avLst/>
              <a:gdLst/>
              <a:ahLst/>
              <a:cxnLst/>
              <a:rect l="0" t="0" r="0" b="0"/>
              <a:pathLst>
                <a:path w="533403" h="520393">
                  <a:moveTo>
                    <a:pt x="536344" y="263748"/>
                  </a:moveTo>
                  <a:lnTo>
                    <a:pt x="450310" y="177727"/>
                  </a:lnTo>
                  <a:lnTo>
                    <a:pt x="450310" y="238457"/>
                  </a:lnTo>
                  <a:lnTo>
                    <a:pt x="359033" y="238379"/>
                  </a:lnTo>
                  <a:cubicBezTo>
                    <a:pt x="350225" y="206922"/>
                    <a:pt x="325558" y="182073"/>
                    <a:pt x="294192" y="173070"/>
                  </a:cubicBezTo>
                  <a:lnTo>
                    <a:pt x="294192" y="86034"/>
                  </a:lnTo>
                  <a:lnTo>
                    <a:pt x="354206" y="86034"/>
                  </a:lnTo>
                  <a:lnTo>
                    <a:pt x="268172" y="0"/>
                  </a:lnTo>
                  <a:lnTo>
                    <a:pt x="182151" y="86034"/>
                  </a:lnTo>
                  <a:lnTo>
                    <a:pt x="242152" y="86034"/>
                  </a:lnTo>
                  <a:lnTo>
                    <a:pt x="242152" y="173057"/>
                  </a:lnTo>
                  <a:cubicBezTo>
                    <a:pt x="210837" y="182060"/>
                    <a:pt x="186197" y="206830"/>
                    <a:pt x="177350" y="238210"/>
                  </a:cubicBezTo>
                  <a:lnTo>
                    <a:pt x="86034" y="238132"/>
                  </a:lnTo>
                  <a:lnTo>
                    <a:pt x="86034" y="178053"/>
                  </a:lnTo>
                  <a:lnTo>
                    <a:pt x="0" y="264087"/>
                  </a:lnTo>
                  <a:lnTo>
                    <a:pt x="86034" y="350108"/>
                  </a:lnTo>
                  <a:lnTo>
                    <a:pt x="86034" y="289378"/>
                  </a:lnTo>
                  <a:lnTo>
                    <a:pt x="177389" y="289456"/>
                  </a:lnTo>
                  <a:cubicBezTo>
                    <a:pt x="186275" y="320771"/>
                    <a:pt x="210877" y="345463"/>
                    <a:pt x="242152" y="354453"/>
                  </a:cubicBezTo>
                  <a:lnTo>
                    <a:pt x="242152" y="414767"/>
                  </a:lnTo>
                  <a:cubicBezTo>
                    <a:pt x="229142" y="424238"/>
                    <a:pt x="209263" y="444143"/>
                    <a:pt x="209263" y="467326"/>
                  </a:cubicBezTo>
                  <a:cubicBezTo>
                    <a:pt x="209263" y="499604"/>
                    <a:pt x="235712" y="525871"/>
                    <a:pt x="267990" y="525871"/>
                  </a:cubicBezTo>
                  <a:cubicBezTo>
                    <a:pt x="300267" y="525871"/>
                    <a:pt x="326664" y="499604"/>
                    <a:pt x="326664" y="467326"/>
                  </a:cubicBezTo>
                  <a:cubicBezTo>
                    <a:pt x="326664" y="444403"/>
                    <a:pt x="307201" y="424732"/>
                    <a:pt x="294192" y="415118"/>
                  </a:cubicBezTo>
                  <a:lnTo>
                    <a:pt x="294192" y="354453"/>
                  </a:lnTo>
                  <a:cubicBezTo>
                    <a:pt x="325402" y="345489"/>
                    <a:pt x="349991" y="320849"/>
                    <a:pt x="358915" y="289625"/>
                  </a:cubicBezTo>
                  <a:lnTo>
                    <a:pt x="450310" y="289703"/>
                  </a:lnTo>
                  <a:lnTo>
                    <a:pt x="450310" y="349783"/>
                  </a:lnTo>
                  <a:lnTo>
                    <a:pt x="536344" y="263748"/>
                  </a:lnTo>
                  <a:close/>
                </a:path>
              </a:pathLst>
            </a:custGeom>
            <a:grpFill/>
            <a:ln w="12700" cap="flat">
              <a:solidFill>
                <a:schemeClr val="accent2"/>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Freeform: Shape 86">
              <a:extLst>
                <a:ext uri="{FF2B5EF4-FFF2-40B4-BE49-F238E27FC236}">
                  <a16:creationId xmlns:a16="http://schemas.microsoft.com/office/drawing/2014/main" id="{D05B0EF8-B53A-4513-A030-65B43E901DE2}"/>
                </a:ext>
              </a:extLst>
            </p:cNvPr>
            <p:cNvSpPr/>
            <p:nvPr/>
          </p:nvSpPr>
          <p:spPr>
            <a:xfrm>
              <a:off x="9612556" y="2713688"/>
              <a:ext cx="130098" cy="130098"/>
            </a:xfrm>
            <a:custGeom>
              <a:avLst/>
              <a:gdLst/>
              <a:ahLst/>
              <a:cxnLst/>
              <a:rect l="0" t="0" r="0" b="0"/>
              <a:pathLst>
                <a:path w="130098" h="130098">
                  <a:moveTo>
                    <a:pt x="68406" y="0"/>
                  </a:moveTo>
                  <a:cubicBezTo>
                    <a:pt x="30690" y="0"/>
                    <a:pt x="0" y="30690"/>
                    <a:pt x="0" y="68406"/>
                  </a:cubicBezTo>
                  <a:cubicBezTo>
                    <a:pt x="0" y="106121"/>
                    <a:pt x="30690" y="136811"/>
                    <a:pt x="68406" y="136811"/>
                  </a:cubicBezTo>
                  <a:cubicBezTo>
                    <a:pt x="106121" y="136811"/>
                    <a:pt x="136811" y="106134"/>
                    <a:pt x="136811" y="68406"/>
                  </a:cubicBezTo>
                  <a:cubicBezTo>
                    <a:pt x="136811" y="30677"/>
                    <a:pt x="106121" y="0"/>
                    <a:pt x="68406" y="0"/>
                  </a:cubicBezTo>
                  <a:close/>
                </a:path>
              </a:pathLst>
            </a:custGeom>
            <a:grpFill/>
            <a:ln w="12700" cap="flat">
              <a:solidFill>
                <a:schemeClr val="accent2"/>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91" name="Group 90">
            <a:extLst>
              <a:ext uri="{FF2B5EF4-FFF2-40B4-BE49-F238E27FC236}">
                <a16:creationId xmlns:a16="http://schemas.microsoft.com/office/drawing/2014/main" id="{9CC1FDBD-93E5-4B56-AECD-28F1083D18DA}"/>
              </a:ext>
            </a:extLst>
          </p:cNvPr>
          <p:cNvGrpSpPr/>
          <p:nvPr/>
        </p:nvGrpSpPr>
        <p:grpSpPr>
          <a:xfrm>
            <a:off x="7421309" y="5236450"/>
            <a:ext cx="556019" cy="556015"/>
            <a:chOff x="8641081" y="5155259"/>
            <a:chExt cx="567168" cy="567164"/>
          </a:xfrm>
        </p:grpSpPr>
        <p:sp>
          <p:nvSpPr>
            <p:cNvPr id="92" name="Rectangle 91">
              <a:extLst>
                <a:ext uri="{FF2B5EF4-FFF2-40B4-BE49-F238E27FC236}">
                  <a16:creationId xmlns:a16="http://schemas.microsoft.com/office/drawing/2014/main" id="{8ACE21DD-2D2E-4B98-B273-4465CC82F942}"/>
                </a:ext>
              </a:extLst>
            </p:cNvPr>
            <p:cNvSpPr/>
            <p:nvPr/>
          </p:nvSpPr>
          <p:spPr bwMode="auto">
            <a:xfrm>
              <a:off x="8683103" y="5219700"/>
              <a:ext cx="491377" cy="342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3" name="Picture 92">
              <a:extLst>
                <a:ext uri="{FF2B5EF4-FFF2-40B4-BE49-F238E27FC236}">
                  <a16:creationId xmlns:a16="http://schemas.microsoft.com/office/drawing/2014/main" id="{AB844B5E-F256-4646-8747-FCB88B5E8F1D}"/>
                </a:ext>
              </a:extLst>
            </p:cNvPr>
            <p:cNvPicPr>
              <a:picLocks noChangeAspect="1"/>
            </p:cNvPicPr>
            <p:nvPr/>
          </p:nvPicPr>
          <p:blipFill>
            <a:blip r:embed="rId5"/>
            <a:stretch>
              <a:fillRect/>
            </a:stretch>
          </p:blipFill>
          <p:spPr>
            <a:xfrm>
              <a:off x="8641081" y="5155259"/>
              <a:ext cx="567168" cy="567164"/>
            </a:xfrm>
            <a:prstGeom prst="rect">
              <a:avLst/>
            </a:prstGeom>
          </p:spPr>
        </p:pic>
      </p:grpSp>
      <p:grpSp>
        <p:nvGrpSpPr>
          <p:cNvPr id="94" name="Group 93">
            <a:extLst>
              <a:ext uri="{FF2B5EF4-FFF2-40B4-BE49-F238E27FC236}">
                <a16:creationId xmlns:a16="http://schemas.microsoft.com/office/drawing/2014/main" id="{D7D4BDF6-2C74-42A2-A07B-18B11441FD14}"/>
              </a:ext>
            </a:extLst>
          </p:cNvPr>
          <p:cNvGrpSpPr/>
          <p:nvPr/>
        </p:nvGrpSpPr>
        <p:grpSpPr>
          <a:xfrm>
            <a:off x="8852334" y="5235298"/>
            <a:ext cx="556019" cy="556015"/>
            <a:chOff x="8641081" y="5155259"/>
            <a:chExt cx="567168" cy="567164"/>
          </a:xfrm>
        </p:grpSpPr>
        <p:sp>
          <p:nvSpPr>
            <p:cNvPr id="95" name="Rectangle 94">
              <a:extLst>
                <a:ext uri="{FF2B5EF4-FFF2-40B4-BE49-F238E27FC236}">
                  <a16:creationId xmlns:a16="http://schemas.microsoft.com/office/drawing/2014/main" id="{0D230C54-AC17-44B8-93D5-6104D06AC2D8}"/>
                </a:ext>
              </a:extLst>
            </p:cNvPr>
            <p:cNvSpPr/>
            <p:nvPr/>
          </p:nvSpPr>
          <p:spPr bwMode="auto">
            <a:xfrm>
              <a:off x="8683103" y="5219700"/>
              <a:ext cx="491377" cy="342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6" name="Picture 95">
              <a:extLst>
                <a:ext uri="{FF2B5EF4-FFF2-40B4-BE49-F238E27FC236}">
                  <a16:creationId xmlns:a16="http://schemas.microsoft.com/office/drawing/2014/main" id="{375229BC-D5DD-4EAB-8754-3981370BAF2E}"/>
                </a:ext>
              </a:extLst>
            </p:cNvPr>
            <p:cNvPicPr>
              <a:picLocks noChangeAspect="1"/>
            </p:cNvPicPr>
            <p:nvPr/>
          </p:nvPicPr>
          <p:blipFill>
            <a:blip r:embed="rId5"/>
            <a:stretch>
              <a:fillRect/>
            </a:stretch>
          </p:blipFill>
          <p:spPr>
            <a:xfrm>
              <a:off x="8641081" y="5155259"/>
              <a:ext cx="567168" cy="567164"/>
            </a:xfrm>
            <a:prstGeom prst="rect">
              <a:avLst/>
            </a:prstGeom>
          </p:spPr>
        </p:pic>
      </p:grpSp>
      <p:grpSp>
        <p:nvGrpSpPr>
          <p:cNvPr id="97" name="Group 96">
            <a:extLst>
              <a:ext uri="{FF2B5EF4-FFF2-40B4-BE49-F238E27FC236}">
                <a16:creationId xmlns:a16="http://schemas.microsoft.com/office/drawing/2014/main" id="{30A1EDA3-6357-4036-ABFF-52A0EBFB6348}"/>
              </a:ext>
            </a:extLst>
          </p:cNvPr>
          <p:cNvGrpSpPr/>
          <p:nvPr/>
        </p:nvGrpSpPr>
        <p:grpSpPr>
          <a:xfrm>
            <a:off x="10374711" y="5234146"/>
            <a:ext cx="556019" cy="556015"/>
            <a:chOff x="8641081" y="5155259"/>
            <a:chExt cx="567168" cy="567164"/>
          </a:xfrm>
        </p:grpSpPr>
        <p:sp>
          <p:nvSpPr>
            <p:cNvPr id="98" name="Rectangle 97">
              <a:extLst>
                <a:ext uri="{FF2B5EF4-FFF2-40B4-BE49-F238E27FC236}">
                  <a16:creationId xmlns:a16="http://schemas.microsoft.com/office/drawing/2014/main" id="{ADE8CFB5-80D7-4459-AA17-435E6C4776F1}"/>
                </a:ext>
              </a:extLst>
            </p:cNvPr>
            <p:cNvSpPr/>
            <p:nvPr/>
          </p:nvSpPr>
          <p:spPr bwMode="auto">
            <a:xfrm>
              <a:off x="8683103" y="5219700"/>
              <a:ext cx="491377" cy="3429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9" name="Picture 98">
              <a:extLst>
                <a:ext uri="{FF2B5EF4-FFF2-40B4-BE49-F238E27FC236}">
                  <a16:creationId xmlns:a16="http://schemas.microsoft.com/office/drawing/2014/main" id="{6FD66ABE-6A91-49C3-8DF9-9A2799816AAA}"/>
                </a:ext>
              </a:extLst>
            </p:cNvPr>
            <p:cNvPicPr>
              <a:picLocks noChangeAspect="1"/>
            </p:cNvPicPr>
            <p:nvPr/>
          </p:nvPicPr>
          <p:blipFill>
            <a:blip r:embed="rId5"/>
            <a:stretch>
              <a:fillRect/>
            </a:stretch>
          </p:blipFill>
          <p:spPr>
            <a:xfrm>
              <a:off x="8641081" y="5155259"/>
              <a:ext cx="567168" cy="567164"/>
            </a:xfrm>
            <a:prstGeom prst="rect">
              <a:avLst/>
            </a:prstGeom>
          </p:spPr>
        </p:pic>
      </p:grpSp>
      <p:pic>
        <p:nvPicPr>
          <p:cNvPr id="43" name="Graphic 42">
            <a:extLst>
              <a:ext uri="{FF2B5EF4-FFF2-40B4-BE49-F238E27FC236}">
                <a16:creationId xmlns:a16="http://schemas.microsoft.com/office/drawing/2014/main" id="{794C3CAF-CF09-4419-A363-93BDC34E23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0051" y="2584767"/>
            <a:ext cx="723586" cy="697916"/>
          </a:xfrm>
          <a:prstGeom prst="rect">
            <a:avLst/>
          </a:prstGeom>
        </p:spPr>
      </p:pic>
      <p:sp>
        <p:nvSpPr>
          <p:cNvPr id="4" name="TextBox 3">
            <a:extLst>
              <a:ext uri="{FF2B5EF4-FFF2-40B4-BE49-F238E27FC236}">
                <a16:creationId xmlns:a16="http://schemas.microsoft.com/office/drawing/2014/main" id="{917B4891-AB29-4971-B9DE-43C39BA2DC15}"/>
              </a:ext>
            </a:extLst>
          </p:cNvPr>
          <p:cNvSpPr txBox="1"/>
          <p:nvPr/>
        </p:nvSpPr>
        <p:spPr>
          <a:xfrm>
            <a:off x="269240" y="6053777"/>
            <a:ext cx="4458015"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B900"/>
                </a:solidFill>
                <a:effectLst/>
                <a:uLnTx/>
                <a:uFillTx/>
                <a:latin typeface="Segoe UI Semilight"/>
                <a:ea typeface="+mn-ea"/>
                <a:cs typeface="+mn-cs"/>
              </a:rPr>
              <a:t>* Only in Azure, more at aka.ms/</a:t>
            </a:r>
            <a:r>
              <a:rPr kumimoji="0" lang="en-US" sz="2000" b="0" i="0" u="none" strike="noStrike" kern="1200" cap="none" spc="0" normalizeH="0" baseline="0" noProof="0" dirty="0" err="1">
                <a:ln>
                  <a:noFill/>
                </a:ln>
                <a:solidFill>
                  <a:srgbClr val="FFB900"/>
                </a:solidFill>
                <a:effectLst/>
                <a:uLnTx/>
                <a:uFillTx/>
                <a:latin typeface="Segoe UI Semilight"/>
                <a:ea typeface="+mn-ea"/>
                <a:cs typeface="+mn-cs"/>
              </a:rPr>
              <a:t>lbaz</a:t>
            </a:r>
            <a:r>
              <a:rPr kumimoji="0" lang="en-US" sz="2000" b="0" i="0" u="none" strike="noStrike" kern="1200" cap="none" spc="0" normalizeH="0" baseline="0" noProof="0" dirty="0">
                <a:ln>
                  <a:noFill/>
                </a:ln>
                <a:solidFill>
                  <a:srgbClr val="FFB900"/>
                </a:solidFill>
                <a:effectLst/>
                <a:uLnTx/>
                <a:uFillTx/>
                <a:latin typeface="Segoe UI Semilight"/>
                <a:ea typeface="+mn-ea"/>
                <a:cs typeface="+mn-cs"/>
              </a:rPr>
              <a:t> </a:t>
            </a:r>
          </a:p>
        </p:txBody>
      </p:sp>
      <p:cxnSp>
        <p:nvCxnSpPr>
          <p:cNvPr id="44" name="Straight Connector 43">
            <a:extLst>
              <a:ext uri="{FF2B5EF4-FFF2-40B4-BE49-F238E27FC236}">
                <a16:creationId xmlns:a16="http://schemas.microsoft.com/office/drawing/2014/main" id="{62454051-A560-448B-86EA-FD8C9E02F0E5}"/>
              </a:ext>
            </a:extLst>
          </p:cNvPr>
          <p:cNvCxnSpPr/>
          <p:nvPr/>
        </p:nvCxnSpPr>
        <p:spPr>
          <a:xfrm>
            <a:off x="9147616" y="2055928"/>
            <a:ext cx="0" cy="438340"/>
          </a:xfrm>
          <a:prstGeom prst="line">
            <a:avLst/>
          </a:prstGeom>
          <a:ln w="28575">
            <a:solidFill>
              <a:schemeClr val="accent4"/>
            </a:solidFill>
            <a:head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565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250"/>
                                        <p:tgtEl>
                                          <p:spTgt spid="6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250"/>
                                        <p:tgtEl>
                                          <p:spTgt spid="61"/>
                                        </p:tgtEl>
                                      </p:cBhvr>
                                    </p:animEffect>
                                  </p:childTnLst>
                                </p:cTn>
                              </p:par>
                            </p:childTnLst>
                          </p:cTn>
                        </p:par>
                        <p:par>
                          <p:cTn id="11" fill="hold">
                            <p:stCondLst>
                              <p:cond delay="250"/>
                            </p:stCondLst>
                            <p:childTnLst>
                              <p:par>
                                <p:cTn id="12" presetID="22" presetClass="entr" presetSubtype="1" fill="hold" nodeType="after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wipe(up)">
                                      <p:cBhvr>
                                        <p:cTn id="14" dur="250"/>
                                        <p:tgtEl>
                                          <p:spTgt spid="7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250"/>
                                        <p:tgtEl>
                                          <p:spTgt spid="5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250"/>
                                        <p:tgtEl>
                                          <p:spTgt spid="56"/>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up)">
                                      <p:cBhvr>
                                        <p:cTn id="24" dur="250"/>
                                        <p:tgtEl>
                                          <p:spTgt spid="7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250"/>
                                        <p:tgtEl>
                                          <p:spTgt spid="6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wipe(left)">
                                      <p:cBhvr>
                                        <p:cTn id="30" dur="250"/>
                                        <p:tgtEl>
                                          <p:spTgt spid="6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250"/>
                                        <p:tgtEl>
                                          <p:spTgt spid="70"/>
                                        </p:tgtEl>
                                      </p:cBhvr>
                                    </p:animEffect>
                                    <p:set>
                                      <p:cBhvr>
                                        <p:cTn id="35" dur="1" fill="hold">
                                          <p:stCondLst>
                                            <p:cond delay="249"/>
                                          </p:stCondLst>
                                        </p:cTn>
                                        <p:tgtEl>
                                          <p:spTgt spid="70"/>
                                        </p:tgtEl>
                                        <p:attrNameLst>
                                          <p:attrName>style.visibility</p:attrName>
                                        </p:attrNameLst>
                                      </p:cBhvr>
                                      <p:to>
                                        <p:strVal val="hidden"/>
                                      </p:to>
                                    </p:set>
                                  </p:childTnLst>
                                </p:cTn>
                              </p:par>
                            </p:childTnLst>
                          </p:cTn>
                        </p:par>
                        <p:par>
                          <p:cTn id="36" fill="hold">
                            <p:stCondLst>
                              <p:cond delay="250"/>
                            </p:stCondLst>
                            <p:childTnLst>
                              <p:par>
                                <p:cTn id="37" presetID="1" presetClass="exit" presetSubtype="0" fill="hold" nodeType="afterEffect">
                                  <p:stCondLst>
                                    <p:cond delay="0"/>
                                  </p:stCondLst>
                                  <p:childTnLst>
                                    <p:set>
                                      <p:cBhvr>
                                        <p:cTn id="38" dur="1" fill="hold">
                                          <p:stCondLst>
                                            <p:cond delay="0"/>
                                          </p:stCondLst>
                                        </p:cTn>
                                        <p:tgtEl>
                                          <p:spTgt spid="44"/>
                                        </p:tgtEl>
                                        <p:attrNameLst>
                                          <p:attrName>style.visibility</p:attrName>
                                        </p:attrNameLst>
                                      </p:cBhvr>
                                      <p:to>
                                        <p:strVal val="hidden"/>
                                      </p:to>
                                    </p:set>
                                  </p:childTnLst>
                                </p:cTn>
                              </p:par>
                            </p:childTnLst>
                          </p:cTn>
                        </p:par>
                        <p:par>
                          <p:cTn id="39" fill="hold">
                            <p:stCondLst>
                              <p:cond delay="250"/>
                            </p:stCondLst>
                            <p:childTnLst>
                              <p:par>
                                <p:cTn id="40" presetID="10" presetClass="entr" presetSubtype="0" fill="hold" grpId="0" nodeType="after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par>
                                <p:cTn id="45" presetID="42" presetClass="path" presetSubtype="0" accel="50000" decel="50000" fill="hold" grpId="1" nodeType="withEffect">
                                  <p:stCondLst>
                                    <p:cond delay="0"/>
                                  </p:stCondLst>
                                  <p:childTnLst>
                                    <p:animMotion origin="layout" path="M -4.4192E-6 1.27099E-6 L 0.13978 -0.00068 " pathEditMode="relative" rAng="0" ptsTypes="AA">
                                      <p:cBhvr>
                                        <p:cTn id="46" dur="1000" fill="hold"/>
                                        <p:tgtEl>
                                          <p:spTgt spid="75"/>
                                        </p:tgtEl>
                                        <p:attrNameLst>
                                          <p:attrName>ppt_x</p:attrName>
                                          <p:attrName>ppt_y</p:attrName>
                                        </p:attrNameLst>
                                      </p:cBhvr>
                                      <p:rCtr x="6982" y="-45"/>
                                    </p:animMotion>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42" presetClass="path" presetSubtype="0" accel="50000" decel="50000" fill="hold" grpId="1" nodeType="withEffect">
                                  <p:stCondLst>
                                    <p:cond delay="0"/>
                                  </p:stCondLst>
                                  <p:childTnLst>
                                    <p:animMotion origin="layout" path="M -4.4192E-6 1.27099E-6 L -0.14194 0.00159 " pathEditMode="relative" rAng="0" ptsTypes="AA">
                                      <p:cBhvr>
                                        <p:cTn id="50" dur="1000" fill="hold"/>
                                        <p:tgtEl>
                                          <p:spTgt spid="76"/>
                                        </p:tgtEl>
                                        <p:attrNameLst>
                                          <p:attrName>ppt_x</p:attrName>
                                          <p:attrName>ppt_y</p:attrName>
                                        </p:attrNameLst>
                                      </p:cBhvr>
                                      <p:rCtr x="-7097" y="68"/>
                                    </p:animMotion>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42" presetClass="path" presetSubtype="0" accel="50000" decel="50000" fill="hold" nodeType="withEffect">
                                  <p:stCondLst>
                                    <p:cond delay="0"/>
                                  </p:stCondLst>
                                  <p:childTnLst>
                                    <p:animMotion origin="layout" path="M 8.78223E-7 -3.28189E-6 L -0.14156 0.00137 " pathEditMode="relative" rAng="0" ptsTypes="AA">
                                      <p:cBhvr>
                                        <p:cTn id="56" dur="1000" fill="hold"/>
                                        <p:tgtEl>
                                          <p:spTgt spid="73"/>
                                        </p:tgtEl>
                                        <p:attrNameLst>
                                          <p:attrName>ppt_x</p:attrName>
                                          <p:attrName>ppt_y</p:attrName>
                                        </p:attrNameLst>
                                      </p:cBhvr>
                                      <p:rCtr x="-7085" y="68"/>
                                    </p:animMotion>
                                  </p:childTnLst>
                                </p:cTn>
                              </p:par>
                              <p:par>
                                <p:cTn id="57" presetID="42" presetClass="path" presetSubtype="0" accel="50000" decel="50000" fill="hold" nodeType="withEffect">
                                  <p:stCondLst>
                                    <p:cond delay="0"/>
                                  </p:stCondLst>
                                  <p:childTnLst>
                                    <p:animMotion origin="layout" path="M 8.78223E-7 -3.28189E-6 L 0.14016 0.00091 " pathEditMode="relative" rAng="0" ptsTypes="AA">
                                      <p:cBhvr>
                                        <p:cTn id="58" dur="1000" fill="hold"/>
                                        <p:tgtEl>
                                          <p:spTgt spid="34"/>
                                        </p:tgtEl>
                                        <p:attrNameLst>
                                          <p:attrName>ppt_x</p:attrName>
                                          <p:attrName>ppt_y</p:attrName>
                                        </p:attrNameLst>
                                      </p:cBhvr>
                                      <p:rCtr x="7008" y="45"/>
                                    </p:animMotion>
                                  </p:childTnLst>
                                </p:cTn>
                              </p:par>
                            </p:childTnLst>
                          </p:cTn>
                        </p:par>
                        <p:par>
                          <p:cTn id="59" fill="hold">
                            <p:stCondLst>
                              <p:cond delay="1250"/>
                            </p:stCondLst>
                            <p:childTnLst>
                              <p:par>
                                <p:cTn id="60" presetID="10" presetClass="entr" presetSubtype="0" fill="hold" grpId="0" nodeType="afterEffect">
                                  <p:stCondLst>
                                    <p:cond delay="0"/>
                                  </p:stCondLst>
                                  <p:childTnLst>
                                    <p:set>
                                      <p:cBhvr>
                                        <p:cTn id="61" dur="1" fill="hold">
                                          <p:stCondLst>
                                            <p:cond delay="0"/>
                                          </p:stCondLst>
                                        </p:cTn>
                                        <p:tgtEl>
                                          <p:spTgt spid="77"/>
                                        </p:tgtEl>
                                        <p:attrNameLst>
                                          <p:attrName>style.visibility</p:attrName>
                                        </p:attrNameLst>
                                      </p:cBhvr>
                                      <p:to>
                                        <p:strVal val="visible"/>
                                      </p:to>
                                    </p:set>
                                    <p:animEffect transition="in" filter="fade">
                                      <p:cBhvr>
                                        <p:cTn id="6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61" grpId="0"/>
      <p:bldP spid="62" grpId="0"/>
      <p:bldP spid="68" grpId="0"/>
      <p:bldP spid="69" grpId="0"/>
      <p:bldP spid="70" grpId="0"/>
      <p:bldP spid="74" grpId="0" animBg="1"/>
      <p:bldP spid="75" grpId="0" animBg="1"/>
      <p:bldP spid="75" grpId="1" animBg="1"/>
      <p:bldP spid="76" grpId="0" animBg="1"/>
      <p:bldP spid="76" grpId="1" animBg="1"/>
      <p:bldP spid="7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301378" cy="899665"/>
          </a:xfrm>
        </p:spPr>
        <p:txBody>
          <a:bodyPr/>
          <a:lstStyle/>
          <a:p>
            <a:r>
              <a:rPr lang="en-US" sz="4000">
                <a:solidFill>
                  <a:schemeClr val="bg1"/>
                </a:solidFill>
              </a:rPr>
              <a:t>Robust networking infrastructure services </a:t>
            </a:r>
          </a:p>
        </p:txBody>
      </p:sp>
      <p:grpSp>
        <p:nvGrpSpPr>
          <p:cNvPr id="3" name="Group 2">
            <a:extLst>
              <a:ext uri="{FF2B5EF4-FFF2-40B4-BE49-F238E27FC236}">
                <a16:creationId xmlns:a16="http://schemas.microsoft.com/office/drawing/2014/main" id="{F1B54248-D6D9-4126-ADAD-B1FB7F615C63}"/>
              </a:ext>
            </a:extLst>
          </p:cNvPr>
          <p:cNvGrpSpPr/>
          <p:nvPr/>
        </p:nvGrpSpPr>
        <p:grpSpPr>
          <a:xfrm>
            <a:off x="6556820" y="379792"/>
            <a:ext cx="2286000" cy="1993432"/>
            <a:chOff x="6556820" y="379792"/>
            <a:chExt cx="2286000" cy="1993432"/>
          </a:xfrm>
        </p:grpSpPr>
        <p:sp>
          <p:nvSpPr>
            <p:cNvPr id="7" name="TextBox 6">
              <a:extLst>
                <a:ext uri="{FF2B5EF4-FFF2-40B4-BE49-F238E27FC236}">
                  <a16:creationId xmlns:a16="http://schemas.microsoft.com/office/drawing/2014/main" id="{EE87CACE-0DFE-4CE1-90FC-6D5D583EAF77}"/>
                </a:ext>
              </a:extLst>
            </p:cNvPr>
            <p:cNvSpPr txBox="1"/>
            <p:nvPr/>
          </p:nvSpPr>
          <p:spPr>
            <a:xfrm>
              <a:off x="6556820" y="104281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Load Balancer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Deliver high availability and network performance to your applications</a:t>
              </a:r>
            </a:p>
          </p:txBody>
        </p:sp>
        <p:pic>
          <p:nvPicPr>
            <p:cNvPr id="54" name="Picture 53">
              <a:extLst>
                <a:ext uri="{FF2B5EF4-FFF2-40B4-BE49-F238E27FC236}">
                  <a16:creationId xmlns:a16="http://schemas.microsoft.com/office/drawing/2014/main" id="{CD58385A-1F44-4C7D-8917-EA3501F2BAE2}"/>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16654" y="379792"/>
              <a:ext cx="566331" cy="566331"/>
            </a:xfrm>
            <a:prstGeom prst="rect">
              <a:avLst/>
            </a:prstGeom>
          </p:spPr>
        </p:pic>
      </p:grpSp>
      <p:grpSp>
        <p:nvGrpSpPr>
          <p:cNvPr id="17" name="Group 16">
            <a:extLst>
              <a:ext uri="{FF2B5EF4-FFF2-40B4-BE49-F238E27FC236}">
                <a16:creationId xmlns:a16="http://schemas.microsoft.com/office/drawing/2014/main" id="{D9FE383B-73B5-4C21-BBC9-7A71E110CB09}"/>
              </a:ext>
            </a:extLst>
          </p:cNvPr>
          <p:cNvGrpSpPr/>
          <p:nvPr/>
        </p:nvGrpSpPr>
        <p:grpSpPr>
          <a:xfrm>
            <a:off x="9736899" y="2854536"/>
            <a:ext cx="2286000" cy="1997709"/>
            <a:chOff x="9807941" y="2933445"/>
            <a:chExt cx="2286000" cy="1997709"/>
          </a:xfrm>
        </p:grpSpPr>
        <p:sp>
          <p:nvSpPr>
            <p:cNvPr id="11" name="TextBox 10">
              <a:extLst>
                <a:ext uri="{FF2B5EF4-FFF2-40B4-BE49-F238E27FC236}">
                  <a16:creationId xmlns:a16="http://schemas.microsoft.com/office/drawing/2014/main" id="{DA73D96E-4DBB-4747-9ED2-BB7EEBEE309C}"/>
                </a:ext>
              </a:extLst>
            </p:cNvPr>
            <p:cNvSpPr txBox="1"/>
            <p:nvPr/>
          </p:nvSpPr>
          <p:spPr>
            <a:xfrm>
              <a:off x="9807941" y="360074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Content Delivery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Ensure secure, reliable content delivery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with broad global reach</a:t>
              </a:r>
            </a:p>
          </p:txBody>
        </p:sp>
        <p:pic>
          <p:nvPicPr>
            <p:cNvPr id="55" name="Picture 54">
              <a:extLst>
                <a:ext uri="{FF2B5EF4-FFF2-40B4-BE49-F238E27FC236}">
                  <a16:creationId xmlns:a16="http://schemas.microsoft.com/office/drawing/2014/main" id="{0AE61A9D-C890-4EED-949F-B824220D19BE}"/>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2747" y="2933445"/>
              <a:ext cx="667307" cy="667304"/>
            </a:xfrm>
            <a:prstGeom prst="rect">
              <a:avLst/>
            </a:prstGeom>
          </p:spPr>
        </p:pic>
      </p:grpSp>
      <p:grpSp>
        <p:nvGrpSpPr>
          <p:cNvPr id="13" name="Group 12">
            <a:extLst>
              <a:ext uri="{FF2B5EF4-FFF2-40B4-BE49-F238E27FC236}">
                <a16:creationId xmlns:a16="http://schemas.microsoft.com/office/drawing/2014/main" id="{BD526D3B-E83B-429F-9456-9BA8ABA0CD12}"/>
              </a:ext>
            </a:extLst>
          </p:cNvPr>
          <p:cNvGrpSpPr/>
          <p:nvPr/>
        </p:nvGrpSpPr>
        <p:grpSpPr>
          <a:xfrm>
            <a:off x="8688161" y="379791"/>
            <a:ext cx="2286000" cy="2264276"/>
            <a:chOff x="8688161" y="379791"/>
            <a:chExt cx="2286000" cy="2264276"/>
          </a:xfrm>
        </p:grpSpPr>
        <p:sp>
          <p:nvSpPr>
            <p:cNvPr id="10" name="TextBox 9">
              <a:extLst>
                <a:ext uri="{FF2B5EF4-FFF2-40B4-BE49-F238E27FC236}">
                  <a16:creationId xmlns:a16="http://schemas.microsoft.com/office/drawing/2014/main" id="{1D3068DD-705F-4679-8556-21CC372D213C}"/>
                </a:ext>
              </a:extLst>
            </p:cNvPr>
            <p:cNvSpPr txBox="1"/>
            <p:nvPr/>
          </p:nvSpPr>
          <p:spPr>
            <a:xfrm>
              <a:off x="8688161" y="1042819"/>
              <a:ext cx="2286000" cy="1601248"/>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 Gateway/WAF</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Build scalable and highly-available web front ends in Azure </a:t>
              </a:r>
            </a:p>
            <a:p>
              <a:pPr marL="0" marR="0" lvl="0" indent="0" algn="ctr" defTabSz="896354" rtl="0" eaLnBrk="1" fontAlgn="auto" latinLnBrk="0" hangingPunct="1">
                <a:lnSpc>
                  <a:spcPct val="90000"/>
                </a:lnSpc>
                <a:spcBef>
                  <a:spcPts val="0"/>
                </a:spcBef>
                <a:spcAft>
                  <a:spcPts val="576"/>
                </a:spcAft>
                <a:buClrTx/>
                <a:buSzTx/>
                <a:buFontTx/>
                <a:buNone/>
                <a:tabLst/>
                <a:defRPr/>
              </a:pPr>
              <a:endParaRPr kumimoji="0" lang="en-US" sz="1400" b="1" i="0" u="none" strike="noStrike" kern="1200" cap="none" spc="0" normalizeH="0" baseline="0" noProof="0">
                <a:ln>
                  <a:noFill/>
                </a:ln>
                <a:solidFill>
                  <a:srgbClr val="3E3D4D"/>
                </a:solidFill>
                <a:effectLst/>
                <a:uLnTx/>
                <a:uFillTx/>
                <a:latin typeface="Segoe UI"/>
                <a:ea typeface="+mn-ea"/>
                <a:cs typeface="Segoe UI" panose="020B0502040204020203" pitchFamily="34" charset="0"/>
              </a:endParaRPr>
            </a:p>
          </p:txBody>
        </p:sp>
        <p:pic>
          <p:nvPicPr>
            <p:cNvPr id="56" name="Picture 55">
              <a:extLst>
                <a:ext uri="{FF2B5EF4-FFF2-40B4-BE49-F238E27FC236}">
                  <a16:creationId xmlns:a16="http://schemas.microsoft.com/office/drawing/2014/main" id="{C773601B-EE21-44C8-81EF-6F817438BC1E}"/>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60680" y="379791"/>
              <a:ext cx="566331" cy="566331"/>
            </a:xfrm>
            <a:prstGeom prst="rect">
              <a:avLst/>
            </a:prstGeom>
          </p:spPr>
        </p:pic>
      </p:grpSp>
      <p:grpSp>
        <p:nvGrpSpPr>
          <p:cNvPr id="16" name="Group 15">
            <a:extLst>
              <a:ext uri="{FF2B5EF4-FFF2-40B4-BE49-F238E27FC236}">
                <a16:creationId xmlns:a16="http://schemas.microsoft.com/office/drawing/2014/main" id="{875759BB-C12E-4FFA-A1D2-B92B5E00272C}"/>
              </a:ext>
            </a:extLst>
          </p:cNvPr>
          <p:cNvGrpSpPr/>
          <p:nvPr/>
        </p:nvGrpSpPr>
        <p:grpSpPr>
          <a:xfrm>
            <a:off x="7557846" y="2956062"/>
            <a:ext cx="2286000" cy="1595231"/>
            <a:chOff x="7557846" y="2956062"/>
            <a:chExt cx="2286000" cy="1595231"/>
          </a:xfrm>
        </p:grpSpPr>
        <p:sp>
          <p:nvSpPr>
            <p:cNvPr id="8" name="TextBox 7">
              <a:extLst>
                <a:ext uri="{FF2B5EF4-FFF2-40B4-BE49-F238E27FC236}">
                  <a16:creationId xmlns:a16="http://schemas.microsoft.com/office/drawing/2014/main" id="{5F5AFAC7-8CBD-40A4-86B6-995E0D357E20}"/>
                </a:ext>
              </a:extLst>
            </p:cNvPr>
            <p:cNvSpPr txBox="1"/>
            <p:nvPr/>
          </p:nvSpPr>
          <p:spPr>
            <a:xfrm>
              <a:off x="7557846" y="3608687"/>
              <a:ext cx="2286000" cy="942606"/>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DNS</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Host your DNS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domain in Azure</a:t>
              </a:r>
            </a:p>
          </p:txBody>
        </p:sp>
        <p:pic>
          <p:nvPicPr>
            <p:cNvPr id="57" name="Picture 56">
              <a:extLst>
                <a:ext uri="{FF2B5EF4-FFF2-40B4-BE49-F238E27FC236}">
                  <a16:creationId xmlns:a16="http://schemas.microsoft.com/office/drawing/2014/main" id="{74F7E149-3253-4847-BA26-58AB34F6C414}"/>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04995" y="2956062"/>
              <a:ext cx="566331" cy="566331"/>
            </a:xfrm>
            <a:prstGeom prst="rect">
              <a:avLst/>
            </a:prstGeom>
          </p:spPr>
        </p:pic>
      </p:grpSp>
      <p:grpSp>
        <p:nvGrpSpPr>
          <p:cNvPr id="18" name="Group 17">
            <a:extLst>
              <a:ext uri="{FF2B5EF4-FFF2-40B4-BE49-F238E27FC236}">
                <a16:creationId xmlns:a16="http://schemas.microsoft.com/office/drawing/2014/main" id="{C7463F65-1951-4170-A02E-F3AE1368929B}"/>
              </a:ext>
            </a:extLst>
          </p:cNvPr>
          <p:cNvGrpSpPr/>
          <p:nvPr/>
        </p:nvGrpSpPr>
        <p:grpSpPr>
          <a:xfrm>
            <a:off x="4425478" y="5107280"/>
            <a:ext cx="2286000" cy="1800106"/>
            <a:chOff x="4425478" y="5107280"/>
            <a:chExt cx="2286000" cy="1800106"/>
          </a:xfrm>
        </p:grpSpPr>
        <p:sp>
          <p:nvSpPr>
            <p:cNvPr id="6" name="TextBox 5">
              <a:extLst>
                <a:ext uri="{FF2B5EF4-FFF2-40B4-BE49-F238E27FC236}">
                  <a16:creationId xmlns:a16="http://schemas.microsoft.com/office/drawing/2014/main" id="{073AA9B7-EB44-4496-B816-155F764895E1}"/>
                </a:ext>
              </a:extLst>
            </p:cNvPr>
            <p:cNvSpPr txBox="1"/>
            <p:nvPr/>
          </p:nvSpPr>
          <p:spPr>
            <a:xfrm>
              <a:off x="4425478"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Traffic Manager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Route incoming traffic for high performance and availability</a:t>
              </a:r>
            </a:p>
          </p:txBody>
        </p:sp>
        <p:pic>
          <p:nvPicPr>
            <p:cNvPr id="58" name="Picture 57">
              <a:extLst>
                <a:ext uri="{FF2B5EF4-FFF2-40B4-BE49-F238E27FC236}">
                  <a16:creationId xmlns:a16="http://schemas.microsoft.com/office/drawing/2014/main" id="{CF98883C-8500-4CDE-9A1D-408AAD5EBD44}"/>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5312" y="5107280"/>
              <a:ext cx="566331" cy="566329"/>
            </a:xfrm>
            <a:prstGeom prst="rect">
              <a:avLst/>
            </a:prstGeom>
          </p:spPr>
        </p:pic>
      </p:grpSp>
      <p:grpSp>
        <p:nvGrpSpPr>
          <p:cNvPr id="2" name="Group 1">
            <a:extLst>
              <a:ext uri="{FF2B5EF4-FFF2-40B4-BE49-F238E27FC236}">
                <a16:creationId xmlns:a16="http://schemas.microsoft.com/office/drawing/2014/main" id="{97BAEF22-612C-4FA7-BA30-0DC4F230DA78}"/>
              </a:ext>
            </a:extLst>
          </p:cNvPr>
          <p:cNvGrpSpPr/>
          <p:nvPr/>
        </p:nvGrpSpPr>
        <p:grpSpPr>
          <a:xfrm>
            <a:off x="4269716" y="353306"/>
            <a:ext cx="2286000" cy="2284532"/>
            <a:chOff x="4425478" y="476490"/>
            <a:chExt cx="2286000" cy="2284532"/>
          </a:xfrm>
        </p:grpSpPr>
        <p:sp>
          <p:nvSpPr>
            <p:cNvPr id="4" name="TextBox 3">
              <a:extLst>
                <a:ext uri="{FF2B5EF4-FFF2-40B4-BE49-F238E27FC236}">
                  <a16:creationId xmlns:a16="http://schemas.microsoft.com/office/drawing/2014/main" id="{F031BA82-8C7D-404E-B1D5-62C73050357C}"/>
                </a:ext>
              </a:extLst>
            </p:cNvPr>
            <p:cNvSpPr txBox="1"/>
            <p:nvPr/>
          </p:nvSpPr>
          <p:spPr>
            <a:xfrm>
              <a:off x="4425478" y="1042819"/>
              <a:ext cx="2286000" cy="1718203"/>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Provision private networks, optionally connect to on premise datacenters. NSG, User Defined Routes, &amp; IP addresses.</a:t>
              </a:r>
            </a:p>
          </p:txBody>
        </p:sp>
        <p:pic>
          <p:nvPicPr>
            <p:cNvPr id="59" name="Picture 58">
              <a:extLst>
                <a:ext uri="{FF2B5EF4-FFF2-40B4-BE49-F238E27FC236}">
                  <a16:creationId xmlns:a16="http://schemas.microsoft.com/office/drawing/2014/main" id="{815C9863-4477-40A7-BCA2-8043DC4DE452}"/>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79893" y="476490"/>
              <a:ext cx="566331" cy="566329"/>
            </a:xfrm>
            <a:prstGeom prst="rect">
              <a:avLst/>
            </a:prstGeom>
          </p:spPr>
        </p:pic>
      </p:grpSp>
      <p:grpSp>
        <p:nvGrpSpPr>
          <p:cNvPr id="14" name="Group 13">
            <a:extLst>
              <a:ext uri="{FF2B5EF4-FFF2-40B4-BE49-F238E27FC236}">
                <a16:creationId xmlns:a16="http://schemas.microsoft.com/office/drawing/2014/main" id="{C67CD803-B0C3-4B91-B0FB-C3E1C56CC1CF}"/>
              </a:ext>
            </a:extLst>
          </p:cNvPr>
          <p:cNvGrpSpPr/>
          <p:nvPr/>
        </p:nvGrpSpPr>
        <p:grpSpPr>
          <a:xfrm>
            <a:off x="3535523" y="2924805"/>
            <a:ext cx="2286000" cy="1812449"/>
            <a:chOff x="3535523" y="2924805"/>
            <a:chExt cx="2286000" cy="1812449"/>
          </a:xfrm>
        </p:grpSpPr>
        <p:sp>
          <p:nvSpPr>
            <p:cNvPr id="32" name="TextBox 31">
              <a:extLst>
                <a:ext uri="{FF2B5EF4-FFF2-40B4-BE49-F238E27FC236}">
                  <a16:creationId xmlns:a16="http://schemas.microsoft.com/office/drawing/2014/main" id="{246E6CF2-AE11-AF48-809D-9244ED2DC6FE}"/>
                </a:ext>
              </a:extLst>
            </p:cNvPr>
            <p:cNvSpPr txBox="1"/>
            <p:nvPr/>
          </p:nvSpPr>
          <p:spPr>
            <a:xfrm>
              <a:off x="3535523" y="3600749"/>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DDoS Protection</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Protect your Azure resources from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DDoS attacks</a:t>
              </a:r>
            </a:p>
          </p:txBody>
        </p:sp>
        <p:pic>
          <p:nvPicPr>
            <p:cNvPr id="60" name="Picture 59">
              <a:extLst>
                <a:ext uri="{FF2B5EF4-FFF2-40B4-BE49-F238E27FC236}">
                  <a16:creationId xmlns:a16="http://schemas.microsoft.com/office/drawing/2014/main" id="{68D990B6-3119-457B-AA14-65190214A03A}"/>
                </a:ext>
              </a:extLst>
            </p:cNvPr>
            <p:cNvPicPr>
              <a:picLocks noChangeAspect="1"/>
            </p:cNvPicPr>
            <p:nvPr/>
          </p:nvPicPr>
          <p:blipFill>
            <a:blip r:embed="rId9">
              <a:duotone>
                <a:prstClr val="black"/>
                <a:schemeClr val="accent1">
                  <a:tint val="45000"/>
                  <a:satMod val="400000"/>
                </a:schemeClr>
              </a:duotone>
            </a:blip>
            <a:stretch>
              <a:fillRect/>
            </a:stretch>
          </p:blipFill>
          <p:spPr>
            <a:xfrm>
              <a:off x="4365448" y="2924805"/>
              <a:ext cx="626150" cy="662983"/>
            </a:xfrm>
            <a:prstGeom prst="rect">
              <a:avLst/>
            </a:prstGeom>
          </p:spPr>
        </p:pic>
      </p:grpSp>
      <p:grpSp>
        <p:nvGrpSpPr>
          <p:cNvPr id="23" name="Group 22">
            <a:extLst>
              <a:ext uri="{FF2B5EF4-FFF2-40B4-BE49-F238E27FC236}">
                <a16:creationId xmlns:a16="http://schemas.microsoft.com/office/drawing/2014/main" id="{5656E4B9-C4BA-4DE9-92ED-B44178DE61A7}"/>
              </a:ext>
            </a:extLst>
          </p:cNvPr>
          <p:cNvGrpSpPr/>
          <p:nvPr/>
        </p:nvGrpSpPr>
        <p:grpSpPr>
          <a:xfrm>
            <a:off x="8688161" y="5107280"/>
            <a:ext cx="2286000" cy="1800106"/>
            <a:chOff x="8688161" y="5107280"/>
            <a:chExt cx="2286000" cy="1800106"/>
          </a:xfrm>
        </p:grpSpPr>
        <p:sp>
          <p:nvSpPr>
            <p:cNvPr id="12" name="TextBox 11">
              <a:extLst>
                <a:ext uri="{FF2B5EF4-FFF2-40B4-BE49-F238E27FC236}">
                  <a16:creationId xmlns:a16="http://schemas.microsoft.com/office/drawing/2014/main" id="{6B409CA5-6DBB-4D69-9892-9292C6EFCA90}"/>
                </a:ext>
              </a:extLst>
            </p:cNvPr>
            <p:cNvSpPr txBox="1"/>
            <p:nvPr/>
          </p:nvSpPr>
          <p:spPr>
            <a:xfrm>
              <a:off x="8688161"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 Watcher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Network performance monitoring and diagnostics solution</a:t>
              </a:r>
            </a:p>
          </p:txBody>
        </p:sp>
        <p:pic>
          <p:nvPicPr>
            <p:cNvPr id="61" name="Picture 60">
              <a:extLst>
                <a:ext uri="{FF2B5EF4-FFF2-40B4-BE49-F238E27FC236}">
                  <a16:creationId xmlns:a16="http://schemas.microsoft.com/office/drawing/2014/main" id="{F067683C-F28A-4A86-A817-125D6CD49061}"/>
                </a:ext>
              </a:extLst>
            </p:cNvPr>
            <p:cNvPicPr>
              <a:picLocks noChangeAspect="1"/>
            </p:cNvPicPr>
            <p:nvPr/>
          </p:nvPicPr>
          <p:blipFill>
            <a:blip r:embed="rId10">
              <a:duotone>
                <a:prstClr val="black"/>
                <a:schemeClr val="accent1">
                  <a:tint val="45000"/>
                  <a:satMod val="400000"/>
                </a:schemeClr>
              </a:duotone>
            </a:blip>
            <a:stretch>
              <a:fillRect/>
            </a:stretch>
          </p:blipFill>
          <p:spPr>
            <a:xfrm>
              <a:off x="9457055" y="5107280"/>
              <a:ext cx="596024" cy="608188"/>
            </a:xfrm>
            <a:prstGeom prst="rect">
              <a:avLst/>
            </a:prstGeom>
          </p:spPr>
        </p:pic>
      </p:grpSp>
      <p:grpSp>
        <p:nvGrpSpPr>
          <p:cNvPr id="22" name="Group 21">
            <a:extLst>
              <a:ext uri="{FF2B5EF4-FFF2-40B4-BE49-F238E27FC236}">
                <a16:creationId xmlns:a16="http://schemas.microsoft.com/office/drawing/2014/main" id="{D51D4114-7910-4BE4-98A0-30D1FD2E3EB2}"/>
              </a:ext>
            </a:extLst>
          </p:cNvPr>
          <p:cNvGrpSpPr/>
          <p:nvPr/>
        </p:nvGrpSpPr>
        <p:grpSpPr>
          <a:xfrm>
            <a:off x="6556820" y="5149139"/>
            <a:ext cx="2286000" cy="1758247"/>
            <a:chOff x="6556820" y="5149139"/>
            <a:chExt cx="2286000" cy="1758247"/>
          </a:xfrm>
        </p:grpSpPr>
        <p:sp>
          <p:nvSpPr>
            <p:cNvPr id="9" name="TextBox 8">
              <a:extLst>
                <a:ext uri="{FF2B5EF4-FFF2-40B4-BE49-F238E27FC236}">
                  <a16:creationId xmlns:a16="http://schemas.microsoft.com/office/drawing/2014/main" id="{D6AE7513-BDA6-4DE2-B370-5375C4AA92D7}"/>
                </a:ext>
              </a:extLst>
            </p:cNvPr>
            <p:cNvSpPr txBox="1"/>
            <p:nvPr/>
          </p:nvSpPr>
          <p:spPr>
            <a:xfrm>
              <a:off x="6556820"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ExpressRoute</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Dedicated private network fiber connections to Azure</a:t>
              </a:r>
            </a:p>
          </p:txBody>
        </p:sp>
        <p:pic>
          <p:nvPicPr>
            <p:cNvPr id="62" name="Picture 61">
              <a:extLst>
                <a:ext uri="{FF2B5EF4-FFF2-40B4-BE49-F238E27FC236}">
                  <a16:creationId xmlns:a16="http://schemas.microsoft.com/office/drawing/2014/main" id="{29C84AB5-F241-4918-8464-9C329643E448}"/>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4789" y="5149139"/>
              <a:ext cx="566331" cy="566329"/>
            </a:xfrm>
            <a:prstGeom prst="rect">
              <a:avLst/>
            </a:prstGeom>
          </p:spPr>
        </p:pic>
      </p:grpSp>
      <p:grpSp>
        <p:nvGrpSpPr>
          <p:cNvPr id="15" name="Group 14">
            <a:extLst>
              <a:ext uri="{FF2B5EF4-FFF2-40B4-BE49-F238E27FC236}">
                <a16:creationId xmlns:a16="http://schemas.microsoft.com/office/drawing/2014/main" id="{95950A49-CDCD-4608-85F9-D8298FAB9BCF}"/>
              </a:ext>
            </a:extLst>
          </p:cNvPr>
          <p:cNvGrpSpPr/>
          <p:nvPr/>
        </p:nvGrpSpPr>
        <p:grpSpPr>
          <a:xfrm>
            <a:off x="5418248" y="2956062"/>
            <a:ext cx="2286000" cy="1792290"/>
            <a:chOff x="5418248" y="2956062"/>
            <a:chExt cx="2286000" cy="1792290"/>
          </a:xfrm>
        </p:grpSpPr>
        <p:sp>
          <p:nvSpPr>
            <p:cNvPr id="5" name="TextBox 4">
              <a:extLst>
                <a:ext uri="{FF2B5EF4-FFF2-40B4-BE49-F238E27FC236}">
                  <a16:creationId xmlns:a16="http://schemas.microsoft.com/office/drawing/2014/main" id="{1577CC6C-4731-4FDD-B018-9F394E096457}"/>
                </a:ext>
              </a:extLst>
            </p:cNvPr>
            <p:cNvSpPr txBox="1"/>
            <p:nvPr/>
          </p:nvSpPr>
          <p:spPr>
            <a:xfrm>
              <a:off x="5418248" y="3611847"/>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VPN Gateway</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Establish secure,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cross-premise connectivity</a:t>
              </a:r>
            </a:p>
          </p:txBody>
        </p:sp>
        <p:pic>
          <p:nvPicPr>
            <p:cNvPr id="63" name="Picture 62">
              <a:extLst>
                <a:ext uri="{FF2B5EF4-FFF2-40B4-BE49-F238E27FC236}">
                  <a16:creationId xmlns:a16="http://schemas.microsoft.com/office/drawing/2014/main" id="{B6C8139B-92E5-4BAC-8DCA-54568D07D608}"/>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78684" y="2956062"/>
              <a:ext cx="566331" cy="625999"/>
            </a:xfrm>
            <a:prstGeom prst="rect">
              <a:avLst/>
            </a:prstGeom>
          </p:spPr>
        </p:pic>
      </p:grpSp>
    </p:spTree>
    <p:extLst>
      <p:ext uri="{BB962C8B-B14F-4D97-AF65-F5344CB8AC3E}">
        <p14:creationId xmlns:p14="http://schemas.microsoft.com/office/powerpoint/2010/main" val="17280797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CA326-2805-4E9F-BE9A-20ACB1EFA35B}"/>
              </a:ext>
            </a:extLst>
          </p:cNvPr>
          <p:cNvSpPr>
            <a:spLocks noGrp="1"/>
          </p:cNvSpPr>
          <p:nvPr>
            <p:ph type="title"/>
          </p:nvPr>
        </p:nvSpPr>
        <p:spPr/>
        <p:txBody>
          <a:bodyPr/>
          <a:lstStyle/>
          <a:p>
            <a:r>
              <a:rPr lang="en-US" dirty="0"/>
              <a:t>Which SKU?</a:t>
            </a:r>
          </a:p>
        </p:txBody>
      </p:sp>
      <p:graphicFrame>
        <p:nvGraphicFramePr>
          <p:cNvPr id="219" name="Table 218">
            <a:extLst>
              <a:ext uri="{FF2B5EF4-FFF2-40B4-BE49-F238E27FC236}">
                <a16:creationId xmlns:a16="http://schemas.microsoft.com/office/drawing/2014/main" id="{E0869F42-7334-41F4-8F3A-485551646988}"/>
              </a:ext>
            </a:extLst>
          </p:cNvPr>
          <p:cNvGraphicFramePr>
            <a:graphicFrameLocks noGrp="1"/>
          </p:cNvGraphicFramePr>
          <p:nvPr>
            <p:extLst/>
          </p:nvPr>
        </p:nvGraphicFramePr>
        <p:xfrm>
          <a:off x="4189281" y="1068399"/>
          <a:ext cx="3744172" cy="5738850"/>
        </p:xfrm>
        <a:graphic>
          <a:graphicData uri="http://schemas.openxmlformats.org/drawingml/2006/table">
            <a:tbl>
              <a:tblPr firstRow="1" bandRow="1"/>
              <a:tblGrid>
                <a:gridCol w="3744172">
                  <a:extLst>
                    <a:ext uri="{9D8B030D-6E8A-4147-A177-3AD203B41FA5}">
                      <a16:colId xmlns:a16="http://schemas.microsoft.com/office/drawing/2014/main" val="1593600570"/>
                    </a:ext>
                  </a:extLst>
                </a:gridCol>
              </a:tblGrid>
              <a:tr h="492668">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r>
                        <a:rPr lang="en-US" sz="1700" b="1" dirty="0">
                          <a:solidFill>
                            <a:schemeClr val="tx1"/>
                          </a:solidFill>
                          <a:latin typeface="Segoe UI" panose="020B0502040204020203" pitchFamily="34" charset="0"/>
                          <a:cs typeface="Segoe UI" panose="020B0502040204020203" pitchFamily="34" charset="0"/>
                        </a:rPr>
                        <a:t>             Standard</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22466844"/>
                  </a:ext>
                </a:extLst>
              </a:tr>
              <a:tr h="426131">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Up to 1000 backend instances</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455526218"/>
                  </a:ext>
                </a:extLst>
              </a:tr>
              <a:tr h="557683">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All scenarios, including AZ</a:t>
                      </a:r>
                    </a:p>
                    <a:p>
                      <a:r>
                        <a:rPr lang="en-US" sz="1200" dirty="0">
                          <a:solidFill>
                            <a:schemeClr val="bg1"/>
                          </a:solidFill>
                        </a:rPr>
                        <a:t>(Zone-redundant &amp; Zonal frontend &amp; outbound)</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221058583"/>
                  </a:ext>
                </a:extLst>
              </a:tr>
              <a:tr h="381838">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Any VM or VMSS in VNet</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913753533"/>
                  </a:ext>
                </a:extLst>
              </a:tr>
              <a:tr h="617039">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indent="0">
                        <a:buFont typeface="Arial" panose="020B0604020202020204" pitchFamily="34" charset="0"/>
                        <a:buNone/>
                      </a:pPr>
                      <a:r>
                        <a:rPr lang="en-US" sz="1400" dirty="0">
                          <a:solidFill>
                            <a:schemeClr val="bg1"/>
                          </a:solidFill>
                        </a:rPr>
                        <a:t>public and internal Load Balancer </a:t>
                      </a:r>
                    </a:p>
                    <a:p>
                      <a:pPr marL="0" indent="0">
                        <a:buFont typeface="Arial" panose="020B0604020202020204" pitchFamily="34" charset="0"/>
                        <a:buNone/>
                      </a:pPr>
                      <a:r>
                        <a:rPr lang="en-US" sz="1400" dirty="0">
                          <a:solidFill>
                            <a:schemeClr val="bg1"/>
                          </a:solidFill>
                        </a:rPr>
                        <a:t>via Azure Monitor (multi-dimensional metrics):</a:t>
                      </a:r>
                    </a:p>
                    <a:p>
                      <a:pPr marL="285750" indent="-285750">
                        <a:buFont typeface="Arial" panose="020B0604020202020204" pitchFamily="34" charset="0"/>
                        <a:buChar char="•"/>
                      </a:pPr>
                      <a:r>
                        <a:rPr lang="en-US" sz="1200" dirty="0">
                          <a:solidFill>
                            <a:schemeClr val="bg1"/>
                          </a:solidFill>
                        </a:rPr>
                        <a:t>Active data plane health measurement (“VIP Availability”) (public only for now)</a:t>
                      </a:r>
                    </a:p>
                    <a:p>
                      <a:pPr marL="285750" indent="-285750">
                        <a:buFont typeface="Arial" panose="020B0604020202020204" pitchFamily="34" charset="0"/>
                        <a:buChar char="•"/>
                      </a:pPr>
                      <a:r>
                        <a:rPr lang="en-US" sz="1200" dirty="0">
                          <a:solidFill>
                            <a:schemeClr val="bg1"/>
                          </a:solidFill>
                        </a:rPr>
                        <a:t>Traffic counters, health probes, connection attempts (TCP SYNs), outbound connection health</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74309786"/>
                  </a:ext>
                </a:extLst>
              </a:tr>
              <a:tr h="492668">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600" dirty="0">
                          <a:solidFill>
                            <a:schemeClr val="bg1"/>
                          </a:solidFill>
                          <a:latin typeface="Segoe UI Semilight" panose="020B0402040204020203" pitchFamily="34" charset="0"/>
                          <a:cs typeface="Segoe UI Semilight" panose="020B0402040204020203" pitchFamily="34" charset="0"/>
                        </a:rPr>
                        <a:t>Multiple frontends for outbound </a:t>
                      </a:r>
                    </a:p>
                    <a:p>
                      <a:r>
                        <a:rPr lang="en-US" sz="1600" dirty="0">
                          <a:solidFill>
                            <a:schemeClr val="bg1"/>
                          </a:solidFill>
                          <a:latin typeface="Segoe UI Semilight" panose="020B0402040204020203" pitchFamily="34" charset="0"/>
                          <a:cs typeface="Segoe UI Semilight" panose="020B0402040204020203" pitchFamily="34" charset="0"/>
                        </a:rPr>
                        <a:t>with per rule opt-out</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19892844"/>
                  </a:ext>
                </a:extLst>
              </a:tr>
              <a:tr h="492668">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Supports HA Ports load balancing rules</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69352193"/>
                  </a:ext>
                </a:extLst>
              </a:tr>
              <a:tr h="492668">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Secure by default (default closed)</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11962805"/>
                  </a:ext>
                </a:extLst>
              </a:tr>
              <a:tr h="492668">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Segoe UI Semilight" panose="020B0402040204020203" pitchFamily="34" charset="0"/>
                          <a:cs typeface="Segoe UI Semilight" panose="020B0402040204020203" pitchFamily="34" charset="0"/>
                        </a:rPr>
                        <a:t>Default SNAT (pseudo VIP) not available</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064424767"/>
                  </a:ext>
                </a:extLst>
              </a:tr>
              <a:tr h="492668">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Charged based on # of load balancing</a:t>
                      </a:r>
                    </a:p>
                    <a:p>
                      <a:r>
                        <a:rPr lang="en-US" sz="1600" dirty="0">
                          <a:solidFill>
                            <a:schemeClr val="bg1"/>
                          </a:solidFill>
                        </a:rPr>
                        <a:t>rules &amp; data processed</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8031705"/>
                  </a:ext>
                </a:extLst>
              </a:tr>
            </a:tbl>
          </a:graphicData>
        </a:graphic>
      </p:graphicFrame>
      <p:graphicFrame>
        <p:nvGraphicFramePr>
          <p:cNvPr id="223" name="Table 222">
            <a:extLst>
              <a:ext uri="{FF2B5EF4-FFF2-40B4-BE49-F238E27FC236}">
                <a16:creationId xmlns:a16="http://schemas.microsoft.com/office/drawing/2014/main" id="{75D05902-8E67-41FC-90D4-4E9AC328B060}"/>
              </a:ext>
            </a:extLst>
          </p:cNvPr>
          <p:cNvGraphicFramePr>
            <a:graphicFrameLocks noGrp="1"/>
          </p:cNvGraphicFramePr>
          <p:nvPr>
            <p:extLst/>
          </p:nvPr>
        </p:nvGraphicFramePr>
        <p:xfrm>
          <a:off x="8466376" y="1068399"/>
          <a:ext cx="3667288" cy="5716886"/>
        </p:xfrm>
        <a:graphic>
          <a:graphicData uri="http://schemas.openxmlformats.org/drawingml/2006/table">
            <a:tbl>
              <a:tblPr firstRow="1" bandRow="1"/>
              <a:tblGrid>
                <a:gridCol w="3667288">
                  <a:extLst>
                    <a:ext uri="{9D8B030D-6E8A-4147-A177-3AD203B41FA5}">
                      <a16:colId xmlns:a16="http://schemas.microsoft.com/office/drawing/2014/main" val="3461553714"/>
                    </a:ext>
                  </a:extLst>
                </a:gridCol>
              </a:tblGrid>
              <a:tr h="505355">
                <a:tc>
                  <a:txBody>
                    <a:bodyPr/>
                    <a:lstStyle>
                      <a:lvl1pPr marL="0" algn="l" defTabSz="914400" rtl="0" eaLnBrk="1" latinLnBrk="0" hangingPunct="1">
                        <a:defRPr sz="1800" b="1" kern="1200">
                          <a:solidFill>
                            <a:schemeClr val="lt1"/>
                          </a:solidFill>
                          <a:latin typeface="Segoe UI Semilight"/>
                        </a:defRPr>
                      </a:lvl1pPr>
                      <a:lvl2pPr marL="457200" algn="l" defTabSz="914400" rtl="0" eaLnBrk="1" latinLnBrk="0" hangingPunct="1">
                        <a:defRPr sz="1800" b="1" kern="1200">
                          <a:solidFill>
                            <a:schemeClr val="lt1"/>
                          </a:solidFill>
                          <a:latin typeface="Segoe UI Semilight"/>
                        </a:defRPr>
                      </a:lvl2pPr>
                      <a:lvl3pPr marL="914400" algn="l" defTabSz="914400" rtl="0" eaLnBrk="1" latinLnBrk="0" hangingPunct="1">
                        <a:defRPr sz="1800" b="1" kern="1200">
                          <a:solidFill>
                            <a:schemeClr val="lt1"/>
                          </a:solidFill>
                          <a:latin typeface="Segoe UI Semilight"/>
                        </a:defRPr>
                      </a:lvl3pPr>
                      <a:lvl4pPr marL="1371600" algn="l" defTabSz="914400" rtl="0" eaLnBrk="1" latinLnBrk="0" hangingPunct="1">
                        <a:defRPr sz="1800" b="1" kern="1200">
                          <a:solidFill>
                            <a:schemeClr val="lt1"/>
                          </a:solidFill>
                          <a:latin typeface="Segoe UI Semilight"/>
                        </a:defRPr>
                      </a:lvl4pPr>
                      <a:lvl5pPr marL="1828800" algn="l" defTabSz="914400" rtl="0" eaLnBrk="1" latinLnBrk="0" hangingPunct="1">
                        <a:defRPr sz="1800" b="1" kern="1200">
                          <a:solidFill>
                            <a:schemeClr val="lt1"/>
                          </a:solidFill>
                          <a:latin typeface="Segoe UI Semilight"/>
                        </a:defRPr>
                      </a:lvl5pPr>
                      <a:lvl6pPr marL="2286000" algn="l" defTabSz="914400" rtl="0" eaLnBrk="1" latinLnBrk="0" hangingPunct="1">
                        <a:defRPr sz="1800" b="1" kern="1200">
                          <a:solidFill>
                            <a:schemeClr val="lt1"/>
                          </a:solidFill>
                          <a:latin typeface="Segoe UI Semilight"/>
                        </a:defRPr>
                      </a:lvl6pPr>
                      <a:lvl7pPr marL="2743200" algn="l" defTabSz="914400" rtl="0" eaLnBrk="1" latinLnBrk="0" hangingPunct="1">
                        <a:defRPr sz="1800" b="1" kern="1200">
                          <a:solidFill>
                            <a:schemeClr val="lt1"/>
                          </a:solidFill>
                          <a:latin typeface="Segoe UI Semilight"/>
                        </a:defRPr>
                      </a:lvl7pPr>
                      <a:lvl8pPr marL="3200400" algn="l" defTabSz="914400" rtl="0" eaLnBrk="1" latinLnBrk="0" hangingPunct="1">
                        <a:defRPr sz="1800" b="1" kern="1200">
                          <a:solidFill>
                            <a:schemeClr val="lt1"/>
                          </a:solidFill>
                          <a:latin typeface="Segoe UI Semilight"/>
                        </a:defRPr>
                      </a:lvl8pPr>
                      <a:lvl9pPr marL="3657600" algn="l" defTabSz="914400" rtl="0" eaLnBrk="1" latinLnBrk="0" hangingPunct="1">
                        <a:defRPr sz="1800" b="1" kern="1200">
                          <a:solidFill>
                            <a:schemeClr val="lt1"/>
                          </a:solidFill>
                          <a:latin typeface="Segoe UI Semilight"/>
                        </a:defRPr>
                      </a:lvl9pPr>
                    </a:lstStyle>
                    <a:p>
                      <a:r>
                        <a:rPr lang="en-US" sz="1700" dirty="0">
                          <a:solidFill>
                            <a:schemeClr val="tx1"/>
                          </a:solidFill>
                          <a:latin typeface="Segoe UI" panose="020B0502040204020203" pitchFamily="34" charset="0"/>
                          <a:cs typeface="Segoe UI" panose="020B0502040204020203" pitchFamily="34" charset="0"/>
                        </a:rPr>
                        <a:t>             Basic</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769443188"/>
                  </a:ext>
                </a:extLst>
              </a:tr>
              <a:tr h="41344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Up to 100 backend instances</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038730600"/>
                  </a:ext>
                </a:extLst>
              </a:tr>
              <a:tr h="552659">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Non-AZ scenarios only</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709363096"/>
                  </a:ext>
                </a:extLst>
              </a:tr>
              <a:tr h="40193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Single Availability Set only</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722847976"/>
                  </a:ext>
                </a:extLst>
              </a:tr>
              <a:tr h="1230923">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dirty="0">
                          <a:solidFill>
                            <a:schemeClr val="bg1"/>
                          </a:solidFill>
                        </a:rPr>
                        <a:t>public Load Balancer </a:t>
                      </a:r>
                      <a:r>
                        <a:rPr lang="en-US" sz="1400" u="sng" dirty="0">
                          <a:solidFill>
                            <a:schemeClr val="bg1"/>
                          </a:solidFill>
                        </a:rPr>
                        <a:t>only </a:t>
                      </a:r>
                      <a:r>
                        <a:rPr lang="en-US" sz="1400" dirty="0">
                          <a:solidFill>
                            <a:schemeClr val="bg1"/>
                          </a:solidFill>
                        </a:rPr>
                        <a:t>via Log Analytics: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bg1"/>
                          </a:solidFill>
                        </a:rPr>
                        <a:t>SNAT exhaustion alert</a:t>
                      </a:r>
                    </a:p>
                    <a:p>
                      <a:pPr marL="285750" indent="-285750">
                        <a:buFont typeface="Arial" panose="020B0604020202020204" pitchFamily="34" charset="0"/>
                        <a:buChar char="•"/>
                      </a:pPr>
                      <a:r>
                        <a:rPr lang="en-US" sz="1400" dirty="0">
                          <a:solidFill>
                            <a:schemeClr val="bg1"/>
                          </a:solidFill>
                        </a:rPr>
                        <a:t>Backend pool health count</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9601483"/>
                  </a:ext>
                </a:extLst>
              </a:tr>
              <a:tr h="597877">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Single frontend for outbound,</a:t>
                      </a:r>
                    </a:p>
                    <a:p>
                      <a:r>
                        <a:rPr lang="en-US" sz="1600" dirty="0">
                          <a:solidFill>
                            <a:schemeClr val="bg1"/>
                          </a:solidFill>
                        </a:rPr>
                        <a:t>selected at random</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594491830"/>
                  </a:ext>
                </a:extLst>
              </a:tr>
              <a:tr h="482321">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r>
                        <a:rPr lang="en-US" sz="1600" dirty="0">
                          <a:solidFill>
                            <a:schemeClr val="bg1"/>
                          </a:solidFill>
                          <a:latin typeface="Segoe UI Semilight" panose="020B0402040204020203" pitchFamily="34" charset="0"/>
                          <a:cs typeface="Segoe UI Semilight" panose="020B0402040204020203" pitchFamily="34" charset="0"/>
                        </a:rPr>
                        <a:t>/</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754805128"/>
                  </a:ext>
                </a:extLst>
              </a:tr>
              <a:tr h="49739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Open by default</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67208405"/>
                  </a:ext>
                </a:extLst>
              </a:tr>
              <a:tr h="477295">
                <a:tc>
                  <a:txBody>
                    <a:bodyPr/>
                    <a:lstStyle>
                      <a:lvl1pPr marL="0" algn="l" defTabSz="914367" rtl="0" eaLnBrk="1" latinLnBrk="0" hangingPunct="1">
                        <a:defRPr sz="1765" kern="1200">
                          <a:solidFill>
                            <a:schemeClr val="tx1"/>
                          </a:solidFill>
                          <a:latin typeface="Calibri" panose="020F0502020204030204"/>
                        </a:defRPr>
                      </a:lvl1pPr>
                      <a:lvl2pPr marL="457183" algn="l" defTabSz="914367" rtl="0" eaLnBrk="1" latinLnBrk="0" hangingPunct="1">
                        <a:defRPr sz="1765" kern="1200">
                          <a:solidFill>
                            <a:schemeClr val="tx1"/>
                          </a:solidFill>
                          <a:latin typeface="Calibri" panose="020F0502020204030204"/>
                        </a:defRPr>
                      </a:lvl2pPr>
                      <a:lvl3pPr marL="914367" algn="l" defTabSz="914367" rtl="0" eaLnBrk="1" latinLnBrk="0" hangingPunct="1">
                        <a:defRPr sz="1765" kern="1200">
                          <a:solidFill>
                            <a:schemeClr val="tx1"/>
                          </a:solidFill>
                          <a:latin typeface="Calibri" panose="020F0502020204030204"/>
                        </a:defRPr>
                      </a:lvl3pPr>
                      <a:lvl4pPr marL="1371550" algn="l" defTabSz="914367" rtl="0" eaLnBrk="1" latinLnBrk="0" hangingPunct="1">
                        <a:defRPr sz="1765" kern="1200">
                          <a:solidFill>
                            <a:schemeClr val="tx1"/>
                          </a:solidFill>
                          <a:latin typeface="Calibri" panose="020F0502020204030204"/>
                        </a:defRPr>
                      </a:lvl4pPr>
                      <a:lvl5pPr marL="1828734" algn="l" defTabSz="914367" rtl="0" eaLnBrk="1" latinLnBrk="0" hangingPunct="1">
                        <a:defRPr sz="1765" kern="1200">
                          <a:solidFill>
                            <a:schemeClr val="tx1"/>
                          </a:solidFill>
                          <a:latin typeface="Calibri" panose="020F0502020204030204"/>
                        </a:defRPr>
                      </a:lvl5pPr>
                      <a:lvl6pPr marL="2285918" algn="l" defTabSz="914367" rtl="0" eaLnBrk="1" latinLnBrk="0" hangingPunct="1">
                        <a:defRPr sz="1765" kern="1200">
                          <a:solidFill>
                            <a:schemeClr val="tx1"/>
                          </a:solidFill>
                          <a:latin typeface="Calibri" panose="020F0502020204030204"/>
                        </a:defRPr>
                      </a:lvl6pPr>
                      <a:lvl7pPr marL="2743101" algn="l" defTabSz="914367" rtl="0" eaLnBrk="1" latinLnBrk="0" hangingPunct="1">
                        <a:defRPr sz="1765" kern="1200">
                          <a:solidFill>
                            <a:schemeClr val="tx1"/>
                          </a:solidFill>
                          <a:latin typeface="Calibri" panose="020F0502020204030204"/>
                        </a:defRPr>
                      </a:lvl7pPr>
                      <a:lvl8pPr marL="3200284" algn="l" defTabSz="914367" rtl="0" eaLnBrk="1" latinLnBrk="0" hangingPunct="1">
                        <a:defRPr sz="1765" kern="1200">
                          <a:solidFill>
                            <a:schemeClr val="tx1"/>
                          </a:solidFill>
                          <a:latin typeface="Calibri" panose="020F0502020204030204"/>
                        </a:defRPr>
                      </a:lvl8pPr>
                      <a:lvl9pPr marL="3657469" algn="l" defTabSz="914367" rtl="0" eaLnBrk="1" latinLnBrk="0" hangingPunct="1">
                        <a:defRPr sz="1765" kern="1200">
                          <a:solidFill>
                            <a:schemeClr val="tx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a:solidFill>
                            <a:schemeClr val="bg1"/>
                          </a:solidFill>
                          <a:latin typeface="Segoe UI Semilight" panose="020B0402040204020203" pitchFamily="34" charset="0"/>
                          <a:cs typeface="Segoe UI Semilight" panose="020B0402040204020203" pitchFamily="34" charset="0"/>
                        </a:rPr>
                        <a:t>Default SNAT allowed</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4155380218"/>
                  </a:ext>
                </a:extLst>
              </a:tr>
              <a:tr h="557684">
                <a:tc>
                  <a:txBody>
                    <a:bodyPr/>
                    <a:lstStyle>
                      <a:lvl1pPr marL="0" algn="l" defTabSz="914400" rtl="0" eaLnBrk="1" latinLnBrk="0" hangingPunct="1">
                        <a:defRPr sz="1800" kern="1200">
                          <a:solidFill>
                            <a:schemeClr val="dk1"/>
                          </a:solidFill>
                          <a:latin typeface="Segoe UI Semilight"/>
                        </a:defRPr>
                      </a:lvl1pPr>
                      <a:lvl2pPr marL="457200" algn="l" defTabSz="914400" rtl="0" eaLnBrk="1" latinLnBrk="0" hangingPunct="1">
                        <a:defRPr sz="1800" kern="1200">
                          <a:solidFill>
                            <a:schemeClr val="dk1"/>
                          </a:solidFill>
                          <a:latin typeface="Segoe UI Semilight"/>
                        </a:defRPr>
                      </a:lvl2pPr>
                      <a:lvl3pPr marL="914400" algn="l" defTabSz="914400" rtl="0" eaLnBrk="1" latinLnBrk="0" hangingPunct="1">
                        <a:defRPr sz="1800" kern="1200">
                          <a:solidFill>
                            <a:schemeClr val="dk1"/>
                          </a:solidFill>
                          <a:latin typeface="Segoe UI Semilight"/>
                        </a:defRPr>
                      </a:lvl3pPr>
                      <a:lvl4pPr marL="1371600" algn="l" defTabSz="914400" rtl="0" eaLnBrk="1" latinLnBrk="0" hangingPunct="1">
                        <a:defRPr sz="1800" kern="1200">
                          <a:solidFill>
                            <a:schemeClr val="dk1"/>
                          </a:solidFill>
                          <a:latin typeface="Segoe UI Semilight"/>
                        </a:defRPr>
                      </a:lvl4pPr>
                      <a:lvl5pPr marL="1828800" algn="l" defTabSz="914400" rtl="0" eaLnBrk="1" latinLnBrk="0" hangingPunct="1">
                        <a:defRPr sz="1800" kern="1200">
                          <a:solidFill>
                            <a:schemeClr val="dk1"/>
                          </a:solidFill>
                          <a:latin typeface="Segoe UI Semilight"/>
                        </a:defRPr>
                      </a:lvl5pPr>
                      <a:lvl6pPr marL="2286000" algn="l" defTabSz="914400" rtl="0" eaLnBrk="1" latinLnBrk="0" hangingPunct="1">
                        <a:defRPr sz="1800" kern="1200">
                          <a:solidFill>
                            <a:schemeClr val="dk1"/>
                          </a:solidFill>
                          <a:latin typeface="Segoe UI Semilight"/>
                        </a:defRPr>
                      </a:lvl6pPr>
                      <a:lvl7pPr marL="2743200" algn="l" defTabSz="914400" rtl="0" eaLnBrk="1" latinLnBrk="0" hangingPunct="1">
                        <a:defRPr sz="1800" kern="1200">
                          <a:solidFill>
                            <a:schemeClr val="dk1"/>
                          </a:solidFill>
                          <a:latin typeface="Segoe UI Semilight"/>
                        </a:defRPr>
                      </a:lvl7pPr>
                      <a:lvl8pPr marL="3200400" algn="l" defTabSz="914400" rtl="0" eaLnBrk="1" latinLnBrk="0" hangingPunct="1">
                        <a:defRPr sz="1800" kern="1200">
                          <a:solidFill>
                            <a:schemeClr val="dk1"/>
                          </a:solidFill>
                          <a:latin typeface="Segoe UI Semilight"/>
                        </a:defRPr>
                      </a:lvl8pPr>
                      <a:lvl9pPr marL="3657600" algn="l" defTabSz="914400" rtl="0" eaLnBrk="1" latinLnBrk="0" hangingPunct="1">
                        <a:defRPr sz="1800" kern="1200">
                          <a:solidFill>
                            <a:schemeClr val="dk1"/>
                          </a:solidFill>
                          <a:latin typeface="Segoe UI Semilight"/>
                        </a:defRPr>
                      </a:lvl9pPr>
                    </a:lstStyle>
                    <a:p>
                      <a:r>
                        <a:rPr lang="en-US" sz="1600" dirty="0">
                          <a:solidFill>
                            <a:schemeClr val="bg1"/>
                          </a:solidFill>
                        </a:rPr>
                        <a:t>Free</a:t>
                      </a:r>
                    </a:p>
                  </a:txBody>
                  <a:tcPr marL="89642" marR="89642" marT="44821" marB="44821" anchor="ctr">
                    <a:lnL w="12700" cap="flat" cmpd="sng" algn="ctr">
                      <a:solidFill>
                        <a:srgbClr val="353535"/>
                      </a:solidFill>
                      <a:prstDash val="solid"/>
                      <a:round/>
                      <a:headEnd type="none" w="med" len="med"/>
                      <a:tailEnd type="none" w="med" len="med"/>
                    </a:lnL>
                    <a:lnR w="12700" cap="flat" cmpd="sng" algn="ctr">
                      <a:solidFill>
                        <a:srgbClr val="353535"/>
                      </a:solidFill>
                      <a:prstDash val="solid"/>
                      <a:round/>
                      <a:headEnd type="none" w="med" len="med"/>
                      <a:tailEnd type="none" w="med" len="med"/>
                    </a:lnR>
                    <a:lnT w="12700" cap="flat" cmpd="sng" algn="ctr">
                      <a:solidFill>
                        <a:srgbClr val="353535"/>
                      </a:solidFill>
                      <a:prstDash val="solid"/>
                      <a:round/>
                      <a:headEnd type="none" w="med" len="med"/>
                      <a:tailEnd type="none" w="med" len="med"/>
                    </a:lnT>
                    <a:lnB w="12700" cap="flat" cmpd="sng" algn="ctr">
                      <a:solidFill>
                        <a:srgbClr val="35353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969688484"/>
                  </a:ext>
                </a:extLst>
              </a:tr>
            </a:tbl>
          </a:graphicData>
        </a:graphic>
      </p:graphicFrame>
      <p:sp>
        <p:nvSpPr>
          <p:cNvPr id="224" name="TextBox 223">
            <a:extLst>
              <a:ext uri="{FF2B5EF4-FFF2-40B4-BE49-F238E27FC236}">
                <a16:creationId xmlns:a16="http://schemas.microsoft.com/office/drawing/2014/main" id="{CE5EA895-C72A-48DD-9DB3-A18A089D0BAA}"/>
              </a:ext>
            </a:extLst>
          </p:cNvPr>
          <p:cNvSpPr txBox="1"/>
          <p:nvPr/>
        </p:nvSpPr>
        <p:spPr>
          <a:xfrm>
            <a:off x="7787282" y="952987"/>
            <a:ext cx="809310" cy="7328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353535"/>
                </a:solidFill>
                <a:effectLst/>
                <a:uLnTx/>
                <a:uFillTx/>
                <a:latin typeface="Segoe UI Semilight"/>
                <a:ea typeface="+mn-ea"/>
                <a:cs typeface="+mn-cs"/>
              </a:rPr>
              <a:t>vs.</a:t>
            </a:r>
          </a:p>
        </p:txBody>
      </p:sp>
      <p:grpSp>
        <p:nvGrpSpPr>
          <p:cNvPr id="226" name="Graphic 35">
            <a:extLst>
              <a:ext uri="{FF2B5EF4-FFF2-40B4-BE49-F238E27FC236}">
                <a16:creationId xmlns:a16="http://schemas.microsoft.com/office/drawing/2014/main" id="{989E4D16-DA51-40BE-9C26-3B6AF3BBDB2F}"/>
              </a:ext>
            </a:extLst>
          </p:cNvPr>
          <p:cNvGrpSpPr/>
          <p:nvPr/>
        </p:nvGrpSpPr>
        <p:grpSpPr>
          <a:xfrm>
            <a:off x="4281544" y="1000563"/>
            <a:ext cx="637705" cy="637705"/>
            <a:chOff x="9355716" y="2461258"/>
            <a:chExt cx="650492" cy="650492"/>
          </a:xfrm>
          <a:solidFill>
            <a:srgbClr val="00BCF2">
              <a:lumMod val="75000"/>
            </a:srgbClr>
          </a:solidFill>
        </p:grpSpPr>
        <p:sp>
          <p:nvSpPr>
            <p:cNvPr id="227" name="Freeform: Shape 226">
              <a:extLst>
                <a:ext uri="{FF2B5EF4-FFF2-40B4-BE49-F238E27FC236}">
                  <a16:creationId xmlns:a16="http://schemas.microsoft.com/office/drawing/2014/main" id="{CEE3CC03-BE04-45EE-9426-7AFCECA1B02D}"/>
                </a:ext>
              </a:extLst>
            </p:cNvPr>
            <p:cNvSpPr/>
            <p:nvPr/>
          </p:nvSpPr>
          <p:spPr>
            <a:xfrm>
              <a:off x="9355716" y="2461258"/>
              <a:ext cx="650492" cy="650492"/>
            </a:xfrm>
            <a:custGeom>
              <a:avLst/>
              <a:gdLst/>
              <a:ahLst/>
              <a:cxnLst/>
              <a:rect l="0" t="0" r="0" b="0"/>
              <a:pathLst>
                <a:path w="650492" h="650492">
                  <a:moveTo>
                    <a:pt x="325259" y="650505"/>
                  </a:moveTo>
                  <a:cubicBezTo>
                    <a:pt x="309231" y="650505"/>
                    <a:pt x="294139" y="644260"/>
                    <a:pt x="282834" y="632916"/>
                  </a:cubicBezTo>
                  <a:lnTo>
                    <a:pt x="17576" y="367671"/>
                  </a:lnTo>
                  <a:cubicBezTo>
                    <a:pt x="6401" y="356496"/>
                    <a:pt x="0" y="341053"/>
                    <a:pt x="0" y="325246"/>
                  </a:cubicBezTo>
                  <a:cubicBezTo>
                    <a:pt x="0" y="309452"/>
                    <a:pt x="6401" y="293996"/>
                    <a:pt x="17576" y="282834"/>
                  </a:cubicBezTo>
                  <a:lnTo>
                    <a:pt x="282834" y="17589"/>
                  </a:lnTo>
                  <a:cubicBezTo>
                    <a:pt x="294166" y="6245"/>
                    <a:pt x="309231" y="0"/>
                    <a:pt x="325259" y="0"/>
                  </a:cubicBezTo>
                  <a:cubicBezTo>
                    <a:pt x="341274" y="0"/>
                    <a:pt x="356353" y="6245"/>
                    <a:pt x="367684" y="17589"/>
                  </a:cubicBezTo>
                  <a:lnTo>
                    <a:pt x="632903" y="282834"/>
                  </a:lnTo>
                  <a:cubicBezTo>
                    <a:pt x="644260" y="294126"/>
                    <a:pt x="650492" y="309205"/>
                    <a:pt x="650492" y="325246"/>
                  </a:cubicBezTo>
                  <a:cubicBezTo>
                    <a:pt x="650492" y="341287"/>
                    <a:pt x="644260" y="356366"/>
                    <a:pt x="632890" y="367697"/>
                  </a:cubicBezTo>
                  <a:lnTo>
                    <a:pt x="367684" y="632916"/>
                  </a:lnTo>
                  <a:cubicBezTo>
                    <a:pt x="356366" y="644260"/>
                    <a:pt x="341274" y="650505"/>
                    <a:pt x="325259" y="650505"/>
                  </a:cubicBezTo>
                </a:path>
              </a:pathLst>
            </a:custGeom>
            <a:grpFill/>
            <a:ln w="12700" cap="flat">
              <a:solidFill>
                <a:srgbClr val="FFFFFF"/>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8" name="Freeform: Shape 227">
              <a:extLst>
                <a:ext uri="{FF2B5EF4-FFF2-40B4-BE49-F238E27FC236}">
                  <a16:creationId xmlns:a16="http://schemas.microsoft.com/office/drawing/2014/main" id="{03D765F8-3A41-40D0-9A4D-68AB2F0A1CE5}"/>
                </a:ext>
              </a:extLst>
            </p:cNvPr>
            <p:cNvSpPr/>
            <p:nvPr/>
          </p:nvSpPr>
          <p:spPr>
            <a:xfrm>
              <a:off x="9412790" y="2518345"/>
              <a:ext cx="533403" cy="520394"/>
            </a:xfrm>
            <a:custGeom>
              <a:avLst/>
              <a:gdLst/>
              <a:ahLst/>
              <a:cxnLst/>
              <a:rect l="0" t="0" r="0" b="0"/>
              <a:pathLst>
                <a:path w="533403" h="520393">
                  <a:moveTo>
                    <a:pt x="536344" y="263748"/>
                  </a:moveTo>
                  <a:lnTo>
                    <a:pt x="450310" y="177727"/>
                  </a:lnTo>
                  <a:lnTo>
                    <a:pt x="450310" y="238457"/>
                  </a:lnTo>
                  <a:lnTo>
                    <a:pt x="359033" y="238379"/>
                  </a:lnTo>
                  <a:cubicBezTo>
                    <a:pt x="350225" y="206922"/>
                    <a:pt x="325558" y="182073"/>
                    <a:pt x="294192" y="173070"/>
                  </a:cubicBezTo>
                  <a:lnTo>
                    <a:pt x="294192" y="86034"/>
                  </a:lnTo>
                  <a:lnTo>
                    <a:pt x="354206" y="86034"/>
                  </a:lnTo>
                  <a:lnTo>
                    <a:pt x="268172" y="0"/>
                  </a:lnTo>
                  <a:lnTo>
                    <a:pt x="182151" y="86034"/>
                  </a:lnTo>
                  <a:lnTo>
                    <a:pt x="242152" y="86034"/>
                  </a:lnTo>
                  <a:lnTo>
                    <a:pt x="242152" y="173057"/>
                  </a:lnTo>
                  <a:cubicBezTo>
                    <a:pt x="210837" y="182060"/>
                    <a:pt x="186197" y="206830"/>
                    <a:pt x="177350" y="238210"/>
                  </a:cubicBezTo>
                  <a:lnTo>
                    <a:pt x="86034" y="238132"/>
                  </a:lnTo>
                  <a:lnTo>
                    <a:pt x="86034" y="178053"/>
                  </a:lnTo>
                  <a:lnTo>
                    <a:pt x="0" y="264087"/>
                  </a:lnTo>
                  <a:lnTo>
                    <a:pt x="86034" y="350108"/>
                  </a:lnTo>
                  <a:lnTo>
                    <a:pt x="86034" y="289378"/>
                  </a:lnTo>
                  <a:lnTo>
                    <a:pt x="177389" y="289456"/>
                  </a:lnTo>
                  <a:cubicBezTo>
                    <a:pt x="186275" y="320771"/>
                    <a:pt x="210877" y="345463"/>
                    <a:pt x="242152" y="354453"/>
                  </a:cubicBezTo>
                  <a:lnTo>
                    <a:pt x="242152" y="414767"/>
                  </a:lnTo>
                  <a:cubicBezTo>
                    <a:pt x="229142" y="424238"/>
                    <a:pt x="209263" y="444143"/>
                    <a:pt x="209263" y="467326"/>
                  </a:cubicBezTo>
                  <a:cubicBezTo>
                    <a:pt x="209263" y="499604"/>
                    <a:pt x="235712" y="525871"/>
                    <a:pt x="267990" y="525871"/>
                  </a:cubicBezTo>
                  <a:cubicBezTo>
                    <a:pt x="300267" y="525871"/>
                    <a:pt x="326664" y="499604"/>
                    <a:pt x="326664" y="467326"/>
                  </a:cubicBezTo>
                  <a:cubicBezTo>
                    <a:pt x="326664" y="444403"/>
                    <a:pt x="307201" y="424732"/>
                    <a:pt x="294192" y="415118"/>
                  </a:cubicBezTo>
                  <a:lnTo>
                    <a:pt x="294192" y="354453"/>
                  </a:lnTo>
                  <a:cubicBezTo>
                    <a:pt x="325402" y="345489"/>
                    <a:pt x="349991" y="320849"/>
                    <a:pt x="358915" y="289625"/>
                  </a:cubicBezTo>
                  <a:lnTo>
                    <a:pt x="450310" y="289703"/>
                  </a:lnTo>
                  <a:lnTo>
                    <a:pt x="450310" y="349783"/>
                  </a:lnTo>
                  <a:lnTo>
                    <a:pt x="536344" y="263748"/>
                  </a:lnTo>
                  <a:close/>
                </a:path>
              </a:pathLst>
            </a:custGeom>
            <a:grpFill/>
            <a:ln w="12700" cap="flat">
              <a:solidFill>
                <a:srgbClr val="FFFFFF"/>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0" name="Freeform: Shape 229">
              <a:extLst>
                <a:ext uri="{FF2B5EF4-FFF2-40B4-BE49-F238E27FC236}">
                  <a16:creationId xmlns:a16="http://schemas.microsoft.com/office/drawing/2014/main" id="{0E84E1E9-1F4A-433E-8FF9-6789039B4091}"/>
                </a:ext>
              </a:extLst>
            </p:cNvPr>
            <p:cNvSpPr/>
            <p:nvPr/>
          </p:nvSpPr>
          <p:spPr>
            <a:xfrm>
              <a:off x="9612556" y="2713688"/>
              <a:ext cx="130098" cy="130098"/>
            </a:xfrm>
            <a:custGeom>
              <a:avLst/>
              <a:gdLst/>
              <a:ahLst/>
              <a:cxnLst/>
              <a:rect l="0" t="0" r="0" b="0"/>
              <a:pathLst>
                <a:path w="130098" h="130098">
                  <a:moveTo>
                    <a:pt x="68406" y="0"/>
                  </a:moveTo>
                  <a:cubicBezTo>
                    <a:pt x="30690" y="0"/>
                    <a:pt x="0" y="30690"/>
                    <a:pt x="0" y="68406"/>
                  </a:cubicBezTo>
                  <a:cubicBezTo>
                    <a:pt x="0" y="106121"/>
                    <a:pt x="30690" y="136811"/>
                    <a:pt x="68406" y="136811"/>
                  </a:cubicBezTo>
                  <a:cubicBezTo>
                    <a:pt x="106121" y="136811"/>
                    <a:pt x="136811" y="106134"/>
                    <a:pt x="136811" y="68406"/>
                  </a:cubicBezTo>
                  <a:cubicBezTo>
                    <a:pt x="136811" y="30677"/>
                    <a:pt x="106121" y="0"/>
                    <a:pt x="68406" y="0"/>
                  </a:cubicBezTo>
                  <a:close/>
                </a:path>
              </a:pathLst>
            </a:custGeom>
            <a:grpFill/>
            <a:ln w="12700" cap="flat">
              <a:solidFill>
                <a:srgbClr val="FFFFFF"/>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233" name="Graphic 35">
            <a:extLst>
              <a:ext uri="{FF2B5EF4-FFF2-40B4-BE49-F238E27FC236}">
                <a16:creationId xmlns:a16="http://schemas.microsoft.com/office/drawing/2014/main" id="{09AD049A-4B1B-4BC1-9148-1F6291D920D7}"/>
              </a:ext>
            </a:extLst>
          </p:cNvPr>
          <p:cNvGrpSpPr/>
          <p:nvPr/>
        </p:nvGrpSpPr>
        <p:grpSpPr>
          <a:xfrm>
            <a:off x="8549194" y="1000563"/>
            <a:ext cx="637705" cy="637705"/>
            <a:chOff x="9355716" y="2461258"/>
            <a:chExt cx="650492" cy="650492"/>
          </a:xfrm>
          <a:solidFill>
            <a:srgbClr val="00BCF2">
              <a:lumMod val="75000"/>
            </a:srgbClr>
          </a:solidFill>
        </p:grpSpPr>
        <p:sp>
          <p:nvSpPr>
            <p:cNvPr id="234" name="Freeform: Shape 233">
              <a:extLst>
                <a:ext uri="{FF2B5EF4-FFF2-40B4-BE49-F238E27FC236}">
                  <a16:creationId xmlns:a16="http://schemas.microsoft.com/office/drawing/2014/main" id="{4DC0F058-6D6E-49AF-BA7B-2C515918F307}"/>
                </a:ext>
              </a:extLst>
            </p:cNvPr>
            <p:cNvSpPr/>
            <p:nvPr/>
          </p:nvSpPr>
          <p:spPr>
            <a:xfrm>
              <a:off x="9355716" y="2461258"/>
              <a:ext cx="650492" cy="650492"/>
            </a:xfrm>
            <a:custGeom>
              <a:avLst/>
              <a:gdLst/>
              <a:ahLst/>
              <a:cxnLst/>
              <a:rect l="0" t="0" r="0" b="0"/>
              <a:pathLst>
                <a:path w="650492" h="650492">
                  <a:moveTo>
                    <a:pt x="325259" y="650505"/>
                  </a:moveTo>
                  <a:cubicBezTo>
                    <a:pt x="309231" y="650505"/>
                    <a:pt x="294139" y="644260"/>
                    <a:pt x="282834" y="632916"/>
                  </a:cubicBezTo>
                  <a:lnTo>
                    <a:pt x="17576" y="367671"/>
                  </a:lnTo>
                  <a:cubicBezTo>
                    <a:pt x="6401" y="356496"/>
                    <a:pt x="0" y="341053"/>
                    <a:pt x="0" y="325246"/>
                  </a:cubicBezTo>
                  <a:cubicBezTo>
                    <a:pt x="0" y="309452"/>
                    <a:pt x="6401" y="293996"/>
                    <a:pt x="17576" y="282834"/>
                  </a:cubicBezTo>
                  <a:lnTo>
                    <a:pt x="282834" y="17589"/>
                  </a:lnTo>
                  <a:cubicBezTo>
                    <a:pt x="294166" y="6245"/>
                    <a:pt x="309231" y="0"/>
                    <a:pt x="325259" y="0"/>
                  </a:cubicBezTo>
                  <a:cubicBezTo>
                    <a:pt x="341274" y="0"/>
                    <a:pt x="356353" y="6245"/>
                    <a:pt x="367684" y="17589"/>
                  </a:cubicBezTo>
                  <a:lnTo>
                    <a:pt x="632903" y="282834"/>
                  </a:lnTo>
                  <a:cubicBezTo>
                    <a:pt x="644260" y="294126"/>
                    <a:pt x="650492" y="309205"/>
                    <a:pt x="650492" y="325246"/>
                  </a:cubicBezTo>
                  <a:cubicBezTo>
                    <a:pt x="650492" y="341287"/>
                    <a:pt x="644260" y="356366"/>
                    <a:pt x="632890" y="367697"/>
                  </a:cubicBezTo>
                  <a:lnTo>
                    <a:pt x="367684" y="632916"/>
                  </a:lnTo>
                  <a:cubicBezTo>
                    <a:pt x="356366" y="644260"/>
                    <a:pt x="341274" y="650505"/>
                    <a:pt x="325259" y="650505"/>
                  </a:cubicBezTo>
                </a:path>
              </a:pathLst>
            </a:custGeom>
            <a:grpFill/>
            <a:ln w="12700" cap="flat">
              <a:solidFill>
                <a:srgbClr val="FFFFFF"/>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6" name="Freeform: Shape 235">
              <a:extLst>
                <a:ext uri="{FF2B5EF4-FFF2-40B4-BE49-F238E27FC236}">
                  <a16:creationId xmlns:a16="http://schemas.microsoft.com/office/drawing/2014/main" id="{5B97350F-E7E5-4ADC-9E28-AC688428A1B2}"/>
                </a:ext>
              </a:extLst>
            </p:cNvPr>
            <p:cNvSpPr/>
            <p:nvPr/>
          </p:nvSpPr>
          <p:spPr>
            <a:xfrm>
              <a:off x="9412790" y="2518345"/>
              <a:ext cx="533403" cy="520394"/>
            </a:xfrm>
            <a:custGeom>
              <a:avLst/>
              <a:gdLst/>
              <a:ahLst/>
              <a:cxnLst/>
              <a:rect l="0" t="0" r="0" b="0"/>
              <a:pathLst>
                <a:path w="533403" h="520393">
                  <a:moveTo>
                    <a:pt x="536344" y="263748"/>
                  </a:moveTo>
                  <a:lnTo>
                    <a:pt x="450310" y="177727"/>
                  </a:lnTo>
                  <a:lnTo>
                    <a:pt x="450310" y="238457"/>
                  </a:lnTo>
                  <a:lnTo>
                    <a:pt x="359033" y="238379"/>
                  </a:lnTo>
                  <a:cubicBezTo>
                    <a:pt x="350225" y="206922"/>
                    <a:pt x="325558" y="182073"/>
                    <a:pt x="294192" y="173070"/>
                  </a:cubicBezTo>
                  <a:lnTo>
                    <a:pt x="294192" y="86034"/>
                  </a:lnTo>
                  <a:lnTo>
                    <a:pt x="354206" y="86034"/>
                  </a:lnTo>
                  <a:lnTo>
                    <a:pt x="268172" y="0"/>
                  </a:lnTo>
                  <a:lnTo>
                    <a:pt x="182151" y="86034"/>
                  </a:lnTo>
                  <a:lnTo>
                    <a:pt x="242152" y="86034"/>
                  </a:lnTo>
                  <a:lnTo>
                    <a:pt x="242152" y="173057"/>
                  </a:lnTo>
                  <a:cubicBezTo>
                    <a:pt x="210837" y="182060"/>
                    <a:pt x="186197" y="206830"/>
                    <a:pt x="177350" y="238210"/>
                  </a:cubicBezTo>
                  <a:lnTo>
                    <a:pt x="86034" y="238132"/>
                  </a:lnTo>
                  <a:lnTo>
                    <a:pt x="86034" y="178053"/>
                  </a:lnTo>
                  <a:lnTo>
                    <a:pt x="0" y="264087"/>
                  </a:lnTo>
                  <a:lnTo>
                    <a:pt x="86034" y="350108"/>
                  </a:lnTo>
                  <a:lnTo>
                    <a:pt x="86034" y="289378"/>
                  </a:lnTo>
                  <a:lnTo>
                    <a:pt x="177389" y="289456"/>
                  </a:lnTo>
                  <a:cubicBezTo>
                    <a:pt x="186275" y="320771"/>
                    <a:pt x="210877" y="345463"/>
                    <a:pt x="242152" y="354453"/>
                  </a:cubicBezTo>
                  <a:lnTo>
                    <a:pt x="242152" y="414767"/>
                  </a:lnTo>
                  <a:cubicBezTo>
                    <a:pt x="229142" y="424238"/>
                    <a:pt x="209263" y="444143"/>
                    <a:pt x="209263" y="467326"/>
                  </a:cubicBezTo>
                  <a:cubicBezTo>
                    <a:pt x="209263" y="499604"/>
                    <a:pt x="235712" y="525871"/>
                    <a:pt x="267990" y="525871"/>
                  </a:cubicBezTo>
                  <a:cubicBezTo>
                    <a:pt x="300267" y="525871"/>
                    <a:pt x="326664" y="499604"/>
                    <a:pt x="326664" y="467326"/>
                  </a:cubicBezTo>
                  <a:cubicBezTo>
                    <a:pt x="326664" y="444403"/>
                    <a:pt x="307201" y="424732"/>
                    <a:pt x="294192" y="415118"/>
                  </a:cubicBezTo>
                  <a:lnTo>
                    <a:pt x="294192" y="354453"/>
                  </a:lnTo>
                  <a:cubicBezTo>
                    <a:pt x="325402" y="345489"/>
                    <a:pt x="349991" y="320849"/>
                    <a:pt x="358915" y="289625"/>
                  </a:cubicBezTo>
                  <a:lnTo>
                    <a:pt x="450310" y="289703"/>
                  </a:lnTo>
                  <a:lnTo>
                    <a:pt x="450310" y="349783"/>
                  </a:lnTo>
                  <a:lnTo>
                    <a:pt x="536344" y="263748"/>
                  </a:lnTo>
                  <a:close/>
                </a:path>
              </a:pathLst>
            </a:custGeom>
            <a:grpFill/>
            <a:ln w="12700" cap="flat">
              <a:solidFill>
                <a:srgbClr val="FFFFFF"/>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61" name="Freeform: Shape 260">
              <a:extLst>
                <a:ext uri="{FF2B5EF4-FFF2-40B4-BE49-F238E27FC236}">
                  <a16:creationId xmlns:a16="http://schemas.microsoft.com/office/drawing/2014/main" id="{F466D8CB-1D72-4A1D-A8D1-E3DF22C848E6}"/>
                </a:ext>
              </a:extLst>
            </p:cNvPr>
            <p:cNvSpPr/>
            <p:nvPr/>
          </p:nvSpPr>
          <p:spPr>
            <a:xfrm>
              <a:off x="9612556" y="2713688"/>
              <a:ext cx="130098" cy="130098"/>
            </a:xfrm>
            <a:custGeom>
              <a:avLst/>
              <a:gdLst/>
              <a:ahLst/>
              <a:cxnLst/>
              <a:rect l="0" t="0" r="0" b="0"/>
              <a:pathLst>
                <a:path w="130098" h="130098">
                  <a:moveTo>
                    <a:pt x="68406" y="0"/>
                  </a:moveTo>
                  <a:cubicBezTo>
                    <a:pt x="30690" y="0"/>
                    <a:pt x="0" y="30690"/>
                    <a:pt x="0" y="68406"/>
                  </a:cubicBezTo>
                  <a:cubicBezTo>
                    <a:pt x="0" y="106121"/>
                    <a:pt x="30690" y="136811"/>
                    <a:pt x="68406" y="136811"/>
                  </a:cubicBezTo>
                  <a:cubicBezTo>
                    <a:pt x="106121" y="136811"/>
                    <a:pt x="136811" y="106134"/>
                    <a:pt x="136811" y="68406"/>
                  </a:cubicBezTo>
                  <a:cubicBezTo>
                    <a:pt x="136811" y="30677"/>
                    <a:pt x="106121" y="0"/>
                    <a:pt x="68406" y="0"/>
                  </a:cubicBezTo>
                  <a:close/>
                </a:path>
              </a:pathLst>
            </a:custGeom>
            <a:grpFill/>
            <a:ln w="12700" cap="flat">
              <a:solidFill>
                <a:srgbClr val="FFFFFF"/>
              </a:solid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pic>
        <p:nvPicPr>
          <p:cNvPr id="262" name="Graphic 261">
            <a:extLst>
              <a:ext uri="{FF2B5EF4-FFF2-40B4-BE49-F238E27FC236}">
                <a16:creationId xmlns:a16="http://schemas.microsoft.com/office/drawing/2014/main" id="{F091A427-8046-4018-B917-EE79B12E12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50210" y="970609"/>
            <a:ext cx="723271" cy="697612"/>
          </a:xfrm>
          <a:prstGeom prst="rect">
            <a:avLst/>
          </a:prstGeom>
        </p:spPr>
      </p:pic>
      <p:pic>
        <p:nvPicPr>
          <p:cNvPr id="263" name="Graphic 262">
            <a:extLst>
              <a:ext uri="{FF2B5EF4-FFF2-40B4-BE49-F238E27FC236}">
                <a16:creationId xmlns:a16="http://schemas.microsoft.com/office/drawing/2014/main" id="{5F186A23-BD97-43EC-8163-618F475066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17220" y="962804"/>
            <a:ext cx="723271" cy="697612"/>
          </a:xfrm>
          <a:prstGeom prst="rect">
            <a:avLst/>
          </a:prstGeom>
        </p:spPr>
      </p:pic>
      <p:sp>
        <p:nvSpPr>
          <p:cNvPr id="264" name="TextBox 263">
            <a:extLst>
              <a:ext uri="{FF2B5EF4-FFF2-40B4-BE49-F238E27FC236}">
                <a16:creationId xmlns:a16="http://schemas.microsoft.com/office/drawing/2014/main" id="{41DDFA3A-0AEC-44B2-81DC-D3CA99787DCB}"/>
              </a:ext>
            </a:extLst>
          </p:cNvPr>
          <p:cNvSpPr txBox="1"/>
          <p:nvPr/>
        </p:nvSpPr>
        <p:spPr>
          <a:xfrm>
            <a:off x="7820682" y="947982"/>
            <a:ext cx="809310" cy="7328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vs.</a:t>
            </a:r>
          </a:p>
        </p:txBody>
      </p:sp>
      <p:sp>
        <p:nvSpPr>
          <p:cNvPr id="268" name="Rectangle 267">
            <a:extLst>
              <a:ext uri="{FF2B5EF4-FFF2-40B4-BE49-F238E27FC236}">
                <a16:creationId xmlns:a16="http://schemas.microsoft.com/office/drawing/2014/main" id="{66844FD0-66EA-4606-9DCF-6BD21F881F2B}"/>
              </a:ext>
            </a:extLst>
          </p:cNvPr>
          <p:cNvSpPr/>
          <p:nvPr/>
        </p:nvSpPr>
        <p:spPr>
          <a:xfrm>
            <a:off x="153061" y="1073480"/>
            <a:ext cx="3869181" cy="5716886"/>
          </a:xfrm>
          <a:prstGeom prst="rect">
            <a:avLst/>
          </a:prstGeom>
          <a:solidFill>
            <a:srgbClr val="0070C0"/>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TextBox 268">
            <a:extLst>
              <a:ext uri="{FF2B5EF4-FFF2-40B4-BE49-F238E27FC236}">
                <a16:creationId xmlns:a16="http://schemas.microsoft.com/office/drawing/2014/main" id="{38F8F2EA-C6F0-47A0-B8A2-0305562FFF60}"/>
              </a:ext>
            </a:extLst>
          </p:cNvPr>
          <p:cNvSpPr txBox="1"/>
          <p:nvPr/>
        </p:nvSpPr>
        <p:spPr>
          <a:xfrm>
            <a:off x="153061" y="2227388"/>
            <a:ext cx="3969601" cy="4263566"/>
          </a:xfrm>
          <a:prstGeom prst="rect">
            <a:avLst/>
          </a:prstGeom>
          <a:noFill/>
        </p:spPr>
        <p:txBody>
          <a:bodyPr wrap="square" lIns="179285" tIns="143428" rIns="179285" bIns="143428" rtlCol="0">
            <a:spAutoFit/>
          </a:bodyPr>
          <a:lstStyle/>
          <a:p>
            <a:pPr marL="336145" marR="0" lvl="0" indent="-336145"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2353"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Larger scale</a:t>
            </a:r>
          </a:p>
          <a:p>
            <a:pPr marL="336145" marR="0" lvl="0" indent="-336145"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2353"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Greater flexibility</a:t>
            </a:r>
          </a:p>
          <a:p>
            <a:pPr marL="336145" marR="0" lvl="0" indent="-336145"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2353"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Availability Zones</a:t>
            </a:r>
          </a:p>
          <a:p>
            <a:pPr marL="336145" marR="0" lvl="0" indent="-336145"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2353"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New metrics / diagnostics</a:t>
            </a:r>
          </a:p>
          <a:p>
            <a:pPr marL="336145" marR="0" lvl="0" indent="-336145"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2353"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Internal HA Ports</a:t>
            </a:r>
          </a:p>
          <a:p>
            <a:pPr marL="336145" marR="0" lvl="0" indent="-336145"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2353"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Secure by default</a:t>
            </a:r>
          </a:p>
          <a:p>
            <a:pPr marL="336145" marR="0" lvl="0" indent="-336145"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2353"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Faster operations</a:t>
            </a:r>
          </a:p>
          <a:p>
            <a:pPr marL="336145" marR="0" lvl="0" indent="-336145"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2353" b="1"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99.99% SLA</a:t>
            </a:r>
          </a:p>
        </p:txBody>
      </p:sp>
      <p:sp>
        <p:nvSpPr>
          <p:cNvPr id="270" name="TextBox 269">
            <a:extLst>
              <a:ext uri="{FF2B5EF4-FFF2-40B4-BE49-F238E27FC236}">
                <a16:creationId xmlns:a16="http://schemas.microsoft.com/office/drawing/2014/main" id="{0B454532-E3E8-4A6A-9318-B30F893EB419}"/>
              </a:ext>
            </a:extLst>
          </p:cNvPr>
          <p:cNvSpPr txBox="1"/>
          <p:nvPr/>
        </p:nvSpPr>
        <p:spPr>
          <a:xfrm>
            <a:off x="639152" y="1405326"/>
            <a:ext cx="2784545"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Why Standard?</a:t>
            </a:r>
          </a:p>
        </p:txBody>
      </p:sp>
      <p:sp>
        <p:nvSpPr>
          <p:cNvPr id="3" name="TextBox 2">
            <a:extLst>
              <a:ext uri="{FF2B5EF4-FFF2-40B4-BE49-F238E27FC236}">
                <a16:creationId xmlns:a16="http://schemas.microsoft.com/office/drawing/2014/main" id="{F9F26DA1-E43D-45F1-88DD-1FCB5DB341F6}"/>
              </a:ext>
            </a:extLst>
          </p:cNvPr>
          <p:cNvSpPr txBox="1"/>
          <p:nvPr/>
        </p:nvSpPr>
        <p:spPr>
          <a:xfrm>
            <a:off x="4831210" y="590740"/>
            <a:ext cx="278903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B900"/>
                </a:solidFill>
                <a:effectLst/>
                <a:uLnTx/>
                <a:uFillTx/>
                <a:latin typeface="Segoe UI Semilight"/>
                <a:ea typeface="+mn-ea"/>
                <a:cs typeface="+mn-cs"/>
              </a:rPr>
              <a:t>aka.ms/</a:t>
            </a:r>
            <a:r>
              <a:rPr kumimoji="0" lang="en-US" sz="2400" b="0" i="0" u="none" strike="noStrike" kern="1200" cap="none" spc="0" normalizeH="0" baseline="0" noProof="0" dirty="0" err="1">
                <a:ln>
                  <a:noFill/>
                </a:ln>
                <a:solidFill>
                  <a:srgbClr val="FFB900"/>
                </a:solidFill>
                <a:effectLst/>
                <a:uLnTx/>
                <a:uFillTx/>
                <a:latin typeface="Segoe UI Semilight"/>
                <a:ea typeface="+mn-ea"/>
                <a:cs typeface="+mn-cs"/>
              </a:rPr>
              <a:t>lbstandard</a:t>
            </a:r>
            <a:endParaRPr kumimoji="0" lang="en-US" sz="2400" b="0" i="0" u="none" strike="noStrike" kern="1200" cap="none" spc="0" normalizeH="0" baseline="0" noProof="0" dirty="0">
              <a:ln>
                <a:noFill/>
              </a:ln>
              <a:solidFill>
                <a:srgbClr val="FFB900"/>
              </a:solidFill>
              <a:effectLst/>
              <a:uLnTx/>
              <a:uFillTx/>
              <a:latin typeface="Segoe UI Semilight"/>
              <a:ea typeface="+mn-ea"/>
              <a:cs typeface="+mn-cs"/>
            </a:endParaRPr>
          </a:p>
        </p:txBody>
      </p:sp>
    </p:spTree>
    <p:extLst>
      <p:ext uri="{BB962C8B-B14F-4D97-AF65-F5344CB8AC3E}">
        <p14:creationId xmlns:p14="http://schemas.microsoft.com/office/powerpoint/2010/main" val="215168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215">
            <a:extLst>
              <a:ext uri="{FF2B5EF4-FFF2-40B4-BE49-F238E27FC236}">
                <a16:creationId xmlns:a16="http://schemas.microsoft.com/office/drawing/2014/main" id="{18AC6465-EAC7-49C3-B155-E9A810D8EA3A}"/>
              </a:ext>
            </a:extLst>
          </p:cNvPr>
          <p:cNvSpPr/>
          <p:nvPr/>
        </p:nvSpPr>
        <p:spPr bwMode="auto">
          <a:xfrm>
            <a:off x="1138893" y="1390764"/>
            <a:ext cx="9822173" cy="538481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55CA326-2805-4E9F-BE9A-20ACB1EFA35B}"/>
              </a:ext>
            </a:extLst>
          </p:cNvPr>
          <p:cNvSpPr>
            <a:spLocks noGrp="1"/>
          </p:cNvSpPr>
          <p:nvPr>
            <p:ph type="title"/>
          </p:nvPr>
        </p:nvSpPr>
        <p:spPr/>
        <p:txBody>
          <a:bodyPr/>
          <a:lstStyle/>
          <a:p>
            <a:r>
              <a:rPr lang="en-US" sz="4400" dirty="0"/>
              <a:t>Use internal HA Ports rules to scale NVA in VNet</a:t>
            </a:r>
          </a:p>
        </p:txBody>
      </p:sp>
      <p:pic>
        <p:nvPicPr>
          <p:cNvPr id="133" name="Picture 132">
            <a:extLst>
              <a:ext uri="{FF2B5EF4-FFF2-40B4-BE49-F238E27FC236}">
                <a16:creationId xmlns:a16="http://schemas.microsoft.com/office/drawing/2014/main" id="{08A1EA38-5106-4DAF-A7AC-B6ED3E20E563}"/>
              </a:ext>
            </a:extLst>
          </p:cNvPr>
          <p:cNvPicPr>
            <a:picLocks noChangeAspect="1"/>
          </p:cNvPicPr>
          <p:nvPr/>
        </p:nvPicPr>
        <p:blipFill>
          <a:blip r:embed="rId3"/>
          <a:stretch>
            <a:fillRect/>
          </a:stretch>
        </p:blipFill>
        <p:spPr>
          <a:xfrm>
            <a:off x="1098303" y="1581337"/>
            <a:ext cx="9662997" cy="5194242"/>
          </a:xfrm>
          <a:prstGeom prst="rect">
            <a:avLst/>
          </a:prstGeom>
        </p:spPr>
      </p:pic>
      <p:sp>
        <p:nvSpPr>
          <p:cNvPr id="205" name="Oval 204">
            <a:extLst>
              <a:ext uri="{FF2B5EF4-FFF2-40B4-BE49-F238E27FC236}">
                <a16:creationId xmlns:a16="http://schemas.microsoft.com/office/drawing/2014/main" id="{9C9856F6-A441-4B8E-BC2E-324947929C34}"/>
              </a:ext>
            </a:extLst>
          </p:cNvPr>
          <p:cNvSpPr/>
          <p:nvPr/>
        </p:nvSpPr>
        <p:spPr bwMode="auto">
          <a:xfrm>
            <a:off x="3500378" y="3738172"/>
            <a:ext cx="282031" cy="282031"/>
          </a:xfrm>
          <a:prstGeom prst="ellipse">
            <a:avLst/>
          </a:prstGeom>
          <a:solidFill>
            <a:schemeClr val="bg2"/>
          </a:solidFill>
          <a:ln>
            <a:noFill/>
            <a:headEnd type="none" w="med" len="med"/>
            <a:tailEnd type="none" w="med" len="med"/>
          </a:ln>
          <a:effectLst/>
          <a:scene3d>
            <a:camera prst="orthographicFront"/>
            <a:lightRig rig="soft" dir="t">
              <a:rot lat="0" lon="0" rev="18600000"/>
            </a:lightRig>
          </a:scene3d>
          <a:sp3d prstMaterial="plastic">
            <a:bevelT w="127000" h="127000"/>
            <a:bevelB w="0" h="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09" name="Graphic 35">
            <a:extLst>
              <a:ext uri="{FF2B5EF4-FFF2-40B4-BE49-F238E27FC236}">
                <a16:creationId xmlns:a16="http://schemas.microsoft.com/office/drawing/2014/main" id="{18150261-FAFC-4D63-AFE5-3266A58D5FA2}"/>
              </a:ext>
            </a:extLst>
          </p:cNvPr>
          <p:cNvGrpSpPr/>
          <p:nvPr/>
        </p:nvGrpSpPr>
        <p:grpSpPr>
          <a:xfrm>
            <a:off x="6604966" y="2679000"/>
            <a:ext cx="650492" cy="650492"/>
            <a:chOff x="9355716" y="2461258"/>
            <a:chExt cx="650492" cy="650492"/>
          </a:xfrm>
          <a:solidFill>
            <a:schemeClr val="accent4">
              <a:lumMod val="75000"/>
            </a:schemeClr>
          </a:solidFill>
        </p:grpSpPr>
        <p:sp>
          <p:nvSpPr>
            <p:cNvPr id="210" name="Freeform: Shape 209">
              <a:extLst>
                <a:ext uri="{FF2B5EF4-FFF2-40B4-BE49-F238E27FC236}">
                  <a16:creationId xmlns:a16="http://schemas.microsoft.com/office/drawing/2014/main" id="{2B48D161-D763-427E-8E3B-0A6017FAFF70}"/>
                </a:ext>
              </a:extLst>
            </p:cNvPr>
            <p:cNvSpPr/>
            <p:nvPr/>
          </p:nvSpPr>
          <p:spPr>
            <a:xfrm>
              <a:off x="9355716" y="2461258"/>
              <a:ext cx="650492" cy="650492"/>
            </a:xfrm>
            <a:custGeom>
              <a:avLst/>
              <a:gdLst/>
              <a:ahLst/>
              <a:cxnLst/>
              <a:rect l="0" t="0" r="0" b="0"/>
              <a:pathLst>
                <a:path w="650492" h="650492">
                  <a:moveTo>
                    <a:pt x="325259" y="650505"/>
                  </a:moveTo>
                  <a:cubicBezTo>
                    <a:pt x="309231" y="650505"/>
                    <a:pt x="294139" y="644260"/>
                    <a:pt x="282834" y="632916"/>
                  </a:cubicBezTo>
                  <a:lnTo>
                    <a:pt x="17576" y="367671"/>
                  </a:lnTo>
                  <a:cubicBezTo>
                    <a:pt x="6401" y="356496"/>
                    <a:pt x="0" y="341053"/>
                    <a:pt x="0" y="325246"/>
                  </a:cubicBezTo>
                  <a:cubicBezTo>
                    <a:pt x="0" y="309452"/>
                    <a:pt x="6401" y="293996"/>
                    <a:pt x="17576" y="282834"/>
                  </a:cubicBezTo>
                  <a:lnTo>
                    <a:pt x="282834" y="17589"/>
                  </a:lnTo>
                  <a:cubicBezTo>
                    <a:pt x="294166" y="6245"/>
                    <a:pt x="309231" y="0"/>
                    <a:pt x="325259" y="0"/>
                  </a:cubicBezTo>
                  <a:cubicBezTo>
                    <a:pt x="341274" y="0"/>
                    <a:pt x="356353" y="6245"/>
                    <a:pt x="367684" y="17589"/>
                  </a:cubicBezTo>
                  <a:lnTo>
                    <a:pt x="632903" y="282834"/>
                  </a:lnTo>
                  <a:cubicBezTo>
                    <a:pt x="644260" y="294126"/>
                    <a:pt x="650492" y="309205"/>
                    <a:pt x="650492" y="325246"/>
                  </a:cubicBezTo>
                  <a:cubicBezTo>
                    <a:pt x="650492" y="341287"/>
                    <a:pt x="644260" y="356366"/>
                    <a:pt x="632890" y="367697"/>
                  </a:cubicBezTo>
                  <a:lnTo>
                    <a:pt x="367684" y="632916"/>
                  </a:lnTo>
                  <a:cubicBezTo>
                    <a:pt x="356366" y="644260"/>
                    <a:pt x="341274" y="650505"/>
                    <a:pt x="325259" y="650505"/>
                  </a:cubicBezTo>
                </a:path>
              </a:pathLst>
            </a:custGeom>
            <a:grpFill/>
            <a:ln w="12700" cap="flat">
              <a:solidFill>
                <a:schemeClr val="tx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Freeform: Shape 210">
              <a:extLst>
                <a:ext uri="{FF2B5EF4-FFF2-40B4-BE49-F238E27FC236}">
                  <a16:creationId xmlns:a16="http://schemas.microsoft.com/office/drawing/2014/main" id="{3BF8819D-9527-4D07-A366-8D00A918E3C6}"/>
                </a:ext>
              </a:extLst>
            </p:cNvPr>
            <p:cNvSpPr/>
            <p:nvPr/>
          </p:nvSpPr>
          <p:spPr>
            <a:xfrm>
              <a:off x="9412790" y="2518345"/>
              <a:ext cx="533403" cy="520394"/>
            </a:xfrm>
            <a:custGeom>
              <a:avLst/>
              <a:gdLst/>
              <a:ahLst/>
              <a:cxnLst/>
              <a:rect l="0" t="0" r="0" b="0"/>
              <a:pathLst>
                <a:path w="533403" h="520393">
                  <a:moveTo>
                    <a:pt x="536344" y="263748"/>
                  </a:moveTo>
                  <a:lnTo>
                    <a:pt x="450310" y="177727"/>
                  </a:lnTo>
                  <a:lnTo>
                    <a:pt x="450310" y="238457"/>
                  </a:lnTo>
                  <a:lnTo>
                    <a:pt x="359033" y="238379"/>
                  </a:lnTo>
                  <a:cubicBezTo>
                    <a:pt x="350225" y="206922"/>
                    <a:pt x="325558" y="182073"/>
                    <a:pt x="294192" y="173070"/>
                  </a:cubicBezTo>
                  <a:lnTo>
                    <a:pt x="294192" y="86034"/>
                  </a:lnTo>
                  <a:lnTo>
                    <a:pt x="354206" y="86034"/>
                  </a:lnTo>
                  <a:lnTo>
                    <a:pt x="268172" y="0"/>
                  </a:lnTo>
                  <a:lnTo>
                    <a:pt x="182151" y="86034"/>
                  </a:lnTo>
                  <a:lnTo>
                    <a:pt x="242152" y="86034"/>
                  </a:lnTo>
                  <a:lnTo>
                    <a:pt x="242152" y="173057"/>
                  </a:lnTo>
                  <a:cubicBezTo>
                    <a:pt x="210837" y="182060"/>
                    <a:pt x="186197" y="206830"/>
                    <a:pt x="177350" y="238210"/>
                  </a:cubicBezTo>
                  <a:lnTo>
                    <a:pt x="86034" y="238132"/>
                  </a:lnTo>
                  <a:lnTo>
                    <a:pt x="86034" y="178053"/>
                  </a:lnTo>
                  <a:lnTo>
                    <a:pt x="0" y="264087"/>
                  </a:lnTo>
                  <a:lnTo>
                    <a:pt x="86034" y="350108"/>
                  </a:lnTo>
                  <a:lnTo>
                    <a:pt x="86034" y="289378"/>
                  </a:lnTo>
                  <a:lnTo>
                    <a:pt x="177389" y="289456"/>
                  </a:lnTo>
                  <a:cubicBezTo>
                    <a:pt x="186275" y="320771"/>
                    <a:pt x="210877" y="345463"/>
                    <a:pt x="242152" y="354453"/>
                  </a:cubicBezTo>
                  <a:lnTo>
                    <a:pt x="242152" y="414767"/>
                  </a:lnTo>
                  <a:cubicBezTo>
                    <a:pt x="229142" y="424238"/>
                    <a:pt x="209263" y="444143"/>
                    <a:pt x="209263" y="467326"/>
                  </a:cubicBezTo>
                  <a:cubicBezTo>
                    <a:pt x="209263" y="499604"/>
                    <a:pt x="235712" y="525871"/>
                    <a:pt x="267990" y="525871"/>
                  </a:cubicBezTo>
                  <a:cubicBezTo>
                    <a:pt x="300267" y="525871"/>
                    <a:pt x="326664" y="499604"/>
                    <a:pt x="326664" y="467326"/>
                  </a:cubicBezTo>
                  <a:cubicBezTo>
                    <a:pt x="326664" y="444403"/>
                    <a:pt x="307201" y="424732"/>
                    <a:pt x="294192" y="415118"/>
                  </a:cubicBezTo>
                  <a:lnTo>
                    <a:pt x="294192" y="354453"/>
                  </a:lnTo>
                  <a:cubicBezTo>
                    <a:pt x="325402" y="345489"/>
                    <a:pt x="349991" y="320849"/>
                    <a:pt x="358915" y="289625"/>
                  </a:cubicBezTo>
                  <a:lnTo>
                    <a:pt x="450310" y="289703"/>
                  </a:lnTo>
                  <a:lnTo>
                    <a:pt x="450310" y="349783"/>
                  </a:lnTo>
                  <a:lnTo>
                    <a:pt x="536344" y="263748"/>
                  </a:lnTo>
                  <a:close/>
                </a:path>
              </a:pathLst>
            </a:custGeom>
            <a:grpFill/>
            <a:ln w="12700" cap="flat">
              <a:solidFill>
                <a:schemeClr val="tx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Freeform: Shape 212">
              <a:extLst>
                <a:ext uri="{FF2B5EF4-FFF2-40B4-BE49-F238E27FC236}">
                  <a16:creationId xmlns:a16="http://schemas.microsoft.com/office/drawing/2014/main" id="{B17C5E15-85B5-4612-B94E-DBFD1FF5FB4F}"/>
                </a:ext>
              </a:extLst>
            </p:cNvPr>
            <p:cNvSpPr/>
            <p:nvPr/>
          </p:nvSpPr>
          <p:spPr>
            <a:xfrm>
              <a:off x="9612556" y="2713688"/>
              <a:ext cx="130098" cy="130098"/>
            </a:xfrm>
            <a:custGeom>
              <a:avLst/>
              <a:gdLst/>
              <a:ahLst/>
              <a:cxnLst/>
              <a:rect l="0" t="0" r="0" b="0"/>
              <a:pathLst>
                <a:path w="130098" h="130098">
                  <a:moveTo>
                    <a:pt x="68406" y="0"/>
                  </a:moveTo>
                  <a:cubicBezTo>
                    <a:pt x="30690" y="0"/>
                    <a:pt x="0" y="30690"/>
                    <a:pt x="0" y="68406"/>
                  </a:cubicBezTo>
                  <a:cubicBezTo>
                    <a:pt x="0" y="106121"/>
                    <a:pt x="30690" y="136811"/>
                    <a:pt x="68406" y="136811"/>
                  </a:cubicBezTo>
                  <a:cubicBezTo>
                    <a:pt x="106121" y="136811"/>
                    <a:pt x="136811" y="106134"/>
                    <a:pt x="136811" y="68406"/>
                  </a:cubicBezTo>
                  <a:cubicBezTo>
                    <a:pt x="136811" y="30677"/>
                    <a:pt x="106121" y="0"/>
                    <a:pt x="68406" y="0"/>
                  </a:cubicBezTo>
                  <a:close/>
                </a:path>
              </a:pathLst>
            </a:custGeom>
            <a:grpFill/>
            <a:ln w="12700" cap="flat">
              <a:solidFill>
                <a:schemeClr val="tx1"/>
              </a:solidFill>
              <a:prstDash val="solid"/>
              <a:miter/>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214" name="Graphic 213">
            <a:extLst>
              <a:ext uri="{FF2B5EF4-FFF2-40B4-BE49-F238E27FC236}">
                <a16:creationId xmlns:a16="http://schemas.microsoft.com/office/drawing/2014/main" id="{B363131D-2F2B-49FD-9BEA-37BF12C478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97923" y="2682610"/>
            <a:ext cx="663622" cy="640080"/>
          </a:xfrm>
          <a:prstGeom prst="rect">
            <a:avLst/>
          </a:prstGeom>
        </p:spPr>
      </p:pic>
      <p:sp>
        <p:nvSpPr>
          <p:cNvPr id="3" name="Rectangle 2">
            <a:extLst>
              <a:ext uri="{FF2B5EF4-FFF2-40B4-BE49-F238E27FC236}">
                <a16:creationId xmlns:a16="http://schemas.microsoft.com/office/drawing/2014/main" id="{D9C126E5-EFED-469F-9699-43704A496733}"/>
              </a:ext>
            </a:extLst>
          </p:cNvPr>
          <p:cNvSpPr/>
          <p:nvPr/>
        </p:nvSpPr>
        <p:spPr bwMode="auto">
          <a:xfrm>
            <a:off x="6900530" y="3147237"/>
            <a:ext cx="1350336" cy="774523"/>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Standard LB</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Ports 1-65535</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TCP &amp; UDP</a:t>
            </a:r>
          </a:p>
        </p:txBody>
      </p:sp>
      <p:pic>
        <p:nvPicPr>
          <p:cNvPr id="206" name="Picture 205" descr="A screenshot of a cell phone&#10;&#10;Description generated with very high confidence">
            <a:extLst>
              <a:ext uri="{FF2B5EF4-FFF2-40B4-BE49-F238E27FC236}">
                <a16:creationId xmlns:a16="http://schemas.microsoft.com/office/drawing/2014/main" id="{D4B39C28-5EAE-4281-A070-1A04A2C264AC}"/>
              </a:ext>
            </a:extLst>
          </p:cNvPr>
          <p:cNvPicPr>
            <a:picLocks noChangeAspect="1"/>
          </p:cNvPicPr>
          <p:nvPr/>
        </p:nvPicPr>
        <p:blipFill>
          <a:blip r:embed="rId6"/>
          <a:stretch>
            <a:fillRect/>
          </a:stretch>
        </p:blipFill>
        <p:spPr>
          <a:xfrm>
            <a:off x="7191670" y="1261614"/>
            <a:ext cx="4820976" cy="4846173"/>
          </a:xfrm>
          <a:prstGeom prst="rect">
            <a:avLst/>
          </a:prstGeom>
          <a:ln>
            <a:solidFill>
              <a:schemeClr val="tx1"/>
            </a:solidFill>
          </a:ln>
          <a:effectLst>
            <a:outerShdw blurRad="50800" dist="38100" dir="2700000" algn="tl" rotWithShape="0">
              <a:prstClr val="black">
                <a:alpha val="40000"/>
              </a:prstClr>
            </a:outerShdw>
          </a:effectLst>
        </p:spPr>
      </p:pic>
      <p:sp>
        <p:nvSpPr>
          <p:cNvPr id="207" name="Oval 206">
            <a:extLst>
              <a:ext uri="{FF2B5EF4-FFF2-40B4-BE49-F238E27FC236}">
                <a16:creationId xmlns:a16="http://schemas.microsoft.com/office/drawing/2014/main" id="{2F089CC0-D1CD-48E1-B85C-0D07133699B4}"/>
              </a:ext>
            </a:extLst>
          </p:cNvPr>
          <p:cNvSpPr/>
          <p:nvPr/>
        </p:nvSpPr>
        <p:spPr bwMode="auto">
          <a:xfrm>
            <a:off x="7145841" y="3316931"/>
            <a:ext cx="1059628" cy="430306"/>
          </a:xfrm>
          <a:prstGeom prst="ellipse">
            <a:avLst/>
          </a:prstGeom>
          <a:noFill/>
          <a:ln w="571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0F13880B-954A-41B7-9A5D-A849DB031226}"/>
              </a:ext>
            </a:extLst>
          </p:cNvPr>
          <p:cNvSpPr/>
          <p:nvPr/>
        </p:nvSpPr>
        <p:spPr bwMode="auto">
          <a:xfrm>
            <a:off x="2438400" y="6192405"/>
            <a:ext cx="6324600" cy="407225"/>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Ask your NVA vendor for recommended configuration &amp; support!</a:t>
            </a:r>
          </a:p>
        </p:txBody>
      </p:sp>
      <p:sp>
        <p:nvSpPr>
          <p:cNvPr id="15" name="Rectangle 14">
            <a:extLst>
              <a:ext uri="{FF2B5EF4-FFF2-40B4-BE49-F238E27FC236}">
                <a16:creationId xmlns:a16="http://schemas.microsoft.com/office/drawing/2014/main" id="{1001317D-B23A-46E7-B995-56642C4884F5}"/>
              </a:ext>
            </a:extLst>
          </p:cNvPr>
          <p:cNvSpPr/>
          <p:nvPr/>
        </p:nvSpPr>
        <p:spPr bwMode="auto">
          <a:xfrm>
            <a:off x="5136536" y="5276663"/>
            <a:ext cx="1586530" cy="774523"/>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Active-active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Or active-passive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Scale out</a:t>
            </a:r>
          </a:p>
        </p:txBody>
      </p:sp>
    </p:spTree>
    <p:extLst>
      <p:ext uri="{BB962C8B-B14F-4D97-AF65-F5344CB8AC3E}">
        <p14:creationId xmlns:p14="http://schemas.microsoft.com/office/powerpoint/2010/main" val="352120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childTnLst>
                          </p:cTn>
                        </p:par>
                        <p:par>
                          <p:cTn id="8" fill="hold">
                            <p:stCondLst>
                              <p:cond delay="500"/>
                            </p:stCondLst>
                            <p:childTnLst>
                              <p:par>
                                <p:cTn id="9" presetID="0" presetClass="path" presetSubtype="0" repeatCount="2000" accel="50000" decel="50000" fill="hold" grpId="0" nodeType="afterEffect">
                                  <p:stCondLst>
                                    <p:cond delay="0"/>
                                  </p:stCondLst>
                                  <p:childTnLst>
                                    <p:animMotion origin="layout" path="M -0.00115 0.00431 L 0.05055 0.00522 L 0.04965 -0.18611 L 0.26423 -0.1877 L 0.26282 -0.09124 L 0.19913 0.14299 L 0.18087 0.14208 L 0.39749 0.14117 L 0.45826 0.06832 " pathEditMode="relative" ptsTypes="AAAAAAAAA">
                                      <p:cBhvr>
                                        <p:cTn id="10" dur="2000" fill="hold"/>
                                        <p:tgtEl>
                                          <p:spTgt spid="205"/>
                                        </p:tgtEl>
                                        <p:attrNameLst>
                                          <p:attrName>ppt_x</p:attrName>
                                          <p:attrName>ppt_y</p:attrName>
                                        </p:attrNameLst>
                                      </p:cBhvr>
                                    </p:animMotion>
                                  </p:childTnLst>
                                </p:cTn>
                              </p:par>
                            </p:childTnLst>
                          </p:cTn>
                        </p:par>
                        <p:par>
                          <p:cTn id="11" fill="hold">
                            <p:stCondLst>
                              <p:cond delay="4500"/>
                            </p:stCondLst>
                            <p:childTnLst>
                              <p:par>
                                <p:cTn id="12" presetID="0" presetClass="path" presetSubtype="0" repeatCount="2000" accel="50000" decel="50000" fill="hold" grpId="1" nodeType="afterEffect">
                                  <p:stCondLst>
                                    <p:cond delay="0"/>
                                  </p:stCondLst>
                                  <p:childTnLst>
                                    <p:animMotion origin="layout" path="M 0.45877 0.07104 L 0.38473 0.00613 C 0.38447 -0.05856 0.38435 -0.12324 0.38422 -0.18792 L 0.26423 -0.18861 C 0.26436 -0.15751 0.26461 -0.12619 0.26474 -0.09487 L 0.20104 0.14571 L 0.04021 0.14662 L -0.00268 0.00091 " pathEditMode="relative" ptsTypes="AAAAAAAA">
                                      <p:cBhvr>
                                        <p:cTn id="13" dur="2000" fill="hold"/>
                                        <p:tgtEl>
                                          <p:spTgt spid="205"/>
                                        </p:tgtEl>
                                        <p:attrNameLst>
                                          <p:attrName>ppt_x</p:attrName>
                                          <p:attrName>ppt_y</p:attrName>
                                        </p:attrNameLst>
                                      </p:cBhvr>
                                    </p:animMotion>
                                  </p:childTnLst>
                                </p:cTn>
                              </p:par>
                            </p:childTnLst>
                          </p:cTn>
                        </p:par>
                        <p:par>
                          <p:cTn id="14" fill="hold">
                            <p:stCondLst>
                              <p:cond delay="8500"/>
                            </p:stCondLst>
                            <p:childTnLst>
                              <p:par>
                                <p:cTn id="15" presetID="10" presetClass="exit" presetSubtype="0" fill="hold" grpId="3" nodeType="afterEffect">
                                  <p:stCondLst>
                                    <p:cond delay="0"/>
                                  </p:stCondLst>
                                  <p:childTnLst>
                                    <p:animEffect transition="out" filter="fade">
                                      <p:cBhvr>
                                        <p:cTn id="16" dur="500"/>
                                        <p:tgtEl>
                                          <p:spTgt spid="205"/>
                                        </p:tgtEl>
                                      </p:cBhvr>
                                    </p:animEffect>
                                    <p:set>
                                      <p:cBhvr>
                                        <p:cTn id="17" dur="1" fill="hold">
                                          <p:stCondLst>
                                            <p:cond delay="499"/>
                                          </p:stCondLst>
                                        </p:cTn>
                                        <p:tgtEl>
                                          <p:spTgt spid="20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gtEl>
                                        <p:attrNameLst>
                                          <p:attrName>style.visibility</p:attrName>
                                        </p:attrNameLst>
                                      </p:cBhvr>
                                      <p:to>
                                        <p:strVal val="visible"/>
                                      </p:to>
                                    </p:set>
                                    <p:animEffect transition="in" filter="fade">
                                      <p:cBhvr>
                                        <p:cTn id="22" dur="500"/>
                                        <p:tgtEl>
                                          <p:spTgt spid="206"/>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07"/>
                                        </p:tgtEl>
                                        <p:attrNameLst>
                                          <p:attrName>style.visibility</p:attrName>
                                        </p:attrNameLst>
                                      </p:cBhvr>
                                      <p:to>
                                        <p:strVal val="visible"/>
                                      </p:to>
                                    </p:set>
                                    <p:animEffect transition="in" filter="fade">
                                      <p:cBhvr>
                                        <p:cTn id="26"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05" grpId="1" animBg="1"/>
      <p:bldP spid="205" grpId="2" animBg="1"/>
      <p:bldP spid="205" grpId="3" animBg="1"/>
      <p:bldP spid="20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4338E1A8-DA54-44FA-B64A-AE01847E1BA2}"/>
              </a:ext>
            </a:extLst>
          </p:cNvPr>
          <p:cNvSpPr txBox="1"/>
          <p:nvPr/>
        </p:nvSpPr>
        <p:spPr>
          <a:xfrm>
            <a:off x="2991280" y="2808383"/>
            <a:ext cx="1510542"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B050"/>
                </a:solidFill>
                <a:effectLst/>
                <a:uLnTx/>
                <a:uFillTx/>
                <a:latin typeface="Segoe UI Semilight"/>
                <a:ea typeface="+mn-ea"/>
                <a:cs typeface="+mn-cs"/>
              </a:rPr>
              <a:t>User-Defined Route</a:t>
            </a:r>
          </a:p>
        </p:txBody>
      </p:sp>
      <p:sp>
        <p:nvSpPr>
          <p:cNvPr id="5" name="Rectangle 4">
            <a:extLst>
              <a:ext uri="{FF2B5EF4-FFF2-40B4-BE49-F238E27FC236}">
                <a16:creationId xmlns:a16="http://schemas.microsoft.com/office/drawing/2014/main" id="{E0EF46A0-10E9-4B3A-8552-E7321D299F18}"/>
              </a:ext>
            </a:extLst>
          </p:cNvPr>
          <p:cNvSpPr/>
          <p:nvPr/>
        </p:nvSpPr>
        <p:spPr bwMode="auto">
          <a:xfrm>
            <a:off x="525632" y="1819488"/>
            <a:ext cx="6285826" cy="3586419"/>
          </a:xfrm>
          <a:prstGeom prst="rect">
            <a:avLst/>
          </a:prstGeom>
          <a:noFill/>
          <a:ln w="28575">
            <a:solidFill>
              <a:srgbClr val="3999C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55CA326-2805-4E9F-BE9A-20ACB1EFA35B}"/>
              </a:ext>
            </a:extLst>
          </p:cNvPr>
          <p:cNvSpPr>
            <a:spLocks noGrp="1"/>
          </p:cNvSpPr>
          <p:nvPr>
            <p:ph type="title"/>
          </p:nvPr>
        </p:nvSpPr>
        <p:spPr>
          <a:xfrm>
            <a:off x="269240" y="289511"/>
            <a:ext cx="11655840" cy="899665"/>
          </a:xfrm>
        </p:spPr>
        <p:txBody>
          <a:bodyPr/>
          <a:lstStyle/>
          <a:p>
            <a:r>
              <a:rPr lang="en-US" dirty="0"/>
              <a:t>Build outbound stacks with HA Ports rules</a:t>
            </a:r>
          </a:p>
        </p:txBody>
      </p:sp>
      <p:pic>
        <p:nvPicPr>
          <p:cNvPr id="13" name="Graphic 12">
            <a:extLst>
              <a:ext uri="{FF2B5EF4-FFF2-40B4-BE49-F238E27FC236}">
                <a16:creationId xmlns:a16="http://schemas.microsoft.com/office/drawing/2014/main" id="{1C59358B-8C7A-4E04-8963-B6720408A0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65849" y="3105252"/>
            <a:ext cx="711024" cy="685800"/>
          </a:xfrm>
          <a:prstGeom prst="rect">
            <a:avLst/>
          </a:prstGeom>
          <a:effectLst>
            <a:outerShdw blurRad="50800" dist="38100" dir="2700000" algn="tl" rotWithShape="0">
              <a:schemeClr val="tx1">
                <a:alpha val="40000"/>
              </a:schemeClr>
            </a:outerShdw>
          </a:effectLst>
        </p:spPr>
      </p:pic>
      <p:pic>
        <p:nvPicPr>
          <p:cNvPr id="14" name="Graphic 13">
            <a:extLst>
              <a:ext uri="{FF2B5EF4-FFF2-40B4-BE49-F238E27FC236}">
                <a16:creationId xmlns:a16="http://schemas.microsoft.com/office/drawing/2014/main" id="{8A74C8E8-F5AE-4F66-AD41-D547947C001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2405" y="2145834"/>
            <a:ext cx="458716" cy="442443"/>
          </a:xfrm>
          <a:prstGeom prst="rect">
            <a:avLst/>
          </a:prstGeom>
        </p:spPr>
      </p:pic>
      <p:pic>
        <p:nvPicPr>
          <p:cNvPr id="15" name="Graphic 14">
            <a:extLst>
              <a:ext uri="{FF2B5EF4-FFF2-40B4-BE49-F238E27FC236}">
                <a16:creationId xmlns:a16="http://schemas.microsoft.com/office/drawing/2014/main" id="{87F5DF76-5169-4BBC-B5DB-956F68AC5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2405" y="2879266"/>
            <a:ext cx="458716" cy="442443"/>
          </a:xfrm>
          <a:prstGeom prst="rect">
            <a:avLst/>
          </a:prstGeom>
        </p:spPr>
      </p:pic>
      <p:pic>
        <p:nvPicPr>
          <p:cNvPr id="16" name="Graphic 15">
            <a:extLst>
              <a:ext uri="{FF2B5EF4-FFF2-40B4-BE49-F238E27FC236}">
                <a16:creationId xmlns:a16="http://schemas.microsoft.com/office/drawing/2014/main" id="{79F0538F-4D9B-41FA-8FA3-C03C1E6C79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2405" y="3612698"/>
            <a:ext cx="458716" cy="442443"/>
          </a:xfrm>
          <a:prstGeom prst="rect">
            <a:avLst/>
          </a:prstGeom>
        </p:spPr>
      </p:pic>
      <p:pic>
        <p:nvPicPr>
          <p:cNvPr id="17" name="Graphic 16">
            <a:extLst>
              <a:ext uri="{FF2B5EF4-FFF2-40B4-BE49-F238E27FC236}">
                <a16:creationId xmlns:a16="http://schemas.microsoft.com/office/drawing/2014/main" id="{BC22F219-34DA-41A5-A7CE-A086365F05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32405" y="4346130"/>
            <a:ext cx="458716" cy="442443"/>
          </a:xfrm>
          <a:prstGeom prst="rect">
            <a:avLst/>
          </a:prstGeom>
        </p:spPr>
      </p:pic>
      <p:sp>
        <p:nvSpPr>
          <p:cNvPr id="7" name="Rectangle 6">
            <a:extLst>
              <a:ext uri="{FF2B5EF4-FFF2-40B4-BE49-F238E27FC236}">
                <a16:creationId xmlns:a16="http://schemas.microsoft.com/office/drawing/2014/main" id="{0133E3FC-16D8-4C98-89B2-A1391EFA1DA2}"/>
              </a:ext>
            </a:extLst>
          </p:cNvPr>
          <p:cNvSpPr/>
          <p:nvPr/>
        </p:nvSpPr>
        <p:spPr bwMode="auto">
          <a:xfrm>
            <a:off x="881541" y="1581363"/>
            <a:ext cx="649975" cy="4352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 name="Graphic 3">
            <a:extLst>
              <a:ext uri="{FF2B5EF4-FFF2-40B4-BE49-F238E27FC236}">
                <a16:creationId xmlns:a16="http://schemas.microsoft.com/office/drawing/2014/main" id="{2EABBB15-03EE-47D3-8F18-1D1254EF42A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5116" y="1551717"/>
            <a:ext cx="617410" cy="535716"/>
          </a:xfrm>
          <a:prstGeom prst="rect">
            <a:avLst/>
          </a:prstGeom>
        </p:spPr>
      </p:pic>
      <p:pic>
        <p:nvPicPr>
          <p:cNvPr id="24" name="Graphic 23">
            <a:extLst>
              <a:ext uri="{FF2B5EF4-FFF2-40B4-BE49-F238E27FC236}">
                <a16:creationId xmlns:a16="http://schemas.microsoft.com/office/drawing/2014/main" id="{4CFF8003-F58B-4591-905A-2FBDD62FF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137" y="2347357"/>
            <a:ext cx="458716" cy="442443"/>
          </a:xfrm>
          <a:prstGeom prst="rect">
            <a:avLst/>
          </a:prstGeom>
        </p:spPr>
      </p:pic>
      <p:pic>
        <p:nvPicPr>
          <p:cNvPr id="28" name="Graphic 27">
            <a:extLst>
              <a:ext uri="{FF2B5EF4-FFF2-40B4-BE49-F238E27FC236}">
                <a16:creationId xmlns:a16="http://schemas.microsoft.com/office/drawing/2014/main" id="{A7CB1970-ADA5-4354-A7A2-C8C455FABD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3191" y="2263420"/>
            <a:ext cx="458716" cy="442443"/>
          </a:xfrm>
          <a:prstGeom prst="rect">
            <a:avLst/>
          </a:prstGeom>
        </p:spPr>
      </p:pic>
      <p:pic>
        <p:nvPicPr>
          <p:cNvPr id="29" name="Graphic 28">
            <a:extLst>
              <a:ext uri="{FF2B5EF4-FFF2-40B4-BE49-F238E27FC236}">
                <a16:creationId xmlns:a16="http://schemas.microsoft.com/office/drawing/2014/main" id="{FCDF0BCF-5927-47A4-B7F3-C0900540AE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3191" y="2881222"/>
            <a:ext cx="458716" cy="442443"/>
          </a:xfrm>
          <a:prstGeom prst="rect">
            <a:avLst/>
          </a:prstGeom>
        </p:spPr>
      </p:pic>
      <p:pic>
        <p:nvPicPr>
          <p:cNvPr id="30" name="Graphic 29">
            <a:extLst>
              <a:ext uri="{FF2B5EF4-FFF2-40B4-BE49-F238E27FC236}">
                <a16:creationId xmlns:a16="http://schemas.microsoft.com/office/drawing/2014/main" id="{6F08B713-A6FC-4DBE-B4A3-6EB0D83FA9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137" y="2965159"/>
            <a:ext cx="458716" cy="442443"/>
          </a:xfrm>
          <a:prstGeom prst="rect">
            <a:avLst/>
          </a:prstGeom>
        </p:spPr>
      </p:pic>
      <p:pic>
        <p:nvPicPr>
          <p:cNvPr id="31" name="Graphic 30">
            <a:extLst>
              <a:ext uri="{FF2B5EF4-FFF2-40B4-BE49-F238E27FC236}">
                <a16:creationId xmlns:a16="http://schemas.microsoft.com/office/drawing/2014/main" id="{A02A958F-4B67-4E53-82D8-0E56A97958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137" y="3582961"/>
            <a:ext cx="458716" cy="442443"/>
          </a:xfrm>
          <a:prstGeom prst="rect">
            <a:avLst/>
          </a:prstGeom>
        </p:spPr>
      </p:pic>
      <p:pic>
        <p:nvPicPr>
          <p:cNvPr id="32" name="Graphic 31">
            <a:extLst>
              <a:ext uri="{FF2B5EF4-FFF2-40B4-BE49-F238E27FC236}">
                <a16:creationId xmlns:a16="http://schemas.microsoft.com/office/drawing/2014/main" id="{82B4277D-3317-4003-BD99-F25AA001A7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137" y="4200764"/>
            <a:ext cx="458716" cy="442443"/>
          </a:xfrm>
          <a:prstGeom prst="rect">
            <a:avLst/>
          </a:prstGeom>
        </p:spPr>
      </p:pic>
      <p:pic>
        <p:nvPicPr>
          <p:cNvPr id="35" name="Graphic 34">
            <a:extLst>
              <a:ext uri="{FF2B5EF4-FFF2-40B4-BE49-F238E27FC236}">
                <a16:creationId xmlns:a16="http://schemas.microsoft.com/office/drawing/2014/main" id="{09E8F00E-ADBF-43EC-A7E1-657267B7A8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3191" y="3499024"/>
            <a:ext cx="458716" cy="442443"/>
          </a:xfrm>
          <a:prstGeom prst="rect">
            <a:avLst/>
          </a:prstGeom>
        </p:spPr>
      </p:pic>
      <p:pic>
        <p:nvPicPr>
          <p:cNvPr id="36" name="Graphic 35">
            <a:extLst>
              <a:ext uri="{FF2B5EF4-FFF2-40B4-BE49-F238E27FC236}">
                <a16:creationId xmlns:a16="http://schemas.microsoft.com/office/drawing/2014/main" id="{800CE1AC-58FE-41E6-94C0-9B5549961A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3191" y="4116826"/>
            <a:ext cx="458716" cy="442443"/>
          </a:xfrm>
          <a:prstGeom prst="rect">
            <a:avLst/>
          </a:prstGeom>
        </p:spPr>
      </p:pic>
      <p:cxnSp>
        <p:nvCxnSpPr>
          <p:cNvPr id="9" name="Straight Connector 8">
            <a:extLst>
              <a:ext uri="{FF2B5EF4-FFF2-40B4-BE49-F238E27FC236}">
                <a16:creationId xmlns:a16="http://schemas.microsoft.com/office/drawing/2014/main" id="{C75B92A8-02EA-45B3-9D79-C02D8F51A240}"/>
              </a:ext>
            </a:extLst>
          </p:cNvPr>
          <p:cNvCxnSpPr/>
          <p:nvPr/>
        </p:nvCxnSpPr>
        <p:spPr>
          <a:xfrm>
            <a:off x="6554112" y="2346606"/>
            <a:ext cx="470889" cy="0"/>
          </a:xfrm>
          <a:prstGeom prst="line">
            <a:avLst/>
          </a:prstGeom>
          <a:ln w="28575">
            <a:solidFill>
              <a:schemeClr val="accent4"/>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C9DF5C0-F8E2-4C4A-B921-F250FE0B1214}"/>
              </a:ext>
            </a:extLst>
          </p:cNvPr>
          <p:cNvCxnSpPr/>
          <p:nvPr/>
        </p:nvCxnSpPr>
        <p:spPr>
          <a:xfrm>
            <a:off x="6554112" y="3089479"/>
            <a:ext cx="470889" cy="0"/>
          </a:xfrm>
          <a:prstGeom prst="line">
            <a:avLst/>
          </a:prstGeom>
          <a:ln w="28575">
            <a:solidFill>
              <a:schemeClr val="accent4"/>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4B314A8-24C8-4CDD-9D32-4526ED4DE51C}"/>
              </a:ext>
            </a:extLst>
          </p:cNvPr>
          <p:cNvCxnSpPr/>
          <p:nvPr/>
        </p:nvCxnSpPr>
        <p:spPr>
          <a:xfrm>
            <a:off x="6554112" y="3832352"/>
            <a:ext cx="470889" cy="0"/>
          </a:xfrm>
          <a:prstGeom prst="line">
            <a:avLst/>
          </a:prstGeom>
          <a:ln w="28575">
            <a:solidFill>
              <a:schemeClr val="accent4"/>
            </a:solidFill>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5A59E9-F4C2-4FBD-88B6-D9C4C3939A64}"/>
              </a:ext>
            </a:extLst>
          </p:cNvPr>
          <p:cNvCxnSpPr/>
          <p:nvPr/>
        </p:nvCxnSpPr>
        <p:spPr>
          <a:xfrm>
            <a:off x="6554112" y="4575225"/>
            <a:ext cx="470889" cy="0"/>
          </a:xfrm>
          <a:prstGeom prst="line">
            <a:avLst/>
          </a:prstGeom>
          <a:ln w="28575">
            <a:solidFill>
              <a:schemeClr val="accent4"/>
            </a:solidFill>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C2A1814-2882-4D4D-9F2F-A0A7D8311979}"/>
              </a:ext>
            </a:extLst>
          </p:cNvPr>
          <p:cNvSpPr txBox="1"/>
          <p:nvPr/>
        </p:nvSpPr>
        <p:spPr>
          <a:xfrm>
            <a:off x="6789556" y="3134702"/>
            <a:ext cx="161807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Public IPs</a:t>
            </a:r>
          </a:p>
        </p:txBody>
      </p:sp>
      <p:cxnSp>
        <p:nvCxnSpPr>
          <p:cNvPr id="19" name="Straight Arrow Connector 18">
            <a:extLst>
              <a:ext uri="{FF2B5EF4-FFF2-40B4-BE49-F238E27FC236}">
                <a16:creationId xmlns:a16="http://schemas.microsoft.com/office/drawing/2014/main" id="{F527C306-45D5-48EB-ABFC-63B074CD142A}"/>
              </a:ext>
            </a:extLst>
          </p:cNvPr>
          <p:cNvCxnSpPr/>
          <p:nvPr/>
        </p:nvCxnSpPr>
        <p:spPr>
          <a:xfrm>
            <a:off x="3044349" y="3437202"/>
            <a:ext cx="1280160" cy="0"/>
          </a:xfrm>
          <a:prstGeom prst="straightConnector1">
            <a:avLst/>
          </a:prstGeom>
          <a:ln w="28575">
            <a:solidFill>
              <a:srgbClr val="00B050"/>
            </a:solidFill>
            <a:headEnd type="none"/>
            <a:tailEnd type="triangle"/>
          </a:ln>
          <a:effectLst>
            <a:outerShdw blurRad="50800" dist="38100" dir="2700000" algn="tl" rotWithShape="0">
              <a:schemeClr val="tx1">
                <a:alpha val="40000"/>
              </a:schemeClr>
            </a:outerShdw>
          </a:effec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B253C6B-02A7-4E5D-B213-5E45A0812148}"/>
              </a:ext>
            </a:extLst>
          </p:cNvPr>
          <p:cNvSpPr txBox="1"/>
          <p:nvPr/>
        </p:nvSpPr>
        <p:spPr>
          <a:xfrm>
            <a:off x="3943874" y="2372973"/>
            <a:ext cx="1551515" cy="8710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internal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Standard LB</a:t>
            </a:r>
          </a:p>
        </p:txBody>
      </p:sp>
      <p:sp>
        <p:nvSpPr>
          <p:cNvPr id="22" name="TextBox 21">
            <a:extLst>
              <a:ext uri="{FF2B5EF4-FFF2-40B4-BE49-F238E27FC236}">
                <a16:creationId xmlns:a16="http://schemas.microsoft.com/office/drawing/2014/main" id="{C9D55DDD-8C71-4B14-9840-D2A3ED493779}"/>
              </a:ext>
            </a:extLst>
          </p:cNvPr>
          <p:cNvSpPr txBox="1"/>
          <p:nvPr/>
        </p:nvSpPr>
        <p:spPr>
          <a:xfrm>
            <a:off x="3861260" y="3739002"/>
            <a:ext cx="1860189" cy="8156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with HA Ports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load-balancing rule</a:t>
            </a:r>
          </a:p>
        </p:txBody>
      </p:sp>
      <p:sp>
        <p:nvSpPr>
          <p:cNvPr id="23" name="Rectangle 22">
            <a:extLst>
              <a:ext uri="{FF2B5EF4-FFF2-40B4-BE49-F238E27FC236}">
                <a16:creationId xmlns:a16="http://schemas.microsoft.com/office/drawing/2014/main" id="{88534825-7C9F-452F-84CF-52FEF40941BE}"/>
              </a:ext>
            </a:extLst>
          </p:cNvPr>
          <p:cNvSpPr/>
          <p:nvPr/>
        </p:nvSpPr>
        <p:spPr bwMode="auto">
          <a:xfrm>
            <a:off x="5814447" y="2016604"/>
            <a:ext cx="702642" cy="2867522"/>
          </a:xfrm>
          <a:prstGeom prst="rect">
            <a:avLst/>
          </a:prstGeom>
          <a:noFill/>
          <a:ln w="28575">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D5F2CAD8-26C6-4D62-8F88-C31F92E1B5F4}"/>
              </a:ext>
            </a:extLst>
          </p:cNvPr>
          <p:cNvCxnSpPr>
            <a:cxnSpLocks/>
            <a:endCxn id="23" idx="1"/>
          </p:cNvCxnSpPr>
          <p:nvPr/>
        </p:nvCxnSpPr>
        <p:spPr>
          <a:xfrm>
            <a:off x="5240004" y="3448152"/>
            <a:ext cx="574443" cy="2213"/>
          </a:xfrm>
          <a:prstGeom prst="line">
            <a:avLst/>
          </a:prstGeom>
          <a:ln w="28575">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C6912F38-4B26-486A-BB02-3D59DF2B3054}"/>
              </a:ext>
            </a:extLst>
          </p:cNvPr>
          <p:cNvSpPr/>
          <p:nvPr/>
        </p:nvSpPr>
        <p:spPr bwMode="auto">
          <a:xfrm>
            <a:off x="1144368" y="2057613"/>
            <a:ext cx="1788990" cy="2867523"/>
          </a:xfrm>
          <a:prstGeom prst="roundRect">
            <a:avLst/>
          </a:prstGeom>
          <a:noFill/>
          <a:ln w="28575">
            <a:solidFill>
              <a:srgbClr val="00B05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TextBox 45">
            <a:extLst>
              <a:ext uri="{FF2B5EF4-FFF2-40B4-BE49-F238E27FC236}">
                <a16:creationId xmlns:a16="http://schemas.microsoft.com/office/drawing/2014/main" id="{E0618D45-2574-4C7B-8316-9B5E193958DF}"/>
              </a:ext>
            </a:extLst>
          </p:cNvPr>
          <p:cNvSpPr txBox="1"/>
          <p:nvPr/>
        </p:nvSpPr>
        <p:spPr>
          <a:xfrm>
            <a:off x="5756525" y="4785193"/>
            <a:ext cx="819776" cy="5447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92D050"/>
                </a:solidFill>
                <a:effectLst/>
                <a:uLnTx/>
                <a:uFillTx/>
                <a:latin typeface="Segoe UI Semilight"/>
                <a:ea typeface="+mn-ea"/>
                <a:cs typeface="+mn-cs"/>
              </a:rPr>
              <a:t>pool</a:t>
            </a:r>
          </a:p>
        </p:txBody>
      </p:sp>
      <p:sp>
        <p:nvSpPr>
          <p:cNvPr id="47" name="TextBox 46">
            <a:extLst>
              <a:ext uri="{FF2B5EF4-FFF2-40B4-BE49-F238E27FC236}">
                <a16:creationId xmlns:a16="http://schemas.microsoft.com/office/drawing/2014/main" id="{6A79DC52-42F3-466D-9C29-6DE77C9D612C}"/>
              </a:ext>
            </a:extLst>
          </p:cNvPr>
          <p:cNvSpPr txBox="1"/>
          <p:nvPr/>
        </p:nvSpPr>
        <p:spPr>
          <a:xfrm>
            <a:off x="1081632" y="4858560"/>
            <a:ext cx="1962717" cy="5447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VM deployment</a:t>
            </a:r>
          </a:p>
        </p:txBody>
      </p:sp>
      <p:sp>
        <p:nvSpPr>
          <p:cNvPr id="57" name="Freeform 47">
            <a:extLst>
              <a:ext uri="{FF2B5EF4-FFF2-40B4-BE49-F238E27FC236}">
                <a16:creationId xmlns:a16="http://schemas.microsoft.com/office/drawing/2014/main" id="{B30A82EE-CA82-41AA-96AD-E26A8CF1FD92}"/>
              </a:ext>
            </a:extLst>
          </p:cNvPr>
          <p:cNvSpPr/>
          <p:nvPr/>
        </p:nvSpPr>
        <p:spPr>
          <a:xfrm>
            <a:off x="8586695" y="2469052"/>
            <a:ext cx="2939125" cy="1919896"/>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noFill/>
          <a:ln w="28575" cap="flat" cmpd="sng" algn="ctr">
            <a:solidFill>
              <a:schemeClr val="accent4"/>
            </a:solidFill>
            <a:prstDash val="solid"/>
            <a:miter lim="800000"/>
          </a:ln>
          <a:effectLst>
            <a:outerShdw blurRad="50800" dist="38100" dir="2700000" algn="tl" rotWithShape="0">
              <a:schemeClr val="tx1">
                <a:alpha val="40000"/>
              </a:schemeClr>
            </a:outerShdw>
          </a:effectLst>
        </p:spPr>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9BCAF2-2CBC-4AB8-83C7-EFA97F839E2E}"/>
              </a:ext>
            </a:extLst>
          </p:cNvPr>
          <p:cNvSpPr txBox="1"/>
          <p:nvPr/>
        </p:nvSpPr>
        <p:spPr>
          <a:xfrm>
            <a:off x="9483538" y="3330479"/>
            <a:ext cx="1398653"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Internet</a:t>
            </a:r>
          </a:p>
        </p:txBody>
      </p:sp>
      <p:sp>
        <p:nvSpPr>
          <p:cNvPr id="49" name="Arrow: Right 48">
            <a:extLst>
              <a:ext uri="{FF2B5EF4-FFF2-40B4-BE49-F238E27FC236}">
                <a16:creationId xmlns:a16="http://schemas.microsoft.com/office/drawing/2014/main" id="{927F327E-68E8-442D-B761-A3F2BD783345}"/>
              </a:ext>
            </a:extLst>
          </p:cNvPr>
          <p:cNvSpPr/>
          <p:nvPr/>
        </p:nvSpPr>
        <p:spPr bwMode="auto">
          <a:xfrm>
            <a:off x="525632" y="5703498"/>
            <a:ext cx="9773688" cy="839351"/>
          </a:xfrm>
          <a:prstGeom prst="rightArrow">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DAA41B66-9E3A-4D30-9952-78004AF9321E}"/>
              </a:ext>
            </a:extLst>
          </p:cNvPr>
          <p:cNvSpPr txBox="1"/>
          <p:nvPr/>
        </p:nvSpPr>
        <p:spPr>
          <a:xfrm>
            <a:off x="1239059" y="5806427"/>
            <a:ext cx="824591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737373">
                    <a:lumMod val="60000"/>
                    <a:lumOff val="40000"/>
                  </a:srgbClr>
                </a:solidFill>
                <a:effectLst/>
                <a:uLnTx/>
                <a:uFillTx/>
                <a:latin typeface="Segoe UI Semilight"/>
                <a:ea typeface="+mn-ea"/>
                <a:cs typeface="+mn-cs"/>
              </a:rPr>
              <a:t>traffic flow, all ports on internal IP load balanced across pool</a:t>
            </a:r>
          </a:p>
        </p:txBody>
      </p:sp>
    </p:spTree>
    <p:extLst>
      <p:ext uri="{BB962C8B-B14F-4D97-AF65-F5344CB8AC3E}">
        <p14:creationId xmlns:p14="http://schemas.microsoft.com/office/powerpoint/2010/main" val="220329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BAB0F-1F6C-46FD-90FA-7F3B7FEAFCB0}"/>
              </a:ext>
            </a:extLst>
          </p:cNvPr>
          <p:cNvSpPr>
            <a:spLocks noGrp="1"/>
          </p:cNvSpPr>
          <p:nvPr>
            <p:ph type="title"/>
          </p:nvPr>
        </p:nvSpPr>
        <p:spPr/>
        <p:txBody>
          <a:bodyPr/>
          <a:lstStyle/>
          <a:p>
            <a:r>
              <a:rPr lang="en-US" dirty="0"/>
              <a:t>Diagnostics: Two major options, and more</a:t>
            </a:r>
          </a:p>
        </p:txBody>
      </p:sp>
      <p:sp>
        <p:nvSpPr>
          <p:cNvPr id="6" name="Text Placeholder 5">
            <a:extLst>
              <a:ext uri="{FF2B5EF4-FFF2-40B4-BE49-F238E27FC236}">
                <a16:creationId xmlns:a16="http://schemas.microsoft.com/office/drawing/2014/main" id="{665C8B17-7EC2-4866-B77E-CAEFCC49910F}"/>
              </a:ext>
            </a:extLst>
          </p:cNvPr>
          <p:cNvSpPr>
            <a:spLocks noGrp="1"/>
          </p:cNvSpPr>
          <p:nvPr>
            <p:ph type="body" sz="quarter" idx="10"/>
          </p:nvPr>
        </p:nvSpPr>
        <p:spPr>
          <a:xfrm>
            <a:off x="269240" y="1691627"/>
            <a:ext cx="6328199" cy="3535776"/>
          </a:xfrm>
        </p:spPr>
        <p:txBody>
          <a:bodyPr/>
          <a:lstStyle/>
          <a:p>
            <a:pPr marL="0" indent="0">
              <a:spcAft>
                <a:spcPts val="1200"/>
              </a:spcAft>
              <a:buNone/>
            </a:pPr>
            <a:r>
              <a:rPr lang="en-US" dirty="0">
                <a:solidFill>
                  <a:schemeClr val="accent4">
                    <a:lumMod val="60000"/>
                    <a:lumOff val="40000"/>
                  </a:schemeClr>
                </a:solidFill>
              </a:rPr>
              <a:t>Monitor</a:t>
            </a:r>
            <a:endParaRPr lang="en-US" dirty="0"/>
          </a:p>
          <a:p>
            <a:r>
              <a:rPr lang="en-US" sz="3200" dirty="0"/>
              <a:t>all of Azure</a:t>
            </a:r>
          </a:p>
          <a:p>
            <a:r>
              <a:rPr lang="en-US" sz="3200" dirty="0"/>
              <a:t>metrics &amp; alerts</a:t>
            </a:r>
          </a:p>
          <a:p>
            <a:r>
              <a:rPr lang="en-US" sz="3200" dirty="0"/>
              <a:t>multi-dimensional </a:t>
            </a:r>
          </a:p>
          <a:p>
            <a:r>
              <a:rPr lang="en-US" sz="3200" dirty="0"/>
              <a:t>group, filter as needed</a:t>
            </a:r>
          </a:p>
          <a:p>
            <a:r>
              <a:rPr lang="en-US" sz="3200" dirty="0"/>
              <a:t>export to others</a:t>
            </a:r>
          </a:p>
        </p:txBody>
      </p:sp>
      <p:sp>
        <p:nvSpPr>
          <p:cNvPr id="45" name="Text Placeholder 5">
            <a:extLst>
              <a:ext uri="{FF2B5EF4-FFF2-40B4-BE49-F238E27FC236}">
                <a16:creationId xmlns:a16="http://schemas.microsoft.com/office/drawing/2014/main" id="{B6686F1D-ADA5-401C-90AA-99292F365F83}"/>
              </a:ext>
            </a:extLst>
          </p:cNvPr>
          <p:cNvSpPr txBox="1">
            <a:spLocks/>
          </p:cNvSpPr>
          <p:nvPr/>
        </p:nvSpPr>
        <p:spPr>
          <a:xfrm>
            <a:off x="5889201" y="1691626"/>
            <a:ext cx="6328199" cy="3591496"/>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1200"/>
              </a:spcAft>
              <a:buClrTx/>
              <a:buSzPct val="90000"/>
              <a:buFont typeface="Wingdings" panose="05000000000000000000" pitchFamily="2" charset="2"/>
              <a:buNone/>
              <a:tabLst/>
              <a:defRPr/>
            </a:pPr>
            <a:r>
              <a:rPr kumimoji="0" lang="en-US" sz="3529" b="0" i="0" u="none" strike="noStrike" kern="1200" cap="none" spc="0" normalizeH="0" baseline="0" noProof="0" dirty="0">
                <a:ln>
                  <a:noFill/>
                </a:ln>
                <a:solidFill>
                  <a:srgbClr val="00BCF2">
                    <a:lumMod val="60000"/>
                    <a:lumOff val="40000"/>
                  </a:srgbClr>
                </a:solidFill>
                <a:effectLst/>
                <a:uLnTx/>
                <a:uFillTx/>
                <a:latin typeface="Segoe UI Light"/>
                <a:ea typeface="+mn-ea"/>
                <a:cs typeface="+mn-cs"/>
              </a:rPr>
              <a:t>Network Watcher</a:t>
            </a:r>
            <a:endParaRPr kumimoji="0" lang="en-US" sz="352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scenario based</a:t>
            </a: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visualize and troubleshoot</a:t>
            </a: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investigate deeper</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  w/ packet captures </a:t>
            </a:r>
            <a:r>
              <a:rPr kumimoji="0" lang="en-US" sz="32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etc</a:t>
            </a:r>
            <a:endParaRPr kumimoji="0" lang="en-US" sz="3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52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endParaRPr>
          </a:p>
        </p:txBody>
      </p:sp>
      <p:pic>
        <p:nvPicPr>
          <p:cNvPr id="46" name="Graphic 45">
            <a:extLst>
              <a:ext uri="{FF2B5EF4-FFF2-40B4-BE49-F238E27FC236}">
                <a16:creationId xmlns:a16="http://schemas.microsoft.com/office/drawing/2014/main" id="{7C5C40E4-FD86-4B6E-8D3F-B1B58823A0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86407" y="1450078"/>
            <a:ext cx="1135506" cy="1135506"/>
          </a:xfrm>
          <a:prstGeom prst="rect">
            <a:avLst/>
          </a:prstGeom>
        </p:spPr>
      </p:pic>
      <p:pic>
        <p:nvPicPr>
          <p:cNvPr id="8" name="Graphic 7">
            <a:extLst>
              <a:ext uri="{FF2B5EF4-FFF2-40B4-BE49-F238E27FC236}">
                <a16:creationId xmlns:a16="http://schemas.microsoft.com/office/drawing/2014/main" id="{119B4733-CCA0-468E-97B7-0D7D44202A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99840" y="1228715"/>
            <a:ext cx="1578233" cy="1578233"/>
          </a:xfrm>
          <a:prstGeom prst="rect">
            <a:avLst/>
          </a:prstGeom>
        </p:spPr>
      </p:pic>
      <p:sp>
        <p:nvSpPr>
          <p:cNvPr id="11" name="TextBox 10">
            <a:extLst>
              <a:ext uri="{FF2B5EF4-FFF2-40B4-BE49-F238E27FC236}">
                <a16:creationId xmlns:a16="http://schemas.microsoft.com/office/drawing/2014/main" id="{1466743F-7BA8-4BDB-8CF0-F5F7E6777FF3}"/>
              </a:ext>
            </a:extLst>
          </p:cNvPr>
          <p:cNvSpPr txBox="1"/>
          <p:nvPr/>
        </p:nvSpPr>
        <p:spPr>
          <a:xfrm>
            <a:off x="138222" y="6071326"/>
            <a:ext cx="8925585" cy="7386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B900"/>
                </a:solidFill>
                <a:effectLst/>
                <a:uLnTx/>
                <a:uFillTx/>
                <a:latin typeface="Segoe UI Semilight"/>
                <a:ea typeface="+mn-ea"/>
                <a:cs typeface="+mn-cs"/>
              </a:rPr>
              <a:t>+ Product specific diagnostics and visualizations!</a:t>
            </a:r>
          </a:p>
        </p:txBody>
      </p:sp>
      <p:cxnSp>
        <p:nvCxnSpPr>
          <p:cNvPr id="13" name="Straight Connector 12">
            <a:extLst>
              <a:ext uri="{FF2B5EF4-FFF2-40B4-BE49-F238E27FC236}">
                <a16:creationId xmlns:a16="http://schemas.microsoft.com/office/drawing/2014/main" id="{27C1C76D-8DEA-4512-968B-3DAEA958E071}"/>
              </a:ext>
            </a:extLst>
          </p:cNvPr>
          <p:cNvCxnSpPr/>
          <p:nvPr/>
        </p:nvCxnSpPr>
        <p:spPr>
          <a:xfrm>
            <a:off x="411480" y="2346960"/>
            <a:ext cx="2087880" cy="0"/>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DE0AAED-601F-4E0C-A273-6FD182059C00}"/>
              </a:ext>
            </a:extLst>
          </p:cNvPr>
          <p:cNvCxnSpPr/>
          <p:nvPr/>
        </p:nvCxnSpPr>
        <p:spPr>
          <a:xfrm>
            <a:off x="5999480" y="2346960"/>
            <a:ext cx="3749040" cy="0"/>
          </a:xfrm>
          <a:prstGeom prst="line">
            <a:avLst/>
          </a:prstGeom>
          <a:ln>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591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E2CC299-BAE6-4077-BEB5-9B2AD03745CA}"/>
              </a:ext>
            </a:extLst>
          </p:cNvPr>
          <p:cNvSpPr/>
          <p:nvPr/>
        </p:nvSpPr>
        <p:spPr bwMode="auto">
          <a:xfrm>
            <a:off x="334925" y="4011020"/>
            <a:ext cx="5491717" cy="261398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A71A9105-AA4F-4723-AAEC-513B02ABBEA5}"/>
              </a:ext>
            </a:extLst>
          </p:cNvPr>
          <p:cNvSpPr/>
          <p:nvPr/>
        </p:nvSpPr>
        <p:spPr bwMode="auto">
          <a:xfrm>
            <a:off x="6132521" y="1493874"/>
            <a:ext cx="5658159" cy="261398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C929E76D-B5B8-4212-B9EE-FD6FD245E074}"/>
              </a:ext>
            </a:extLst>
          </p:cNvPr>
          <p:cNvSpPr/>
          <p:nvPr/>
        </p:nvSpPr>
        <p:spPr bwMode="auto">
          <a:xfrm>
            <a:off x="6132521" y="4011020"/>
            <a:ext cx="5658159" cy="261398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A5D50A86-F493-42AE-A1BE-999818BA77CD}"/>
              </a:ext>
            </a:extLst>
          </p:cNvPr>
          <p:cNvSpPr/>
          <p:nvPr/>
        </p:nvSpPr>
        <p:spPr bwMode="auto">
          <a:xfrm>
            <a:off x="334925" y="1493874"/>
            <a:ext cx="5491717" cy="261398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2" name="Picture 51">
            <a:extLst>
              <a:ext uri="{FF2B5EF4-FFF2-40B4-BE49-F238E27FC236}">
                <a16:creationId xmlns:a16="http://schemas.microsoft.com/office/drawing/2014/main" id="{2898994B-7750-4D53-9171-A39D450940C7}"/>
              </a:ext>
            </a:extLst>
          </p:cNvPr>
          <p:cNvPicPr>
            <a:picLocks noChangeAspect="1"/>
          </p:cNvPicPr>
          <p:nvPr/>
        </p:nvPicPr>
        <p:blipFill>
          <a:blip r:embed="rId3"/>
          <a:stretch>
            <a:fillRect/>
          </a:stretch>
        </p:blipFill>
        <p:spPr>
          <a:xfrm>
            <a:off x="401320" y="2001052"/>
            <a:ext cx="5332250" cy="2106808"/>
          </a:xfrm>
          <a:prstGeom prst="rect">
            <a:avLst/>
          </a:prstGeom>
          <a:effectLst/>
        </p:spPr>
      </p:pic>
      <p:sp>
        <p:nvSpPr>
          <p:cNvPr id="2" name="Title 1">
            <a:extLst>
              <a:ext uri="{FF2B5EF4-FFF2-40B4-BE49-F238E27FC236}">
                <a16:creationId xmlns:a16="http://schemas.microsoft.com/office/drawing/2014/main" id="{855CA326-2805-4E9F-BE9A-20ACB1EFA35B}"/>
              </a:ext>
            </a:extLst>
          </p:cNvPr>
          <p:cNvSpPr>
            <a:spLocks noGrp="1"/>
          </p:cNvSpPr>
          <p:nvPr>
            <p:ph type="title"/>
          </p:nvPr>
        </p:nvSpPr>
        <p:spPr/>
        <p:txBody>
          <a:bodyPr/>
          <a:lstStyle/>
          <a:p>
            <a:r>
              <a:rPr lang="en-US" dirty="0"/>
              <a:t>Example: Standard LB metrics</a:t>
            </a:r>
          </a:p>
        </p:txBody>
      </p:sp>
      <p:pic>
        <p:nvPicPr>
          <p:cNvPr id="48" name="Picture 47">
            <a:extLst>
              <a:ext uri="{FF2B5EF4-FFF2-40B4-BE49-F238E27FC236}">
                <a16:creationId xmlns:a16="http://schemas.microsoft.com/office/drawing/2014/main" id="{1C8791EB-5E7A-45E0-80CA-11E43B0158DF}"/>
              </a:ext>
            </a:extLst>
          </p:cNvPr>
          <p:cNvPicPr>
            <a:picLocks noChangeAspect="1"/>
          </p:cNvPicPr>
          <p:nvPr/>
        </p:nvPicPr>
        <p:blipFill>
          <a:blip r:embed="rId4"/>
          <a:stretch>
            <a:fillRect/>
          </a:stretch>
        </p:blipFill>
        <p:spPr>
          <a:xfrm>
            <a:off x="6234134" y="4592350"/>
            <a:ext cx="5260342" cy="1999038"/>
          </a:xfrm>
          <a:prstGeom prst="rect">
            <a:avLst/>
          </a:prstGeom>
          <a:effectLst/>
        </p:spPr>
      </p:pic>
      <p:sp>
        <p:nvSpPr>
          <p:cNvPr id="49" name="Rectangle 48">
            <a:extLst>
              <a:ext uri="{FF2B5EF4-FFF2-40B4-BE49-F238E27FC236}">
                <a16:creationId xmlns:a16="http://schemas.microsoft.com/office/drawing/2014/main" id="{1271F490-07D6-40B2-8A6C-DC099DEF0F5E}"/>
              </a:ext>
            </a:extLst>
          </p:cNvPr>
          <p:cNvSpPr/>
          <p:nvPr/>
        </p:nvSpPr>
        <p:spPr>
          <a:xfrm>
            <a:off x="6180814" y="1539987"/>
            <a:ext cx="5389875" cy="474330"/>
          </a:xfrm>
          <a:prstGeom prst="rect">
            <a:avLst/>
          </a:prstGeom>
          <a:solidFill>
            <a:srgbClr val="0070C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a:extLst>
              <a:ext uri="{FF2B5EF4-FFF2-40B4-BE49-F238E27FC236}">
                <a16:creationId xmlns:a16="http://schemas.microsoft.com/office/drawing/2014/main" id="{98A79270-7EFE-4E59-BCC0-C9062A4DFAFE}"/>
              </a:ext>
            </a:extLst>
          </p:cNvPr>
          <p:cNvSpPr/>
          <p:nvPr/>
        </p:nvSpPr>
        <p:spPr>
          <a:xfrm>
            <a:off x="375925" y="1539987"/>
            <a:ext cx="5389875" cy="474330"/>
          </a:xfrm>
          <a:prstGeom prst="rect">
            <a:avLst/>
          </a:prstGeom>
          <a:solidFill>
            <a:srgbClr val="0070C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77C985B2-BAE2-49B4-895A-3979BF01FCF3}"/>
              </a:ext>
            </a:extLst>
          </p:cNvPr>
          <p:cNvPicPr>
            <a:picLocks noChangeAspect="1"/>
          </p:cNvPicPr>
          <p:nvPr/>
        </p:nvPicPr>
        <p:blipFill rotWithShape="1">
          <a:blip r:embed="rId5"/>
          <a:srcRect t="3768"/>
          <a:stretch/>
        </p:blipFill>
        <p:spPr>
          <a:xfrm>
            <a:off x="6132521" y="2072971"/>
            <a:ext cx="5589940" cy="2085535"/>
          </a:xfrm>
          <a:prstGeom prst="rect">
            <a:avLst/>
          </a:prstGeom>
          <a:effectLst/>
        </p:spPr>
      </p:pic>
      <p:sp>
        <p:nvSpPr>
          <p:cNvPr id="53" name="TextBox 52">
            <a:extLst>
              <a:ext uri="{FF2B5EF4-FFF2-40B4-BE49-F238E27FC236}">
                <a16:creationId xmlns:a16="http://schemas.microsoft.com/office/drawing/2014/main" id="{F1060ECA-7257-4E4C-82E0-769851E5F7DE}"/>
              </a:ext>
            </a:extLst>
          </p:cNvPr>
          <p:cNvSpPr txBox="1"/>
          <p:nvPr/>
        </p:nvSpPr>
        <p:spPr>
          <a:xfrm>
            <a:off x="508000" y="1592486"/>
            <a:ext cx="2069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Health probe status</a:t>
            </a:r>
          </a:p>
        </p:txBody>
      </p:sp>
      <p:sp>
        <p:nvSpPr>
          <p:cNvPr id="54" name="TextBox 53">
            <a:extLst>
              <a:ext uri="{FF2B5EF4-FFF2-40B4-BE49-F238E27FC236}">
                <a16:creationId xmlns:a16="http://schemas.microsoft.com/office/drawing/2014/main" id="{494A9940-A64B-41A4-AE2C-73281FFDB72D}"/>
              </a:ext>
            </a:extLst>
          </p:cNvPr>
          <p:cNvSpPr txBox="1"/>
          <p:nvPr/>
        </p:nvSpPr>
        <p:spPr>
          <a:xfrm>
            <a:off x="6307319" y="1601240"/>
            <a:ext cx="513704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Outbound connection health (SNAT success/failure)</a:t>
            </a:r>
          </a:p>
        </p:txBody>
      </p:sp>
      <p:pic>
        <p:nvPicPr>
          <p:cNvPr id="55" name="Picture 54">
            <a:extLst>
              <a:ext uri="{FF2B5EF4-FFF2-40B4-BE49-F238E27FC236}">
                <a16:creationId xmlns:a16="http://schemas.microsoft.com/office/drawing/2014/main" id="{B440D927-4093-46D4-891F-FE9E63CB672B}"/>
              </a:ext>
            </a:extLst>
          </p:cNvPr>
          <p:cNvPicPr>
            <a:picLocks noChangeAspect="1"/>
          </p:cNvPicPr>
          <p:nvPr/>
        </p:nvPicPr>
        <p:blipFill>
          <a:blip r:embed="rId6"/>
          <a:stretch>
            <a:fillRect/>
          </a:stretch>
        </p:blipFill>
        <p:spPr>
          <a:xfrm>
            <a:off x="416564" y="4659976"/>
            <a:ext cx="5323835" cy="1931412"/>
          </a:xfrm>
          <a:prstGeom prst="rect">
            <a:avLst/>
          </a:prstGeom>
          <a:effectLst/>
        </p:spPr>
      </p:pic>
      <p:sp>
        <p:nvSpPr>
          <p:cNvPr id="56" name="Rectangle 55">
            <a:extLst>
              <a:ext uri="{FF2B5EF4-FFF2-40B4-BE49-F238E27FC236}">
                <a16:creationId xmlns:a16="http://schemas.microsoft.com/office/drawing/2014/main" id="{43F30F7B-73FF-483B-A32E-5F152FEA9A3D}"/>
              </a:ext>
            </a:extLst>
          </p:cNvPr>
          <p:cNvSpPr/>
          <p:nvPr/>
        </p:nvSpPr>
        <p:spPr>
          <a:xfrm>
            <a:off x="375924" y="4107860"/>
            <a:ext cx="5389875" cy="474330"/>
          </a:xfrm>
          <a:prstGeom prst="rect">
            <a:avLst/>
          </a:prstGeom>
          <a:solidFill>
            <a:srgbClr val="0070C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7C4EAB20-BFE2-4BAC-A33E-00B618269FF3}"/>
              </a:ext>
            </a:extLst>
          </p:cNvPr>
          <p:cNvSpPr txBox="1"/>
          <p:nvPr/>
        </p:nvSpPr>
        <p:spPr>
          <a:xfrm>
            <a:off x="543177" y="4160359"/>
            <a:ext cx="49866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Packet counters, connection attempts (TCP SYN)</a:t>
            </a:r>
          </a:p>
        </p:txBody>
      </p:sp>
      <p:sp>
        <p:nvSpPr>
          <p:cNvPr id="58" name="Rectangle 57">
            <a:extLst>
              <a:ext uri="{FF2B5EF4-FFF2-40B4-BE49-F238E27FC236}">
                <a16:creationId xmlns:a16="http://schemas.microsoft.com/office/drawing/2014/main" id="{1BCC296C-7F06-4BF3-AEA1-9754BFFD0FEE}"/>
              </a:ext>
            </a:extLst>
          </p:cNvPr>
          <p:cNvSpPr/>
          <p:nvPr/>
        </p:nvSpPr>
        <p:spPr>
          <a:xfrm>
            <a:off x="6180813" y="4107860"/>
            <a:ext cx="5389875" cy="474330"/>
          </a:xfrm>
          <a:prstGeom prst="rect">
            <a:avLst/>
          </a:prstGeom>
          <a:solidFill>
            <a:srgbClr val="0070C0"/>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348ADE6F-0B2E-428D-AAA0-FE09CEAE1662}"/>
              </a:ext>
            </a:extLst>
          </p:cNvPr>
          <p:cNvSpPr txBox="1"/>
          <p:nvPr/>
        </p:nvSpPr>
        <p:spPr>
          <a:xfrm>
            <a:off x="6307319" y="4158506"/>
            <a:ext cx="14965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Byte counters</a:t>
            </a:r>
          </a:p>
        </p:txBody>
      </p:sp>
      <p:cxnSp>
        <p:nvCxnSpPr>
          <p:cNvPr id="4" name="Straight Connector 3">
            <a:extLst>
              <a:ext uri="{FF2B5EF4-FFF2-40B4-BE49-F238E27FC236}">
                <a16:creationId xmlns:a16="http://schemas.microsoft.com/office/drawing/2014/main" id="{72CB62EC-D650-43B8-BE9C-1663A157393C}"/>
              </a:ext>
            </a:extLst>
          </p:cNvPr>
          <p:cNvCxnSpPr/>
          <p:nvPr/>
        </p:nvCxnSpPr>
        <p:spPr>
          <a:xfrm>
            <a:off x="207335" y="4056321"/>
            <a:ext cx="11663916" cy="0"/>
          </a:xfrm>
          <a:prstGeom prst="line">
            <a:avLst/>
          </a:prstGeom>
          <a:ln w="571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734EB02C-C44A-4B6B-84DD-3CC79747D9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4989" y="177276"/>
            <a:ext cx="883223" cy="883223"/>
          </a:xfrm>
          <a:prstGeom prst="rect">
            <a:avLst/>
          </a:prstGeom>
        </p:spPr>
      </p:pic>
      <p:sp>
        <p:nvSpPr>
          <p:cNvPr id="24" name="Rectangle 23">
            <a:extLst>
              <a:ext uri="{FF2B5EF4-FFF2-40B4-BE49-F238E27FC236}">
                <a16:creationId xmlns:a16="http://schemas.microsoft.com/office/drawing/2014/main" id="{7639E2C3-D057-49E2-A8BC-A908D57990E9}"/>
              </a:ext>
            </a:extLst>
          </p:cNvPr>
          <p:cNvSpPr/>
          <p:nvPr/>
        </p:nvSpPr>
        <p:spPr>
          <a:xfrm>
            <a:off x="8784017" y="297617"/>
            <a:ext cx="3221459" cy="667875"/>
          </a:xfrm>
          <a:prstGeom prst="rect">
            <a:avLst/>
          </a:prstGeom>
        </p:spPr>
        <p:txBody>
          <a:bodyPr wrap="none">
            <a:spAutoFit/>
          </a:bodyPr>
          <a:lstStyle/>
          <a:p>
            <a:pPr marL="117475" marR="0" lvl="0" indent="-11747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CF2"/>
                </a:solidFill>
                <a:effectLst/>
                <a:uLnTx/>
                <a:uFillTx/>
                <a:latin typeface="Segoe UI Light"/>
                <a:ea typeface="+mn-ea"/>
                <a:cs typeface="+mn-cs"/>
              </a:rPr>
              <a:t>Azure Monitor</a:t>
            </a:r>
          </a:p>
          <a:p>
            <a:pPr marL="117475" marR="0" lvl="0" indent="-11747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CF2"/>
                </a:solidFill>
                <a:effectLst/>
                <a:uLnTx/>
                <a:uFillTx/>
                <a:latin typeface="Segoe UI Light"/>
                <a:ea typeface="+mn-ea"/>
                <a:cs typeface="+mn-cs"/>
              </a:rPr>
              <a:t>Group &amp; filter Metrics &amp; Alerts</a:t>
            </a:r>
          </a:p>
        </p:txBody>
      </p:sp>
    </p:spTree>
    <p:extLst>
      <p:ext uri="{BB962C8B-B14F-4D97-AF65-F5344CB8AC3E}">
        <p14:creationId xmlns:p14="http://schemas.microsoft.com/office/powerpoint/2010/main" val="2661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CA326-2805-4E9F-BE9A-20ACB1EFA35B}"/>
              </a:ext>
            </a:extLst>
          </p:cNvPr>
          <p:cNvSpPr>
            <a:spLocks noGrp="1"/>
          </p:cNvSpPr>
          <p:nvPr>
            <p:ph type="title"/>
          </p:nvPr>
        </p:nvSpPr>
        <p:spPr/>
        <p:txBody>
          <a:bodyPr/>
          <a:lstStyle/>
          <a:p>
            <a:r>
              <a:rPr lang="en-US" dirty="0"/>
              <a:t>Standard LB &amp; VIP Availability</a:t>
            </a:r>
          </a:p>
        </p:txBody>
      </p:sp>
      <p:pic>
        <p:nvPicPr>
          <p:cNvPr id="60" name="Graphic 59">
            <a:extLst>
              <a:ext uri="{FF2B5EF4-FFF2-40B4-BE49-F238E27FC236}">
                <a16:creationId xmlns:a16="http://schemas.microsoft.com/office/drawing/2014/main" id="{270481C4-4E18-4765-AA88-042AC379CE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4989" y="177276"/>
            <a:ext cx="883223" cy="883223"/>
          </a:xfrm>
          <a:prstGeom prst="rect">
            <a:avLst/>
          </a:prstGeom>
        </p:spPr>
      </p:pic>
      <p:sp>
        <p:nvSpPr>
          <p:cNvPr id="61" name="Rectangle 60">
            <a:extLst>
              <a:ext uri="{FF2B5EF4-FFF2-40B4-BE49-F238E27FC236}">
                <a16:creationId xmlns:a16="http://schemas.microsoft.com/office/drawing/2014/main" id="{D4FF627D-617F-4E54-87B0-77948E3FAF9D}"/>
              </a:ext>
            </a:extLst>
          </p:cNvPr>
          <p:cNvSpPr/>
          <p:nvPr/>
        </p:nvSpPr>
        <p:spPr>
          <a:xfrm>
            <a:off x="8784017" y="297617"/>
            <a:ext cx="3221459" cy="667875"/>
          </a:xfrm>
          <a:prstGeom prst="rect">
            <a:avLst/>
          </a:prstGeom>
        </p:spPr>
        <p:txBody>
          <a:bodyPr wrap="none">
            <a:spAutoFit/>
          </a:bodyPr>
          <a:lstStyle/>
          <a:p>
            <a:pPr marL="117475" marR="0" lvl="0" indent="-11747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CF2"/>
                </a:solidFill>
                <a:effectLst/>
                <a:uLnTx/>
                <a:uFillTx/>
                <a:latin typeface="Segoe UI Light"/>
                <a:ea typeface="+mn-ea"/>
                <a:cs typeface="+mn-cs"/>
              </a:rPr>
              <a:t>Azure Monitor</a:t>
            </a:r>
          </a:p>
          <a:p>
            <a:pPr marL="117475" marR="0" lvl="0" indent="-117475" algn="l" defTabSz="914400"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BCF2"/>
                </a:solidFill>
                <a:effectLst/>
                <a:uLnTx/>
                <a:uFillTx/>
                <a:latin typeface="Segoe UI Light"/>
                <a:ea typeface="+mn-ea"/>
                <a:cs typeface="+mn-cs"/>
              </a:rPr>
              <a:t>Group &amp; filter Metrics &amp; Alerts</a:t>
            </a:r>
          </a:p>
        </p:txBody>
      </p:sp>
      <p:pic>
        <p:nvPicPr>
          <p:cNvPr id="3" name="Picture 2">
            <a:extLst>
              <a:ext uri="{FF2B5EF4-FFF2-40B4-BE49-F238E27FC236}">
                <a16:creationId xmlns:a16="http://schemas.microsoft.com/office/drawing/2014/main" id="{42D42B54-4535-475C-BB24-598754A1A6E5}"/>
              </a:ext>
            </a:extLst>
          </p:cNvPr>
          <p:cNvPicPr>
            <a:picLocks noChangeAspect="1"/>
          </p:cNvPicPr>
          <p:nvPr/>
        </p:nvPicPr>
        <p:blipFill>
          <a:blip r:embed="rId5"/>
          <a:stretch>
            <a:fillRect/>
          </a:stretch>
        </p:blipFill>
        <p:spPr>
          <a:xfrm>
            <a:off x="48216" y="1206528"/>
            <a:ext cx="7276287" cy="3121963"/>
          </a:xfrm>
          <a:prstGeom prst="rect">
            <a:avLst/>
          </a:prstGeom>
        </p:spPr>
      </p:pic>
      <p:pic>
        <p:nvPicPr>
          <p:cNvPr id="11" name="Picture 10">
            <a:extLst>
              <a:ext uri="{FF2B5EF4-FFF2-40B4-BE49-F238E27FC236}">
                <a16:creationId xmlns:a16="http://schemas.microsoft.com/office/drawing/2014/main" id="{B99DA778-2EA3-4CB9-9FDD-FE8755BD1D64}"/>
              </a:ext>
            </a:extLst>
          </p:cNvPr>
          <p:cNvPicPr>
            <a:picLocks noChangeAspect="1"/>
          </p:cNvPicPr>
          <p:nvPr/>
        </p:nvPicPr>
        <p:blipFill>
          <a:blip r:embed="rId6"/>
          <a:stretch>
            <a:fillRect/>
          </a:stretch>
        </p:blipFill>
        <p:spPr>
          <a:xfrm>
            <a:off x="454617" y="3809550"/>
            <a:ext cx="7242676" cy="3066554"/>
          </a:xfrm>
          <a:prstGeom prst="rect">
            <a:avLst/>
          </a:prstGeom>
        </p:spPr>
      </p:pic>
      <p:sp>
        <p:nvSpPr>
          <p:cNvPr id="43" name="Oval 42">
            <a:extLst>
              <a:ext uri="{FF2B5EF4-FFF2-40B4-BE49-F238E27FC236}">
                <a16:creationId xmlns:a16="http://schemas.microsoft.com/office/drawing/2014/main" id="{5D39B361-AFA0-4F49-AA40-C212C49A3F03}"/>
              </a:ext>
            </a:extLst>
          </p:cNvPr>
          <p:cNvSpPr/>
          <p:nvPr/>
        </p:nvSpPr>
        <p:spPr>
          <a:xfrm>
            <a:off x="2590565" y="4857999"/>
            <a:ext cx="818115" cy="1458620"/>
          </a:xfrm>
          <a:prstGeom prst="ellipse">
            <a:avLst/>
          </a:prstGeom>
          <a:noFill/>
          <a:ln w="38100" cap="flat" cmpd="sng" algn="ctr">
            <a:solidFill>
              <a:srgbClr val="00B05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Speech Bubble: Oval 43">
            <a:extLst>
              <a:ext uri="{FF2B5EF4-FFF2-40B4-BE49-F238E27FC236}">
                <a16:creationId xmlns:a16="http://schemas.microsoft.com/office/drawing/2014/main" id="{DC05F9C8-A95B-47B5-973B-EAA6A03AD187}"/>
              </a:ext>
            </a:extLst>
          </p:cNvPr>
          <p:cNvSpPr/>
          <p:nvPr/>
        </p:nvSpPr>
        <p:spPr bwMode="auto">
          <a:xfrm>
            <a:off x="3667324" y="4857999"/>
            <a:ext cx="1722556" cy="928121"/>
          </a:xfrm>
          <a:prstGeom prst="wedgeEllipseCallout">
            <a:avLst>
              <a:gd name="adj1" fmla="val -63905"/>
              <a:gd name="adj2" fmla="val 36341"/>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Servers up!</a:t>
            </a:r>
          </a:p>
        </p:txBody>
      </p:sp>
      <p:sp>
        <p:nvSpPr>
          <p:cNvPr id="7" name="Speech Bubble: Oval 6">
            <a:extLst>
              <a:ext uri="{FF2B5EF4-FFF2-40B4-BE49-F238E27FC236}">
                <a16:creationId xmlns:a16="http://schemas.microsoft.com/office/drawing/2014/main" id="{F71FE9D7-A01A-4009-A57A-F0A501063667}"/>
              </a:ext>
            </a:extLst>
          </p:cNvPr>
          <p:cNvSpPr/>
          <p:nvPr/>
        </p:nvSpPr>
        <p:spPr bwMode="auto">
          <a:xfrm>
            <a:off x="7996026" y="2920378"/>
            <a:ext cx="3836132" cy="1176344"/>
          </a:xfrm>
          <a:prstGeom prst="wedgeEllipseCallout">
            <a:avLst>
              <a:gd name="adj1" fmla="val 18093"/>
              <a:gd name="adj2" fmla="val 60899"/>
            </a:avLst>
          </a:prstGeom>
          <a:solidFill>
            <a:schemeClr val="accent4">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Fault isolation: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“Is it Azure or is it me?</a:t>
            </a:r>
          </a:p>
        </p:txBody>
      </p:sp>
      <p:sp>
        <p:nvSpPr>
          <p:cNvPr id="6" name="Speech Bubble: Oval 5">
            <a:extLst>
              <a:ext uri="{FF2B5EF4-FFF2-40B4-BE49-F238E27FC236}">
                <a16:creationId xmlns:a16="http://schemas.microsoft.com/office/drawing/2014/main" id="{1350CDAB-DD79-4D1D-BD5B-3CB1340F1D1E}"/>
              </a:ext>
            </a:extLst>
          </p:cNvPr>
          <p:cNvSpPr/>
          <p:nvPr/>
        </p:nvSpPr>
        <p:spPr bwMode="auto">
          <a:xfrm>
            <a:off x="6544239" y="1459376"/>
            <a:ext cx="5380841" cy="1162134"/>
          </a:xfrm>
          <a:prstGeom prst="wedgeEllipseCallout">
            <a:avLst/>
          </a:prstGeom>
          <a:solidFill>
            <a:schemeClr val="accent4">
              <a:lumMod val="60000"/>
              <a:lumOff val="40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Assurance: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“Can my app frontend be reached?”</a:t>
            </a:r>
          </a:p>
        </p:txBody>
      </p:sp>
      <p:sp>
        <p:nvSpPr>
          <p:cNvPr id="12" name="TextBox 11">
            <a:extLst>
              <a:ext uri="{FF2B5EF4-FFF2-40B4-BE49-F238E27FC236}">
                <a16:creationId xmlns:a16="http://schemas.microsoft.com/office/drawing/2014/main" id="{CAF495A4-C434-417D-A25B-3E7CD1A4BA5C}"/>
              </a:ext>
            </a:extLst>
          </p:cNvPr>
          <p:cNvSpPr txBox="1"/>
          <p:nvPr/>
        </p:nvSpPr>
        <p:spPr>
          <a:xfrm>
            <a:off x="7928232" y="4590606"/>
            <a:ext cx="3810017" cy="2086725"/>
          </a:xfrm>
          <a:prstGeom prst="rect">
            <a:avLst/>
          </a:prstGeom>
          <a:noFill/>
        </p:spPr>
        <p:txBody>
          <a:bodyPr wrap="none" lIns="182880" tIns="146304" rIns="182880" bIns="146304" rtlCol="0">
            <a:spAutoFit/>
          </a:bodyPr>
          <a:lstStyle/>
          <a:p>
            <a:pPr marL="342900" marR="0" lvl="0" indent="-3429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FFB900"/>
                </a:solidFill>
                <a:effectLst/>
                <a:uLnTx/>
                <a:uFillTx/>
                <a:latin typeface="Segoe UI Semilight"/>
                <a:ea typeface="+mn-ea"/>
                <a:cs typeface="+mn-cs"/>
              </a:rPr>
              <a:t>Understand the stack</a:t>
            </a:r>
          </a:p>
          <a:p>
            <a:pPr marL="342900" marR="0" lvl="0" indent="-3429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FFB900"/>
                </a:solidFill>
                <a:effectLst/>
                <a:uLnTx/>
                <a:uFillTx/>
                <a:latin typeface="Segoe UI Semilight"/>
                <a:ea typeface="+mn-ea"/>
                <a:cs typeface="+mn-cs"/>
              </a:rPr>
              <a:t>Invisible to application</a:t>
            </a:r>
          </a:p>
          <a:p>
            <a:pPr marL="342900" marR="0" lvl="0" indent="-3429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FFB900"/>
                </a:solidFill>
                <a:effectLst/>
                <a:uLnTx/>
                <a:uFillTx/>
                <a:latin typeface="Segoe UI Semilight"/>
                <a:ea typeface="+mn-ea"/>
                <a:cs typeface="+mn-cs"/>
              </a:rPr>
              <a:t>Starts when you deploy</a:t>
            </a:r>
          </a:p>
          <a:p>
            <a:pPr marL="342900" marR="0" lvl="0" indent="-342900" algn="l" defTabSz="914400" rtl="0" eaLnBrk="1" fontAlgn="auto" latinLnBrk="0" hangingPunct="1">
              <a:lnSpc>
                <a:spcPct val="90000"/>
              </a:lnSpc>
              <a:spcBef>
                <a:spcPts val="0"/>
              </a:spcBef>
              <a:spcAft>
                <a:spcPts val="120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FFB900"/>
                </a:solidFill>
                <a:effectLst/>
                <a:uLnTx/>
                <a:uFillTx/>
                <a:latin typeface="Segoe UI Semilight"/>
                <a:ea typeface="+mn-ea"/>
                <a:cs typeface="+mn-cs"/>
              </a:rPr>
              <a:t>Only in Azure</a:t>
            </a:r>
          </a:p>
        </p:txBody>
      </p:sp>
      <p:pic>
        <p:nvPicPr>
          <p:cNvPr id="13" name="Graphic 12">
            <a:extLst>
              <a:ext uri="{FF2B5EF4-FFF2-40B4-BE49-F238E27FC236}">
                <a16:creationId xmlns:a16="http://schemas.microsoft.com/office/drawing/2014/main" id="{08C3ADBB-DB1F-4574-9DB5-BC10BED3C6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3245" y="2250440"/>
            <a:ext cx="372023" cy="358825"/>
          </a:xfrm>
          <a:prstGeom prst="rect">
            <a:avLst/>
          </a:prstGeom>
        </p:spPr>
      </p:pic>
      <p:pic>
        <p:nvPicPr>
          <p:cNvPr id="14" name="Graphic 13">
            <a:extLst>
              <a:ext uri="{FF2B5EF4-FFF2-40B4-BE49-F238E27FC236}">
                <a16:creationId xmlns:a16="http://schemas.microsoft.com/office/drawing/2014/main" id="{F9636F51-5062-4848-BEDF-8ED3B8663E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3244" y="2890737"/>
            <a:ext cx="372023" cy="358825"/>
          </a:xfrm>
          <a:prstGeom prst="rect">
            <a:avLst/>
          </a:prstGeom>
        </p:spPr>
      </p:pic>
    </p:spTree>
    <p:extLst>
      <p:ext uri="{BB962C8B-B14F-4D97-AF65-F5344CB8AC3E}">
        <p14:creationId xmlns:p14="http://schemas.microsoft.com/office/powerpoint/2010/main" val="819291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par>
                          <p:cTn id="17" fill="hold">
                            <p:stCondLst>
                              <p:cond delay="1000"/>
                            </p:stCondLst>
                            <p:childTnLst>
                              <p:par>
                                <p:cTn id="18" presetID="13" presetClass="entr" presetSubtype="16" fill="hold" grpId="0"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plus(in)">
                                      <p:cBhvr>
                                        <p:cTn id="20" dur="250"/>
                                        <p:tgtEl>
                                          <p:spTgt spid="43"/>
                                        </p:tgtEl>
                                      </p:cBhvr>
                                    </p:animEffect>
                                  </p:childTnLst>
                                </p:cTn>
                              </p:par>
                            </p:childTnLst>
                          </p:cTn>
                        </p:par>
                        <p:par>
                          <p:cTn id="21" fill="hold">
                            <p:stCondLst>
                              <p:cond delay="1250"/>
                            </p:stCondLst>
                            <p:childTnLst>
                              <p:par>
                                <p:cTn id="22" presetID="1" presetClass="entr" presetSubtype="0" fill="hold" grpId="0" nodeType="afterEffect">
                                  <p:stCondLst>
                                    <p:cond delay="0"/>
                                  </p:stCondLst>
                                  <p:childTnLst>
                                    <p:set>
                                      <p:cBhvr>
                                        <p:cTn id="23" dur="1" fill="hold">
                                          <p:stCondLst>
                                            <p:cond delay="0"/>
                                          </p:stCondLst>
                                        </p:cTn>
                                        <p:tgtEl>
                                          <p:spTgt spid="44"/>
                                        </p:tgtEl>
                                        <p:attrNameLst>
                                          <p:attrName>style.visibility</p:attrName>
                                        </p:attrNameLst>
                                      </p:cBhvr>
                                      <p:to>
                                        <p:strVal val="visible"/>
                                      </p:to>
                                    </p:set>
                                  </p:childTnLst>
                                </p:cTn>
                              </p:par>
                            </p:childTnLst>
                          </p:cTn>
                        </p:par>
                        <p:par>
                          <p:cTn id="24" fill="hold">
                            <p:stCondLst>
                              <p:cond delay="1250"/>
                            </p:stCondLst>
                            <p:childTnLst>
                              <p:par>
                                <p:cTn id="25" presetID="1"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7" grpId="0" animBg="1"/>
      <p:bldP spid="6" grpId="0" animBg="1"/>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CA326-2805-4E9F-BE9A-20ACB1EFA35B}"/>
              </a:ext>
            </a:extLst>
          </p:cNvPr>
          <p:cNvSpPr>
            <a:spLocks noGrp="1"/>
          </p:cNvSpPr>
          <p:nvPr>
            <p:ph type="title"/>
          </p:nvPr>
        </p:nvSpPr>
        <p:spPr/>
        <p:txBody>
          <a:bodyPr/>
          <a:lstStyle/>
          <a:p>
            <a:r>
              <a:rPr lang="en-US" dirty="0"/>
              <a:t>Network Watcher: Visualize and Troubleshoot</a:t>
            </a:r>
          </a:p>
        </p:txBody>
      </p:sp>
      <p:pic>
        <p:nvPicPr>
          <p:cNvPr id="13" name="Picture 12">
            <a:extLst>
              <a:ext uri="{FF2B5EF4-FFF2-40B4-BE49-F238E27FC236}">
                <a16:creationId xmlns:a16="http://schemas.microsoft.com/office/drawing/2014/main" id="{0EBB3F4A-C28F-4365-BC8E-0DE19F8D8436}"/>
              </a:ext>
            </a:extLst>
          </p:cNvPr>
          <p:cNvPicPr>
            <a:picLocks noChangeAspect="1"/>
          </p:cNvPicPr>
          <p:nvPr/>
        </p:nvPicPr>
        <p:blipFill>
          <a:blip r:embed="rId3"/>
          <a:stretch>
            <a:fillRect/>
          </a:stretch>
        </p:blipFill>
        <p:spPr>
          <a:xfrm>
            <a:off x="323722" y="1189176"/>
            <a:ext cx="8595360" cy="4252913"/>
          </a:xfrm>
          <a:prstGeom prst="rect">
            <a:avLst/>
          </a:prstGeom>
        </p:spPr>
      </p:pic>
      <p:pic>
        <p:nvPicPr>
          <p:cNvPr id="3" name="Picture 2">
            <a:extLst>
              <a:ext uri="{FF2B5EF4-FFF2-40B4-BE49-F238E27FC236}">
                <a16:creationId xmlns:a16="http://schemas.microsoft.com/office/drawing/2014/main" id="{2B6BADF8-3BB1-4C66-9630-30C12F76D375}"/>
              </a:ext>
            </a:extLst>
          </p:cNvPr>
          <p:cNvPicPr>
            <a:picLocks noChangeAspect="1"/>
          </p:cNvPicPr>
          <p:nvPr/>
        </p:nvPicPr>
        <p:blipFill>
          <a:blip r:embed="rId4"/>
          <a:stretch>
            <a:fillRect/>
          </a:stretch>
        </p:blipFill>
        <p:spPr>
          <a:xfrm>
            <a:off x="1973946" y="1576610"/>
            <a:ext cx="10144623" cy="5127180"/>
          </a:xfrm>
          <a:prstGeom prst="rect">
            <a:avLst/>
          </a:prstGeom>
        </p:spPr>
      </p:pic>
    </p:spTree>
    <p:extLst>
      <p:ext uri="{BB962C8B-B14F-4D97-AF65-F5344CB8AC3E}">
        <p14:creationId xmlns:p14="http://schemas.microsoft.com/office/powerpoint/2010/main" val="550150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F4C84-9C1D-44EC-946F-01AA0C27AF75}"/>
              </a:ext>
            </a:extLst>
          </p:cNvPr>
          <p:cNvSpPr>
            <a:spLocks noGrp="1"/>
          </p:cNvSpPr>
          <p:nvPr>
            <p:ph type="title"/>
          </p:nvPr>
        </p:nvSpPr>
        <p:spPr/>
        <p:txBody>
          <a:bodyPr/>
          <a:lstStyle/>
          <a:p>
            <a:r>
              <a:rPr lang="en-US" dirty="0"/>
              <a:t>Traffic View: TM-specific Visualization</a:t>
            </a:r>
          </a:p>
        </p:txBody>
      </p:sp>
      <p:pic>
        <p:nvPicPr>
          <p:cNvPr id="8" name="Picture 1" descr="cid:image002.jpg@01D35A13.CC2A2970">
            <a:extLst>
              <a:ext uri="{FF2B5EF4-FFF2-40B4-BE49-F238E27FC236}">
                <a16:creationId xmlns:a16="http://schemas.microsoft.com/office/drawing/2014/main" id="{B983FE3D-7C31-4DB3-8380-62A43C273D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436" y="1170298"/>
            <a:ext cx="8062033" cy="5087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 descr="image005">
            <a:extLst>
              <a:ext uri="{FF2B5EF4-FFF2-40B4-BE49-F238E27FC236}">
                <a16:creationId xmlns:a16="http://schemas.microsoft.com/office/drawing/2014/main" id="{8EFAA6A4-0B34-4131-B3B4-3A25B38C2D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4109" y="2429538"/>
            <a:ext cx="6566994" cy="432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549">
            <a:extLst>
              <a:ext uri="{FF2B5EF4-FFF2-40B4-BE49-F238E27FC236}">
                <a16:creationId xmlns:a16="http://schemas.microsoft.com/office/drawing/2014/main" id="{AB7C03DB-7A68-42A4-B94D-52BCD6C6B402}"/>
              </a:ext>
            </a:extLst>
          </p:cNvPr>
          <p:cNvSpPr txBox="1">
            <a:spLocks/>
          </p:cNvSpPr>
          <p:nvPr/>
        </p:nvSpPr>
        <p:spPr>
          <a:xfrm>
            <a:off x="9027040" y="1168111"/>
            <a:ext cx="3164095" cy="2522853"/>
          </a:xfrm>
          <a:prstGeom prst="rect">
            <a:avLst/>
          </a:prstGeom>
          <a:solidFill>
            <a:schemeClr val="tx1"/>
          </a:solidFill>
        </p:spPr>
        <p:txBody>
          <a:bodyPr lIns="179259" rIns="448149"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Understand the volume and experience of your users at a per region level</a:t>
            </a:r>
          </a:p>
        </p:txBody>
      </p:sp>
      <p:sp>
        <p:nvSpPr>
          <p:cNvPr id="12" name="Text Placeholder 549">
            <a:extLst>
              <a:ext uri="{FF2B5EF4-FFF2-40B4-BE49-F238E27FC236}">
                <a16:creationId xmlns:a16="http://schemas.microsoft.com/office/drawing/2014/main" id="{0A144AED-4180-4A00-B17D-897529079A1F}"/>
              </a:ext>
            </a:extLst>
          </p:cNvPr>
          <p:cNvSpPr txBox="1">
            <a:spLocks/>
          </p:cNvSpPr>
          <p:nvPr/>
        </p:nvSpPr>
        <p:spPr>
          <a:xfrm>
            <a:off x="9027039" y="4116121"/>
            <a:ext cx="3164095" cy="2639786"/>
          </a:xfrm>
          <a:prstGeom prst="rect">
            <a:avLst/>
          </a:prstGeom>
          <a:solidFill>
            <a:schemeClr val="tx1"/>
          </a:solidFill>
        </p:spPr>
        <p:txBody>
          <a:bodyPr lIns="179259" rIns="448149" anchor="ctr" anchorCtr="0">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175"/>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Deep dive into traffic flow patterns in a specific region</a:t>
            </a:r>
          </a:p>
        </p:txBody>
      </p:sp>
    </p:spTree>
    <p:extLst>
      <p:ext uri="{BB962C8B-B14F-4D97-AF65-F5344CB8AC3E}">
        <p14:creationId xmlns:p14="http://schemas.microsoft.com/office/powerpoint/2010/main" val="2781500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25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Security</a:t>
            </a:r>
          </a:p>
        </p:txBody>
      </p:sp>
    </p:spTree>
    <p:extLst>
      <p:ext uri="{BB962C8B-B14F-4D97-AF65-F5344CB8AC3E}">
        <p14:creationId xmlns:p14="http://schemas.microsoft.com/office/powerpoint/2010/main" val="58236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B0D7C6-8A13-4450-83D7-EEAB1CA3F231}"/>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itle 5">
            <a:extLst>
              <a:ext uri="{FF2B5EF4-FFF2-40B4-BE49-F238E27FC236}">
                <a16:creationId xmlns:a16="http://schemas.microsoft.com/office/drawing/2014/main" id="{A8AA9D67-F3A1-49B8-8816-5EB27DBC5818}"/>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18" name="Group 17">
            <a:extLst>
              <a:ext uri="{FF2B5EF4-FFF2-40B4-BE49-F238E27FC236}">
                <a16:creationId xmlns:a16="http://schemas.microsoft.com/office/drawing/2014/main" id="{A2BF778D-E73C-42BA-A5D7-4B946D8B7E96}"/>
              </a:ext>
            </a:extLst>
          </p:cNvPr>
          <p:cNvGrpSpPr/>
          <p:nvPr/>
        </p:nvGrpSpPr>
        <p:grpSpPr>
          <a:xfrm>
            <a:off x="3608995" y="2995137"/>
            <a:ext cx="8459790" cy="1595786"/>
            <a:chOff x="269701" y="4430745"/>
            <a:chExt cx="11315276" cy="2135559"/>
          </a:xfrm>
        </p:grpSpPr>
        <p:cxnSp>
          <p:nvCxnSpPr>
            <p:cNvPr id="27" name="Straight Connector 26">
              <a:extLst>
                <a:ext uri="{FF2B5EF4-FFF2-40B4-BE49-F238E27FC236}">
                  <a16:creationId xmlns:a16="http://schemas.microsoft.com/office/drawing/2014/main" id="{A020E684-5694-4B7C-9529-2C008FB361E8}"/>
                </a:ext>
              </a:extLst>
            </p:cNvPr>
            <p:cNvCxnSpPr>
              <a:cxnSpLocks/>
            </p:cNvCxnSpPr>
            <p:nvPr/>
          </p:nvCxnSpPr>
          <p:spPr>
            <a:xfrm>
              <a:off x="6558528" y="5486414"/>
              <a:ext cx="1830954"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7906C18-F458-493C-90CB-B3A2C6422910}"/>
                </a:ext>
              </a:extLst>
            </p:cNvPr>
            <p:cNvCxnSpPr>
              <a:cxnSpLocks/>
            </p:cNvCxnSpPr>
            <p:nvPr/>
          </p:nvCxnSpPr>
          <p:spPr>
            <a:xfrm>
              <a:off x="6558528" y="5307658"/>
              <a:ext cx="2173705"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Cylinder 28">
              <a:extLst>
                <a:ext uri="{FF2B5EF4-FFF2-40B4-BE49-F238E27FC236}">
                  <a16:creationId xmlns:a16="http://schemas.microsoft.com/office/drawing/2014/main" id="{62E61594-70BB-4128-9882-88967F380EDA}"/>
                </a:ext>
              </a:extLst>
            </p:cNvPr>
            <p:cNvSpPr/>
            <p:nvPr/>
          </p:nvSpPr>
          <p:spPr bwMode="auto">
            <a:xfrm rot="16200000">
              <a:off x="5294072" y="4159914"/>
              <a:ext cx="1214312" cy="2709669"/>
            </a:xfrm>
            <a:prstGeom prst="can">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658828" rtl="0" eaLnBrk="1" fontAlgn="base" latinLnBrk="0" hangingPunct="1">
                <a:lnSpc>
                  <a:spcPct val="90000"/>
                </a:lnSpc>
                <a:spcBef>
                  <a:spcPct val="0"/>
                </a:spcBef>
                <a:spcAft>
                  <a:spcPct val="0"/>
                </a:spcAft>
                <a:buClrTx/>
                <a:buSzTx/>
                <a:buFontTx/>
                <a:buNone/>
                <a:tabLst/>
                <a:defRPr/>
              </a:pPr>
              <a:r>
                <a:rPr kumimoji="0" lang="en-US" sz="1400" b="0" i="0" u="none" strike="noStrike" kern="0" cap="none" spc="-36" normalizeH="0" baseline="0" noProof="0">
                  <a:ln>
                    <a:noFill/>
                  </a:ln>
                  <a:gradFill>
                    <a:gsLst>
                      <a:gs pos="1250">
                        <a:srgbClr val="FFFFFF"/>
                      </a:gs>
                      <a:gs pos="100000">
                        <a:srgbClr val="FFFFFF"/>
                      </a:gs>
                    </a:gsLst>
                    <a:lin ang="5400000" scaled="0"/>
                  </a:gradFill>
                  <a:effectLst/>
                  <a:uLnTx/>
                  <a:uFillTx/>
                  <a:latin typeface="Segoe UI"/>
                  <a:ea typeface="+mn-ea"/>
                  <a:cs typeface="+mn-cs"/>
                </a:rPr>
                <a:t>Azure DDoS Protection</a:t>
              </a:r>
            </a:p>
          </p:txBody>
        </p:sp>
        <p:sp>
          <p:nvSpPr>
            <p:cNvPr id="30" name="TextBox 29">
              <a:extLst>
                <a:ext uri="{FF2B5EF4-FFF2-40B4-BE49-F238E27FC236}">
                  <a16:creationId xmlns:a16="http://schemas.microsoft.com/office/drawing/2014/main" id="{61EF04F2-8011-430E-95D2-63717C0B1E8A}"/>
                </a:ext>
              </a:extLst>
            </p:cNvPr>
            <p:cNvSpPr txBox="1"/>
            <p:nvPr/>
          </p:nvSpPr>
          <p:spPr>
            <a:xfrm>
              <a:off x="564763" y="4472791"/>
              <a:ext cx="873239" cy="259485"/>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Attacker</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sp>
          <p:nvSpPr>
            <p:cNvPr id="31" name="TextBox 30">
              <a:extLst>
                <a:ext uri="{FF2B5EF4-FFF2-40B4-BE49-F238E27FC236}">
                  <a16:creationId xmlns:a16="http://schemas.microsoft.com/office/drawing/2014/main" id="{6B7E056B-BB32-4D88-B3C7-8BED689312C2}"/>
                </a:ext>
              </a:extLst>
            </p:cNvPr>
            <p:cNvSpPr txBox="1"/>
            <p:nvPr/>
          </p:nvSpPr>
          <p:spPr>
            <a:xfrm>
              <a:off x="2268915" y="4495150"/>
              <a:ext cx="1707797" cy="259485"/>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Backbone</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grpSp>
          <p:nvGrpSpPr>
            <p:cNvPr id="32" name="Group 31">
              <a:extLst>
                <a:ext uri="{FF2B5EF4-FFF2-40B4-BE49-F238E27FC236}">
                  <a16:creationId xmlns:a16="http://schemas.microsoft.com/office/drawing/2014/main" id="{6654E3E4-8866-4238-9221-908BAC27192B}"/>
                </a:ext>
              </a:extLst>
            </p:cNvPr>
            <p:cNvGrpSpPr/>
            <p:nvPr/>
          </p:nvGrpSpPr>
          <p:grpSpPr>
            <a:xfrm>
              <a:off x="7913367" y="4430745"/>
              <a:ext cx="3671610" cy="2135559"/>
              <a:chOff x="9445479" y="4947492"/>
              <a:chExt cx="2715888" cy="1492702"/>
            </a:xfrm>
          </p:grpSpPr>
          <p:sp>
            <p:nvSpPr>
              <p:cNvPr id="59" name="TextBox 58">
                <a:extLst>
                  <a:ext uri="{FF2B5EF4-FFF2-40B4-BE49-F238E27FC236}">
                    <a16:creationId xmlns:a16="http://schemas.microsoft.com/office/drawing/2014/main" id="{75DEAA3F-6684-40D2-A7B7-49FDB41A8C9A}"/>
                  </a:ext>
                </a:extLst>
              </p:cNvPr>
              <p:cNvSpPr txBox="1"/>
              <p:nvPr/>
            </p:nvSpPr>
            <p:spPr>
              <a:xfrm>
                <a:off x="11251602" y="4960088"/>
                <a:ext cx="398079" cy="181374"/>
              </a:xfrm>
              <a:prstGeom prst="rect">
                <a:avLst/>
              </a:prstGeom>
              <a:noFill/>
              <a:ln>
                <a:noFill/>
              </a:ln>
            </p:spPr>
            <p:txBody>
              <a:bodyPr wrap="none" lIns="0" tIns="0" rIns="0" bIns="0" rtlCol="0">
                <a:spAutoFit/>
              </a:bodyPr>
              <a:lstStyle/>
              <a:p>
                <a:pPr marL="0" marR="0" lvl="0" indent="0" algn="ctr" defTabSz="672094" rtl="0" eaLnBrk="1" fontAlgn="auto" latinLnBrk="0" hangingPunct="1">
                  <a:lnSpc>
                    <a:spcPct val="90000"/>
                  </a:lnSpc>
                  <a:spcBef>
                    <a:spcPct val="20000"/>
                  </a:spcBef>
                  <a:spcAft>
                    <a:spcPts val="0"/>
                  </a:spcAft>
                  <a:buClrTx/>
                  <a:buSzPct val="8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VNet</a:t>
                </a:r>
                <a:endParaRPr kumimoji="0" lang="en-US" sz="1400" b="0" i="0" u="none" strike="noStrike" kern="1200" cap="none" spc="0" normalizeH="0" baseline="0" noProof="0">
                  <a:ln>
                    <a:noFill/>
                  </a:ln>
                  <a:solidFill>
                    <a:srgbClr val="2F2F2F"/>
                  </a:solidFill>
                  <a:effectLst>
                    <a:outerShdw blurRad="38100" dist="38100" dir="2700000" algn="tl">
                      <a:srgbClr val="000000">
                        <a:alpha val="43137"/>
                      </a:srgbClr>
                    </a:outerShdw>
                  </a:effectLst>
                  <a:uLnTx/>
                  <a:uFillTx/>
                  <a:latin typeface="Segoe UI"/>
                  <a:ea typeface="+mn-ea"/>
                  <a:cs typeface="+mn-cs"/>
                </a:endParaRPr>
              </a:p>
            </p:txBody>
          </p:sp>
          <p:sp>
            <p:nvSpPr>
              <p:cNvPr id="60" name="Freeform 539">
                <a:extLst>
                  <a:ext uri="{FF2B5EF4-FFF2-40B4-BE49-F238E27FC236}">
                    <a16:creationId xmlns:a16="http://schemas.microsoft.com/office/drawing/2014/main" id="{060031B7-9979-4A7A-B722-2E2A848939A0}"/>
                  </a:ext>
                </a:extLst>
              </p:cNvPr>
              <p:cNvSpPr>
                <a:spLocks noChangeAspect="1"/>
              </p:cNvSpPr>
              <p:nvPr/>
            </p:nvSpPr>
            <p:spPr bwMode="auto">
              <a:xfrm>
                <a:off x="9445479" y="4947492"/>
                <a:ext cx="2715888" cy="149270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85000"/>
                </a:schemeClr>
              </a:solidFill>
              <a:ln w="28575">
                <a:solidFill>
                  <a:schemeClr val="bg1">
                    <a:lumMod val="65000"/>
                  </a:schemeClr>
                </a:solidFill>
              </a:ln>
              <a:extLst/>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Segoe UI"/>
                  <a:ea typeface="MS PGothic" pitchFamily="34" charset="-128"/>
                  <a:cs typeface="+mn-cs"/>
                </a:endParaRPr>
              </a:p>
            </p:txBody>
          </p:sp>
          <p:pic>
            <p:nvPicPr>
              <p:cNvPr id="61" name="VM">
                <a:extLst>
                  <a:ext uri="{FF2B5EF4-FFF2-40B4-BE49-F238E27FC236}">
                    <a16:creationId xmlns:a16="http://schemas.microsoft.com/office/drawing/2014/main" id="{00D7464E-10A2-4F48-8366-2F49598F0930}"/>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contrast="100000"/>
                        </a14:imgEffect>
                      </a14:imgLayer>
                    </a14:imgProps>
                  </a:ext>
                </a:extLst>
              </a:blip>
              <a:stretch>
                <a:fillRect/>
              </a:stretch>
            </p:blipFill>
            <p:spPr>
              <a:xfrm>
                <a:off x="10329412" y="5191008"/>
                <a:ext cx="411480" cy="411480"/>
              </a:xfrm>
              <a:prstGeom prst="rect">
                <a:avLst/>
              </a:prstGeom>
            </p:spPr>
          </p:pic>
          <p:pic>
            <p:nvPicPr>
              <p:cNvPr id="63" name="Load Balancer">
                <a:extLst>
                  <a:ext uri="{FF2B5EF4-FFF2-40B4-BE49-F238E27FC236}">
                    <a16:creationId xmlns:a16="http://schemas.microsoft.com/office/drawing/2014/main" id="{CCFC45CF-48E7-45AD-AACA-D5CFB2841C11}"/>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10271643" y="5848109"/>
                <a:ext cx="411480" cy="411480"/>
              </a:xfrm>
              <a:prstGeom prst="rect">
                <a:avLst/>
              </a:prstGeom>
            </p:spPr>
          </p:pic>
          <p:pic>
            <p:nvPicPr>
              <p:cNvPr id="66" name="WAF">
                <a:extLst>
                  <a:ext uri="{FF2B5EF4-FFF2-40B4-BE49-F238E27FC236}">
                    <a16:creationId xmlns:a16="http://schemas.microsoft.com/office/drawing/2014/main" id="{B57EE0AF-DA60-4EC3-B014-6DDEBF4DCCF9}"/>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Effect>
                          <a14:brightnessContrast contrast="100000"/>
                        </a14:imgEffect>
                      </a14:imgLayer>
                    </a14:imgProps>
                  </a:ext>
                </a:extLst>
              </a:blip>
              <a:stretch>
                <a:fillRect/>
              </a:stretch>
            </p:blipFill>
            <p:spPr>
              <a:xfrm>
                <a:off x="10918440" y="5547288"/>
                <a:ext cx="411480" cy="411480"/>
              </a:xfrm>
              <a:prstGeom prst="rect">
                <a:avLst/>
              </a:prstGeom>
            </p:spPr>
          </p:pic>
        </p:grpSp>
        <p:grpSp>
          <p:nvGrpSpPr>
            <p:cNvPr id="33" name="Group 32">
              <a:extLst>
                <a:ext uri="{FF2B5EF4-FFF2-40B4-BE49-F238E27FC236}">
                  <a16:creationId xmlns:a16="http://schemas.microsoft.com/office/drawing/2014/main" id="{B1355B0C-B522-48AF-91BE-B372E1DBB835}"/>
                </a:ext>
              </a:extLst>
            </p:cNvPr>
            <p:cNvGrpSpPr/>
            <p:nvPr/>
          </p:nvGrpSpPr>
          <p:grpSpPr>
            <a:xfrm>
              <a:off x="1464472" y="5216862"/>
              <a:ext cx="3254545" cy="803102"/>
              <a:chOff x="1493837" y="5216377"/>
              <a:chExt cx="2972246" cy="803102"/>
            </a:xfrm>
          </p:grpSpPr>
          <p:cxnSp>
            <p:nvCxnSpPr>
              <p:cNvPr id="53" name="Straight Connector 52">
                <a:extLst>
                  <a:ext uri="{FF2B5EF4-FFF2-40B4-BE49-F238E27FC236}">
                    <a16:creationId xmlns:a16="http://schemas.microsoft.com/office/drawing/2014/main" id="{6E1FF764-9605-418A-B857-30B62F1F5BCB}"/>
                  </a:ext>
                </a:extLst>
              </p:cNvPr>
              <p:cNvCxnSpPr>
                <a:cxnSpLocks/>
              </p:cNvCxnSpPr>
              <p:nvPr/>
            </p:nvCxnSpPr>
            <p:spPr>
              <a:xfrm>
                <a:off x="3140546" y="5546562"/>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8826FCB-7E61-4D4A-91CB-73D9346C5D54}"/>
                  </a:ext>
                </a:extLst>
              </p:cNvPr>
              <p:cNvCxnSpPr>
                <a:cxnSpLocks/>
              </p:cNvCxnSpPr>
              <p:nvPr/>
            </p:nvCxnSpPr>
            <p:spPr>
              <a:xfrm flipV="1">
                <a:off x="1646237" y="5368490"/>
                <a:ext cx="2819846" cy="25959"/>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15B1A4A-75C5-42C8-A15E-3F4402BD6390}"/>
                  </a:ext>
                </a:extLst>
              </p:cNvPr>
              <p:cNvCxnSpPr>
                <a:cxnSpLocks/>
              </p:cNvCxnSpPr>
              <p:nvPr/>
            </p:nvCxnSpPr>
            <p:spPr>
              <a:xfrm>
                <a:off x="1493837" y="5216377"/>
                <a:ext cx="2972246" cy="0"/>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DD6F59-E361-49BE-9EAF-44494487759E}"/>
                  </a:ext>
                </a:extLst>
              </p:cNvPr>
              <p:cNvCxnSpPr>
                <a:cxnSpLocks/>
              </p:cNvCxnSpPr>
              <p:nvPr/>
            </p:nvCxnSpPr>
            <p:spPr>
              <a:xfrm>
                <a:off x="3140546" y="5698675"/>
                <a:ext cx="1325537" cy="0"/>
              </a:xfrm>
              <a:prstGeom prst="line">
                <a:avLst/>
              </a:prstGeom>
              <a:ln w="762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9B3F287-EC46-4779-90DC-050C8DF5F350}"/>
                  </a:ext>
                </a:extLst>
              </p:cNvPr>
              <p:cNvCxnSpPr>
                <a:cxnSpLocks/>
              </p:cNvCxnSpPr>
              <p:nvPr/>
            </p:nvCxnSpPr>
            <p:spPr>
              <a:xfrm>
                <a:off x="1646237" y="5850788"/>
                <a:ext cx="2819846" cy="5964"/>
              </a:xfrm>
              <a:prstGeom prst="line">
                <a:avLst/>
              </a:prstGeom>
              <a:ln w="76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64E6DE9-D991-460F-BFE6-0104BF2233B2}"/>
                  </a:ext>
                </a:extLst>
              </p:cNvPr>
              <p:cNvCxnSpPr>
                <a:cxnSpLocks/>
              </p:cNvCxnSpPr>
              <p:nvPr/>
            </p:nvCxnSpPr>
            <p:spPr>
              <a:xfrm flipV="1">
                <a:off x="1722437" y="6008864"/>
                <a:ext cx="2743646" cy="10615"/>
              </a:xfrm>
              <a:prstGeom prst="line">
                <a:avLst/>
              </a:prstGeom>
              <a:ln w="762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FEE8376-2CE8-40D4-978D-A6E4E75DFCA0}"/>
                </a:ext>
              </a:extLst>
            </p:cNvPr>
            <p:cNvGrpSpPr/>
            <p:nvPr/>
          </p:nvGrpSpPr>
          <p:grpSpPr>
            <a:xfrm>
              <a:off x="2581677" y="4875709"/>
              <a:ext cx="1463359" cy="1463359"/>
              <a:chOff x="2633445" y="4972981"/>
              <a:chExt cx="1492702" cy="1492702"/>
            </a:xfrm>
          </p:grpSpPr>
          <p:sp>
            <p:nvSpPr>
              <p:cNvPr id="42" name="Oval 41">
                <a:extLst>
                  <a:ext uri="{FF2B5EF4-FFF2-40B4-BE49-F238E27FC236}">
                    <a16:creationId xmlns:a16="http://schemas.microsoft.com/office/drawing/2014/main" id="{74FC82B5-D65C-426E-B628-FAC3BC52B6E8}"/>
                  </a:ext>
                </a:extLst>
              </p:cNvPr>
              <p:cNvSpPr/>
              <p:nvPr/>
            </p:nvSpPr>
            <p:spPr bwMode="auto">
              <a:xfrm>
                <a:off x="2633445" y="4972981"/>
                <a:ext cx="1492702" cy="1492702"/>
              </a:xfrm>
              <a:prstGeom prst="ellipse">
                <a:avLst/>
              </a:pr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Segoe UI"/>
                  <a:ea typeface="MS PGothic" pitchFamily="34" charset="-128"/>
                  <a:cs typeface="+mn-cs"/>
                </a:endParaRPr>
              </a:p>
            </p:txBody>
          </p:sp>
          <p:grpSp>
            <p:nvGrpSpPr>
              <p:cNvPr id="50" name="Group 4">
                <a:extLst>
                  <a:ext uri="{FF2B5EF4-FFF2-40B4-BE49-F238E27FC236}">
                    <a16:creationId xmlns:a16="http://schemas.microsoft.com/office/drawing/2014/main" id="{B1831AE6-9DA4-41E1-87F8-CDC2FCC5DA4B}"/>
                  </a:ext>
                </a:extLst>
              </p:cNvPr>
              <p:cNvGrpSpPr>
                <a:grpSpLocks noChangeAspect="1"/>
              </p:cNvGrpSpPr>
              <p:nvPr/>
            </p:nvGrpSpPr>
            <p:grpSpPr bwMode="auto">
              <a:xfrm>
                <a:off x="2965468" y="5305006"/>
                <a:ext cx="828658" cy="828654"/>
                <a:chOff x="2956" y="1242"/>
                <a:chExt cx="1926" cy="1926"/>
              </a:xfrm>
            </p:grpSpPr>
            <p:sp>
              <p:nvSpPr>
                <p:cNvPr id="51" name="Rectangle 5">
                  <a:extLst>
                    <a:ext uri="{FF2B5EF4-FFF2-40B4-BE49-F238E27FC236}">
                      <a16:creationId xmlns:a16="http://schemas.microsoft.com/office/drawing/2014/main" id="{DB5E5CCC-5C77-43DE-B0B2-CF705AB276BD}"/>
                    </a:ext>
                  </a:extLst>
                </p:cNvPr>
                <p:cNvSpPr>
                  <a:spLocks noChangeArrowheads="1"/>
                </p:cNvSpPr>
                <p:nvPr/>
              </p:nvSpPr>
              <p:spPr bwMode="auto">
                <a:xfrm>
                  <a:off x="2956" y="1242"/>
                  <a:ext cx="1926" cy="1926"/>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E7230D56-AEDA-4DAA-BD69-06AAF8F68669}"/>
                    </a:ext>
                  </a:extLst>
                </p:cNvPr>
                <p:cNvSpPr>
                  <a:spLocks/>
                </p:cNvSpPr>
                <p:nvPr/>
              </p:nvSpPr>
              <p:spPr bwMode="auto">
                <a:xfrm>
                  <a:off x="3059" y="1427"/>
                  <a:ext cx="1720" cy="1556"/>
                </a:xfrm>
                <a:custGeom>
                  <a:avLst/>
                  <a:gdLst>
                    <a:gd name="T0" fmla="*/ 1465 w 1720"/>
                    <a:gd name="T1" fmla="*/ 1276 h 1556"/>
                    <a:gd name="T2" fmla="*/ 1175 w 1720"/>
                    <a:gd name="T3" fmla="*/ 1276 h 1556"/>
                    <a:gd name="T4" fmla="*/ 946 w 1720"/>
                    <a:gd name="T5" fmla="*/ 778 h 1556"/>
                    <a:gd name="T6" fmla="*/ 1175 w 1720"/>
                    <a:gd name="T7" fmla="*/ 280 h 1556"/>
                    <a:gd name="T8" fmla="*/ 1465 w 1720"/>
                    <a:gd name="T9" fmla="*/ 280 h 1556"/>
                    <a:gd name="T10" fmla="*/ 1465 w 1720"/>
                    <a:gd name="T11" fmla="*/ 412 h 1556"/>
                    <a:gd name="T12" fmla="*/ 1720 w 1720"/>
                    <a:gd name="T13" fmla="*/ 206 h 1556"/>
                    <a:gd name="T14" fmla="*/ 1465 w 1720"/>
                    <a:gd name="T15" fmla="*/ 0 h 1556"/>
                    <a:gd name="T16" fmla="*/ 1465 w 1720"/>
                    <a:gd name="T17" fmla="*/ 132 h 1556"/>
                    <a:gd name="T18" fmla="*/ 1080 w 1720"/>
                    <a:gd name="T19" fmla="*/ 132 h 1556"/>
                    <a:gd name="T20" fmla="*/ 864 w 1720"/>
                    <a:gd name="T21" fmla="*/ 601 h 1556"/>
                    <a:gd name="T22" fmla="*/ 648 w 1720"/>
                    <a:gd name="T23" fmla="*/ 132 h 1556"/>
                    <a:gd name="T24" fmla="*/ 601 w 1720"/>
                    <a:gd name="T25" fmla="*/ 132 h 1556"/>
                    <a:gd name="T26" fmla="*/ 255 w 1720"/>
                    <a:gd name="T27" fmla="*/ 132 h 1556"/>
                    <a:gd name="T28" fmla="*/ 255 w 1720"/>
                    <a:gd name="T29" fmla="*/ 0 h 1556"/>
                    <a:gd name="T30" fmla="*/ 0 w 1720"/>
                    <a:gd name="T31" fmla="*/ 206 h 1556"/>
                    <a:gd name="T32" fmla="*/ 255 w 1720"/>
                    <a:gd name="T33" fmla="*/ 412 h 1556"/>
                    <a:gd name="T34" fmla="*/ 255 w 1720"/>
                    <a:gd name="T35" fmla="*/ 280 h 1556"/>
                    <a:gd name="T36" fmla="*/ 553 w 1720"/>
                    <a:gd name="T37" fmla="*/ 280 h 1556"/>
                    <a:gd name="T38" fmla="*/ 782 w 1720"/>
                    <a:gd name="T39" fmla="*/ 778 h 1556"/>
                    <a:gd name="T40" fmla="*/ 553 w 1720"/>
                    <a:gd name="T41" fmla="*/ 1276 h 1556"/>
                    <a:gd name="T42" fmla="*/ 255 w 1720"/>
                    <a:gd name="T43" fmla="*/ 1276 h 1556"/>
                    <a:gd name="T44" fmla="*/ 255 w 1720"/>
                    <a:gd name="T45" fmla="*/ 1144 h 1556"/>
                    <a:gd name="T46" fmla="*/ 0 w 1720"/>
                    <a:gd name="T47" fmla="*/ 1350 h 1556"/>
                    <a:gd name="T48" fmla="*/ 255 w 1720"/>
                    <a:gd name="T49" fmla="*/ 1556 h 1556"/>
                    <a:gd name="T50" fmla="*/ 255 w 1720"/>
                    <a:gd name="T51" fmla="*/ 1424 h 1556"/>
                    <a:gd name="T52" fmla="*/ 648 w 1720"/>
                    <a:gd name="T53" fmla="*/ 1424 h 1556"/>
                    <a:gd name="T54" fmla="*/ 864 w 1720"/>
                    <a:gd name="T55" fmla="*/ 955 h 1556"/>
                    <a:gd name="T56" fmla="*/ 1080 w 1720"/>
                    <a:gd name="T57" fmla="*/ 1424 h 1556"/>
                    <a:gd name="T58" fmla="*/ 1465 w 1720"/>
                    <a:gd name="T59" fmla="*/ 1424 h 1556"/>
                    <a:gd name="T60" fmla="*/ 1465 w 1720"/>
                    <a:gd name="T61" fmla="*/ 1556 h 1556"/>
                    <a:gd name="T62" fmla="*/ 1720 w 1720"/>
                    <a:gd name="T63" fmla="*/ 1350 h 1556"/>
                    <a:gd name="T64" fmla="*/ 1465 w 1720"/>
                    <a:gd name="T65" fmla="*/ 1144 h 1556"/>
                    <a:gd name="T66" fmla="*/ 1465 w 1720"/>
                    <a:gd name="T67" fmla="*/ 1276 h 1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20" h="1556">
                      <a:moveTo>
                        <a:pt x="1465" y="1276"/>
                      </a:moveTo>
                      <a:lnTo>
                        <a:pt x="1175" y="1276"/>
                      </a:lnTo>
                      <a:lnTo>
                        <a:pt x="946" y="778"/>
                      </a:lnTo>
                      <a:lnTo>
                        <a:pt x="1175" y="280"/>
                      </a:lnTo>
                      <a:lnTo>
                        <a:pt x="1465" y="280"/>
                      </a:lnTo>
                      <a:lnTo>
                        <a:pt x="1465" y="412"/>
                      </a:lnTo>
                      <a:lnTo>
                        <a:pt x="1720" y="206"/>
                      </a:lnTo>
                      <a:lnTo>
                        <a:pt x="1465" y="0"/>
                      </a:lnTo>
                      <a:lnTo>
                        <a:pt x="1465" y="132"/>
                      </a:lnTo>
                      <a:lnTo>
                        <a:pt x="1080" y="132"/>
                      </a:lnTo>
                      <a:lnTo>
                        <a:pt x="864" y="601"/>
                      </a:lnTo>
                      <a:lnTo>
                        <a:pt x="648" y="132"/>
                      </a:lnTo>
                      <a:lnTo>
                        <a:pt x="601" y="132"/>
                      </a:lnTo>
                      <a:lnTo>
                        <a:pt x="255" y="132"/>
                      </a:lnTo>
                      <a:lnTo>
                        <a:pt x="255" y="0"/>
                      </a:lnTo>
                      <a:lnTo>
                        <a:pt x="0" y="206"/>
                      </a:lnTo>
                      <a:lnTo>
                        <a:pt x="255" y="412"/>
                      </a:lnTo>
                      <a:lnTo>
                        <a:pt x="255" y="280"/>
                      </a:lnTo>
                      <a:lnTo>
                        <a:pt x="553" y="280"/>
                      </a:lnTo>
                      <a:lnTo>
                        <a:pt x="782" y="778"/>
                      </a:lnTo>
                      <a:lnTo>
                        <a:pt x="553" y="1276"/>
                      </a:lnTo>
                      <a:lnTo>
                        <a:pt x="255" y="1276"/>
                      </a:lnTo>
                      <a:lnTo>
                        <a:pt x="255" y="1144"/>
                      </a:lnTo>
                      <a:lnTo>
                        <a:pt x="0" y="1350"/>
                      </a:lnTo>
                      <a:lnTo>
                        <a:pt x="255" y="1556"/>
                      </a:lnTo>
                      <a:lnTo>
                        <a:pt x="255" y="1424"/>
                      </a:lnTo>
                      <a:lnTo>
                        <a:pt x="648" y="1424"/>
                      </a:lnTo>
                      <a:lnTo>
                        <a:pt x="864" y="955"/>
                      </a:lnTo>
                      <a:lnTo>
                        <a:pt x="1080" y="1424"/>
                      </a:lnTo>
                      <a:lnTo>
                        <a:pt x="1465" y="1424"/>
                      </a:lnTo>
                      <a:lnTo>
                        <a:pt x="1465" y="1556"/>
                      </a:lnTo>
                      <a:lnTo>
                        <a:pt x="1720" y="1350"/>
                      </a:lnTo>
                      <a:lnTo>
                        <a:pt x="1465" y="1144"/>
                      </a:lnTo>
                      <a:lnTo>
                        <a:pt x="1465" y="1276"/>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7D70F521-27A6-4720-9D52-DCE259B7CC33}"/>
                </a:ext>
              </a:extLst>
            </p:cNvPr>
            <p:cNvGrpSpPr/>
            <p:nvPr/>
          </p:nvGrpSpPr>
          <p:grpSpPr>
            <a:xfrm>
              <a:off x="269701" y="4885510"/>
              <a:ext cx="1463359" cy="1463359"/>
              <a:chOff x="457200" y="4982978"/>
              <a:chExt cx="1492702" cy="1492702"/>
            </a:xfrm>
          </p:grpSpPr>
          <p:sp>
            <p:nvSpPr>
              <p:cNvPr id="36" name="Oval 35">
                <a:extLst>
                  <a:ext uri="{FF2B5EF4-FFF2-40B4-BE49-F238E27FC236}">
                    <a16:creationId xmlns:a16="http://schemas.microsoft.com/office/drawing/2014/main" id="{ABC4AA9F-CEA9-4369-8C01-CBFC68181AEE}"/>
                  </a:ext>
                </a:extLst>
              </p:cNvPr>
              <p:cNvSpPr/>
              <p:nvPr/>
            </p:nvSpPr>
            <p:spPr bwMode="auto">
              <a:xfrm>
                <a:off x="457200" y="4982978"/>
                <a:ext cx="1492702" cy="1492702"/>
              </a:xfrm>
              <a:prstGeom prst="ellipse">
                <a:avLst/>
              </a:prstGeom>
              <a:solidFill>
                <a:schemeClr val="bg1">
                  <a:lumMod val="85000"/>
                </a:schemeClr>
              </a:solidFill>
              <a:ln w="28575">
                <a:solidFill>
                  <a:schemeClr val="bg1">
                    <a:lumMod val="65000"/>
                  </a:schemeClr>
                </a:solidFill>
              </a:ln>
            </p:spPr>
            <p:txBody>
              <a:bodyPr lIns="91402" tIns="91402" rIns="91402" bIns="91402" anchor="ct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solidFill>
                    <a:prstClr val="black"/>
                  </a:solidFill>
                  <a:effectLst/>
                  <a:uLnTx/>
                  <a:uFillTx/>
                  <a:latin typeface="Segoe UI"/>
                  <a:ea typeface="MS PGothic" pitchFamily="34" charset="-128"/>
                  <a:cs typeface="+mn-cs"/>
                </a:endParaRPr>
              </a:p>
            </p:txBody>
          </p:sp>
          <p:grpSp>
            <p:nvGrpSpPr>
              <p:cNvPr id="37" name="Skull">
                <a:extLst>
                  <a:ext uri="{FF2B5EF4-FFF2-40B4-BE49-F238E27FC236}">
                    <a16:creationId xmlns:a16="http://schemas.microsoft.com/office/drawing/2014/main" id="{10195707-8B10-4D77-861D-C9F1AADFE9F9}"/>
                  </a:ext>
                </a:extLst>
              </p:cNvPr>
              <p:cNvGrpSpPr/>
              <p:nvPr/>
            </p:nvGrpSpPr>
            <p:grpSpPr>
              <a:xfrm>
                <a:off x="805126" y="5268389"/>
                <a:ext cx="796926" cy="921935"/>
                <a:chOff x="6056313" y="3309938"/>
                <a:chExt cx="323850" cy="374650"/>
              </a:xfrm>
              <a:solidFill>
                <a:schemeClr val="tx1"/>
              </a:solidFill>
            </p:grpSpPr>
            <p:sp>
              <p:nvSpPr>
                <p:cNvPr id="38" name="Oval 6">
                  <a:extLst>
                    <a:ext uri="{FF2B5EF4-FFF2-40B4-BE49-F238E27FC236}">
                      <a16:creationId xmlns:a16="http://schemas.microsoft.com/office/drawing/2014/main" id="{0EEE3990-2F3E-43F8-82EB-5175EF706EE6}"/>
                    </a:ext>
                  </a:extLst>
                </p:cNvPr>
                <p:cNvSpPr>
                  <a:spLocks noChangeArrowheads="1"/>
                </p:cNvSpPr>
                <p:nvPr/>
              </p:nvSpPr>
              <p:spPr bwMode="auto">
                <a:xfrm>
                  <a:off x="6137276" y="3497263"/>
                  <a:ext cx="41275" cy="39688"/>
                </a:xfrm>
                <a:prstGeom prst="ellipse">
                  <a:avLst/>
                </a:pr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39" name="Oval 7">
                  <a:extLst>
                    <a:ext uri="{FF2B5EF4-FFF2-40B4-BE49-F238E27FC236}">
                      <a16:creationId xmlns:a16="http://schemas.microsoft.com/office/drawing/2014/main" id="{1F1C911A-F4FE-41E5-B973-FB99D881BFC7}"/>
                    </a:ext>
                  </a:extLst>
                </p:cNvPr>
                <p:cNvSpPr>
                  <a:spLocks noChangeArrowheads="1"/>
                </p:cNvSpPr>
                <p:nvPr/>
              </p:nvSpPr>
              <p:spPr bwMode="auto">
                <a:xfrm>
                  <a:off x="6259513" y="3497263"/>
                  <a:ext cx="39688" cy="39688"/>
                </a:xfrm>
                <a:prstGeom prst="ellipse">
                  <a:avLst/>
                </a:pr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40" name="Freeform 8">
                  <a:extLst>
                    <a:ext uri="{FF2B5EF4-FFF2-40B4-BE49-F238E27FC236}">
                      <a16:creationId xmlns:a16="http://schemas.microsoft.com/office/drawing/2014/main" id="{50414963-8B26-4C4C-8289-9BDADCADBE8D}"/>
                    </a:ext>
                  </a:extLst>
                </p:cNvPr>
                <p:cNvSpPr>
                  <a:spLocks/>
                </p:cNvSpPr>
                <p:nvPr/>
              </p:nvSpPr>
              <p:spPr bwMode="auto">
                <a:xfrm>
                  <a:off x="6205538" y="3551238"/>
                  <a:ext cx="26988" cy="39688"/>
                </a:xfrm>
                <a:custGeom>
                  <a:avLst/>
                  <a:gdLst>
                    <a:gd name="T0" fmla="*/ 4 w 8"/>
                    <a:gd name="T1" fmla="*/ 12 h 12"/>
                    <a:gd name="T2" fmla="*/ 8 w 8"/>
                    <a:gd name="T3" fmla="*/ 8 h 12"/>
                    <a:gd name="T4" fmla="*/ 8 w 8"/>
                    <a:gd name="T5" fmla="*/ 4 h 12"/>
                    <a:gd name="T6" fmla="*/ 4 w 8"/>
                    <a:gd name="T7" fmla="*/ 0 h 12"/>
                    <a:gd name="T8" fmla="*/ 0 w 8"/>
                    <a:gd name="T9" fmla="*/ 4 h 12"/>
                    <a:gd name="T10" fmla="*/ 0 w 8"/>
                    <a:gd name="T11" fmla="*/ 8 h 12"/>
                    <a:gd name="T12" fmla="*/ 4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4" y="12"/>
                      </a:moveTo>
                      <a:cubicBezTo>
                        <a:pt x="6" y="12"/>
                        <a:pt x="8" y="10"/>
                        <a:pt x="8" y="8"/>
                      </a:cubicBezTo>
                      <a:cubicBezTo>
                        <a:pt x="8" y="4"/>
                        <a:pt x="8" y="4"/>
                        <a:pt x="8" y="4"/>
                      </a:cubicBezTo>
                      <a:cubicBezTo>
                        <a:pt x="4" y="0"/>
                        <a:pt x="4" y="0"/>
                        <a:pt x="4" y="0"/>
                      </a:cubicBezTo>
                      <a:cubicBezTo>
                        <a:pt x="0" y="4"/>
                        <a:pt x="0" y="4"/>
                        <a:pt x="0" y="4"/>
                      </a:cubicBezTo>
                      <a:cubicBezTo>
                        <a:pt x="0" y="8"/>
                        <a:pt x="0" y="8"/>
                        <a:pt x="0" y="8"/>
                      </a:cubicBezTo>
                      <a:cubicBezTo>
                        <a:pt x="0" y="10"/>
                        <a:pt x="2" y="12"/>
                        <a:pt x="4" y="12"/>
                      </a:cubicBezTo>
                      <a:close/>
                    </a:path>
                  </a:pathLst>
                </a:cu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sp>
              <p:nvSpPr>
                <p:cNvPr id="41" name="Freeform 9">
                  <a:extLst>
                    <a:ext uri="{FF2B5EF4-FFF2-40B4-BE49-F238E27FC236}">
                      <a16:creationId xmlns:a16="http://schemas.microsoft.com/office/drawing/2014/main" id="{64F22CB0-757F-4F64-96C1-3BAC353A6110}"/>
                    </a:ext>
                  </a:extLst>
                </p:cNvPr>
                <p:cNvSpPr>
                  <a:spLocks noEditPoints="1"/>
                </p:cNvSpPr>
                <p:nvPr/>
              </p:nvSpPr>
              <p:spPr bwMode="auto">
                <a:xfrm>
                  <a:off x="6056313" y="3309938"/>
                  <a:ext cx="323850" cy="374650"/>
                </a:xfrm>
                <a:custGeom>
                  <a:avLst/>
                  <a:gdLst>
                    <a:gd name="T0" fmla="*/ 16 w 96"/>
                    <a:gd name="T1" fmla="*/ 96 h 112"/>
                    <a:gd name="T2" fmla="*/ 20 w 96"/>
                    <a:gd name="T3" fmla="*/ 100 h 112"/>
                    <a:gd name="T4" fmla="*/ 32 w 96"/>
                    <a:gd name="T5" fmla="*/ 112 h 112"/>
                    <a:gd name="T6" fmla="*/ 64 w 96"/>
                    <a:gd name="T7" fmla="*/ 112 h 112"/>
                    <a:gd name="T8" fmla="*/ 76 w 96"/>
                    <a:gd name="T9" fmla="*/ 100 h 112"/>
                    <a:gd name="T10" fmla="*/ 80 w 96"/>
                    <a:gd name="T11" fmla="*/ 96 h 112"/>
                    <a:gd name="T12" fmla="*/ 96 w 96"/>
                    <a:gd name="T13" fmla="*/ 80 h 112"/>
                    <a:gd name="T14" fmla="*/ 96 w 96"/>
                    <a:gd name="T15" fmla="*/ 48 h 112"/>
                    <a:gd name="T16" fmla="*/ 48 w 96"/>
                    <a:gd name="T17" fmla="*/ 0 h 112"/>
                    <a:gd name="T18" fmla="*/ 0 w 96"/>
                    <a:gd name="T19" fmla="*/ 48 h 112"/>
                    <a:gd name="T20" fmla="*/ 0 w 96"/>
                    <a:gd name="T21" fmla="*/ 80 h 112"/>
                    <a:gd name="T22" fmla="*/ 16 w 96"/>
                    <a:gd name="T23" fmla="*/ 96 h 112"/>
                    <a:gd name="T24" fmla="*/ 8 w 96"/>
                    <a:gd name="T25" fmla="*/ 48 h 112"/>
                    <a:gd name="T26" fmla="*/ 48 w 96"/>
                    <a:gd name="T27" fmla="*/ 8 h 112"/>
                    <a:gd name="T28" fmla="*/ 88 w 96"/>
                    <a:gd name="T29" fmla="*/ 48 h 112"/>
                    <a:gd name="T30" fmla="*/ 88 w 96"/>
                    <a:gd name="T31" fmla="*/ 80 h 112"/>
                    <a:gd name="T32" fmla="*/ 80 w 96"/>
                    <a:gd name="T33" fmla="*/ 88 h 112"/>
                    <a:gd name="T34" fmla="*/ 68 w 96"/>
                    <a:gd name="T35" fmla="*/ 100 h 112"/>
                    <a:gd name="T36" fmla="*/ 64 w 96"/>
                    <a:gd name="T37" fmla="*/ 104 h 112"/>
                    <a:gd name="T38" fmla="*/ 60 w 96"/>
                    <a:gd name="T39" fmla="*/ 104 h 112"/>
                    <a:gd name="T40" fmla="*/ 60 w 96"/>
                    <a:gd name="T41" fmla="*/ 96 h 112"/>
                    <a:gd name="T42" fmla="*/ 52 w 96"/>
                    <a:gd name="T43" fmla="*/ 96 h 112"/>
                    <a:gd name="T44" fmla="*/ 52 w 96"/>
                    <a:gd name="T45" fmla="*/ 104 h 112"/>
                    <a:gd name="T46" fmla="*/ 44 w 96"/>
                    <a:gd name="T47" fmla="*/ 104 h 112"/>
                    <a:gd name="T48" fmla="*/ 44 w 96"/>
                    <a:gd name="T49" fmla="*/ 96 h 112"/>
                    <a:gd name="T50" fmla="*/ 36 w 96"/>
                    <a:gd name="T51" fmla="*/ 96 h 112"/>
                    <a:gd name="T52" fmla="*/ 36 w 96"/>
                    <a:gd name="T53" fmla="*/ 104 h 112"/>
                    <a:gd name="T54" fmla="*/ 32 w 96"/>
                    <a:gd name="T55" fmla="*/ 104 h 112"/>
                    <a:gd name="T56" fmla="*/ 28 w 96"/>
                    <a:gd name="T57" fmla="*/ 100 h 112"/>
                    <a:gd name="T58" fmla="*/ 16 w 96"/>
                    <a:gd name="T59" fmla="*/ 88 h 112"/>
                    <a:gd name="T60" fmla="*/ 8 w 96"/>
                    <a:gd name="T61" fmla="*/ 80 h 112"/>
                    <a:gd name="T62" fmla="*/ 8 w 96"/>
                    <a:gd name="T63"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12">
                      <a:moveTo>
                        <a:pt x="16" y="96"/>
                      </a:moveTo>
                      <a:cubicBezTo>
                        <a:pt x="18" y="96"/>
                        <a:pt x="20" y="98"/>
                        <a:pt x="20" y="100"/>
                      </a:cubicBezTo>
                      <a:cubicBezTo>
                        <a:pt x="20" y="107"/>
                        <a:pt x="25" y="112"/>
                        <a:pt x="32" y="112"/>
                      </a:cubicBezTo>
                      <a:cubicBezTo>
                        <a:pt x="64" y="112"/>
                        <a:pt x="64" y="112"/>
                        <a:pt x="64" y="112"/>
                      </a:cubicBezTo>
                      <a:cubicBezTo>
                        <a:pt x="71" y="112"/>
                        <a:pt x="76" y="107"/>
                        <a:pt x="76" y="100"/>
                      </a:cubicBezTo>
                      <a:cubicBezTo>
                        <a:pt x="76" y="98"/>
                        <a:pt x="78" y="96"/>
                        <a:pt x="80" y="96"/>
                      </a:cubicBezTo>
                      <a:cubicBezTo>
                        <a:pt x="89" y="96"/>
                        <a:pt x="96" y="89"/>
                        <a:pt x="96" y="80"/>
                      </a:cubicBezTo>
                      <a:cubicBezTo>
                        <a:pt x="96" y="48"/>
                        <a:pt x="96" y="48"/>
                        <a:pt x="96" y="48"/>
                      </a:cubicBezTo>
                      <a:cubicBezTo>
                        <a:pt x="96" y="22"/>
                        <a:pt x="74" y="0"/>
                        <a:pt x="48" y="0"/>
                      </a:cubicBezTo>
                      <a:cubicBezTo>
                        <a:pt x="22" y="0"/>
                        <a:pt x="0" y="22"/>
                        <a:pt x="0" y="48"/>
                      </a:cubicBezTo>
                      <a:cubicBezTo>
                        <a:pt x="0" y="80"/>
                        <a:pt x="0" y="80"/>
                        <a:pt x="0" y="80"/>
                      </a:cubicBezTo>
                      <a:cubicBezTo>
                        <a:pt x="0" y="89"/>
                        <a:pt x="7" y="96"/>
                        <a:pt x="16" y="96"/>
                      </a:cubicBezTo>
                      <a:close/>
                      <a:moveTo>
                        <a:pt x="8" y="48"/>
                      </a:moveTo>
                      <a:cubicBezTo>
                        <a:pt x="8" y="26"/>
                        <a:pt x="26" y="8"/>
                        <a:pt x="48" y="8"/>
                      </a:cubicBezTo>
                      <a:cubicBezTo>
                        <a:pt x="70" y="8"/>
                        <a:pt x="88" y="26"/>
                        <a:pt x="88" y="48"/>
                      </a:cubicBezTo>
                      <a:cubicBezTo>
                        <a:pt x="88" y="80"/>
                        <a:pt x="88" y="80"/>
                        <a:pt x="88" y="80"/>
                      </a:cubicBezTo>
                      <a:cubicBezTo>
                        <a:pt x="88" y="84"/>
                        <a:pt x="84" y="88"/>
                        <a:pt x="80" y="88"/>
                      </a:cubicBezTo>
                      <a:cubicBezTo>
                        <a:pt x="73" y="88"/>
                        <a:pt x="68" y="93"/>
                        <a:pt x="68" y="100"/>
                      </a:cubicBezTo>
                      <a:cubicBezTo>
                        <a:pt x="68" y="102"/>
                        <a:pt x="66" y="104"/>
                        <a:pt x="64" y="104"/>
                      </a:cubicBezTo>
                      <a:cubicBezTo>
                        <a:pt x="60" y="104"/>
                        <a:pt x="60" y="104"/>
                        <a:pt x="60" y="104"/>
                      </a:cubicBezTo>
                      <a:cubicBezTo>
                        <a:pt x="60" y="96"/>
                        <a:pt x="60" y="96"/>
                        <a:pt x="60" y="96"/>
                      </a:cubicBezTo>
                      <a:cubicBezTo>
                        <a:pt x="52" y="96"/>
                        <a:pt x="52" y="96"/>
                        <a:pt x="52" y="96"/>
                      </a:cubicBezTo>
                      <a:cubicBezTo>
                        <a:pt x="52" y="104"/>
                        <a:pt x="52" y="104"/>
                        <a:pt x="52" y="104"/>
                      </a:cubicBezTo>
                      <a:cubicBezTo>
                        <a:pt x="44" y="104"/>
                        <a:pt x="44" y="104"/>
                        <a:pt x="44" y="104"/>
                      </a:cubicBezTo>
                      <a:cubicBezTo>
                        <a:pt x="44" y="96"/>
                        <a:pt x="44" y="96"/>
                        <a:pt x="44" y="96"/>
                      </a:cubicBezTo>
                      <a:cubicBezTo>
                        <a:pt x="36" y="96"/>
                        <a:pt x="36" y="96"/>
                        <a:pt x="36" y="96"/>
                      </a:cubicBezTo>
                      <a:cubicBezTo>
                        <a:pt x="36" y="104"/>
                        <a:pt x="36" y="104"/>
                        <a:pt x="36" y="104"/>
                      </a:cubicBezTo>
                      <a:cubicBezTo>
                        <a:pt x="32" y="104"/>
                        <a:pt x="32" y="104"/>
                        <a:pt x="32" y="104"/>
                      </a:cubicBezTo>
                      <a:cubicBezTo>
                        <a:pt x="30" y="104"/>
                        <a:pt x="28" y="102"/>
                        <a:pt x="28" y="100"/>
                      </a:cubicBezTo>
                      <a:cubicBezTo>
                        <a:pt x="28" y="93"/>
                        <a:pt x="23" y="88"/>
                        <a:pt x="16" y="88"/>
                      </a:cubicBezTo>
                      <a:cubicBezTo>
                        <a:pt x="12" y="88"/>
                        <a:pt x="8" y="84"/>
                        <a:pt x="8" y="80"/>
                      </a:cubicBezTo>
                      <a:lnTo>
                        <a:pt x="8" y="48"/>
                      </a:lnTo>
                      <a:close/>
                    </a:path>
                  </a:pathLst>
                </a:custGeom>
                <a:grpFill/>
                <a:ln w="28575">
                  <a:solidFill>
                    <a:schemeClr val="bg1">
                      <a:lumMod val="85000"/>
                    </a:schemeClr>
                  </a:solidFill>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353535"/>
                    </a:solidFill>
                    <a:effectLst/>
                    <a:uLnTx/>
                    <a:uFillTx/>
                    <a:latin typeface="Segoe UI"/>
                    <a:ea typeface="+mn-ea"/>
                    <a:cs typeface="+mn-cs"/>
                  </a:endParaRPr>
                </a:p>
              </p:txBody>
            </p:sp>
          </p:grpSp>
        </p:grpSp>
      </p:grpSp>
      <p:sp>
        <p:nvSpPr>
          <p:cNvPr id="67" name="TextBox 66">
            <a:extLst>
              <a:ext uri="{FF2B5EF4-FFF2-40B4-BE49-F238E27FC236}">
                <a16:creationId xmlns:a16="http://schemas.microsoft.com/office/drawing/2014/main" id="{A81F2B8F-35AC-4E17-BFE1-98F2840C458D}"/>
              </a:ext>
            </a:extLst>
          </p:cNvPr>
          <p:cNvSpPr txBox="1"/>
          <p:nvPr/>
        </p:nvSpPr>
        <p:spPr>
          <a:xfrm>
            <a:off x="5078135" y="5324857"/>
            <a:ext cx="2477764" cy="9541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Automatic mitigation for 60+ network layer attacks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C31E6C5A-928E-43B1-9FC3-546400243704}"/>
              </a:ext>
            </a:extLst>
          </p:cNvPr>
          <p:cNvSpPr/>
          <p:nvPr/>
        </p:nvSpPr>
        <p:spPr bwMode="auto">
          <a:xfrm>
            <a:off x="6309898" y="4420397"/>
            <a:ext cx="200095" cy="85893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F8C49D49-AE4A-4119-80D0-A017674B2A63}"/>
              </a:ext>
            </a:extLst>
          </p:cNvPr>
          <p:cNvSpPr/>
          <p:nvPr/>
        </p:nvSpPr>
        <p:spPr bwMode="auto">
          <a:xfrm flipV="1">
            <a:off x="6545755" y="2529170"/>
            <a:ext cx="199102" cy="84810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20872B9B-75EB-464A-B66B-72E438281198}"/>
              </a:ext>
            </a:extLst>
          </p:cNvPr>
          <p:cNvSpPr txBox="1"/>
          <p:nvPr/>
        </p:nvSpPr>
        <p:spPr>
          <a:xfrm>
            <a:off x="5377323" y="1376661"/>
            <a:ext cx="2264507"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Adaptive tuning based on platform insights and application traffic patterns</a:t>
            </a:r>
          </a:p>
        </p:txBody>
      </p:sp>
      <p:sp>
        <p:nvSpPr>
          <p:cNvPr id="71" name="Freeform: Shape 70">
            <a:extLst>
              <a:ext uri="{FF2B5EF4-FFF2-40B4-BE49-F238E27FC236}">
                <a16:creationId xmlns:a16="http://schemas.microsoft.com/office/drawing/2014/main" id="{8EB15673-5BB6-40C5-875E-CB9FC67F2A40}"/>
              </a:ext>
            </a:extLst>
          </p:cNvPr>
          <p:cNvSpPr/>
          <p:nvPr/>
        </p:nvSpPr>
        <p:spPr bwMode="auto">
          <a:xfrm>
            <a:off x="8984239" y="4080748"/>
            <a:ext cx="200095" cy="85893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0BD9E97C-6879-4CE1-8786-FCEA40CBCF0D}"/>
              </a:ext>
            </a:extLst>
          </p:cNvPr>
          <p:cNvSpPr txBox="1"/>
          <p:nvPr/>
        </p:nvSpPr>
        <p:spPr>
          <a:xfrm>
            <a:off x="7737119" y="5026661"/>
            <a:ext cx="2477764" cy="683264"/>
          </a:xfrm>
          <a:prstGeom prst="rect">
            <a:avLst/>
          </a:prstGeom>
          <a:noFill/>
        </p:spPr>
        <p:txBody>
          <a:bodyPr wrap="square" lIns="182880" tIns="146304" rIns="182880" bIns="146304" rtlCol="0">
            <a:spAutoFit/>
          </a:bodyPr>
          <a:lstStyle/>
          <a:p>
            <a:pPr marL="0" marR="0" lvl="1" indent="0" algn="ctr" defTabSz="914367" rtl="0" eaLnBrk="1" fontAlgn="auto" latinLnBrk="0" hangingPunct="1">
              <a:lnSpc>
                <a:spcPct val="90000"/>
              </a:lnSpc>
              <a:spcBef>
                <a:spcPts val="784"/>
              </a:spcBef>
              <a:spcAft>
                <a:spcPts val="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Advanced protection for your virtual networks</a:t>
            </a:r>
          </a:p>
        </p:txBody>
      </p:sp>
      <p:sp>
        <p:nvSpPr>
          <p:cNvPr id="73" name="Freeform: Shape 72">
            <a:extLst>
              <a:ext uri="{FF2B5EF4-FFF2-40B4-BE49-F238E27FC236}">
                <a16:creationId xmlns:a16="http://schemas.microsoft.com/office/drawing/2014/main" id="{52772F16-C0FE-4280-810D-AC94DD0847B6}"/>
              </a:ext>
            </a:extLst>
          </p:cNvPr>
          <p:cNvSpPr/>
          <p:nvPr/>
        </p:nvSpPr>
        <p:spPr bwMode="auto">
          <a:xfrm flipV="1">
            <a:off x="8980099" y="2578550"/>
            <a:ext cx="199102" cy="848104"/>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91FA42E9-5096-4C83-97F4-A6CD29F7E8CA}"/>
              </a:ext>
            </a:extLst>
          </p:cNvPr>
          <p:cNvSpPr txBox="1"/>
          <p:nvPr/>
        </p:nvSpPr>
        <p:spPr>
          <a:xfrm>
            <a:off x="7716489" y="1570560"/>
            <a:ext cx="2527220" cy="877163"/>
          </a:xfrm>
          <a:prstGeom prst="rect">
            <a:avLst/>
          </a:prstGeom>
          <a:noFill/>
        </p:spPr>
        <p:txBody>
          <a:bodyPr wrap="square" lIns="182880" tIns="146304" rIns="182880" bIns="146304" rtlCol="0">
            <a:spAutoFit/>
          </a:bodyPr>
          <a:lstStyle/>
          <a:p>
            <a:pPr marL="0" marR="0" lvl="1" indent="0" algn="ctr" defTabSz="914400" rtl="0" eaLnBrk="1" fontAlgn="auto" latinLnBrk="0" hangingPunct="1">
              <a:lnSpc>
                <a:spcPct val="90000"/>
              </a:lnSpc>
              <a:spcBef>
                <a:spcPts val="784"/>
              </a:spcBef>
              <a:spcAft>
                <a:spcPts val="600"/>
              </a:spcAft>
              <a:buClrTx/>
              <a:buSzPct val="90000"/>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Segoe UI Semilight" panose="020B0402040204020203" pitchFamily="34" charset="0"/>
              </a:rPr>
              <a:t>Any injected workload in the VNet is automatically protected</a:t>
            </a:r>
          </a:p>
        </p:txBody>
      </p:sp>
      <p:sp>
        <p:nvSpPr>
          <p:cNvPr id="76" name="Title 1">
            <a:extLst>
              <a:ext uri="{FF2B5EF4-FFF2-40B4-BE49-F238E27FC236}">
                <a16:creationId xmlns:a16="http://schemas.microsoft.com/office/drawing/2014/main" id="{F0127070-D73C-4351-B3EF-67C740CAF199}"/>
              </a:ext>
            </a:extLst>
          </p:cNvPr>
          <p:cNvSpPr txBox="1">
            <a:spLocks/>
          </p:cNvSpPr>
          <p:nvPr/>
        </p:nvSpPr>
        <p:spPr>
          <a:xfrm>
            <a:off x="3593748" y="45766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DDOS Protection</a:t>
            </a:r>
          </a:p>
        </p:txBody>
      </p:sp>
      <p:grpSp>
        <p:nvGrpSpPr>
          <p:cNvPr id="77" name="Group 76">
            <a:extLst>
              <a:ext uri="{FF2B5EF4-FFF2-40B4-BE49-F238E27FC236}">
                <a16:creationId xmlns:a16="http://schemas.microsoft.com/office/drawing/2014/main" id="{03B2155A-B7CD-46B8-AF7A-190603A037B9}"/>
              </a:ext>
            </a:extLst>
          </p:cNvPr>
          <p:cNvGrpSpPr/>
          <p:nvPr/>
        </p:nvGrpSpPr>
        <p:grpSpPr>
          <a:xfrm>
            <a:off x="327669" y="2442490"/>
            <a:ext cx="2885742" cy="849463"/>
            <a:chOff x="327669" y="1902740"/>
            <a:chExt cx="2885742" cy="849463"/>
          </a:xfrm>
        </p:grpSpPr>
        <p:sp>
          <p:nvSpPr>
            <p:cNvPr id="78" name="TextBox 77">
              <a:extLst>
                <a:ext uri="{FF2B5EF4-FFF2-40B4-BE49-F238E27FC236}">
                  <a16:creationId xmlns:a16="http://schemas.microsoft.com/office/drawing/2014/main" id="{E24F1F6B-FC06-4302-815F-0CC15FAC23D2}"/>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79" name="Straight Connector 78">
              <a:extLst>
                <a:ext uri="{FF2B5EF4-FFF2-40B4-BE49-F238E27FC236}">
                  <a16:creationId xmlns:a16="http://schemas.microsoft.com/office/drawing/2014/main" id="{DB55AD88-CD5A-4BA8-9A66-1E5419F0C2C4}"/>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Intelligence" title="Icon of circles connected by crossing lines">
              <a:extLst>
                <a:ext uri="{FF2B5EF4-FFF2-40B4-BE49-F238E27FC236}">
                  <a16:creationId xmlns:a16="http://schemas.microsoft.com/office/drawing/2014/main" id="{B56BCCEA-9A8B-4DE2-90E4-EE12A9EC69C6}"/>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7681435A-6D8B-46D0-9B19-CA46A3020058}"/>
              </a:ext>
            </a:extLst>
          </p:cNvPr>
          <p:cNvGrpSpPr/>
          <p:nvPr/>
        </p:nvGrpSpPr>
        <p:grpSpPr>
          <a:xfrm>
            <a:off x="355392" y="3771974"/>
            <a:ext cx="2728122" cy="849463"/>
            <a:chOff x="355392" y="4729690"/>
            <a:chExt cx="2728122" cy="849463"/>
          </a:xfrm>
        </p:grpSpPr>
        <p:sp>
          <p:nvSpPr>
            <p:cNvPr id="82" name="TextBox 81">
              <a:extLst>
                <a:ext uri="{FF2B5EF4-FFF2-40B4-BE49-F238E27FC236}">
                  <a16:creationId xmlns:a16="http://schemas.microsoft.com/office/drawing/2014/main" id="{6A2660E6-C87D-46DC-BE8F-309CF6F66FD2}"/>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83" name="Straight Connector 82">
              <a:extLst>
                <a:ext uri="{FF2B5EF4-FFF2-40B4-BE49-F238E27FC236}">
                  <a16:creationId xmlns:a16="http://schemas.microsoft.com/office/drawing/2014/main" id="{2354DDC6-F17F-4E4E-A87B-A6A0CE83E924}"/>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network" title="Icon of a device or computer network">
              <a:extLst>
                <a:ext uri="{FF2B5EF4-FFF2-40B4-BE49-F238E27FC236}">
                  <a16:creationId xmlns:a16="http://schemas.microsoft.com/office/drawing/2014/main" id="{B8E76714-129C-4937-B544-E2620D35C0B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85" name="Rectangle 84">
            <a:extLst>
              <a:ext uri="{FF2B5EF4-FFF2-40B4-BE49-F238E27FC236}">
                <a16:creationId xmlns:a16="http://schemas.microsoft.com/office/drawing/2014/main" id="{9DD28A96-588B-419A-934A-64C553666380}"/>
              </a:ext>
            </a:extLst>
          </p:cNvPr>
          <p:cNvSpPr/>
          <p:nvPr/>
        </p:nvSpPr>
        <p:spPr bwMode="auto">
          <a:xfrm>
            <a:off x="-24719" y="2320925"/>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2FCF7A29-AD4C-41C2-A1F4-52A694CE8DB2}"/>
              </a:ext>
            </a:extLst>
          </p:cNvPr>
          <p:cNvGrpSpPr/>
          <p:nvPr/>
        </p:nvGrpSpPr>
        <p:grpSpPr>
          <a:xfrm>
            <a:off x="315232" y="5008691"/>
            <a:ext cx="2709424" cy="600609"/>
            <a:chOff x="315232" y="3489448"/>
            <a:chExt cx="2709424" cy="600609"/>
          </a:xfrm>
        </p:grpSpPr>
        <p:sp>
          <p:nvSpPr>
            <p:cNvPr id="87" name="TextBox 86">
              <a:extLst>
                <a:ext uri="{FF2B5EF4-FFF2-40B4-BE49-F238E27FC236}">
                  <a16:creationId xmlns:a16="http://schemas.microsoft.com/office/drawing/2014/main" id="{45E6AA13-E29B-4903-ACC3-3B889423AD3F}"/>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88" name="Straight Connector 87">
              <a:extLst>
                <a:ext uri="{FF2B5EF4-FFF2-40B4-BE49-F238E27FC236}">
                  <a16:creationId xmlns:a16="http://schemas.microsoft.com/office/drawing/2014/main" id="{0932B476-144B-4A63-B928-BA450F5D3FF9}"/>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cloud" title="Icon of a cloud">
              <a:extLst>
                <a:ext uri="{FF2B5EF4-FFF2-40B4-BE49-F238E27FC236}">
                  <a16:creationId xmlns:a16="http://schemas.microsoft.com/office/drawing/2014/main" id="{BBCD4964-B943-4026-B612-92EBFCFAF072}"/>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BB245486-22A9-4092-82D8-915E8AAF7102}"/>
              </a:ext>
            </a:extLst>
          </p:cNvPr>
          <p:cNvGrpSpPr/>
          <p:nvPr/>
        </p:nvGrpSpPr>
        <p:grpSpPr>
          <a:xfrm>
            <a:off x="322755" y="661166"/>
            <a:ext cx="490596" cy="558629"/>
            <a:chOff x="466726" y="1321530"/>
            <a:chExt cx="345724" cy="368082"/>
          </a:xfrm>
        </p:grpSpPr>
        <p:sp>
          <p:nvSpPr>
            <p:cNvPr id="90" name="Shield_EA18">
              <a:extLst>
                <a:ext uri="{FF2B5EF4-FFF2-40B4-BE49-F238E27FC236}">
                  <a16:creationId xmlns:a16="http://schemas.microsoft.com/office/drawing/2014/main" id="{11BC36FC-E50F-4F1A-9084-82E2AD3FAAC6}"/>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ock">
              <a:extLst>
                <a:ext uri="{FF2B5EF4-FFF2-40B4-BE49-F238E27FC236}">
                  <a16:creationId xmlns:a16="http://schemas.microsoft.com/office/drawing/2014/main" id="{C673C2EA-1E9F-4AD9-A187-402B72937263}"/>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pic>
        <p:nvPicPr>
          <p:cNvPr id="2" name="Picture 1">
            <a:extLst>
              <a:ext uri="{FF2B5EF4-FFF2-40B4-BE49-F238E27FC236}">
                <a16:creationId xmlns:a16="http://schemas.microsoft.com/office/drawing/2014/main" id="{2F97B7D1-09E0-44CC-A19D-C6385EE6A320}"/>
              </a:ext>
            </a:extLst>
          </p:cNvPr>
          <p:cNvPicPr>
            <a:picLocks noChangeAspect="1"/>
          </p:cNvPicPr>
          <p:nvPr/>
        </p:nvPicPr>
        <p:blipFill>
          <a:blip r:embed="rId9">
            <a:biLevel thresh="75000"/>
          </a:blip>
          <a:stretch>
            <a:fillRect/>
          </a:stretch>
        </p:blipFill>
        <p:spPr>
          <a:xfrm>
            <a:off x="11405257" y="3979021"/>
            <a:ext cx="468486" cy="468486"/>
          </a:xfrm>
          <a:prstGeom prst="rect">
            <a:avLst/>
          </a:prstGeom>
        </p:spPr>
      </p:pic>
    </p:spTree>
    <p:extLst>
      <p:ext uri="{BB962C8B-B14F-4D97-AF65-F5344CB8AC3E}">
        <p14:creationId xmlns:p14="http://schemas.microsoft.com/office/powerpoint/2010/main" val="338945376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1E05C6-DF4F-4FE0-8511-7198D8495816}"/>
              </a:ext>
            </a:extLst>
          </p:cNvPr>
          <p:cNvSpPr>
            <a:spLocks noGrp="1"/>
          </p:cNvSpPr>
          <p:nvPr>
            <p:ph type="title"/>
          </p:nvPr>
        </p:nvSpPr>
        <p:spPr/>
        <p:txBody>
          <a:bodyPr/>
          <a:lstStyle/>
          <a:p>
            <a:r>
              <a:rPr lang="en-US" dirty="0"/>
              <a:t>Connectivity to Azure</a:t>
            </a:r>
          </a:p>
        </p:txBody>
      </p:sp>
      <p:sp>
        <p:nvSpPr>
          <p:cNvPr id="6" name="Rectangle 14">
            <a:extLst>
              <a:ext uri="{FF2B5EF4-FFF2-40B4-BE49-F238E27FC236}">
                <a16:creationId xmlns:a16="http://schemas.microsoft.com/office/drawing/2014/main" id="{B7A66912-BE1F-4114-8F7C-3DE75FB041E4}"/>
              </a:ext>
            </a:extLst>
          </p:cNvPr>
          <p:cNvSpPr/>
          <p:nvPr/>
        </p:nvSpPr>
        <p:spPr bwMode="auto">
          <a:xfrm>
            <a:off x="312738" y="1268676"/>
            <a:ext cx="2035175"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ctr" defTabSz="124308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Cloud</a:t>
            </a:r>
          </a:p>
        </p:txBody>
      </p:sp>
      <p:sp>
        <p:nvSpPr>
          <p:cNvPr id="7" name="Rectangle 17">
            <a:extLst>
              <a:ext uri="{FF2B5EF4-FFF2-40B4-BE49-F238E27FC236}">
                <a16:creationId xmlns:a16="http://schemas.microsoft.com/office/drawing/2014/main" id="{9F9ADB3D-A09E-4BC4-BE9E-65DC738D4259}"/>
              </a:ext>
            </a:extLst>
          </p:cNvPr>
          <p:cNvSpPr/>
          <p:nvPr/>
        </p:nvSpPr>
        <p:spPr bwMode="auto">
          <a:xfrm>
            <a:off x="5886450" y="1268676"/>
            <a:ext cx="2017161"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ctr" defTabSz="124308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Customer</a:t>
            </a:r>
          </a:p>
        </p:txBody>
      </p:sp>
      <p:sp>
        <p:nvSpPr>
          <p:cNvPr id="8" name="Rectangle 7">
            <a:extLst>
              <a:ext uri="{FF2B5EF4-FFF2-40B4-BE49-F238E27FC236}">
                <a16:creationId xmlns:a16="http://schemas.microsoft.com/office/drawing/2014/main" id="{28826B50-9E7A-4D0C-B0D6-FDF42754129E}"/>
              </a:ext>
            </a:extLst>
          </p:cNvPr>
          <p:cNvSpPr/>
          <p:nvPr/>
        </p:nvSpPr>
        <p:spPr bwMode="auto">
          <a:xfrm>
            <a:off x="7937222" y="1268676"/>
            <a:ext cx="3531939"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l" defTabSz="124308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Characteristics</a:t>
            </a:r>
          </a:p>
        </p:txBody>
      </p:sp>
      <p:grpSp>
        <p:nvGrpSpPr>
          <p:cNvPr id="9" name="Group 8">
            <a:extLst>
              <a:ext uri="{FF2B5EF4-FFF2-40B4-BE49-F238E27FC236}">
                <a16:creationId xmlns:a16="http://schemas.microsoft.com/office/drawing/2014/main" id="{81302C51-0173-4468-9E3B-E2AF6F3AB1A6}"/>
              </a:ext>
            </a:extLst>
          </p:cNvPr>
          <p:cNvGrpSpPr/>
          <p:nvPr/>
        </p:nvGrpSpPr>
        <p:grpSpPr>
          <a:xfrm>
            <a:off x="312738" y="4254537"/>
            <a:ext cx="11163298" cy="1228702"/>
            <a:chOff x="312738" y="4254537"/>
            <a:chExt cx="11163298" cy="1228702"/>
          </a:xfrm>
        </p:grpSpPr>
        <p:grpSp>
          <p:nvGrpSpPr>
            <p:cNvPr id="10" name="Group 9">
              <a:extLst>
                <a:ext uri="{FF2B5EF4-FFF2-40B4-BE49-F238E27FC236}">
                  <a16:creationId xmlns:a16="http://schemas.microsoft.com/office/drawing/2014/main" id="{CF24DC0F-3628-4505-AE25-70F779625E7D}"/>
                </a:ext>
              </a:extLst>
            </p:cNvPr>
            <p:cNvGrpSpPr/>
            <p:nvPr/>
          </p:nvGrpSpPr>
          <p:grpSpPr>
            <a:xfrm>
              <a:off x="312738" y="4353320"/>
              <a:ext cx="11163298" cy="1100878"/>
              <a:chOff x="312738" y="4315336"/>
              <a:chExt cx="11163298" cy="1100878"/>
            </a:xfrm>
          </p:grpSpPr>
          <p:sp>
            <p:nvSpPr>
              <p:cNvPr id="12" name="Rectangle 11">
                <a:extLst>
                  <a:ext uri="{FF2B5EF4-FFF2-40B4-BE49-F238E27FC236}">
                    <a16:creationId xmlns:a16="http://schemas.microsoft.com/office/drawing/2014/main" id="{067AF1F9-CAFD-4F11-B1D4-81CD8812627B}"/>
                  </a:ext>
                </a:extLst>
              </p:cNvPr>
              <p:cNvSpPr/>
              <p:nvPr/>
            </p:nvSpPr>
            <p:spPr>
              <a:xfrm>
                <a:off x="312738" y="4315336"/>
                <a:ext cx="11156422" cy="1100878"/>
              </a:xfrm>
              <a:prstGeom prst="rect">
                <a:avLst/>
              </a:prstGeom>
              <a:solidFill>
                <a:schemeClr val="accent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3" name="Freeform 52">
                <a:extLst>
                  <a:ext uri="{FF2B5EF4-FFF2-40B4-BE49-F238E27FC236}">
                    <a16:creationId xmlns:a16="http://schemas.microsoft.com/office/drawing/2014/main" id="{75F1AFCF-32BC-4B8C-94A3-A3BBCC00276D}"/>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4" name="Freeform 53">
                <a:extLst>
                  <a:ext uri="{FF2B5EF4-FFF2-40B4-BE49-F238E27FC236}">
                    <a16:creationId xmlns:a16="http://schemas.microsoft.com/office/drawing/2014/main" id="{064AAB73-0BCF-4DD8-9FE8-FAAA29F0057D}"/>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15" name="Group 14">
                <a:extLst>
                  <a:ext uri="{FF2B5EF4-FFF2-40B4-BE49-F238E27FC236}">
                    <a16:creationId xmlns:a16="http://schemas.microsoft.com/office/drawing/2014/main" id="{C611F20F-5603-44F1-A5CC-2FEDB21D2133}"/>
                  </a:ext>
                </a:extLst>
              </p:cNvPr>
              <p:cNvGrpSpPr/>
              <p:nvPr/>
            </p:nvGrpSpPr>
            <p:grpSpPr>
              <a:xfrm>
                <a:off x="881372" y="4344939"/>
                <a:ext cx="549467" cy="750287"/>
                <a:chOff x="5293615" y="2178868"/>
                <a:chExt cx="1189325" cy="1488408"/>
              </a:xfrm>
            </p:grpSpPr>
            <p:pic>
              <p:nvPicPr>
                <p:cNvPr id="21" name="Picture 2">
                  <a:extLst>
                    <a:ext uri="{FF2B5EF4-FFF2-40B4-BE49-F238E27FC236}">
                      <a16:creationId xmlns:a16="http://schemas.microsoft.com/office/drawing/2014/main" id="{1CC6DAE3-4B3B-4BB9-8E07-EFD8CC736E64}"/>
                    </a:ext>
                  </a:extLst>
                </p:cNvPr>
                <p:cNvPicPr>
                  <a:picLocks noChangeAspect="1" noChangeArrowheads="1"/>
                </p:cNvPicPr>
                <p:nvPr/>
              </p:nvPicPr>
              <p:blipFill>
                <a:blip r:embed="rId3"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2" name="Isosceles Triangle 21">
                  <a:extLst>
                    <a:ext uri="{FF2B5EF4-FFF2-40B4-BE49-F238E27FC236}">
                      <a16:creationId xmlns:a16="http://schemas.microsoft.com/office/drawing/2014/main" id="{89306DAC-30E9-42CC-B286-97385DA2160A}"/>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cxnSp>
            <p:nvCxnSpPr>
              <p:cNvPr id="16" name="Straight Connector 15">
                <a:extLst>
                  <a:ext uri="{FF2B5EF4-FFF2-40B4-BE49-F238E27FC236}">
                    <a16:creationId xmlns:a16="http://schemas.microsoft.com/office/drawing/2014/main" id="{4E2CFED5-ECA0-420B-B89F-455D7495EE24}"/>
                  </a:ext>
                </a:extLst>
              </p:cNvPr>
              <p:cNvCxnSpPr/>
              <p:nvPr/>
            </p:nvCxnSpPr>
            <p:spPr>
              <a:xfrm flipH="1">
                <a:off x="2204323" y="486888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7" name="Rectangle 16">
                <a:extLst>
                  <a:ext uri="{FF2B5EF4-FFF2-40B4-BE49-F238E27FC236}">
                    <a16:creationId xmlns:a16="http://schemas.microsoft.com/office/drawing/2014/main" id="{5BD7F66E-5B2D-4ACA-BCDF-F432494E7F56}"/>
                  </a:ext>
                </a:extLst>
              </p:cNvPr>
              <p:cNvSpPr/>
              <p:nvPr/>
            </p:nvSpPr>
            <p:spPr>
              <a:xfrm>
                <a:off x="2865437" y="4593996"/>
                <a:ext cx="2534410" cy="566285"/>
              </a:xfrm>
              <a:prstGeom prst="rect">
                <a:avLst/>
              </a:prstGeom>
            </p:spPr>
            <p:txBody>
              <a:bodyPr wrap="square" lIns="121893" tIns="60948" rIns="121893" bIns="60948">
                <a:spAutoFit/>
              </a:bodyPr>
              <a:lstStyle/>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Site-to-site </a:t>
                </a:r>
              </a:p>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VPN connectivity</a:t>
                </a:r>
              </a:p>
            </p:txBody>
          </p:sp>
          <p:cxnSp>
            <p:nvCxnSpPr>
              <p:cNvPr id="18" name="Straight Connector 17">
                <a:extLst>
                  <a:ext uri="{FF2B5EF4-FFF2-40B4-BE49-F238E27FC236}">
                    <a16:creationId xmlns:a16="http://schemas.microsoft.com/office/drawing/2014/main" id="{D1DC6CD8-C306-49FE-8784-BC732D25FE85}"/>
                  </a:ext>
                </a:extLst>
              </p:cNvPr>
              <p:cNvCxnSpPr/>
              <p:nvPr/>
            </p:nvCxnSpPr>
            <p:spPr>
              <a:xfrm>
                <a:off x="5151437" y="486888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9" name="Rectangle 77">
                <a:extLst>
                  <a:ext uri="{FF2B5EF4-FFF2-40B4-BE49-F238E27FC236}">
                    <a16:creationId xmlns:a16="http://schemas.microsoft.com/office/drawing/2014/main" id="{D0D59F69-577B-43A5-B712-7CE8199ACF14}"/>
                  </a:ext>
                </a:extLst>
              </p:cNvPr>
              <p:cNvSpPr/>
              <p:nvPr/>
            </p:nvSpPr>
            <p:spPr>
              <a:xfrm>
                <a:off x="7937221" y="4317275"/>
                <a:ext cx="3538815" cy="1071062"/>
              </a:xfrm>
              <a:prstGeom prst="rect">
                <a:avLst/>
              </a:prstGeom>
            </p:spPr>
            <p:txBody>
              <a:bodyPr wrap="square" lIns="91440" tIns="91440" rIns="91440" bIns="91440">
                <a:spAutoFit/>
              </a:bodyPr>
              <a:lstStyle/>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High throughput, secure cross-premises connectivity</a:t>
                </a: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BGP, active-active for high availability &amp; transit routing</a:t>
                </a:r>
              </a:p>
            </p:txBody>
          </p:sp>
          <p:sp>
            <p:nvSpPr>
              <p:cNvPr id="20" name="Freeform 539">
                <a:extLst>
                  <a:ext uri="{FF2B5EF4-FFF2-40B4-BE49-F238E27FC236}">
                    <a16:creationId xmlns:a16="http://schemas.microsoft.com/office/drawing/2014/main" id="{63D26591-1FB4-4E0C-9EA1-7BB4DCC67447}"/>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pic>
          <p:nvPicPr>
            <p:cNvPr id="11" name="Picture 2">
              <a:extLst>
                <a:ext uri="{FF2B5EF4-FFF2-40B4-BE49-F238E27FC236}">
                  <a16:creationId xmlns:a16="http://schemas.microsoft.com/office/drawing/2014/main" id="{C93C3838-A54A-4F4B-BF3F-7EF1AD82752D}"/>
                </a:ext>
              </a:extLst>
            </p:cNvPr>
            <p:cNvPicPr>
              <a:picLocks noChangeAspect="1" noChangeArrowheads="1"/>
            </p:cNvPicPr>
            <p:nvPr/>
          </p:nvPicPr>
          <p:blipFill>
            <a:blip r:embed="rId3"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3" name="Group 22">
            <a:extLst>
              <a:ext uri="{FF2B5EF4-FFF2-40B4-BE49-F238E27FC236}">
                <a16:creationId xmlns:a16="http://schemas.microsoft.com/office/drawing/2014/main" id="{670287BA-DAAE-4083-A6B1-00637DFC69E4}"/>
              </a:ext>
            </a:extLst>
          </p:cNvPr>
          <p:cNvGrpSpPr/>
          <p:nvPr/>
        </p:nvGrpSpPr>
        <p:grpSpPr>
          <a:xfrm>
            <a:off x="312738" y="3201391"/>
            <a:ext cx="11156422" cy="1127893"/>
            <a:chOff x="312738" y="3159809"/>
            <a:chExt cx="11156422" cy="1127893"/>
          </a:xfrm>
        </p:grpSpPr>
        <p:sp>
          <p:nvSpPr>
            <p:cNvPr id="24" name="Rectangle 23">
              <a:extLst>
                <a:ext uri="{FF2B5EF4-FFF2-40B4-BE49-F238E27FC236}">
                  <a16:creationId xmlns:a16="http://schemas.microsoft.com/office/drawing/2014/main" id="{904E6277-C863-4BB5-84C5-FB75E74CE9EA}"/>
                </a:ext>
              </a:extLst>
            </p:cNvPr>
            <p:cNvSpPr/>
            <p:nvPr/>
          </p:nvSpPr>
          <p:spPr>
            <a:xfrm>
              <a:off x="312738" y="3159817"/>
              <a:ext cx="11156422" cy="1096285"/>
            </a:xfrm>
            <a:prstGeom prst="rect">
              <a:avLst/>
            </a:prstGeom>
            <a:solidFill>
              <a:schemeClr val="accent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25" name="Group 24">
              <a:extLst>
                <a:ext uri="{FF2B5EF4-FFF2-40B4-BE49-F238E27FC236}">
                  <a16:creationId xmlns:a16="http://schemas.microsoft.com/office/drawing/2014/main" id="{9B8C0839-0F73-4FCB-B6A4-B4944339692A}"/>
                </a:ext>
              </a:extLst>
            </p:cNvPr>
            <p:cNvGrpSpPr/>
            <p:nvPr/>
          </p:nvGrpSpPr>
          <p:grpSpPr>
            <a:xfrm>
              <a:off x="312739" y="3159809"/>
              <a:ext cx="7604838" cy="1127893"/>
              <a:chOff x="2916922" y="5310943"/>
              <a:chExt cx="8816693" cy="980720"/>
            </a:xfrm>
          </p:grpSpPr>
          <p:sp>
            <p:nvSpPr>
              <p:cNvPr id="30" name="Freeform 97">
                <a:extLst>
                  <a:ext uri="{FF2B5EF4-FFF2-40B4-BE49-F238E27FC236}">
                    <a16:creationId xmlns:a16="http://schemas.microsoft.com/office/drawing/2014/main" id="{D61C0F55-629F-4143-A3AD-ACA1DD722D98}"/>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31" name="Freeform 100">
                <a:extLst>
                  <a:ext uri="{FF2B5EF4-FFF2-40B4-BE49-F238E27FC236}">
                    <a16:creationId xmlns:a16="http://schemas.microsoft.com/office/drawing/2014/main" id="{98146AF6-1FC7-497B-A939-63C31B624ECC}"/>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32" name="Picture 6" descr="\\magnum\Projects\Microsoft\Cloud Power FY12\Design\Icons\PNGs\Server_2.png">
                <a:extLst>
                  <a:ext uri="{FF2B5EF4-FFF2-40B4-BE49-F238E27FC236}">
                    <a16:creationId xmlns:a16="http://schemas.microsoft.com/office/drawing/2014/main" id="{CDAEA74B-0D7C-4AFD-9BF7-5C648DAED92B}"/>
                  </a:ext>
                </a:extLst>
              </p:cNvPr>
              <p:cNvPicPr>
                <a:picLocks noChangeAspect="1" noChangeArrowheads="1"/>
              </p:cNvPicPr>
              <p:nvPr/>
            </p:nvPicPr>
            <p:blipFill>
              <a:blip r:embed="rId4" cstate="print">
                <a:lum bright="100000"/>
              </a:blip>
              <a:srcRect/>
              <a:stretch>
                <a:fillRect/>
              </a:stretch>
            </p:blipFill>
            <p:spPr bwMode="auto">
              <a:xfrm>
                <a:off x="10053562" y="5310943"/>
                <a:ext cx="980722" cy="980720"/>
              </a:xfrm>
              <a:prstGeom prst="rect">
                <a:avLst/>
              </a:prstGeom>
              <a:noFill/>
            </p:spPr>
          </p:pic>
          <p:sp>
            <p:nvSpPr>
              <p:cNvPr id="33" name="Rectangle 32">
                <a:extLst>
                  <a:ext uri="{FF2B5EF4-FFF2-40B4-BE49-F238E27FC236}">
                    <a16:creationId xmlns:a16="http://schemas.microsoft.com/office/drawing/2014/main" id="{1DB7FB3F-72AE-4C24-BCFE-82ECBF0D9C0F}"/>
                  </a:ext>
                </a:extLst>
              </p:cNvPr>
              <p:cNvSpPr/>
              <p:nvPr/>
            </p:nvSpPr>
            <p:spPr>
              <a:xfrm>
                <a:off x="5853434" y="5535541"/>
                <a:ext cx="2938276" cy="492393"/>
              </a:xfrm>
              <a:prstGeom prst="rect">
                <a:avLst/>
              </a:prstGeom>
            </p:spPr>
            <p:txBody>
              <a:bodyPr wrap="square" lIns="121893" tIns="60948" rIns="121893" bIns="60948">
                <a:spAutoFit/>
              </a:bodyPr>
              <a:lstStyle/>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Remote access point-to-site connectivity</a:t>
                </a:r>
                <a:endParaRPr kumimoji="0" lang="en-US" sz="12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34" name="Straight Connector 33">
                <a:extLst>
                  <a:ext uri="{FF2B5EF4-FFF2-40B4-BE49-F238E27FC236}">
                    <a16:creationId xmlns:a16="http://schemas.microsoft.com/office/drawing/2014/main" id="{87173870-08E1-4C59-A032-27885A62CD12}"/>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35" name="Straight Connector 34">
                <a:extLst>
                  <a:ext uri="{FF2B5EF4-FFF2-40B4-BE49-F238E27FC236}">
                    <a16:creationId xmlns:a16="http://schemas.microsoft.com/office/drawing/2014/main" id="{D77DC36D-7F14-45A4-8338-94282F9A074A}"/>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26" name="Picture 2">
              <a:extLst>
                <a:ext uri="{FF2B5EF4-FFF2-40B4-BE49-F238E27FC236}">
                  <a16:creationId xmlns:a16="http://schemas.microsoft.com/office/drawing/2014/main" id="{D6A8A35F-908A-4068-B21E-11B6DC1DE20D}"/>
                </a:ext>
              </a:extLst>
            </p:cNvPr>
            <p:cNvPicPr>
              <a:picLocks noChangeAspect="1" noChangeArrowheads="1"/>
            </p:cNvPicPr>
            <p:nvPr/>
          </p:nvPicPr>
          <p:blipFill>
            <a:blip r:embed="rId3"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27" name="Isosceles Triangle 26">
              <a:extLst>
                <a:ext uri="{FF2B5EF4-FFF2-40B4-BE49-F238E27FC236}">
                  <a16:creationId xmlns:a16="http://schemas.microsoft.com/office/drawing/2014/main" id="{DB32AEAC-1D63-4254-AC54-D87241D48DBB}"/>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8" name="Rectangle 77">
              <a:extLst>
                <a:ext uri="{FF2B5EF4-FFF2-40B4-BE49-F238E27FC236}">
                  <a16:creationId xmlns:a16="http://schemas.microsoft.com/office/drawing/2014/main" id="{2B440DF9-55EF-453E-8CC3-7227EDF8DA8C}"/>
                </a:ext>
              </a:extLst>
            </p:cNvPr>
            <p:cNvSpPr/>
            <p:nvPr/>
          </p:nvSpPr>
          <p:spPr>
            <a:xfrm>
              <a:off x="7937221" y="3160484"/>
              <a:ext cx="3531939" cy="1071062"/>
            </a:xfrm>
            <a:prstGeom prst="rect">
              <a:avLst/>
            </a:prstGeom>
            <a:solidFill>
              <a:schemeClr val="accent1"/>
            </a:solidFill>
          </p:spPr>
          <p:txBody>
            <a:bodyPr wrap="square" lIns="91440" tIns="91440" rIns="91440" bIns="91440">
              <a:spAutoFit/>
            </a:bodyPr>
            <a:lstStyle/>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Remote Access to VNet/On-</a:t>
              </a:r>
              <a:r>
                <a:rPr kumimoji="0" lang="en-US" sz="16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prem</a:t>
              </a:r>
              <a:endPar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Connect from anywhere</a:t>
              </a: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Mac, Linux, Windows</a:t>
              </a: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Radius/AD authentication</a:t>
              </a:r>
            </a:p>
          </p:txBody>
        </p:sp>
        <p:sp>
          <p:nvSpPr>
            <p:cNvPr id="29" name="Freeform 539">
              <a:extLst>
                <a:ext uri="{FF2B5EF4-FFF2-40B4-BE49-F238E27FC236}">
                  <a16:creationId xmlns:a16="http://schemas.microsoft.com/office/drawing/2014/main" id="{911671DC-6708-42C3-9AF5-E693575E3688}"/>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6" name="Group 35">
            <a:extLst>
              <a:ext uri="{FF2B5EF4-FFF2-40B4-BE49-F238E27FC236}">
                <a16:creationId xmlns:a16="http://schemas.microsoft.com/office/drawing/2014/main" id="{84B73C61-416C-483B-AB95-205347BDFA4B}"/>
              </a:ext>
            </a:extLst>
          </p:cNvPr>
          <p:cNvGrpSpPr/>
          <p:nvPr/>
        </p:nvGrpSpPr>
        <p:grpSpPr>
          <a:xfrm>
            <a:off x="312738" y="5478233"/>
            <a:ext cx="11156422" cy="1219429"/>
            <a:chOff x="312738" y="4914899"/>
            <a:chExt cx="11156422" cy="1219429"/>
          </a:xfrm>
        </p:grpSpPr>
        <p:sp>
          <p:nvSpPr>
            <p:cNvPr id="37" name="Rectangle 36">
              <a:extLst>
                <a:ext uri="{FF2B5EF4-FFF2-40B4-BE49-F238E27FC236}">
                  <a16:creationId xmlns:a16="http://schemas.microsoft.com/office/drawing/2014/main" id="{016D3ACE-9242-4D61-BC70-091F2178A851}"/>
                </a:ext>
              </a:extLst>
            </p:cNvPr>
            <p:cNvSpPr/>
            <p:nvPr/>
          </p:nvSpPr>
          <p:spPr>
            <a:xfrm>
              <a:off x="312738" y="4977547"/>
              <a:ext cx="11156422" cy="1089275"/>
            </a:xfrm>
            <a:prstGeom prst="rect">
              <a:avLst/>
            </a:prstGeom>
            <a:solidFill>
              <a:schemeClr val="accent1"/>
            </a:solidFill>
            <a:ln w="38100" cap="sq"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w="76200">
                  <a:solidFill>
                    <a:srgbClr val="505050"/>
                  </a:solidFill>
                </a:ln>
                <a:solidFill>
                  <a:srgbClr val="FFFFFF"/>
                </a:solidFill>
                <a:effectLst/>
                <a:uLnTx/>
                <a:uFillTx/>
                <a:latin typeface="Segoe UI"/>
                <a:ea typeface="+mn-ea"/>
                <a:cs typeface="Segoe UI" panose="020B0502040204020203" pitchFamily="34" charset="0"/>
              </a:endParaRPr>
            </a:p>
          </p:txBody>
        </p:sp>
        <p:sp>
          <p:nvSpPr>
            <p:cNvPr id="38" name="Freeform 45">
              <a:extLst>
                <a:ext uri="{FF2B5EF4-FFF2-40B4-BE49-F238E27FC236}">
                  <a16:creationId xmlns:a16="http://schemas.microsoft.com/office/drawing/2014/main" id="{9C3847EE-9859-49F6-B7F7-DB9929635AAB}"/>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39" name="Freeform 46">
              <a:extLst>
                <a:ext uri="{FF2B5EF4-FFF2-40B4-BE49-F238E27FC236}">
                  <a16:creationId xmlns:a16="http://schemas.microsoft.com/office/drawing/2014/main" id="{2EDD2EE3-E229-49A8-BE1F-700BD9112158}"/>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40" name="Group 39">
              <a:extLst>
                <a:ext uri="{FF2B5EF4-FFF2-40B4-BE49-F238E27FC236}">
                  <a16:creationId xmlns:a16="http://schemas.microsoft.com/office/drawing/2014/main" id="{770ACE08-B853-4A2B-9AED-8D6CADE13C26}"/>
                </a:ext>
              </a:extLst>
            </p:cNvPr>
            <p:cNvGrpSpPr/>
            <p:nvPr/>
          </p:nvGrpSpPr>
          <p:grpSpPr>
            <a:xfrm>
              <a:off x="881372" y="5053813"/>
              <a:ext cx="549467" cy="750287"/>
              <a:chOff x="5293615" y="2293499"/>
              <a:chExt cx="1189325" cy="1488408"/>
            </a:xfrm>
          </p:grpSpPr>
          <p:pic>
            <p:nvPicPr>
              <p:cNvPr id="48" name="Picture 2">
                <a:extLst>
                  <a:ext uri="{FF2B5EF4-FFF2-40B4-BE49-F238E27FC236}">
                    <a16:creationId xmlns:a16="http://schemas.microsoft.com/office/drawing/2014/main" id="{64497296-8A9F-4153-9C83-D91253E67D5D}"/>
                  </a:ext>
                </a:extLst>
              </p:cNvPr>
              <p:cNvPicPr>
                <a:picLocks noChangeAspect="1" noChangeArrowheads="1"/>
              </p:cNvPicPr>
              <p:nvPr/>
            </p:nvPicPr>
            <p:blipFill>
              <a:blip r:embed="rId3"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9" name="Isosceles Triangle 48">
                <a:extLst>
                  <a:ext uri="{FF2B5EF4-FFF2-40B4-BE49-F238E27FC236}">
                    <a16:creationId xmlns:a16="http://schemas.microsoft.com/office/drawing/2014/main" id="{8794408B-2D2A-4EAE-9068-8EAD40A487C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pic>
          <p:nvPicPr>
            <p:cNvPr id="41" name="Picture 2">
              <a:extLst>
                <a:ext uri="{FF2B5EF4-FFF2-40B4-BE49-F238E27FC236}">
                  <a16:creationId xmlns:a16="http://schemas.microsoft.com/office/drawing/2014/main" id="{C2C0BEDD-EE7E-459F-949E-6191F2666929}"/>
                </a:ext>
              </a:extLst>
            </p:cNvPr>
            <p:cNvPicPr>
              <a:picLocks noChangeAspect="1" noChangeArrowheads="1"/>
            </p:cNvPicPr>
            <p:nvPr/>
          </p:nvPicPr>
          <p:blipFill>
            <a:blip r:embed="rId3"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2" name="Straight Connector 41">
              <a:extLst>
                <a:ext uri="{FF2B5EF4-FFF2-40B4-BE49-F238E27FC236}">
                  <a16:creationId xmlns:a16="http://schemas.microsoft.com/office/drawing/2014/main" id="{FB523EA3-AAD7-4B9A-AE8E-7651D8B17C1C}"/>
                </a:ext>
              </a:extLst>
            </p:cNvPr>
            <p:cNvCxnSpPr/>
            <p:nvPr/>
          </p:nvCxnSpPr>
          <p:spPr>
            <a:xfrm flipH="1">
              <a:off x="2204323" y="551997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43" name="Rectangle 42">
              <a:extLst>
                <a:ext uri="{FF2B5EF4-FFF2-40B4-BE49-F238E27FC236}">
                  <a16:creationId xmlns:a16="http://schemas.microsoft.com/office/drawing/2014/main" id="{F0F1D129-8AFD-4EF4-9AEF-09EB6CE96EC4}"/>
                </a:ext>
              </a:extLst>
            </p:cNvPr>
            <p:cNvSpPr/>
            <p:nvPr/>
          </p:nvSpPr>
          <p:spPr>
            <a:xfrm>
              <a:off x="2865437" y="5249862"/>
              <a:ext cx="2543503" cy="566285"/>
            </a:xfrm>
            <a:prstGeom prst="rect">
              <a:avLst/>
            </a:prstGeom>
          </p:spPr>
          <p:txBody>
            <a:bodyPr wrap="square" lIns="121893" tIns="60948" rIns="121893" bIns="60948">
              <a:spAutoFit/>
            </a:bodyPr>
            <a:lstStyle/>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ExpressRoute</a:t>
              </a: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 private connectivity</a:t>
              </a:r>
            </a:p>
          </p:txBody>
        </p:sp>
        <p:cxnSp>
          <p:nvCxnSpPr>
            <p:cNvPr id="44" name="Straight Connector 43">
              <a:extLst>
                <a:ext uri="{FF2B5EF4-FFF2-40B4-BE49-F238E27FC236}">
                  <a16:creationId xmlns:a16="http://schemas.microsoft.com/office/drawing/2014/main" id="{7045EFED-8111-4049-8A2C-781CE9E3A800}"/>
                </a:ext>
              </a:extLst>
            </p:cNvPr>
            <p:cNvCxnSpPr/>
            <p:nvPr/>
          </p:nvCxnSpPr>
          <p:spPr>
            <a:xfrm>
              <a:off x="5151437" y="551997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45" name="Rectangle 77">
              <a:extLst>
                <a:ext uri="{FF2B5EF4-FFF2-40B4-BE49-F238E27FC236}">
                  <a16:creationId xmlns:a16="http://schemas.microsoft.com/office/drawing/2014/main" id="{949A8BAA-D164-4FB2-BF83-3DDC93F650C7}"/>
                </a:ext>
              </a:extLst>
            </p:cNvPr>
            <p:cNvSpPr/>
            <p:nvPr/>
          </p:nvSpPr>
          <p:spPr>
            <a:xfrm>
              <a:off x="7937222" y="4977545"/>
              <a:ext cx="3531938" cy="1071062"/>
            </a:xfrm>
            <a:prstGeom prst="rect">
              <a:avLst/>
            </a:prstGeom>
          </p:spPr>
          <p:txBody>
            <a:bodyPr wrap="square" lIns="91440" tIns="91440" rIns="91440" bIns="91440">
              <a:spAutoFit/>
            </a:bodyPr>
            <a:lstStyle/>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Private connectivity to Microsoft services (O365, Azure PaaS services)</a:t>
              </a: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Mission critical workloads</a:t>
              </a:r>
            </a:p>
          </p:txBody>
        </p:sp>
        <p:sp>
          <p:nvSpPr>
            <p:cNvPr id="46" name="Rectangle 45">
              <a:extLst>
                <a:ext uri="{FF2B5EF4-FFF2-40B4-BE49-F238E27FC236}">
                  <a16:creationId xmlns:a16="http://schemas.microsoft.com/office/drawing/2014/main" id="{C3D9B62F-0DBE-4E65-A69C-8CAE67EFE2DE}"/>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099"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5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47" name="Freeform 539">
              <a:extLst>
                <a:ext uri="{FF2B5EF4-FFF2-40B4-BE49-F238E27FC236}">
                  <a16:creationId xmlns:a16="http://schemas.microsoft.com/office/drawing/2014/main" id="{2D821220-FF31-438F-BDDD-8E1E0CAAB5CA}"/>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50" name="Group 49">
            <a:extLst>
              <a:ext uri="{FF2B5EF4-FFF2-40B4-BE49-F238E27FC236}">
                <a16:creationId xmlns:a16="http://schemas.microsoft.com/office/drawing/2014/main" id="{FE4D79D2-31D2-469B-B520-8272F4B883D6}"/>
              </a:ext>
            </a:extLst>
          </p:cNvPr>
          <p:cNvGrpSpPr/>
          <p:nvPr/>
        </p:nvGrpSpPr>
        <p:grpSpPr>
          <a:xfrm>
            <a:off x="312738" y="2049462"/>
            <a:ext cx="11163299" cy="1127893"/>
            <a:chOff x="319615" y="1973262"/>
            <a:chExt cx="11156422" cy="1127893"/>
          </a:xfrm>
        </p:grpSpPr>
        <p:sp>
          <p:nvSpPr>
            <p:cNvPr id="51" name="Rectangle 50">
              <a:extLst>
                <a:ext uri="{FF2B5EF4-FFF2-40B4-BE49-F238E27FC236}">
                  <a16:creationId xmlns:a16="http://schemas.microsoft.com/office/drawing/2014/main" id="{9C872CB8-0746-4660-9A2D-D003A7805960}"/>
                </a:ext>
              </a:extLst>
            </p:cNvPr>
            <p:cNvSpPr/>
            <p:nvPr/>
          </p:nvSpPr>
          <p:spPr>
            <a:xfrm>
              <a:off x="319615" y="1973270"/>
              <a:ext cx="11156422" cy="1096285"/>
            </a:xfrm>
            <a:prstGeom prst="rect">
              <a:avLst/>
            </a:prstGeom>
            <a:solidFill>
              <a:schemeClr val="accent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52" name="Group 51">
              <a:extLst>
                <a:ext uri="{FF2B5EF4-FFF2-40B4-BE49-F238E27FC236}">
                  <a16:creationId xmlns:a16="http://schemas.microsoft.com/office/drawing/2014/main" id="{7A7D0EC6-6777-4C5E-A0E6-8C5C853BB599}"/>
                </a:ext>
              </a:extLst>
            </p:cNvPr>
            <p:cNvGrpSpPr/>
            <p:nvPr/>
          </p:nvGrpSpPr>
          <p:grpSpPr>
            <a:xfrm>
              <a:off x="319616" y="1973262"/>
              <a:ext cx="7604838" cy="1127893"/>
              <a:chOff x="2916922" y="5310943"/>
              <a:chExt cx="8816693" cy="980720"/>
            </a:xfrm>
          </p:grpSpPr>
          <p:sp>
            <p:nvSpPr>
              <p:cNvPr id="57" name="Freeform 59">
                <a:extLst>
                  <a:ext uri="{FF2B5EF4-FFF2-40B4-BE49-F238E27FC236}">
                    <a16:creationId xmlns:a16="http://schemas.microsoft.com/office/drawing/2014/main" id="{81FECA9C-9DF1-4F6C-A24F-D77526B6CA96}"/>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8" name="Freeform 68">
                <a:extLst>
                  <a:ext uri="{FF2B5EF4-FFF2-40B4-BE49-F238E27FC236}">
                    <a16:creationId xmlns:a16="http://schemas.microsoft.com/office/drawing/2014/main" id="{134817C5-0FD1-45DE-9907-D4016EC84ECD}"/>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59" name="Picture 6" descr="\\magnum\Projects\Microsoft\Cloud Power FY12\Design\Icons\PNGs\Server_2.png">
                <a:extLst>
                  <a:ext uri="{FF2B5EF4-FFF2-40B4-BE49-F238E27FC236}">
                    <a16:creationId xmlns:a16="http://schemas.microsoft.com/office/drawing/2014/main" id="{4F4BD536-DEDC-4A77-BE31-4C6CC0D43E9B}"/>
                  </a:ext>
                </a:extLst>
              </p:cNvPr>
              <p:cNvPicPr>
                <a:picLocks noChangeAspect="1" noChangeArrowheads="1"/>
              </p:cNvPicPr>
              <p:nvPr/>
            </p:nvPicPr>
            <p:blipFill>
              <a:blip r:embed="rId4" cstate="print">
                <a:lum bright="100000"/>
              </a:blip>
              <a:srcRect/>
              <a:stretch>
                <a:fillRect/>
              </a:stretch>
            </p:blipFill>
            <p:spPr bwMode="auto">
              <a:xfrm>
                <a:off x="10053562" y="5310943"/>
                <a:ext cx="980722" cy="980720"/>
              </a:xfrm>
              <a:prstGeom prst="rect">
                <a:avLst/>
              </a:prstGeom>
              <a:noFill/>
            </p:spPr>
          </p:pic>
          <p:sp>
            <p:nvSpPr>
              <p:cNvPr id="60" name="Rectangle 59">
                <a:extLst>
                  <a:ext uri="{FF2B5EF4-FFF2-40B4-BE49-F238E27FC236}">
                    <a16:creationId xmlns:a16="http://schemas.microsoft.com/office/drawing/2014/main" id="{C610589F-D6F5-4B5C-ADB8-4ED5559CAA27}"/>
                  </a:ext>
                </a:extLst>
              </p:cNvPr>
              <p:cNvSpPr/>
              <p:nvPr/>
            </p:nvSpPr>
            <p:spPr>
              <a:xfrm>
                <a:off x="5853434" y="5658271"/>
                <a:ext cx="2938276" cy="299710"/>
              </a:xfrm>
              <a:prstGeom prst="rect">
                <a:avLst/>
              </a:prstGeom>
            </p:spPr>
            <p:txBody>
              <a:bodyPr wrap="square" lIns="121893" tIns="60948" rIns="121893" bIns="60948">
                <a:spAutoFit/>
              </a:bodyPr>
              <a:lstStyle/>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Internet Connectivity</a:t>
                </a:r>
                <a:endParaRPr kumimoji="0" lang="en-US" sz="12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61" name="Straight Connector 60">
                <a:extLst>
                  <a:ext uri="{FF2B5EF4-FFF2-40B4-BE49-F238E27FC236}">
                    <a16:creationId xmlns:a16="http://schemas.microsoft.com/office/drawing/2014/main" id="{EA3AD252-1B7B-4E1D-A847-D03A4431D5A6}"/>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62" name="Straight Connector 61">
                <a:extLst>
                  <a:ext uri="{FF2B5EF4-FFF2-40B4-BE49-F238E27FC236}">
                    <a16:creationId xmlns:a16="http://schemas.microsoft.com/office/drawing/2014/main" id="{F2BCF50B-0AF7-4AD2-8B28-4955DFF56377}"/>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53" name="Picture 2">
              <a:extLst>
                <a:ext uri="{FF2B5EF4-FFF2-40B4-BE49-F238E27FC236}">
                  <a16:creationId xmlns:a16="http://schemas.microsoft.com/office/drawing/2014/main" id="{FFADCBCE-E75A-439E-8093-7F9E5E14D8C3}"/>
                </a:ext>
              </a:extLst>
            </p:cNvPr>
            <p:cNvPicPr>
              <a:picLocks noChangeAspect="1" noChangeArrowheads="1"/>
            </p:cNvPicPr>
            <p:nvPr/>
          </p:nvPicPr>
          <p:blipFill>
            <a:blip r:embed="rId3"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54" name="Isosceles Triangle 53">
              <a:extLst>
                <a:ext uri="{FF2B5EF4-FFF2-40B4-BE49-F238E27FC236}">
                  <a16:creationId xmlns:a16="http://schemas.microsoft.com/office/drawing/2014/main" id="{6B349355-5B77-4A44-A0A4-F398FFD1907E}"/>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5" name="Rectangle 77">
              <a:extLst>
                <a:ext uri="{FF2B5EF4-FFF2-40B4-BE49-F238E27FC236}">
                  <a16:creationId xmlns:a16="http://schemas.microsoft.com/office/drawing/2014/main" id="{770F0133-CF90-4714-B575-3EE487DF0FE4}"/>
                </a:ext>
              </a:extLst>
            </p:cNvPr>
            <p:cNvSpPr/>
            <p:nvPr/>
          </p:nvSpPr>
          <p:spPr>
            <a:xfrm>
              <a:off x="7944098" y="1973937"/>
              <a:ext cx="3531939" cy="1071062"/>
            </a:xfrm>
            <a:prstGeom prst="rect">
              <a:avLst/>
            </a:prstGeom>
            <a:solidFill>
              <a:schemeClr val="accent1"/>
            </a:solidFill>
          </p:spPr>
          <p:txBody>
            <a:bodyPr wrap="square" lIns="91440" tIns="91440" rIns="91440" bIns="91440">
              <a:spAutoFit/>
            </a:bodyPr>
            <a:lstStyle/>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Internet facing with public IP addresses in Azure</a:t>
              </a: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DNS, load balancing, DDoS protection, WAF</a:t>
              </a:r>
            </a:p>
          </p:txBody>
        </p:sp>
        <p:sp>
          <p:nvSpPr>
            <p:cNvPr id="56" name="Freeform 539">
              <a:extLst>
                <a:ext uri="{FF2B5EF4-FFF2-40B4-BE49-F238E27FC236}">
                  <a16:creationId xmlns:a16="http://schemas.microsoft.com/office/drawing/2014/main" id="{1078046B-2AAE-45D1-855A-5C5A1817EE6B}"/>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92836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B0142E2-279D-4D87-8559-CFFB6A291A45}"/>
              </a:ext>
            </a:extLst>
          </p:cNvPr>
          <p:cNvSpPr/>
          <p:nvPr/>
        </p:nvSpPr>
        <p:spPr>
          <a:xfrm>
            <a:off x="9659561" y="2287499"/>
            <a:ext cx="2386924" cy="3539430"/>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Protect your app against prevalent X- Site Scripting and SQL Injection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Blocks threats based on </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Top 10 OWASP signatures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Integrated with Azure Security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Real-time logging with Azure Monitor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Platform managed, scalable  and highly available</a:t>
            </a: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68555"/>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Web Application Firewall</a:t>
            </a:r>
          </a:p>
        </p:txBody>
      </p:sp>
      <p:sp>
        <p:nvSpPr>
          <p:cNvPr id="47" name="Rectangle 46">
            <a:extLst>
              <a:ext uri="{FF2B5EF4-FFF2-40B4-BE49-F238E27FC236}">
                <a16:creationId xmlns:a16="http://schemas.microsoft.com/office/drawing/2014/main" id="{8F47CC21-1E09-420D-92B9-7051927AD581}"/>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1224E738-06A1-412E-9940-13E8C623A881}"/>
              </a:ext>
            </a:extLst>
          </p:cNvPr>
          <p:cNvGrpSpPr/>
          <p:nvPr/>
        </p:nvGrpSpPr>
        <p:grpSpPr>
          <a:xfrm>
            <a:off x="327669" y="2442490"/>
            <a:ext cx="2885742" cy="849463"/>
            <a:chOff x="327669" y="1902740"/>
            <a:chExt cx="2885742" cy="849463"/>
          </a:xfrm>
        </p:grpSpPr>
        <p:sp>
          <p:nvSpPr>
            <p:cNvPr id="46" name="TextBox 45">
              <a:extLst>
                <a:ext uri="{FF2B5EF4-FFF2-40B4-BE49-F238E27FC236}">
                  <a16:creationId xmlns:a16="http://schemas.microsoft.com/office/drawing/2014/main" id="{2308E324-92B3-4EEA-9570-E042938259CF}"/>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50" name="Straight Connector 49">
              <a:extLst>
                <a:ext uri="{FF2B5EF4-FFF2-40B4-BE49-F238E27FC236}">
                  <a16:creationId xmlns:a16="http://schemas.microsoft.com/office/drawing/2014/main" id="{818EFF16-EA02-4CFF-9575-EA58E04D8B5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Intelligence" title="Icon of circles connected by crossing lines">
              <a:extLst>
                <a:ext uri="{FF2B5EF4-FFF2-40B4-BE49-F238E27FC236}">
                  <a16:creationId xmlns:a16="http://schemas.microsoft.com/office/drawing/2014/main" id="{F8B2DCB7-B5E5-4A3F-86D7-F5AEA09654C7}"/>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0321DF42-BBDE-46E5-845F-06772A472367}"/>
              </a:ext>
            </a:extLst>
          </p:cNvPr>
          <p:cNvGrpSpPr/>
          <p:nvPr/>
        </p:nvGrpSpPr>
        <p:grpSpPr>
          <a:xfrm>
            <a:off x="355392" y="3771974"/>
            <a:ext cx="2728122" cy="849463"/>
            <a:chOff x="355392" y="4729690"/>
            <a:chExt cx="2728122" cy="849463"/>
          </a:xfrm>
        </p:grpSpPr>
        <p:sp>
          <p:nvSpPr>
            <p:cNvPr id="53" name="TextBox 52">
              <a:extLst>
                <a:ext uri="{FF2B5EF4-FFF2-40B4-BE49-F238E27FC236}">
                  <a16:creationId xmlns:a16="http://schemas.microsoft.com/office/drawing/2014/main" id="{FDBF29B9-65FC-44F9-B8C1-94E1BA57756E}"/>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54" name="Straight Connector 53">
              <a:extLst>
                <a:ext uri="{FF2B5EF4-FFF2-40B4-BE49-F238E27FC236}">
                  <a16:creationId xmlns:a16="http://schemas.microsoft.com/office/drawing/2014/main" id="{180BD8E6-7121-43B1-A09C-16EE4665E7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042C72A3-E5F0-4961-B4A3-4C1ED0E11205}"/>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73CE2E54-0D68-403A-AEE9-194EFC930259}"/>
              </a:ext>
            </a:extLst>
          </p:cNvPr>
          <p:cNvSpPr/>
          <p:nvPr/>
        </p:nvSpPr>
        <p:spPr bwMode="auto">
          <a:xfrm>
            <a:off x="-24719" y="2320925"/>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3E119A02-708E-46C9-A66A-B4FA3EA4A955}"/>
              </a:ext>
            </a:extLst>
          </p:cNvPr>
          <p:cNvGrpSpPr/>
          <p:nvPr/>
        </p:nvGrpSpPr>
        <p:grpSpPr>
          <a:xfrm>
            <a:off x="315232" y="5008691"/>
            <a:ext cx="2709424" cy="600609"/>
            <a:chOff x="315232" y="3489448"/>
            <a:chExt cx="2709424" cy="600609"/>
          </a:xfrm>
        </p:grpSpPr>
        <p:sp>
          <p:nvSpPr>
            <p:cNvPr id="58" name="TextBox 57">
              <a:extLst>
                <a:ext uri="{FF2B5EF4-FFF2-40B4-BE49-F238E27FC236}">
                  <a16:creationId xmlns:a16="http://schemas.microsoft.com/office/drawing/2014/main" id="{BF52CB02-CCBE-458C-9866-25036B032683}"/>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59" name="Straight Connector 58">
              <a:extLst>
                <a:ext uri="{FF2B5EF4-FFF2-40B4-BE49-F238E27FC236}">
                  <a16:creationId xmlns:a16="http://schemas.microsoft.com/office/drawing/2014/main" id="{09FFC14F-C580-4EBB-AFEB-D454594B0B03}"/>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cloud" title="Icon of a cloud">
              <a:extLst>
                <a:ext uri="{FF2B5EF4-FFF2-40B4-BE49-F238E27FC236}">
                  <a16:creationId xmlns:a16="http://schemas.microsoft.com/office/drawing/2014/main" id="{3C0B35A5-EA2F-4D65-898E-10AF00ABAEC1}"/>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1" name="Title 5">
            <a:extLst>
              <a:ext uri="{FF2B5EF4-FFF2-40B4-BE49-F238E27FC236}">
                <a16:creationId xmlns:a16="http://schemas.microsoft.com/office/drawing/2014/main" id="{26437178-737F-4E32-AE0E-DEEFD71596AA}"/>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62" name="Group 61">
            <a:extLst>
              <a:ext uri="{FF2B5EF4-FFF2-40B4-BE49-F238E27FC236}">
                <a16:creationId xmlns:a16="http://schemas.microsoft.com/office/drawing/2014/main" id="{48C39BA6-C9B7-4E87-819B-3EBA294DBEA8}"/>
              </a:ext>
            </a:extLst>
          </p:cNvPr>
          <p:cNvGrpSpPr/>
          <p:nvPr/>
        </p:nvGrpSpPr>
        <p:grpSpPr>
          <a:xfrm>
            <a:off x="322755" y="661166"/>
            <a:ext cx="490596" cy="558629"/>
            <a:chOff x="466726" y="1321530"/>
            <a:chExt cx="345724" cy="368082"/>
          </a:xfrm>
        </p:grpSpPr>
        <p:sp>
          <p:nvSpPr>
            <p:cNvPr id="63" name="Shield_EA18">
              <a:extLst>
                <a:ext uri="{FF2B5EF4-FFF2-40B4-BE49-F238E27FC236}">
                  <a16:creationId xmlns:a16="http://schemas.microsoft.com/office/drawing/2014/main" id="{B837EAFD-A4F9-442B-89E6-51CE1C2079F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Lock">
              <a:extLst>
                <a:ext uri="{FF2B5EF4-FFF2-40B4-BE49-F238E27FC236}">
                  <a16:creationId xmlns:a16="http://schemas.microsoft.com/office/drawing/2014/main" id="{5C161E33-C0F8-42BA-8E5D-908F2D3C72CF}"/>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C2B2410C-1950-47C2-BD4A-735D75BD46F5}"/>
              </a:ext>
            </a:extLst>
          </p:cNvPr>
          <p:cNvGrpSpPr/>
          <p:nvPr/>
        </p:nvGrpSpPr>
        <p:grpSpPr>
          <a:xfrm>
            <a:off x="8407988" y="2157412"/>
            <a:ext cx="995029" cy="3844648"/>
            <a:chOff x="10941505" y="1948668"/>
            <a:chExt cx="1014981" cy="3921742"/>
          </a:xfrm>
        </p:grpSpPr>
        <p:grpSp>
          <p:nvGrpSpPr>
            <p:cNvPr id="96" name="Group 95">
              <a:extLst>
                <a:ext uri="{FF2B5EF4-FFF2-40B4-BE49-F238E27FC236}">
                  <a16:creationId xmlns:a16="http://schemas.microsoft.com/office/drawing/2014/main" id="{1D1873C3-7981-44A9-9A59-8DC51833B76B}"/>
                </a:ext>
              </a:extLst>
            </p:cNvPr>
            <p:cNvGrpSpPr/>
            <p:nvPr/>
          </p:nvGrpSpPr>
          <p:grpSpPr>
            <a:xfrm>
              <a:off x="10941505" y="1948668"/>
              <a:ext cx="1014981" cy="1846571"/>
              <a:chOff x="10941505" y="1948668"/>
              <a:chExt cx="1014981" cy="1846571"/>
            </a:xfrm>
          </p:grpSpPr>
          <p:sp>
            <p:nvSpPr>
              <p:cNvPr id="102" name="Rectangle 101">
                <a:extLst>
                  <a:ext uri="{FF2B5EF4-FFF2-40B4-BE49-F238E27FC236}">
                    <a16:creationId xmlns:a16="http://schemas.microsoft.com/office/drawing/2014/main" id="{BA9A7CC9-CDA3-4B3B-843B-53F06252730C}"/>
                  </a:ext>
                </a:extLst>
              </p:cNvPr>
              <p:cNvSpPr/>
              <p:nvPr/>
            </p:nvSpPr>
            <p:spPr bwMode="auto">
              <a:xfrm>
                <a:off x="10941505" y="1948668"/>
                <a:ext cx="1014981"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mn-ea"/>
                    <a:cs typeface="Segoe UI" panose="020B0502040204020203" pitchFamily="34" charset="0"/>
                  </a:rPr>
                  <a:t>Site 1</a:t>
                </a:r>
              </a:p>
            </p:txBody>
          </p:sp>
          <p:grpSp>
            <p:nvGrpSpPr>
              <p:cNvPr id="103" name="Group 102">
                <a:extLst>
                  <a:ext uri="{FF2B5EF4-FFF2-40B4-BE49-F238E27FC236}">
                    <a16:creationId xmlns:a16="http://schemas.microsoft.com/office/drawing/2014/main" id="{49120C85-60F6-4710-93F6-377AFFA0F705}"/>
                  </a:ext>
                </a:extLst>
              </p:cNvPr>
              <p:cNvGrpSpPr/>
              <p:nvPr/>
            </p:nvGrpSpPr>
            <p:grpSpPr>
              <a:xfrm>
                <a:off x="11187019" y="2323392"/>
                <a:ext cx="548562" cy="1195732"/>
                <a:chOff x="11187019" y="2396288"/>
                <a:chExt cx="548562" cy="1195732"/>
              </a:xfrm>
            </p:grpSpPr>
            <p:pic>
              <p:nvPicPr>
                <p:cNvPr id="104" name="Picture 103">
                  <a:extLst>
                    <a:ext uri="{FF2B5EF4-FFF2-40B4-BE49-F238E27FC236}">
                      <a16:creationId xmlns:a16="http://schemas.microsoft.com/office/drawing/2014/main" id="{8E1698E6-4D47-4195-949A-3B388C02230C}"/>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5" name="Picture 104">
                  <a:extLst>
                    <a:ext uri="{FF2B5EF4-FFF2-40B4-BE49-F238E27FC236}">
                      <a16:creationId xmlns:a16="http://schemas.microsoft.com/office/drawing/2014/main" id="{2E5CC893-7ECA-4ECD-9847-F9DA5572BD97}"/>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nvGrpSpPr>
            <p:cNvPr id="97" name="Group 96">
              <a:extLst>
                <a:ext uri="{FF2B5EF4-FFF2-40B4-BE49-F238E27FC236}">
                  <a16:creationId xmlns:a16="http://schemas.microsoft.com/office/drawing/2014/main" id="{9398642A-F510-4D4E-8A19-A5B3B6D78A5F}"/>
                </a:ext>
              </a:extLst>
            </p:cNvPr>
            <p:cNvGrpSpPr/>
            <p:nvPr/>
          </p:nvGrpSpPr>
          <p:grpSpPr>
            <a:xfrm>
              <a:off x="10941506" y="4023839"/>
              <a:ext cx="1014980" cy="1846571"/>
              <a:chOff x="10941506" y="1948668"/>
              <a:chExt cx="1014980" cy="1846571"/>
            </a:xfrm>
          </p:grpSpPr>
          <p:sp>
            <p:nvSpPr>
              <p:cNvPr id="98" name="Rectangle 97">
                <a:extLst>
                  <a:ext uri="{FF2B5EF4-FFF2-40B4-BE49-F238E27FC236}">
                    <a16:creationId xmlns:a16="http://schemas.microsoft.com/office/drawing/2014/main" id="{BB0A3595-21A9-4C4A-8D35-982417A7A50E}"/>
                  </a:ext>
                </a:extLst>
              </p:cNvPr>
              <p:cNvSpPr/>
              <p:nvPr/>
            </p:nvSpPr>
            <p:spPr bwMode="auto">
              <a:xfrm>
                <a:off x="10941506" y="1948668"/>
                <a:ext cx="1014980" cy="1846571"/>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1" i="0" u="none" strike="noStrike" kern="0" cap="none" spc="0" normalizeH="0" baseline="0" noProof="0">
                    <a:ln>
                      <a:noFill/>
                    </a:ln>
                    <a:gradFill>
                      <a:gsLst>
                        <a:gs pos="15190">
                          <a:srgbClr val="353535"/>
                        </a:gs>
                        <a:gs pos="43000">
                          <a:srgbClr val="353535"/>
                        </a:gs>
                      </a:gsLst>
                      <a:lin ang="5400000" scaled="0"/>
                    </a:gradFill>
                    <a:effectLst/>
                    <a:uLnTx/>
                    <a:uFillTx/>
                    <a:latin typeface="Segoe UI Semilight"/>
                    <a:ea typeface="Segoe UI" panose="020B0502040204020203" pitchFamily="34" charset="0"/>
                    <a:cs typeface="Segoe UI" panose="020B0502040204020203" pitchFamily="34" charset="0"/>
                  </a:rPr>
                  <a:t>Site 2</a:t>
                </a:r>
              </a:p>
            </p:txBody>
          </p:sp>
          <p:grpSp>
            <p:nvGrpSpPr>
              <p:cNvPr id="99" name="Group 98">
                <a:extLst>
                  <a:ext uri="{FF2B5EF4-FFF2-40B4-BE49-F238E27FC236}">
                    <a16:creationId xmlns:a16="http://schemas.microsoft.com/office/drawing/2014/main" id="{9CDCDA38-0C90-493F-85FE-E4F853A809A3}"/>
                  </a:ext>
                </a:extLst>
              </p:cNvPr>
              <p:cNvGrpSpPr/>
              <p:nvPr/>
            </p:nvGrpSpPr>
            <p:grpSpPr>
              <a:xfrm>
                <a:off x="11187019" y="2323392"/>
                <a:ext cx="548562" cy="1195732"/>
                <a:chOff x="11187019" y="2396288"/>
                <a:chExt cx="548562" cy="1195732"/>
              </a:xfrm>
            </p:grpSpPr>
            <p:pic>
              <p:nvPicPr>
                <p:cNvPr id="100" name="Picture 99">
                  <a:extLst>
                    <a:ext uri="{FF2B5EF4-FFF2-40B4-BE49-F238E27FC236}">
                      <a16:creationId xmlns:a16="http://schemas.microsoft.com/office/drawing/2014/main" id="{28E7C5B1-D806-4B01-9AA7-E7EAC946824D}"/>
                    </a:ext>
                  </a:extLst>
                </p:cNvPr>
                <p:cNvPicPr>
                  <a:picLocks noChangeAspect="1"/>
                </p:cNvPicPr>
                <p:nvPr/>
              </p:nvPicPr>
              <p:blipFill>
                <a:blip r:embed="rId3"/>
                <a:stretch>
                  <a:fillRect/>
                </a:stretch>
              </p:blipFill>
              <p:spPr>
                <a:xfrm>
                  <a:off x="11187019" y="2396288"/>
                  <a:ext cx="548562" cy="548562"/>
                </a:xfrm>
                <a:prstGeom prst="rect">
                  <a:avLst/>
                </a:prstGeom>
              </p:spPr>
            </p:pic>
            <p:pic>
              <p:nvPicPr>
                <p:cNvPr id="101" name="Picture 100">
                  <a:extLst>
                    <a:ext uri="{FF2B5EF4-FFF2-40B4-BE49-F238E27FC236}">
                      <a16:creationId xmlns:a16="http://schemas.microsoft.com/office/drawing/2014/main" id="{B1224F6C-F1DC-4A88-AE6E-41278737206E}"/>
                    </a:ext>
                  </a:extLst>
                </p:cNvPr>
                <p:cNvPicPr>
                  <a:picLocks noChangeAspect="1"/>
                </p:cNvPicPr>
                <p:nvPr/>
              </p:nvPicPr>
              <p:blipFill>
                <a:blip r:embed="rId3"/>
                <a:stretch>
                  <a:fillRect/>
                </a:stretch>
              </p:blipFill>
              <p:spPr>
                <a:xfrm>
                  <a:off x="11187019" y="3043458"/>
                  <a:ext cx="548562" cy="548562"/>
                </a:xfrm>
                <a:prstGeom prst="rect">
                  <a:avLst/>
                </a:prstGeom>
              </p:spPr>
            </p:pic>
          </p:grpSp>
        </p:grpSp>
      </p:grpSp>
      <p:sp>
        <p:nvSpPr>
          <p:cNvPr id="106" name="people_12">
            <a:extLst>
              <a:ext uri="{FF2B5EF4-FFF2-40B4-BE49-F238E27FC236}">
                <a16:creationId xmlns:a16="http://schemas.microsoft.com/office/drawing/2014/main" id="{8E400DB4-EDC8-4EFC-B98D-F2F7CE42DD2C}"/>
              </a:ext>
            </a:extLst>
          </p:cNvPr>
          <p:cNvSpPr>
            <a:spLocks noChangeAspect="1" noEditPoints="1"/>
          </p:cNvSpPr>
          <p:nvPr/>
        </p:nvSpPr>
        <p:spPr bwMode="auto">
          <a:xfrm>
            <a:off x="3781418" y="2717022"/>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7" name="Rectangle 106">
            <a:extLst>
              <a:ext uri="{FF2B5EF4-FFF2-40B4-BE49-F238E27FC236}">
                <a16:creationId xmlns:a16="http://schemas.microsoft.com/office/drawing/2014/main" id="{5256E9F5-9CE0-4772-AF2B-76B366D584A2}"/>
              </a:ext>
            </a:extLst>
          </p:cNvPr>
          <p:cNvSpPr/>
          <p:nvPr/>
        </p:nvSpPr>
        <p:spPr bwMode="auto">
          <a:xfrm>
            <a:off x="5720396" y="2320925"/>
            <a:ext cx="1195232" cy="3472578"/>
          </a:xfrm>
          <a:prstGeom prst="rect">
            <a:avLst/>
          </a:prstGeom>
          <a:noFill/>
          <a:ln w="28575" cap="flat" cmpd="sng" algn="ctr">
            <a:solidFill>
              <a:srgbClr val="00BCF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App</a:t>
            </a: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Gateway</a:t>
            </a:r>
          </a:p>
        </p:txBody>
      </p:sp>
      <p:sp>
        <p:nvSpPr>
          <p:cNvPr id="108" name="Freeform 5">
            <a:extLst>
              <a:ext uri="{FF2B5EF4-FFF2-40B4-BE49-F238E27FC236}">
                <a16:creationId xmlns:a16="http://schemas.microsoft.com/office/drawing/2014/main" id="{64B9153C-E841-4B94-A8AC-65F280C78E1A}"/>
              </a:ext>
            </a:extLst>
          </p:cNvPr>
          <p:cNvSpPr>
            <a:spLocks noEditPoints="1"/>
          </p:cNvSpPr>
          <p:nvPr/>
        </p:nvSpPr>
        <p:spPr bwMode="auto">
          <a:xfrm>
            <a:off x="5855014" y="4398035"/>
            <a:ext cx="925994" cy="924438"/>
          </a:xfrm>
          <a:custGeom>
            <a:avLst/>
            <a:gdLst>
              <a:gd name="T0" fmla="*/ 124 w 287"/>
              <a:gd name="T1" fmla="*/ 9 h 287"/>
              <a:gd name="T2" fmla="*/ 140 w 287"/>
              <a:gd name="T3" fmla="*/ 286 h 287"/>
              <a:gd name="T4" fmla="*/ 286 w 287"/>
              <a:gd name="T5" fmla="*/ 146 h 287"/>
              <a:gd name="T6" fmla="*/ 169 w 287"/>
              <a:gd name="T7" fmla="*/ 188 h 287"/>
              <a:gd name="T8" fmla="*/ 174 w 287"/>
              <a:gd name="T9" fmla="*/ 218 h 287"/>
              <a:gd name="T10" fmla="*/ 118 w 287"/>
              <a:gd name="T11" fmla="*/ 214 h 287"/>
              <a:gd name="T12" fmla="*/ 109 w 287"/>
              <a:gd name="T13" fmla="*/ 182 h 287"/>
              <a:gd name="T14" fmla="*/ 79 w 287"/>
              <a:gd name="T15" fmla="*/ 172 h 287"/>
              <a:gd name="T16" fmla="*/ 207 w 287"/>
              <a:gd name="T17" fmla="*/ 150 h 287"/>
              <a:gd name="T18" fmla="*/ 155 w 287"/>
              <a:gd name="T19" fmla="*/ 92 h 287"/>
              <a:gd name="T20" fmla="*/ 168 w 287"/>
              <a:gd name="T21" fmla="*/ 77 h 287"/>
              <a:gd name="T22" fmla="*/ 170 w 287"/>
              <a:gd name="T23" fmla="*/ 67 h 287"/>
              <a:gd name="T24" fmla="*/ 168 w 287"/>
              <a:gd name="T25" fmla="*/ 58 h 287"/>
              <a:gd name="T26" fmla="*/ 156 w 287"/>
              <a:gd name="T27" fmla="*/ 44 h 287"/>
              <a:gd name="T28" fmla="*/ 144 w 287"/>
              <a:gd name="T29" fmla="*/ 40 h 287"/>
              <a:gd name="T30" fmla="*/ 134 w 287"/>
              <a:gd name="T31" fmla="*/ 42 h 287"/>
              <a:gd name="T32" fmla="*/ 121 w 287"/>
              <a:gd name="T33" fmla="*/ 51 h 287"/>
              <a:gd name="T34" fmla="*/ 115 w 287"/>
              <a:gd name="T35" fmla="*/ 64 h 287"/>
              <a:gd name="T36" fmla="*/ 116 w 287"/>
              <a:gd name="T37" fmla="*/ 74 h 287"/>
              <a:gd name="T38" fmla="*/ 123 w 287"/>
              <a:gd name="T39" fmla="*/ 88 h 287"/>
              <a:gd name="T40" fmla="*/ 139 w 287"/>
              <a:gd name="T41" fmla="*/ 95 h 287"/>
              <a:gd name="T42" fmla="*/ 146 w 287"/>
              <a:gd name="T43" fmla="*/ 95 h 287"/>
              <a:gd name="T44" fmla="*/ 161 w 287"/>
              <a:gd name="T45" fmla="*/ 83 h 287"/>
              <a:gd name="T46" fmla="*/ 162 w 287"/>
              <a:gd name="T47" fmla="*/ 82 h 287"/>
              <a:gd name="T48" fmla="*/ 157 w 287"/>
              <a:gd name="T49" fmla="*/ 82 h 287"/>
              <a:gd name="T50" fmla="*/ 150 w 287"/>
              <a:gd name="T51" fmla="*/ 80 h 287"/>
              <a:gd name="T52" fmla="*/ 136 w 287"/>
              <a:gd name="T53" fmla="*/ 67 h 287"/>
              <a:gd name="T54" fmla="*/ 148 w 287"/>
              <a:gd name="T55" fmla="*/ 63 h 287"/>
              <a:gd name="T56" fmla="*/ 163 w 287"/>
              <a:gd name="T57" fmla="*/ 74 h 287"/>
              <a:gd name="T58" fmla="*/ 166 w 287"/>
              <a:gd name="T59" fmla="*/ 64 h 287"/>
              <a:gd name="T60" fmla="*/ 166 w 287"/>
              <a:gd name="T61" fmla="*/ 74 h 287"/>
              <a:gd name="T62" fmla="*/ 155 w 287"/>
              <a:gd name="T63" fmla="*/ 64 h 287"/>
              <a:gd name="T64" fmla="*/ 151 w 287"/>
              <a:gd name="T65" fmla="*/ 55 h 287"/>
              <a:gd name="T66" fmla="*/ 160 w 287"/>
              <a:gd name="T67" fmla="*/ 53 h 287"/>
              <a:gd name="T68" fmla="*/ 159 w 287"/>
              <a:gd name="T69" fmla="*/ 50 h 287"/>
              <a:gd name="T70" fmla="*/ 158 w 287"/>
              <a:gd name="T71" fmla="*/ 50 h 287"/>
              <a:gd name="T72" fmla="*/ 145 w 287"/>
              <a:gd name="T73" fmla="*/ 44 h 287"/>
              <a:gd name="T74" fmla="*/ 155 w 287"/>
              <a:gd name="T75" fmla="*/ 47 h 287"/>
              <a:gd name="T76" fmla="*/ 150 w 287"/>
              <a:gd name="T77" fmla="*/ 49 h 287"/>
              <a:gd name="T78" fmla="*/ 139 w 287"/>
              <a:gd name="T79" fmla="*/ 49 h 287"/>
              <a:gd name="T80" fmla="*/ 127 w 287"/>
              <a:gd name="T81" fmla="*/ 50 h 287"/>
              <a:gd name="T82" fmla="*/ 136 w 287"/>
              <a:gd name="T83" fmla="*/ 52 h 287"/>
              <a:gd name="T84" fmla="*/ 130 w 287"/>
              <a:gd name="T85" fmla="*/ 61 h 287"/>
              <a:gd name="T86" fmla="*/ 125 w 287"/>
              <a:gd name="T87" fmla="*/ 55 h 287"/>
              <a:gd name="T88" fmla="*/ 124 w 287"/>
              <a:gd name="T89" fmla="*/ 52 h 287"/>
              <a:gd name="T90" fmla="*/ 124 w 287"/>
              <a:gd name="T91" fmla="*/ 53 h 287"/>
              <a:gd name="T92" fmla="*/ 123 w 287"/>
              <a:gd name="T93" fmla="*/ 53 h 287"/>
              <a:gd name="T94" fmla="*/ 123 w 287"/>
              <a:gd name="T95" fmla="*/ 54 h 287"/>
              <a:gd name="T96" fmla="*/ 123 w 287"/>
              <a:gd name="T97" fmla="*/ 78 h 287"/>
              <a:gd name="T98" fmla="*/ 120 w 287"/>
              <a:gd name="T99" fmla="*/ 78 h 287"/>
              <a:gd name="T100" fmla="*/ 118 w 287"/>
              <a:gd name="T101" fmla="*/ 69 h 287"/>
              <a:gd name="T102" fmla="*/ 121 w 287"/>
              <a:gd name="T103" fmla="*/ 57 h 287"/>
              <a:gd name="T104" fmla="*/ 124 w 287"/>
              <a:gd name="T105" fmla="*/ 73 h 287"/>
              <a:gd name="T106" fmla="*/ 143 w 287"/>
              <a:gd name="T107" fmla="*/ 92 h 287"/>
              <a:gd name="T108" fmla="*/ 127 w 287"/>
              <a:gd name="T109" fmla="*/ 87 h 287"/>
              <a:gd name="T110" fmla="*/ 128 w 287"/>
              <a:gd name="T111" fmla="*/ 80 h 287"/>
              <a:gd name="T112" fmla="*/ 144 w 287"/>
              <a:gd name="T113" fmla="*/ 86 h 287"/>
              <a:gd name="T114" fmla="*/ 154 w 287"/>
              <a:gd name="T115" fmla="*/ 85 h 287"/>
              <a:gd name="T116" fmla="*/ 152 w 287"/>
              <a:gd name="T117" fmla="*/ 9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7" h="287">
                <a:moveTo>
                  <a:pt x="286" y="142"/>
                </a:moveTo>
                <a:cubicBezTo>
                  <a:pt x="287" y="139"/>
                  <a:pt x="285" y="136"/>
                  <a:pt x="284" y="132"/>
                </a:cubicBezTo>
                <a:cubicBezTo>
                  <a:pt x="282" y="130"/>
                  <a:pt x="282" y="128"/>
                  <a:pt x="280" y="126"/>
                </a:cubicBezTo>
                <a:cubicBezTo>
                  <a:pt x="240" y="86"/>
                  <a:pt x="201" y="47"/>
                  <a:pt x="161" y="7"/>
                </a:cubicBezTo>
                <a:cubicBezTo>
                  <a:pt x="158" y="4"/>
                  <a:pt x="154" y="2"/>
                  <a:pt x="150" y="1"/>
                </a:cubicBezTo>
                <a:cubicBezTo>
                  <a:pt x="149" y="1"/>
                  <a:pt x="148" y="0"/>
                  <a:pt x="146" y="0"/>
                </a:cubicBezTo>
                <a:cubicBezTo>
                  <a:pt x="145" y="0"/>
                  <a:pt x="143" y="0"/>
                  <a:pt x="141" y="0"/>
                </a:cubicBezTo>
                <a:cubicBezTo>
                  <a:pt x="138" y="0"/>
                  <a:pt x="136" y="1"/>
                  <a:pt x="134" y="2"/>
                </a:cubicBezTo>
                <a:cubicBezTo>
                  <a:pt x="130" y="4"/>
                  <a:pt x="127" y="6"/>
                  <a:pt x="124" y="9"/>
                </a:cubicBezTo>
                <a:cubicBezTo>
                  <a:pt x="85" y="48"/>
                  <a:pt x="46" y="86"/>
                  <a:pt x="8" y="125"/>
                </a:cubicBezTo>
                <a:cubicBezTo>
                  <a:pt x="6" y="127"/>
                  <a:pt x="4" y="130"/>
                  <a:pt x="3" y="132"/>
                </a:cubicBezTo>
                <a:cubicBezTo>
                  <a:pt x="2" y="134"/>
                  <a:pt x="1" y="135"/>
                  <a:pt x="1" y="137"/>
                </a:cubicBezTo>
                <a:cubicBezTo>
                  <a:pt x="0" y="141"/>
                  <a:pt x="0" y="144"/>
                  <a:pt x="0" y="148"/>
                </a:cubicBezTo>
                <a:cubicBezTo>
                  <a:pt x="1" y="151"/>
                  <a:pt x="2" y="155"/>
                  <a:pt x="5" y="158"/>
                </a:cubicBezTo>
                <a:cubicBezTo>
                  <a:pt x="6" y="159"/>
                  <a:pt x="7" y="161"/>
                  <a:pt x="8" y="162"/>
                </a:cubicBezTo>
                <a:cubicBezTo>
                  <a:pt x="47" y="201"/>
                  <a:pt x="86" y="240"/>
                  <a:pt x="126" y="280"/>
                </a:cubicBezTo>
                <a:cubicBezTo>
                  <a:pt x="128" y="282"/>
                  <a:pt x="132" y="284"/>
                  <a:pt x="136" y="286"/>
                </a:cubicBezTo>
                <a:cubicBezTo>
                  <a:pt x="137" y="286"/>
                  <a:pt x="138" y="287"/>
                  <a:pt x="140" y="286"/>
                </a:cubicBezTo>
                <a:cubicBezTo>
                  <a:pt x="141" y="287"/>
                  <a:pt x="141" y="287"/>
                  <a:pt x="141" y="287"/>
                </a:cubicBezTo>
                <a:cubicBezTo>
                  <a:pt x="142" y="287"/>
                  <a:pt x="144" y="287"/>
                  <a:pt x="146" y="287"/>
                </a:cubicBezTo>
                <a:cubicBezTo>
                  <a:pt x="146" y="286"/>
                  <a:pt x="146" y="286"/>
                  <a:pt x="146" y="286"/>
                </a:cubicBezTo>
                <a:cubicBezTo>
                  <a:pt x="150" y="287"/>
                  <a:pt x="154" y="285"/>
                  <a:pt x="157" y="283"/>
                </a:cubicBezTo>
                <a:cubicBezTo>
                  <a:pt x="159" y="282"/>
                  <a:pt x="160" y="281"/>
                  <a:pt x="161" y="280"/>
                </a:cubicBezTo>
                <a:cubicBezTo>
                  <a:pt x="199" y="242"/>
                  <a:pt x="236" y="205"/>
                  <a:pt x="274" y="167"/>
                </a:cubicBezTo>
                <a:cubicBezTo>
                  <a:pt x="276" y="165"/>
                  <a:pt x="278" y="163"/>
                  <a:pt x="280" y="160"/>
                </a:cubicBezTo>
                <a:cubicBezTo>
                  <a:pt x="283" y="157"/>
                  <a:pt x="285" y="154"/>
                  <a:pt x="286" y="150"/>
                </a:cubicBezTo>
                <a:cubicBezTo>
                  <a:pt x="286" y="148"/>
                  <a:pt x="286" y="147"/>
                  <a:pt x="286" y="146"/>
                </a:cubicBezTo>
                <a:cubicBezTo>
                  <a:pt x="287" y="145"/>
                  <a:pt x="287" y="145"/>
                  <a:pt x="287" y="145"/>
                </a:cubicBezTo>
                <a:cubicBezTo>
                  <a:pt x="287" y="143"/>
                  <a:pt x="287" y="143"/>
                  <a:pt x="287" y="143"/>
                </a:cubicBezTo>
                <a:lnTo>
                  <a:pt x="286" y="142"/>
                </a:lnTo>
                <a:close/>
                <a:moveTo>
                  <a:pt x="220" y="192"/>
                </a:moveTo>
                <a:cubicBezTo>
                  <a:pt x="220" y="193"/>
                  <a:pt x="220" y="194"/>
                  <a:pt x="220" y="195"/>
                </a:cubicBezTo>
                <a:cubicBezTo>
                  <a:pt x="204" y="195"/>
                  <a:pt x="189" y="195"/>
                  <a:pt x="174" y="195"/>
                </a:cubicBezTo>
                <a:cubicBezTo>
                  <a:pt x="173" y="194"/>
                  <a:pt x="172" y="194"/>
                  <a:pt x="171" y="193"/>
                </a:cubicBezTo>
                <a:cubicBezTo>
                  <a:pt x="170" y="192"/>
                  <a:pt x="170" y="190"/>
                  <a:pt x="169" y="189"/>
                </a:cubicBezTo>
                <a:cubicBezTo>
                  <a:pt x="169" y="188"/>
                  <a:pt x="169" y="188"/>
                  <a:pt x="169" y="188"/>
                </a:cubicBezTo>
                <a:cubicBezTo>
                  <a:pt x="172" y="183"/>
                  <a:pt x="172" y="182"/>
                  <a:pt x="179" y="182"/>
                </a:cubicBezTo>
                <a:cubicBezTo>
                  <a:pt x="185" y="182"/>
                  <a:pt x="190" y="182"/>
                  <a:pt x="195" y="182"/>
                </a:cubicBezTo>
                <a:cubicBezTo>
                  <a:pt x="179" y="166"/>
                  <a:pt x="164" y="151"/>
                  <a:pt x="148" y="135"/>
                </a:cubicBezTo>
                <a:cubicBezTo>
                  <a:pt x="148" y="135"/>
                  <a:pt x="148" y="135"/>
                  <a:pt x="148" y="135"/>
                </a:cubicBezTo>
                <a:cubicBezTo>
                  <a:pt x="148" y="167"/>
                  <a:pt x="148" y="199"/>
                  <a:pt x="148" y="231"/>
                </a:cubicBezTo>
                <a:cubicBezTo>
                  <a:pt x="152" y="226"/>
                  <a:pt x="157" y="222"/>
                  <a:pt x="161" y="218"/>
                </a:cubicBezTo>
                <a:cubicBezTo>
                  <a:pt x="163" y="215"/>
                  <a:pt x="166" y="214"/>
                  <a:pt x="169" y="214"/>
                </a:cubicBezTo>
                <a:cubicBezTo>
                  <a:pt x="169" y="214"/>
                  <a:pt x="170" y="214"/>
                  <a:pt x="171" y="214"/>
                </a:cubicBezTo>
                <a:cubicBezTo>
                  <a:pt x="172" y="216"/>
                  <a:pt x="173" y="217"/>
                  <a:pt x="174" y="218"/>
                </a:cubicBezTo>
                <a:cubicBezTo>
                  <a:pt x="174" y="220"/>
                  <a:pt x="174" y="221"/>
                  <a:pt x="174" y="223"/>
                </a:cubicBezTo>
                <a:cubicBezTo>
                  <a:pt x="170" y="229"/>
                  <a:pt x="164" y="234"/>
                  <a:pt x="159" y="239"/>
                </a:cubicBezTo>
                <a:cubicBezTo>
                  <a:pt x="153" y="244"/>
                  <a:pt x="147" y="250"/>
                  <a:pt x="142" y="256"/>
                </a:cubicBezTo>
                <a:cubicBezTo>
                  <a:pt x="141" y="256"/>
                  <a:pt x="141" y="256"/>
                  <a:pt x="141" y="256"/>
                </a:cubicBezTo>
                <a:cubicBezTo>
                  <a:pt x="140" y="255"/>
                  <a:pt x="139" y="255"/>
                  <a:pt x="139" y="254"/>
                </a:cubicBezTo>
                <a:cubicBezTo>
                  <a:pt x="130" y="245"/>
                  <a:pt x="121" y="236"/>
                  <a:pt x="112" y="228"/>
                </a:cubicBezTo>
                <a:cubicBezTo>
                  <a:pt x="111" y="226"/>
                  <a:pt x="110" y="225"/>
                  <a:pt x="109" y="223"/>
                </a:cubicBezTo>
                <a:cubicBezTo>
                  <a:pt x="108" y="220"/>
                  <a:pt x="109" y="217"/>
                  <a:pt x="112" y="214"/>
                </a:cubicBezTo>
                <a:cubicBezTo>
                  <a:pt x="114" y="214"/>
                  <a:pt x="116" y="214"/>
                  <a:pt x="118" y="214"/>
                </a:cubicBezTo>
                <a:cubicBezTo>
                  <a:pt x="119" y="215"/>
                  <a:pt x="120" y="216"/>
                  <a:pt x="122" y="218"/>
                </a:cubicBezTo>
                <a:cubicBezTo>
                  <a:pt x="126" y="222"/>
                  <a:pt x="130" y="226"/>
                  <a:pt x="134" y="230"/>
                </a:cubicBezTo>
                <a:cubicBezTo>
                  <a:pt x="135" y="230"/>
                  <a:pt x="135" y="230"/>
                  <a:pt x="135" y="230"/>
                </a:cubicBezTo>
                <a:cubicBezTo>
                  <a:pt x="135" y="230"/>
                  <a:pt x="135" y="230"/>
                  <a:pt x="135" y="230"/>
                </a:cubicBezTo>
                <a:cubicBezTo>
                  <a:pt x="135" y="199"/>
                  <a:pt x="135" y="168"/>
                  <a:pt x="135" y="136"/>
                </a:cubicBezTo>
                <a:cubicBezTo>
                  <a:pt x="135" y="136"/>
                  <a:pt x="135" y="136"/>
                  <a:pt x="135" y="136"/>
                </a:cubicBezTo>
                <a:cubicBezTo>
                  <a:pt x="119" y="151"/>
                  <a:pt x="104" y="167"/>
                  <a:pt x="88" y="182"/>
                </a:cubicBezTo>
                <a:cubicBezTo>
                  <a:pt x="94" y="182"/>
                  <a:pt x="100" y="182"/>
                  <a:pt x="106" y="182"/>
                </a:cubicBezTo>
                <a:cubicBezTo>
                  <a:pt x="107" y="182"/>
                  <a:pt x="108" y="182"/>
                  <a:pt x="109" y="182"/>
                </a:cubicBezTo>
                <a:cubicBezTo>
                  <a:pt x="112" y="183"/>
                  <a:pt x="113" y="184"/>
                  <a:pt x="115" y="187"/>
                </a:cubicBezTo>
                <a:cubicBezTo>
                  <a:pt x="115" y="191"/>
                  <a:pt x="114" y="194"/>
                  <a:pt x="110" y="195"/>
                </a:cubicBezTo>
                <a:cubicBezTo>
                  <a:pt x="95" y="195"/>
                  <a:pt x="80" y="195"/>
                  <a:pt x="65" y="195"/>
                </a:cubicBezTo>
                <a:cubicBezTo>
                  <a:pt x="65" y="180"/>
                  <a:pt x="65" y="165"/>
                  <a:pt x="65" y="150"/>
                </a:cubicBezTo>
                <a:cubicBezTo>
                  <a:pt x="66" y="148"/>
                  <a:pt x="67" y="146"/>
                  <a:pt x="69" y="145"/>
                </a:cubicBezTo>
                <a:cubicBezTo>
                  <a:pt x="73" y="145"/>
                  <a:pt x="75" y="146"/>
                  <a:pt x="77" y="149"/>
                </a:cubicBezTo>
                <a:cubicBezTo>
                  <a:pt x="79" y="153"/>
                  <a:pt x="78" y="158"/>
                  <a:pt x="78" y="163"/>
                </a:cubicBezTo>
                <a:cubicBezTo>
                  <a:pt x="78" y="166"/>
                  <a:pt x="78" y="169"/>
                  <a:pt x="78" y="172"/>
                </a:cubicBezTo>
                <a:cubicBezTo>
                  <a:pt x="79" y="172"/>
                  <a:pt x="79" y="172"/>
                  <a:pt x="79" y="172"/>
                </a:cubicBezTo>
                <a:cubicBezTo>
                  <a:pt x="97" y="153"/>
                  <a:pt x="116" y="135"/>
                  <a:pt x="135" y="116"/>
                </a:cubicBezTo>
                <a:cubicBezTo>
                  <a:pt x="135" y="110"/>
                  <a:pt x="135" y="105"/>
                  <a:pt x="135" y="99"/>
                </a:cubicBezTo>
                <a:cubicBezTo>
                  <a:pt x="121" y="95"/>
                  <a:pt x="111" y="83"/>
                  <a:pt x="111" y="68"/>
                </a:cubicBezTo>
                <a:cubicBezTo>
                  <a:pt x="111" y="50"/>
                  <a:pt x="125" y="36"/>
                  <a:pt x="143" y="36"/>
                </a:cubicBezTo>
                <a:cubicBezTo>
                  <a:pt x="160" y="36"/>
                  <a:pt x="175" y="50"/>
                  <a:pt x="175" y="68"/>
                </a:cubicBezTo>
                <a:cubicBezTo>
                  <a:pt x="175" y="84"/>
                  <a:pt x="163" y="97"/>
                  <a:pt x="148" y="99"/>
                </a:cubicBezTo>
                <a:cubicBezTo>
                  <a:pt x="148" y="105"/>
                  <a:pt x="148" y="110"/>
                  <a:pt x="148" y="115"/>
                </a:cubicBezTo>
                <a:cubicBezTo>
                  <a:pt x="168" y="135"/>
                  <a:pt x="187" y="155"/>
                  <a:pt x="207" y="174"/>
                </a:cubicBezTo>
                <a:cubicBezTo>
                  <a:pt x="207" y="166"/>
                  <a:pt x="207" y="158"/>
                  <a:pt x="207" y="150"/>
                </a:cubicBezTo>
                <a:cubicBezTo>
                  <a:pt x="210" y="145"/>
                  <a:pt x="210" y="145"/>
                  <a:pt x="215" y="145"/>
                </a:cubicBezTo>
                <a:cubicBezTo>
                  <a:pt x="216" y="146"/>
                  <a:pt x="218" y="147"/>
                  <a:pt x="219" y="148"/>
                </a:cubicBezTo>
                <a:cubicBezTo>
                  <a:pt x="220" y="152"/>
                  <a:pt x="220" y="155"/>
                  <a:pt x="220" y="159"/>
                </a:cubicBezTo>
                <a:cubicBezTo>
                  <a:pt x="220" y="170"/>
                  <a:pt x="220" y="181"/>
                  <a:pt x="220" y="192"/>
                </a:cubicBezTo>
                <a:close/>
                <a:moveTo>
                  <a:pt x="149" y="95"/>
                </a:moveTo>
                <a:cubicBezTo>
                  <a:pt x="149" y="95"/>
                  <a:pt x="150" y="94"/>
                  <a:pt x="150" y="94"/>
                </a:cubicBezTo>
                <a:cubicBezTo>
                  <a:pt x="151" y="94"/>
                  <a:pt x="151" y="94"/>
                  <a:pt x="152" y="94"/>
                </a:cubicBezTo>
                <a:cubicBezTo>
                  <a:pt x="152" y="94"/>
                  <a:pt x="153" y="93"/>
                  <a:pt x="154" y="93"/>
                </a:cubicBezTo>
                <a:cubicBezTo>
                  <a:pt x="154" y="93"/>
                  <a:pt x="155" y="93"/>
                  <a:pt x="155" y="92"/>
                </a:cubicBezTo>
                <a:cubicBezTo>
                  <a:pt x="156" y="92"/>
                  <a:pt x="157" y="91"/>
                  <a:pt x="158" y="90"/>
                </a:cubicBezTo>
                <a:cubicBezTo>
                  <a:pt x="159" y="90"/>
                  <a:pt x="159" y="90"/>
                  <a:pt x="160" y="89"/>
                </a:cubicBezTo>
                <a:cubicBezTo>
                  <a:pt x="160" y="89"/>
                  <a:pt x="161" y="88"/>
                  <a:pt x="161" y="88"/>
                </a:cubicBezTo>
                <a:cubicBezTo>
                  <a:pt x="162" y="87"/>
                  <a:pt x="162" y="87"/>
                  <a:pt x="162" y="87"/>
                </a:cubicBezTo>
                <a:cubicBezTo>
                  <a:pt x="163" y="86"/>
                  <a:pt x="163" y="86"/>
                  <a:pt x="164" y="85"/>
                </a:cubicBezTo>
                <a:cubicBezTo>
                  <a:pt x="165" y="84"/>
                  <a:pt x="165" y="83"/>
                  <a:pt x="166" y="83"/>
                </a:cubicBezTo>
                <a:cubicBezTo>
                  <a:pt x="166" y="82"/>
                  <a:pt x="166" y="81"/>
                  <a:pt x="167" y="81"/>
                </a:cubicBezTo>
                <a:cubicBezTo>
                  <a:pt x="167" y="80"/>
                  <a:pt x="167" y="80"/>
                  <a:pt x="168" y="79"/>
                </a:cubicBezTo>
                <a:cubicBezTo>
                  <a:pt x="168" y="79"/>
                  <a:pt x="168" y="78"/>
                  <a:pt x="168" y="77"/>
                </a:cubicBezTo>
                <a:cubicBezTo>
                  <a:pt x="169" y="77"/>
                  <a:pt x="169" y="76"/>
                  <a:pt x="169" y="76"/>
                </a:cubicBezTo>
                <a:cubicBezTo>
                  <a:pt x="169" y="75"/>
                  <a:pt x="169" y="75"/>
                  <a:pt x="169" y="75"/>
                </a:cubicBezTo>
                <a:cubicBezTo>
                  <a:pt x="169" y="74"/>
                  <a:pt x="169" y="74"/>
                  <a:pt x="169" y="74"/>
                </a:cubicBezTo>
                <a:cubicBezTo>
                  <a:pt x="169" y="74"/>
                  <a:pt x="169" y="73"/>
                  <a:pt x="170" y="73"/>
                </a:cubicBezTo>
                <a:cubicBezTo>
                  <a:pt x="170" y="72"/>
                  <a:pt x="170" y="72"/>
                  <a:pt x="170" y="72"/>
                </a:cubicBezTo>
                <a:cubicBezTo>
                  <a:pt x="170" y="72"/>
                  <a:pt x="170" y="71"/>
                  <a:pt x="170" y="71"/>
                </a:cubicBezTo>
                <a:cubicBezTo>
                  <a:pt x="170" y="70"/>
                  <a:pt x="170" y="69"/>
                  <a:pt x="170" y="68"/>
                </a:cubicBezTo>
                <a:cubicBezTo>
                  <a:pt x="170" y="68"/>
                  <a:pt x="170" y="68"/>
                  <a:pt x="170" y="68"/>
                </a:cubicBezTo>
                <a:cubicBezTo>
                  <a:pt x="170" y="67"/>
                  <a:pt x="170" y="67"/>
                  <a:pt x="170" y="67"/>
                </a:cubicBezTo>
                <a:cubicBezTo>
                  <a:pt x="170" y="67"/>
                  <a:pt x="170" y="67"/>
                  <a:pt x="170" y="67"/>
                </a:cubicBezTo>
                <a:cubicBezTo>
                  <a:pt x="170" y="67"/>
                  <a:pt x="170" y="67"/>
                  <a:pt x="170" y="67"/>
                </a:cubicBezTo>
                <a:cubicBezTo>
                  <a:pt x="170" y="66"/>
                  <a:pt x="170" y="65"/>
                  <a:pt x="170" y="65"/>
                </a:cubicBezTo>
                <a:cubicBezTo>
                  <a:pt x="170" y="64"/>
                  <a:pt x="170" y="64"/>
                  <a:pt x="170" y="64"/>
                </a:cubicBezTo>
                <a:cubicBezTo>
                  <a:pt x="170" y="63"/>
                  <a:pt x="170" y="63"/>
                  <a:pt x="170" y="63"/>
                </a:cubicBezTo>
                <a:cubicBezTo>
                  <a:pt x="170" y="62"/>
                  <a:pt x="169" y="62"/>
                  <a:pt x="169" y="62"/>
                </a:cubicBezTo>
                <a:cubicBezTo>
                  <a:pt x="169" y="61"/>
                  <a:pt x="169" y="61"/>
                  <a:pt x="169" y="61"/>
                </a:cubicBezTo>
                <a:cubicBezTo>
                  <a:pt x="169" y="60"/>
                  <a:pt x="169" y="60"/>
                  <a:pt x="169" y="59"/>
                </a:cubicBezTo>
                <a:cubicBezTo>
                  <a:pt x="168" y="59"/>
                  <a:pt x="168" y="58"/>
                  <a:pt x="168" y="58"/>
                </a:cubicBezTo>
                <a:cubicBezTo>
                  <a:pt x="168" y="57"/>
                  <a:pt x="168" y="57"/>
                  <a:pt x="168" y="57"/>
                </a:cubicBezTo>
                <a:cubicBezTo>
                  <a:pt x="168" y="56"/>
                  <a:pt x="167" y="56"/>
                  <a:pt x="167" y="55"/>
                </a:cubicBezTo>
                <a:cubicBezTo>
                  <a:pt x="166" y="54"/>
                  <a:pt x="166" y="54"/>
                  <a:pt x="166" y="53"/>
                </a:cubicBezTo>
                <a:cubicBezTo>
                  <a:pt x="165" y="52"/>
                  <a:pt x="165" y="52"/>
                  <a:pt x="164" y="51"/>
                </a:cubicBezTo>
                <a:cubicBezTo>
                  <a:pt x="164" y="50"/>
                  <a:pt x="164" y="50"/>
                  <a:pt x="164" y="50"/>
                </a:cubicBezTo>
                <a:cubicBezTo>
                  <a:pt x="163" y="50"/>
                  <a:pt x="163" y="49"/>
                  <a:pt x="163" y="49"/>
                </a:cubicBezTo>
                <a:cubicBezTo>
                  <a:pt x="162" y="48"/>
                  <a:pt x="162" y="48"/>
                  <a:pt x="162" y="48"/>
                </a:cubicBezTo>
                <a:cubicBezTo>
                  <a:pt x="161" y="47"/>
                  <a:pt x="160" y="46"/>
                  <a:pt x="159" y="46"/>
                </a:cubicBezTo>
                <a:cubicBezTo>
                  <a:pt x="158" y="45"/>
                  <a:pt x="157" y="44"/>
                  <a:pt x="156" y="44"/>
                </a:cubicBezTo>
                <a:cubicBezTo>
                  <a:pt x="155" y="44"/>
                  <a:pt x="155" y="43"/>
                  <a:pt x="154" y="43"/>
                </a:cubicBezTo>
                <a:cubicBezTo>
                  <a:pt x="153" y="42"/>
                  <a:pt x="152" y="42"/>
                  <a:pt x="150" y="41"/>
                </a:cubicBezTo>
                <a:cubicBezTo>
                  <a:pt x="149" y="41"/>
                  <a:pt x="149" y="41"/>
                  <a:pt x="149" y="41"/>
                </a:cubicBezTo>
                <a:cubicBezTo>
                  <a:pt x="148" y="41"/>
                  <a:pt x="148" y="41"/>
                  <a:pt x="148" y="41"/>
                </a:cubicBezTo>
                <a:cubicBezTo>
                  <a:pt x="147" y="41"/>
                  <a:pt x="147" y="41"/>
                  <a:pt x="147" y="41"/>
                </a:cubicBezTo>
                <a:cubicBezTo>
                  <a:pt x="146" y="41"/>
                  <a:pt x="146" y="41"/>
                  <a:pt x="146" y="41"/>
                </a:cubicBezTo>
                <a:cubicBezTo>
                  <a:pt x="145" y="40"/>
                  <a:pt x="145" y="40"/>
                  <a:pt x="145" y="40"/>
                </a:cubicBezTo>
                <a:cubicBezTo>
                  <a:pt x="145" y="40"/>
                  <a:pt x="145" y="40"/>
                  <a:pt x="145" y="40"/>
                </a:cubicBezTo>
                <a:cubicBezTo>
                  <a:pt x="144" y="40"/>
                  <a:pt x="144" y="40"/>
                  <a:pt x="144" y="40"/>
                </a:cubicBezTo>
                <a:cubicBezTo>
                  <a:pt x="143" y="40"/>
                  <a:pt x="142" y="40"/>
                  <a:pt x="141" y="40"/>
                </a:cubicBezTo>
                <a:cubicBezTo>
                  <a:pt x="140" y="40"/>
                  <a:pt x="140" y="40"/>
                  <a:pt x="140" y="40"/>
                </a:cubicBezTo>
                <a:cubicBezTo>
                  <a:pt x="139" y="41"/>
                  <a:pt x="139" y="41"/>
                  <a:pt x="139" y="41"/>
                </a:cubicBezTo>
                <a:cubicBezTo>
                  <a:pt x="139" y="41"/>
                  <a:pt x="139" y="41"/>
                  <a:pt x="139" y="41"/>
                </a:cubicBezTo>
                <a:cubicBezTo>
                  <a:pt x="138" y="41"/>
                  <a:pt x="138" y="41"/>
                  <a:pt x="138" y="41"/>
                </a:cubicBezTo>
                <a:cubicBezTo>
                  <a:pt x="138" y="41"/>
                  <a:pt x="138" y="41"/>
                  <a:pt x="138" y="41"/>
                </a:cubicBezTo>
                <a:cubicBezTo>
                  <a:pt x="137" y="41"/>
                  <a:pt x="137" y="41"/>
                  <a:pt x="136" y="41"/>
                </a:cubicBezTo>
                <a:cubicBezTo>
                  <a:pt x="136" y="41"/>
                  <a:pt x="135" y="41"/>
                  <a:pt x="135" y="41"/>
                </a:cubicBezTo>
                <a:cubicBezTo>
                  <a:pt x="134" y="42"/>
                  <a:pt x="134" y="42"/>
                  <a:pt x="134" y="42"/>
                </a:cubicBezTo>
                <a:cubicBezTo>
                  <a:pt x="133" y="42"/>
                  <a:pt x="133" y="42"/>
                  <a:pt x="133" y="42"/>
                </a:cubicBezTo>
                <a:cubicBezTo>
                  <a:pt x="133" y="42"/>
                  <a:pt x="132" y="42"/>
                  <a:pt x="132" y="42"/>
                </a:cubicBezTo>
                <a:cubicBezTo>
                  <a:pt x="131" y="43"/>
                  <a:pt x="131" y="43"/>
                  <a:pt x="130" y="43"/>
                </a:cubicBezTo>
                <a:cubicBezTo>
                  <a:pt x="129" y="44"/>
                  <a:pt x="128" y="44"/>
                  <a:pt x="127" y="45"/>
                </a:cubicBezTo>
                <a:cubicBezTo>
                  <a:pt x="127" y="45"/>
                  <a:pt x="126" y="46"/>
                  <a:pt x="125" y="46"/>
                </a:cubicBezTo>
                <a:cubicBezTo>
                  <a:pt x="124" y="47"/>
                  <a:pt x="123" y="48"/>
                  <a:pt x="122" y="49"/>
                </a:cubicBezTo>
                <a:cubicBezTo>
                  <a:pt x="122" y="50"/>
                  <a:pt x="122" y="50"/>
                  <a:pt x="122" y="50"/>
                </a:cubicBezTo>
                <a:cubicBezTo>
                  <a:pt x="121" y="50"/>
                  <a:pt x="121" y="50"/>
                  <a:pt x="121" y="50"/>
                </a:cubicBezTo>
                <a:cubicBezTo>
                  <a:pt x="121" y="51"/>
                  <a:pt x="121" y="51"/>
                  <a:pt x="121" y="51"/>
                </a:cubicBezTo>
                <a:cubicBezTo>
                  <a:pt x="120" y="52"/>
                  <a:pt x="119" y="53"/>
                  <a:pt x="119" y="54"/>
                </a:cubicBezTo>
                <a:cubicBezTo>
                  <a:pt x="119" y="54"/>
                  <a:pt x="118" y="55"/>
                  <a:pt x="118" y="56"/>
                </a:cubicBezTo>
                <a:cubicBezTo>
                  <a:pt x="117" y="56"/>
                  <a:pt x="117" y="57"/>
                  <a:pt x="117" y="58"/>
                </a:cubicBezTo>
                <a:cubicBezTo>
                  <a:pt x="117" y="59"/>
                  <a:pt x="116" y="59"/>
                  <a:pt x="116" y="59"/>
                </a:cubicBezTo>
                <a:cubicBezTo>
                  <a:pt x="116" y="60"/>
                  <a:pt x="116" y="60"/>
                  <a:pt x="116" y="61"/>
                </a:cubicBezTo>
                <a:cubicBezTo>
                  <a:pt x="116" y="62"/>
                  <a:pt x="116" y="62"/>
                  <a:pt x="116" y="62"/>
                </a:cubicBezTo>
                <a:cubicBezTo>
                  <a:pt x="115" y="63"/>
                  <a:pt x="115" y="63"/>
                  <a:pt x="115" y="63"/>
                </a:cubicBezTo>
                <a:cubicBezTo>
                  <a:pt x="115" y="64"/>
                  <a:pt x="115" y="64"/>
                  <a:pt x="115" y="64"/>
                </a:cubicBezTo>
                <a:cubicBezTo>
                  <a:pt x="115" y="64"/>
                  <a:pt x="115" y="64"/>
                  <a:pt x="115" y="64"/>
                </a:cubicBezTo>
                <a:cubicBezTo>
                  <a:pt x="115" y="65"/>
                  <a:pt x="115" y="65"/>
                  <a:pt x="115" y="65"/>
                </a:cubicBezTo>
                <a:cubicBezTo>
                  <a:pt x="115" y="66"/>
                  <a:pt x="115" y="67"/>
                  <a:pt x="115" y="68"/>
                </a:cubicBezTo>
                <a:cubicBezTo>
                  <a:pt x="115" y="68"/>
                  <a:pt x="115" y="69"/>
                  <a:pt x="115" y="70"/>
                </a:cubicBezTo>
                <a:cubicBezTo>
                  <a:pt x="115" y="71"/>
                  <a:pt x="115" y="71"/>
                  <a:pt x="115" y="71"/>
                </a:cubicBezTo>
                <a:cubicBezTo>
                  <a:pt x="115" y="71"/>
                  <a:pt x="115" y="71"/>
                  <a:pt x="115" y="71"/>
                </a:cubicBezTo>
                <a:cubicBezTo>
                  <a:pt x="115" y="71"/>
                  <a:pt x="115" y="71"/>
                  <a:pt x="115" y="71"/>
                </a:cubicBezTo>
                <a:cubicBezTo>
                  <a:pt x="115" y="72"/>
                  <a:pt x="115" y="72"/>
                  <a:pt x="115" y="72"/>
                </a:cubicBezTo>
                <a:cubicBezTo>
                  <a:pt x="115" y="73"/>
                  <a:pt x="115" y="73"/>
                  <a:pt x="115" y="73"/>
                </a:cubicBezTo>
                <a:cubicBezTo>
                  <a:pt x="115" y="73"/>
                  <a:pt x="116" y="74"/>
                  <a:pt x="116" y="74"/>
                </a:cubicBezTo>
                <a:cubicBezTo>
                  <a:pt x="116" y="74"/>
                  <a:pt x="116" y="75"/>
                  <a:pt x="116" y="75"/>
                </a:cubicBezTo>
                <a:cubicBezTo>
                  <a:pt x="116" y="76"/>
                  <a:pt x="116" y="76"/>
                  <a:pt x="116" y="76"/>
                </a:cubicBezTo>
                <a:cubicBezTo>
                  <a:pt x="117" y="77"/>
                  <a:pt x="117" y="77"/>
                  <a:pt x="117" y="77"/>
                </a:cubicBezTo>
                <a:cubicBezTo>
                  <a:pt x="117" y="78"/>
                  <a:pt x="117" y="78"/>
                  <a:pt x="117" y="79"/>
                </a:cubicBezTo>
                <a:cubicBezTo>
                  <a:pt x="117" y="79"/>
                  <a:pt x="118" y="80"/>
                  <a:pt x="118" y="81"/>
                </a:cubicBezTo>
                <a:cubicBezTo>
                  <a:pt x="119" y="82"/>
                  <a:pt x="119" y="82"/>
                  <a:pt x="120" y="83"/>
                </a:cubicBezTo>
                <a:cubicBezTo>
                  <a:pt x="120" y="84"/>
                  <a:pt x="120" y="84"/>
                  <a:pt x="121" y="85"/>
                </a:cubicBezTo>
                <a:cubicBezTo>
                  <a:pt x="122" y="86"/>
                  <a:pt x="122" y="87"/>
                  <a:pt x="123" y="87"/>
                </a:cubicBezTo>
                <a:cubicBezTo>
                  <a:pt x="123" y="88"/>
                  <a:pt x="123" y="88"/>
                  <a:pt x="123" y="88"/>
                </a:cubicBezTo>
                <a:cubicBezTo>
                  <a:pt x="124" y="89"/>
                  <a:pt x="125" y="89"/>
                  <a:pt x="126" y="90"/>
                </a:cubicBezTo>
                <a:cubicBezTo>
                  <a:pt x="127" y="91"/>
                  <a:pt x="128" y="91"/>
                  <a:pt x="129" y="92"/>
                </a:cubicBezTo>
                <a:cubicBezTo>
                  <a:pt x="129" y="92"/>
                  <a:pt x="130" y="93"/>
                  <a:pt x="131" y="93"/>
                </a:cubicBezTo>
                <a:cubicBezTo>
                  <a:pt x="132" y="93"/>
                  <a:pt x="132" y="93"/>
                  <a:pt x="133" y="94"/>
                </a:cubicBezTo>
                <a:cubicBezTo>
                  <a:pt x="134" y="94"/>
                  <a:pt x="134" y="94"/>
                  <a:pt x="135" y="94"/>
                </a:cubicBezTo>
                <a:cubicBezTo>
                  <a:pt x="135" y="94"/>
                  <a:pt x="135" y="94"/>
                  <a:pt x="135" y="94"/>
                </a:cubicBezTo>
                <a:cubicBezTo>
                  <a:pt x="136" y="95"/>
                  <a:pt x="136" y="95"/>
                  <a:pt x="136" y="95"/>
                </a:cubicBezTo>
                <a:cubicBezTo>
                  <a:pt x="137" y="95"/>
                  <a:pt x="137" y="95"/>
                  <a:pt x="138" y="95"/>
                </a:cubicBezTo>
                <a:cubicBezTo>
                  <a:pt x="139" y="95"/>
                  <a:pt x="139" y="95"/>
                  <a:pt x="139" y="95"/>
                </a:cubicBezTo>
                <a:cubicBezTo>
                  <a:pt x="139" y="95"/>
                  <a:pt x="139" y="95"/>
                  <a:pt x="139" y="95"/>
                </a:cubicBezTo>
                <a:cubicBezTo>
                  <a:pt x="140" y="95"/>
                  <a:pt x="140" y="95"/>
                  <a:pt x="140" y="95"/>
                </a:cubicBezTo>
                <a:cubicBezTo>
                  <a:pt x="140" y="95"/>
                  <a:pt x="140" y="95"/>
                  <a:pt x="140" y="95"/>
                </a:cubicBezTo>
                <a:cubicBezTo>
                  <a:pt x="141" y="95"/>
                  <a:pt x="141" y="95"/>
                  <a:pt x="141" y="95"/>
                </a:cubicBezTo>
                <a:cubicBezTo>
                  <a:pt x="142" y="95"/>
                  <a:pt x="142" y="95"/>
                  <a:pt x="142" y="95"/>
                </a:cubicBezTo>
                <a:cubicBezTo>
                  <a:pt x="142" y="95"/>
                  <a:pt x="143" y="95"/>
                  <a:pt x="144" y="95"/>
                </a:cubicBezTo>
                <a:cubicBezTo>
                  <a:pt x="144" y="95"/>
                  <a:pt x="144" y="95"/>
                  <a:pt x="144" y="95"/>
                </a:cubicBezTo>
                <a:cubicBezTo>
                  <a:pt x="145" y="95"/>
                  <a:pt x="145" y="95"/>
                  <a:pt x="145" y="95"/>
                </a:cubicBezTo>
                <a:cubicBezTo>
                  <a:pt x="145" y="95"/>
                  <a:pt x="146" y="95"/>
                  <a:pt x="146" y="95"/>
                </a:cubicBezTo>
                <a:cubicBezTo>
                  <a:pt x="147" y="95"/>
                  <a:pt x="147" y="95"/>
                  <a:pt x="147" y="95"/>
                </a:cubicBezTo>
                <a:cubicBezTo>
                  <a:pt x="147" y="95"/>
                  <a:pt x="147" y="95"/>
                  <a:pt x="147" y="95"/>
                </a:cubicBezTo>
                <a:cubicBezTo>
                  <a:pt x="148" y="95"/>
                  <a:pt x="148" y="95"/>
                  <a:pt x="148" y="95"/>
                </a:cubicBezTo>
                <a:cubicBezTo>
                  <a:pt x="148" y="95"/>
                  <a:pt x="148" y="95"/>
                  <a:pt x="149" y="95"/>
                </a:cubicBezTo>
                <a:close/>
                <a:moveTo>
                  <a:pt x="161" y="83"/>
                </a:moveTo>
                <a:cubicBezTo>
                  <a:pt x="161" y="83"/>
                  <a:pt x="161" y="83"/>
                  <a:pt x="161" y="83"/>
                </a:cubicBezTo>
                <a:cubicBezTo>
                  <a:pt x="161" y="83"/>
                  <a:pt x="161" y="83"/>
                  <a:pt x="161" y="83"/>
                </a:cubicBezTo>
                <a:cubicBezTo>
                  <a:pt x="161" y="83"/>
                  <a:pt x="161" y="83"/>
                  <a:pt x="161" y="83"/>
                </a:cubicBezTo>
                <a:cubicBezTo>
                  <a:pt x="161" y="83"/>
                  <a:pt x="161" y="83"/>
                  <a:pt x="161" y="83"/>
                </a:cubicBezTo>
                <a:close/>
                <a:moveTo>
                  <a:pt x="161" y="83"/>
                </a:moveTo>
                <a:cubicBezTo>
                  <a:pt x="161" y="83"/>
                  <a:pt x="161" y="83"/>
                  <a:pt x="161" y="83"/>
                </a:cubicBezTo>
                <a:cubicBezTo>
                  <a:pt x="161" y="83"/>
                  <a:pt x="161" y="83"/>
                  <a:pt x="161" y="83"/>
                </a:cubicBezTo>
                <a:cubicBezTo>
                  <a:pt x="161" y="83"/>
                  <a:pt x="161" y="83"/>
                  <a:pt x="161" y="83"/>
                </a:cubicBezTo>
                <a:cubicBezTo>
                  <a:pt x="162" y="83"/>
                  <a:pt x="162" y="83"/>
                  <a:pt x="162" y="83"/>
                </a:cubicBezTo>
                <a:lnTo>
                  <a:pt x="161" y="83"/>
                </a:lnTo>
                <a:close/>
                <a:moveTo>
                  <a:pt x="162" y="82"/>
                </a:moveTo>
                <a:cubicBezTo>
                  <a:pt x="162" y="82"/>
                  <a:pt x="162" y="82"/>
                  <a:pt x="162" y="82"/>
                </a:cubicBezTo>
                <a:cubicBezTo>
                  <a:pt x="162" y="82"/>
                  <a:pt x="162" y="82"/>
                  <a:pt x="162" y="82"/>
                </a:cubicBezTo>
                <a:cubicBezTo>
                  <a:pt x="162" y="82"/>
                  <a:pt x="162" y="82"/>
                  <a:pt x="162" y="82"/>
                </a:cubicBezTo>
                <a:cubicBezTo>
                  <a:pt x="162" y="82"/>
                  <a:pt x="162" y="82"/>
                  <a:pt x="162" y="82"/>
                </a:cubicBezTo>
                <a:close/>
                <a:moveTo>
                  <a:pt x="163" y="80"/>
                </a:moveTo>
                <a:cubicBezTo>
                  <a:pt x="163" y="80"/>
                  <a:pt x="163" y="81"/>
                  <a:pt x="162" y="81"/>
                </a:cubicBezTo>
                <a:cubicBezTo>
                  <a:pt x="162" y="82"/>
                  <a:pt x="162" y="82"/>
                  <a:pt x="162" y="82"/>
                </a:cubicBezTo>
                <a:cubicBezTo>
                  <a:pt x="162" y="81"/>
                  <a:pt x="162" y="81"/>
                  <a:pt x="162" y="81"/>
                </a:cubicBezTo>
                <a:cubicBezTo>
                  <a:pt x="162" y="81"/>
                  <a:pt x="161" y="81"/>
                  <a:pt x="161" y="82"/>
                </a:cubicBezTo>
                <a:cubicBezTo>
                  <a:pt x="160" y="82"/>
                  <a:pt x="159" y="82"/>
                  <a:pt x="158" y="82"/>
                </a:cubicBezTo>
                <a:cubicBezTo>
                  <a:pt x="158" y="82"/>
                  <a:pt x="157" y="82"/>
                  <a:pt x="157" y="82"/>
                </a:cubicBezTo>
                <a:cubicBezTo>
                  <a:pt x="157" y="82"/>
                  <a:pt x="156" y="82"/>
                  <a:pt x="155" y="82"/>
                </a:cubicBezTo>
                <a:cubicBezTo>
                  <a:pt x="155" y="82"/>
                  <a:pt x="155" y="82"/>
                  <a:pt x="155" y="82"/>
                </a:cubicBezTo>
                <a:cubicBezTo>
                  <a:pt x="155" y="81"/>
                  <a:pt x="155" y="81"/>
                  <a:pt x="155" y="81"/>
                </a:cubicBezTo>
                <a:cubicBezTo>
                  <a:pt x="154" y="81"/>
                  <a:pt x="154" y="81"/>
                  <a:pt x="154" y="81"/>
                </a:cubicBezTo>
                <a:cubicBezTo>
                  <a:pt x="153" y="81"/>
                  <a:pt x="153" y="81"/>
                  <a:pt x="153" y="81"/>
                </a:cubicBezTo>
                <a:cubicBezTo>
                  <a:pt x="153" y="81"/>
                  <a:pt x="153" y="81"/>
                  <a:pt x="153" y="81"/>
                </a:cubicBezTo>
                <a:cubicBezTo>
                  <a:pt x="152" y="81"/>
                  <a:pt x="152" y="81"/>
                  <a:pt x="152" y="81"/>
                </a:cubicBezTo>
                <a:cubicBezTo>
                  <a:pt x="151" y="81"/>
                  <a:pt x="151" y="81"/>
                  <a:pt x="151" y="81"/>
                </a:cubicBezTo>
                <a:cubicBezTo>
                  <a:pt x="150" y="80"/>
                  <a:pt x="150" y="80"/>
                  <a:pt x="150" y="80"/>
                </a:cubicBezTo>
                <a:cubicBezTo>
                  <a:pt x="150" y="79"/>
                  <a:pt x="150" y="78"/>
                  <a:pt x="149" y="78"/>
                </a:cubicBezTo>
                <a:cubicBezTo>
                  <a:pt x="148" y="77"/>
                  <a:pt x="148" y="77"/>
                  <a:pt x="147" y="77"/>
                </a:cubicBezTo>
                <a:cubicBezTo>
                  <a:pt x="146" y="77"/>
                  <a:pt x="146" y="77"/>
                  <a:pt x="145" y="77"/>
                </a:cubicBezTo>
                <a:cubicBezTo>
                  <a:pt x="145" y="77"/>
                  <a:pt x="145" y="77"/>
                  <a:pt x="145" y="77"/>
                </a:cubicBezTo>
                <a:cubicBezTo>
                  <a:pt x="144" y="77"/>
                  <a:pt x="144" y="77"/>
                  <a:pt x="143" y="78"/>
                </a:cubicBezTo>
                <a:cubicBezTo>
                  <a:pt x="141" y="76"/>
                  <a:pt x="138" y="74"/>
                  <a:pt x="136" y="72"/>
                </a:cubicBezTo>
                <a:cubicBezTo>
                  <a:pt x="136" y="72"/>
                  <a:pt x="136" y="71"/>
                  <a:pt x="136" y="70"/>
                </a:cubicBezTo>
                <a:cubicBezTo>
                  <a:pt x="136" y="70"/>
                  <a:pt x="137" y="69"/>
                  <a:pt x="137" y="69"/>
                </a:cubicBezTo>
                <a:cubicBezTo>
                  <a:pt x="137" y="68"/>
                  <a:pt x="137" y="67"/>
                  <a:pt x="136" y="67"/>
                </a:cubicBezTo>
                <a:cubicBezTo>
                  <a:pt x="136" y="66"/>
                  <a:pt x="136" y="65"/>
                  <a:pt x="136" y="65"/>
                </a:cubicBezTo>
                <a:cubicBezTo>
                  <a:pt x="136" y="64"/>
                  <a:pt x="137" y="64"/>
                  <a:pt x="138" y="63"/>
                </a:cubicBezTo>
                <a:cubicBezTo>
                  <a:pt x="138" y="63"/>
                  <a:pt x="139" y="62"/>
                  <a:pt x="139" y="62"/>
                </a:cubicBezTo>
                <a:cubicBezTo>
                  <a:pt x="140" y="61"/>
                  <a:pt x="140" y="61"/>
                  <a:pt x="140" y="61"/>
                </a:cubicBezTo>
                <a:cubicBezTo>
                  <a:pt x="142" y="60"/>
                  <a:pt x="142" y="60"/>
                  <a:pt x="142" y="60"/>
                </a:cubicBezTo>
                <a:cubicBezTo>
                  <a:pt x="142" y="60"/>
                  <a:pt x="142" y="59"/>
                  <a:pt x="143" y="59"/>
                </a:cubicBezTo>
                <a:cubicBezTo>
                  <a:pt x="143" y="59"/>
                  <a:pt x="144" y="60"/>
                  <a:pt x="144" y="60"/>
                </a:cubicBezTo>
                <a:cubicBezTo>
                  <a:pt x="145" y="61"/>
                  <a:pt x="146" y="61"/>
                  <a:pt x="146" y="62"/>
                </a:cubicBezTo>
                <a:cubicBezTo>
                  <a:pt x="147" y="62"/>
                  <a:pt x="147" y="63"/>
                  <a:pt x="148" y="63"/>
                </a:cubicBezTo>
                <a:cubicBezTo>
                  <a:pt x="148" y="64"/>
                  <a:pt x="148" y="64"/>
                  <a:pt x="148" y="64"/>
                </a:cubicBezTo>
                <a:cubicBezTo>
                  <a:pt x="149" y="64"/>
                  <a:pt x="150" y="65"/>
                  <a:pt x="150" y="65"/>
                </a:cubicBezTo>
                <a:cubicBezTo>
                  <a:pt x="151" y="65"/>
                  <a:pt x="151" y="66"/>
                  <a:pt x="151" y="66"/>
                </a:cubicBezTo>
                <a:cubicBezTo>
                  <a:pt x="152" y="67"/>
                  <a:pt x="152" y="67"/>
                  <a:pt x="152" y="67"/>
                </a:cubicBezTo>
                <a:cubicBezTo>
                  <a:pt x="152" y="68"/>
                  <a:pt x="151" y="69"/>
                  <a:pt x="152" y="71"/>
                </a:cubicBezTo>
                <a:cubicBezTo>
                  <a:pt x="152" y="72"/>
                  <a:pt x="153" y="73"/>
                  <a:pt x="154" y="73"/>
                </a:cubicBezTo>
                <a:cubicBezTo>
                  <a:pt x="156" y="74"/>
                  <a:pt x="159" y="74"/>
                  <a:pt x="160" y="73"/>
                </a:cubicBezTo>
                <a:cubicBezTo>
                  <a:pt x="160" y="73"/>
                  <a:pt x="161" y="73"/>
                  <a:pt x="161" y="73"/>
                </a:cubicBezTo>
                <a:cubicBezTo>
                  <a:pt x="161" y="73"/>
                  <a:pt x="162" y="74"/>
                  <a:pt x="163" y="74"/>
                </a:cubicBezTo>
                <a:cubicBezTo>
                  <a:pt x="163" y="75"/>
                  <a:pt x="164" y="75"/>
                  <a:pt x="165" y="76"/>
                </a:cubicBezTo>
                <a:cubicBezTo>
                  <a:pt x="165" y="77"/>
                  <a:pt x="164" y="78"/>
                  <a:pt x="163" y="80"/>
                </a:cubicBezTo>
                <a:close/>
                <a:moveTo>
                  <a:pt x="162" y="54"/>
                </a:moveTo>
                <a:cubicBezTo>
                  <a:pt x="162" y="54"/>
                  <a:pt x="163" y="55"/>
                  <a:pt x="163" y="55"/>
                </a:cubicBezTo>
                <a:cubicBezTo>
                  <a:pt x="163" y="56"/>
                  <a:pt x="164" y="57"/>
                  <a:pt x="164" y="58"/>
                </a:cubicBezTo>
                <a:cubicBezTo>
                  <a:pt x="165" y="58"/>
                  <a:pt x="165" y="59"/>
                  <a:pt x="165" y="60"/>
                </a:cubicBezTo>
                <a:cubicBezTo>
                  <a:pt x="165" y="61"/>
                  <a:pt x="166" y="61"/>
                  <a:pt x="166" y="62"/>
                </a:cubicBezTo>
                <a:cubicBezTo>
                  <a:pt x="166" y="62"/>
                  <a:pt x="166" y="62"/>
                  <a:pt x="166" y="62"/>
                </a:cubicBezTo>
                <a:cubicBezTo>
                  <a:pt x="166" y="63"/>
                  <a:pt x="166" y="64"/>
                  <a:pt x="166" y="64"/>
                </a:cubicBezTo>
                <a:cubicBezTo>
                  <a:pt x="166" y="64"/>
                  <a:pt x="166" y="64"/>
                  <a:pt x="166" y="64"/>
                </a:cubicBezTo>
                <a:cubicBezTo>
                  <a:pt x="166" y="65"/>
                  <a:pt x="166" y="65"/>
                  <a:pt x="166" y="66"/>
                </a:cubicBezTo>
                <a:cubicBezTo>
                  <a:pt x="167" y="66"/>
                  <a:pt x="166" y="67"/>
                  <a:pt x="167" y="68"/>
                </a:cubicBezTo>
                <a:cubicBezTo>
                  <a:pt x="167" y="68"/>
                  <a:pt x="167" y="69"/>
                  <a:pt x="167" y="70"/>
                </a:cubicBezTo>
                <a:cubicBezTo>
                  <a:pt x="166" y="70"/>
                  <a:pt x="166" y="70"/>
                  <a:pt x="166" y="70"/>
                </a:cubicBezTo>
                <a:cubicBezTo>
                  <a:pt x="166" y="71"/>
                  <a:pt x="166" y="71"/>
                  <a:pt x="166" y="71"/>
                </a:cubicBezTo>
                <a:cubicBezTo>
                  <a:pt x="166" y="72"/>
                  <a:pt x="166" y="72"/>
                  <a:pt x="166" y="72"/>
                </a:cubicBezTo>
                <a:cubicBezTo>
                  <a:pt x="166" y="72"/>
                  <a:pt x="166" y="73"/>
                  <a:pt x="166" y="74"/>
                </a:cubicBezTo>
                <a:cubicBezTo>
                  <a:pt x="166" y="74"/>
                  <a:pt x="166" y="74"/>
                  <a:pt x="166" y="74"/>
                </a:cubicBezTo>
                <a:cubicBezTo>
                  <a:pt x="164" y="73"/>
                  <a:pt x="163" y="72"/>
                  <a:pt x="162" y="71"/>
                </a:cubicBezTo>
                <a:cubicBezTo>
                  <a:pt x="162" y="70"/>
                  <a:pt x="162" y="69"/>
                  <a:pt x="162" y="68"/>
                </a:cubicBezTo>
                <a:cubicBezTo>
                  <a:pt x="162" y="68"/>
                  <a:pt x="162" y="68"/>
                  <a:pt x="162" y="68"/>
                </a:cubicBezTo>
                <a:cubicBezTo>
                  <a:pt x="162" y="68"/>
                  <a:pt x="162" y="67"/>
                  <a:pt x="162" y="67"/>
                </a:cubicBezTo>
                <a:cubicBezTo>
                  <a:pt x="161" y="67"/>
                  <a:pt x="161" y="66"/>
                  <a:pt x="161" y="66"/>
                </a:cubicBezTo>
                <a:cubicBezTo>
                  <a:pt x="160" y="65"/>
                  <a:pt x="160" y="65"/>
                  <a:pt x="160" y="65"/>
                </a:cubicBezTo>
                <a:cubicBezTo>
                  <a:pt x="159" y="64"/>
                  <a:pt x="159" y="64"/>
                  <a:pt x="158" y="64"/>
                </a:cubicBezTo>
                <a:cubicBezTo>
                  <a:pt x="158" y="64"/>
                  <a:pt x="157" y="64"/>
                  <a:pt x="157" y="64"/>
                </a:cubicBezTo>
                <a:cubicBezTo>
                  <a:pt x="156" y="64"/>
                  <a:pt x="156" y="64"/>
                  <a:pt x="155" y="64"/>
                </a:cubicBezTo>
                <a:cubicBezTo>
                  <a:pt x="155" y="64"/>
                  <a:pt x="155" y="64"/>
                  <a:pt x="154" y="64"/>
                </a:cubicBezTo>
                <a:cubicBezTo>
                  <a:pt x="154" y="64"/>
                  <a:pt x="153" y="64"/>
                  <a:pt x="153" y="63"/>
                </a:cubicBezTo>
                <a:cubicBezTo>
                  <a:pt x="152" y="63"/>
                  <a:pt x="152" y="62"/>
                  <a:pt x="151" y="61"/>
                </a:cubicBezTo>
                <a:cubicBezTo>
                  <a:pt x="150" y="61"/>
                  <a:pt x="150" y="60"/>
                  <a:pt x="149" y="60"/>
                </a:cubicBezTo>
                <a:cubicBezTo>
                  <a:pt x="148" y="59"/>
                  <a:pt x="147" y="58"/>
                  <a:pt x="146" y="57"/>
                </a:cubicBezTo>
                <a:cubicBezTo>
                  <a:pt x="146" y="57"/>
                  <a:pt x="146" y="57"/>
                  <a:pt x="146" y="57"/>
                </a:cubicBezTo>
                <a:cubicBezTo>
                  <a:pt x="147" y="57"/>
                  <a:pt x="147" y="56"/>
                  <a:pt x="148" y="56"/>
                </a:cubicBezTo>
                <a:cubicBezTo>
                  <a:pt x="148" y="56"/>
                  <a:pt x="149" y="56"/>
                  <a:pt x="149" y="55"/>
                </a:cubicBezTo>
                <a:cubicBezTo>
                  <a:pt x="150" y="55"/>
                  <a:pt x="150" y="55"/>
                  <a:pt x="151" y="55"/>
                </a:cubicBezTo>
                <a:cubicBezTo>
                  <a:pt x="151" y="55"/>
                  <a:pt x="152" y="54"/>
                  <a:pt x="153" y="54"/>
                </a:cubicBezTo>
                <a:cubicBezTo>
                  <a:pt x="154" y="54"/>
                  <a:pt x="155" y="54"/>
                  <a:pt x="155" y="53"/>
                </a:cubicBezTo>
                <a:cubicBezTo>
                  <a:pt x="156" y="53"/>
                  <a:pt x="156" y="53"/>
                  <a:pt x="156" y="53"/>
                </a:cubicBezTo>
                <a:cubicBezTo>
                  <a:pt x="156" y="53"/>
                  <a:pt x="157" y="53"/>
                  <a:pt x="157" y="53"/>
                </a:cubicBezTo>
                <a:cubicBezTo>
                  <a:pt x="157" y="53"/>
                  <a:pt x="157" y="53"/>
                  <a:pt x="157" y="53"/>
                </a:cubicBezTo>
                <a:cubicBezTo>
                  <a:pt x="157" y="53"/>
                  <a:pt x="157" y="53"/>
                  <a:pt x="157" y="53"/>
                </a:cubicBezTo>
                <a:cubicBezTo>
                  <a:pt x="158" y="53"/>
                  <a:pt x="158" y="53"/>
                  <a:pt x="158" y="53"/>
                </a:cubicBezTo>
                <a:cubicBezTo>
                  <a:pt x="158" y="53"/>
                  <a:pt x="159" y="53"/>
                  <a:pt x="160" y="53"/>
                </a:cubicBezTo>
                <a:cubicBezTo>
                  <a:pt x="160" y="53"/>
                  <a:pt x="160" y="53"/>
                  <a:pt x="160" y="53"/>
                </a:cubicBezTo>
                <a:cubicBezTo>
                  <a:pt x="161" y="53"/>
                  <a:pt x="161" y="53"/>
                  <a:pt x="161" y="53"/>
                </a:cubicBezTo>
                <a:cubicBezTo>
                  <a:pt x="161" y="53"/>
                  <a:pt x="161" y="53"/>
                  <a:pt x="161" y="53"/>
                </a:cubicBezTo>
                <a:cubicBezTo>
                  <a:pt x="161" y="53"/>
                  <a:pt x="161" y="53"/>
                  <a:pt x="161" y="53"/>
                </a:cubicBezTo>
                <a:cubicBezTo>
                  <a:pt x="161" y="53"/>
                  <a:pt x="161" y="53"/>
                  <a:pt x="161" y="53"/>
                </a:cubicBezTo>
                <a:lnTo>
                  <a:pt x="162" y="54"/>
                </a:lnTo>
                <a:close/>
                <a:moveTo>
                  <a:pt x="159" y="51"/>
                </a:moveTo>
                <a:cubicBezTo>
                  <a:pt x="159" y="51"/>
                  <a:pt x="159" y="51"/>
                  <a:pt x="159" y="51"/>
                </a:cubicBezTo>
                <a:cubicBezTo>
                  <a:pt x="159" y="51"/>
                  <a:pt x="159" y="51"/>
                  <a:pt x="159" y="51"/>
                </a:cubicBezTo>
                <a:cubicBezTo>
                  <a:pt x="159" y="50"/>
                  <a:pt x="159" y="50"/>
                  <a:pt x="159" y="50"/>
                </a:cubicBezTo>
                <a:lnTo>
                  <a:pt x="159" y="51"/>
                </a:lnTo>
                <a:close/>
                <a:moveTo>
                  <a:pt x="159" y="50"/>
                </a:moveTo>
                <a:cubicBezTo>
                  <a:pt x="159" y="50"/>
                  <a:pt x="159" y="50"/>
                  <a:pt x="159" y="50"/>
                </a:cubicBezTo>
                <a:cubicBezTo>
                  <a:pt x="159" y="50"/>
                  <a:pt x="159" y="50"/>
                  <a:pt x="159" y="50"/>
                </a:cubicBezTo>
                <a:cubicBezTo>
                  <a:pt x="159" y="50"/>
                  <a:pt x="159" y="50"/>
                  <a:pt x="159" y="50"/>
                </a:cubicBezTo>
                <a:close/>
                <a:moveTo>
                  <a:pt x="158" y="50"/>
                </a:moveTo>
                <a:cubicBezTo>
                  <a:pt x="158" y="50"/>
                  <a:pt x="158" y="50"/>
                  <a:pt x="158" y="50"/>
                </a:cubicBezTo>
                <a:cubicBezTo>
                  <a:pt x="158" y="50"/>
                  <a:pt x="158" y="50"/>
                  <a:pt x="158" y="50"/>
                </a:cubicBezTo>
                <a:cubicBezTo>
                  <a:pt x="158" y="50"/>
                  <a:pt x="158" y="50"/>
                  <a:pt x="158" y="50"/>
                </a:cubicBezTo>
                <a:close/>
                <a:moveTo>
                  <a:pt x="136" y="45"/>
                </a:moveTo>
                <a:cubicBezTo>
                  <a:pt x="136" y="45"/>
                  <a:pt x="137" y="44"/>
                  <a:pt x="137" y="44"/>
                </a:cubicBezTo>
                <a:cubicBezTo>
                  <a:pt x="138" y="44"/>
                  <a:pt x="138" y="44"/>
                  <a:pt x="138" y="44"/>
                </a:cubicBezTo>
                <a:cubicBezTo>
                  <a:pt x="139" y="44"/>
                  <a:pt x="139" y="44"/>
                  <a:pt x="139" y="44"/>
                </a:cubicBezTo>
                <a:cubicBezTo>
                  <a:pt x="139" y="44"/>
                  <a:pt x="139" y="44"/>
                  <a:pt x="139" y="44"/>
                </a:cubicBezTo>
                <a:cubicBezTo>
                  <a:pt x="140" y="44"/>
                  <a:pt x="140" y="44"/>
                  <a:pt x="140" y="44"/>
                </a:cubicBezTo>
                <a:cubicBezTo>
                  <a:pt x="140" y="44"/>
                  <a:pt x="140" y="44"/>
                  <a:pt x="140" y="44"/>
                </a:cubicBezTo>
                <a:cubicBezTo>
                  <a:pt x="141" y="44"/>
                  <a:pt x="143" y="44"/>
                  <a:pt x="144" y="44"/>
                </a:cubicBezTo>
                <a:cubicBezTo>
                  <a:pt x="144" y="44"/>
                  <a:pt x="145" y="44"/>
                  <a:pt x="145" y="44"/>
                </a:cubicBezTo>
                <a:cubicBezTo>
                  <a:pt x="146" y="44"/>
                  <a:pt x="146" y="44"/>
                  <a:pt x="146" y="44"/>
                </a:cubicBezTo>
                <a:cubicBezTo>
                  <a:pt x="146" y="44"/>
                  <a:pt x="146" y="44"/>
                  <a:pt x="146" y="44"/>
                </a:cubicBezTo>
                <a:cubicBezTo>
                  <a:pt x="147" y="44"/>
                  <a:pt x="147" y="44"/>
                  <a:pt x="147" y="44"/>
                </a:cubicBezTo>
                <a:cubicBezTo>
                  <a:pt x="148" y="44"/>
                  <a:pt x="148" y="44"/>
                  <a:pt x="148" y="44"/>
                </a:cubicBezTo>
                <a:cubicBezTo>
                  <a:pt x="149" y="45"/>
                  <a:pt x="149" y="45"/>
                  <a:pt x="149" y="45"/>
                </a:cubicBezTo>
                <a:cubicBezTo>
                  <a:pt x="149" y="45"/>
                  <a:pt x="150" y="45"/>
                  <a:pt x="150" y="45"/>
                </a:cubicBezTo>
                <a:cubicBezTo>
                  <a:pt x="151" y="45"/>
                  <a:pt x="151" y="45"/>
                  <a:pt x="151" y="45"/>
                </a:cubicBezTo>
                <a:cubicBezTo>
                  <a:pt x="152" y="46"/>
                  <a:pt x="152" y="46"/>
                  <a:pt x="153" y="46"/>
                </a:cubicBezTo>
                <a:cubicBezTo>
                  <a:pt x="153" y="46"/>
                  <a:pt x="154" y="47"/>
                  <a:pt x="155" y="47"/>
                </a:cubicBezTo>
                <a:cubicBezTo>
                  <a:pt x="155" y="47"/>
                  <a:pt x="156" y="48"/>
                  <a:pt x="157" y="49"/>
                </a:cubicBezTo>
                <a:cubicBezTo>
                  <a:pt x="158" y="49"/>
                  <a:pt x="158" y="49"/>
                  <a:pt x="158" y="49"/>
                </a:cubicBezTo>
                <a:cubicBezTo>
                  <a:pt x="157" y="49"/>
                  <a:pt x="157" y="49"/>
                  <a:pt x="157" y="49"/>
                </a:cubicBezTo>
                <a:cubicBezTo>
                  <a:pt x="157" y="49"/>
                  <a:pt x="156" y="49"/>
                  <a:pt x="155" y="49"/>
                </a:cubicBezTo>
                <a:cubicBezTo>
                  <a:pt x="155" y="49"/>
                  <a:pt x="154" y="49"/>
                  <a:pt x="154" y="49"/>
                </a:cubicBezTo>
                <a:cubicBezTo>
                  <a:pt x="153" y="49"/>
                  <a:pt x="153" y="49"/>
                  <a:pt x="153" y="49"/>
                </a:cubicBezTo>
                <a:cubicBezTo>
                  <a:pt x="152" y="49"/>
                  <a:pt x="152" y="49"/>
                  <a:pt x="152" y="49"/>
                </a:cubicBezTo>
                <a:cubicBezTo>
                  <a:pt x="152" y="49"/>
                  <a:pt x="152" y="49"/>
                  <a:pt x="152" y="49"/>
                </a:cubicBezTo>
                <a:cubicBezTo>
                  <a:pt x="151" y="49"/>
                  <a:pt x="151" y="49"/>
                  <a:pt x="150" y="49"/>
                </a:cubicBezTo>
                <a:cubicBezTo>
                  <a:pt x="150" y="50"/>
                  <a:pt x="150" y="50"/>
                  <a:pt x="149" y="50"/>
                </a:cubicBezTo>
                <a:cubicBezTo>
                  <a:pt x="149" y="50"/>
                  <a:pt x="148" y="50"/>
                  <a:pt x="148" y="50"/>
                </a:cubicBezTo>
                <a:cubicBezTo>
                  <a:pt x="147" y="50"/>
                  <a:pt x="146" y="51"/>
                  <a:pt x="145" y="51"/>
                </a:cubicBezTo>
                <a:cubicBezTo>
                  <a:pt x="144" y="51"/>
                  <a:pt x="143" y="52"/>
                  <a:pt x="142" y="52"/>
                </a:cubicBezTo>
                <a:cubicBezTo>
                  <a:pt x="142" y="52"/>
                  <a:pt x="142" y="52"/>
                  <a:pt x="142" y="52"/>
                </a:cubicBezTo>
                <a:cubicBezTo>
                  <a:pt x="141" y="52"/>
                  <a:pt x="141" y="52"/>
                  <a:pt x="141" y="52"/>
                </a:cubicBezTo>
                <a:cubicBezTo>
                  <a:pt x="141" y="52"/>
                  <a:pt x="141" y="52"/>
                  <a:pt x="141" y="52"/>
                </a:cubicBezTo>
                <a:cubicBezTo>
                  <a:pt x="141" y="51"/>
                  <a:pt x="140" y="51"/>
                  <a:pt x="140" y="51"/>
                </a:cubicBezTo>
                <a:cubicBezTo>
                  <a:pt x="140" y="50"/>
                  <a:pt x="139" y="50"/>
                  <a:pt x="139" y="49"/>
                </a:cubicBezTo>
                <a:cubicBezTo>
                  <a:pt x="138" y="48"/>
                  <a:pt x="138" y="48"/>
                  <a:pt x="138" y="48"/>
                </a:cubicBezTo>
                <a:cubicBezTo>
                  <a:pt x="138" y="48"/>
                  <a:pt x="137" y="48"/>
                  <a:pt x="137" y="47"/>
                </a:cubicBezTo>
                <a:cubicBezTo>
                  <a:pt x="137" y="47"/>
                  <a:pt x="136" y="46"/>
                  <a:pt x="136" y="46"/>
                </a:cubicBezTo>
                <a:cubicBezTo>
                  <a:pt x="135" y="45"/>
                  <a:pt x="135" y="45"/>
                  <a:pt x="135" y="45"/>
                </a:cubicBezTo>
                <a:lnTo>
                  <a:pt x="136" y="45"/>
                </a:lnTo>
                <a:close/>
                <a:moveTo>
                  <a:pt x="125" y="53"/>
                </a:moveTo>
                <a:cubicBezTo>
                  <a:pt x="125" y="52"/>
                  <a:pt x="125" y="52"/>
                  <a:pt x="125" y="51"/>
                </a:cubicBezTo>
                <a:cubicBezTo>
                  <a:pt x="125" y="51"/>
                  <a:pt x="125" y="51"/>
                  <a:pt x="125" y="51"/>
                </a:cubicBezTo>
                <a:cubicBezTo>
                  <a:pt x="126" y="50"/>
                  <a:pt x="126" y="50"/>
                  <a:pt x="127" y="50"/>
                </a:cubicBezTo>
                <a:cubicBezTo>
                  <a:pt x="128" y="49"/>
                  <a:pt x="129" y="48"/>
                  <a:pt x="129" y="48"/>
                </a:cubicBezTo>
                <a:cubicBezTo>
                  <a:pt x="130" y="47"/>
                  <a:pt x="130" y="47"/>
                  <a:pt x="130" y="47"/>
                </a:cubicBezTo>
                <a:cubicBezTo>
                  <a:pt x="131" y="47"/>
                  <a:pt x="131" y="47"/>
                  <a:pt x="131" y="47"/>
                </a:cubicBezTo>
                <a:cubicBezTo>
                  <a:pt x="132" y="46"/>
                  <a:pt x="132" y="46"/>
                  <a:pt x="132" y="46"/>
                </a:cubicBezTo>
                <a:cubicBezTo>
                  <a:pt x="132" y="47"/>
                  <a:pt x="133" y="47"/>
                  <a:pt x="133" y="48"/>
                </a:cubicBezTo>
                <a:cubicBezTo>
                  <a:pt x="133" y="48"/>
                  <a:pt x="133" y="48"/>
                  <a:pt x="134" y="49"/>
                </a:cubicBezTo>
                <a:cubicBezTo>
                  <a:pt x="134" y="49"/>
                  <a:pt x="134" y="49"/>
                  <a:pt x="134" y="50"/>
                </a:cubicBezTo>
                <a:cubicBezTo>
                  <a:pt x="135" y="50"/>
                  <a:pt x="135" y="51"/>
                  <a:pt x="135" y="51"/>
                </a:cubicBezTo>
                <a:cubicBezTo>
                  <a:pt x="136" y="52"/>
                  <a:pt x="136" y="52"/>
                  <a:pt x="136" y="52"/>
                </a:cubicBezTo>
                <a:cubicBezTo>
                  <a:pt x="136" y="52"/>
                  <a:pt x="137" y="53"/>
                  <a:pt x="137" y="53"/>
                </a:cubicBezTo>
                <a:cubicBezTo>
                  <a:pt x="138" y="53"/>
                  <a:pt x="138" y="54"/>
                  <a:pt x="138" y="54"/>
                </a:cubicBezTo>
                <a:cubicBezTo>
                  <a:pt x="138" y="54"/>
                  <a:pt x="138" y="54"/>
                  <a:pt x="138" y="54"/>
                </a:cubicBezTo>
                <a:cubicBezTo>
                  <a:pt x="138" y="55"/>
                  <a:pt x="138" y="55"/>
                  <a:pt x="137" y="55"/>
                </a:cubicBezTo>
                <a:cubicBezTo>
                  <a:pt x="137" y="56"/>
                  <a:pt x="137" y="56"/>
                  <a:pt x="137" y="56"/>
                </a:cubicBezTo>
                <a:cubicBezTo>
                  <a:pt x="136" y="56"/>
                  <a:pt x="135" y="57"/>
                  <a:pt x="135" y="57"/>
                </a:cubicBezTo>
                <a:cubicBezTo>
                  <a:pt x="134" y="58"/>
                  <a:pt x="132" y="60"/>
                  <a:pt x="131" y="61"/>
                </a:cubicBezTo>
                <a:cubicBezTo>
                  <a:pt x="131" y="61"/>
                  <a:pt x="131" y="61"/>
                  <a:pt x="131" y="61"/>
                </a:cubicBezTo>
                <a:cubicBezTo>
                  <a:pt x="130" y="61"/>
                  <a:pt x="130" y="61"/>
                  <a:pt x="130" y="61"/>
                </a:cubicBezTo>
                <a:cubicBezTo>
                  <a:pt x="129" y="61"/>
                  <a:pt x="129" y="61"/>
                  <a:pt x="128" y="61"/>
                </a:cubicBezTo>
                <a:cubicBezTo>
                  <a:pt x="128" y="61"/>
                  <a:pt x="127" y="61"/>
                  <a:pt x="127" y="61"/>
                </a:cubicBezTo>
                <a:cubicBezTo>
                  <a:pt x="127" y="61"/>
                  <a:pt x="127" y="61"/>
                  <a:pt x="127" y="61"/>
                </a:cubicBezTo>
                <a:cubicBezTo>
                  <a:pt x="127" y="61"/>
                  <a:pt x="126" y="60"/>
                  <a:pt x="126" y="60"/>
                </a:cubicBezTo>
                <a:cubicBezTo>
                  <a:pt x="126" y="59"/>
                  <a:pt x="126" y="59"/>
                  <a:pt x="126" y="58"/>
                </a:cubicBezTo>
                <a:cubicBezTo>
                  <a:pt x="126" y="58"/>
                  <a:pt x="126" y="58"/>
                  <a:pt x="125" y="57"/>
                </a:cubicBezTo>
                <a:cubicBezTo>
                  <a:pt x="125" y="57"/>
                  <a:pt x="125" y="56"/>
                  <a:pt x="125" y="56"/>
                </a:cubicBezTo>
                <a:cubicBezTo>
                  <a:pt x="125" y="55"/>
                  <a:pt x="125" y="55"/>
                  <a:pt x="125" y="55"/>
                </a:cubicBezTo>
                <a:cubicBezTo>
                  <a:pt x="125" y="55"/>
                  <a:pt x="125" y="55"/>
                  <a:pt x="125" y="55"/>
                </a:cubicBezTo>
                <a:cubicBezTo>
                  <a:pt x="125" y="54"/>
                  <a:pt x="125" y="54"/>
                  <a:pt x="125" y="53"/>
                </a:cubicBezTo>
                <a:close/>
                <a:moveTo>
                  <a:pt x="125" y="52"/>
                </a:moveTo>
                <a:cubicBezTo>
                  <a:pt x="125" y="51"/>
                  <a:pt x="125" y="51"/>
                  <a:pt x="125" y="51"/>
                </a:cubicBezTo>
                <a:cubicBezTo>
                  <a:pt x="125" y="52"/>
                  <a:pt x="125" y="52"/>
                  <a:pt x="125" y="52"/>
                </a:cubicBezTo>
                <a:cubicBezTo>
                  <a:pt x="125" y="52"/>
                  <a:pt x="125" y="52"/>
                  <a:pt x="125" y="52"/>
                </a:cubicBezTo>
                <a:cubicBezTo>
                  <a:pt x="125" y="52"/>
                  <a:pt x="125" y="52"/>
                  <a:pt x="125" y="52"/>
                </a:cubicBezTo>
                <a:close/>
                <a:moveTo>
                  <a:pt x="124" y="52"/>
                </a:moveTo>
                <a:cubicBezTo>
                  <a:pt x="124" y="52"/>
                  <a:pt x="124" y="52"/>
                  <a:pt x="124" y="52"/>
                </a:cubicBezTo>
                <a:cubicBezTo>
                  <a:pt x="124" y="52"/>
                  <a:pt x="124" y="52"/>
                  <a:pt x="124" y="52"/>
                </a:cubicBezTo>
                <a:cubicBezTo>
                  <a:pt x="124" y="52"/>
                  <a:pt x="124" y="52"/>
                  <a:pt x="124" y="52"/>
                </a:cubicBezTo>
                <a:cubicBezTo>
                  <a:pt x="124" y="52"/>
                  <a:pt x="124" y="52"/>
                  <a:pt x="124" y="52"/>
                </a:cubicBezTo>
                <a:close/>
                <a:moveTo>
                  <a:pt x="124" y="53"/>
                </a:moveTo>
                <a:cubicBezTo>
                  <a:pt x="124" y="53"/>
                  <a:pt x="124" y="53"/>
                  <a:pt x="124" y="53"/>
                </a:cubicBezTo>
                <a:cubicBezTo>
                  <a:pt x="124" y="53"/>
                  <a:pt x="124" y="53"/>
                  <a:pt x="124" y="53"/>
                </a:cubicBezTo>
                <a:cubicBezTo>
                  <a:pt x="124" y="53"/>
                  <a:pt x="124" y="53"/>
                  <a:pt x="124" y="53"/>
                </a:cubicBezTo>
                <a:cubicBezTo>
                  <a:pt x="124" y="53"/>
                  <a:pt x="124" y="53"/>
                  <a:pt x="124" y="53"/>
                </a:cubicBezTo>
                <a:cubicBezTo>
                  <a:pt x="124" y="53"/>
                  <a:pt x="124" y="53"/>
                  <a:pt x="124" y="53"/>
                </a:cubicBezTo>
                <a:close/>
                <a:moveTo>
                  <a:pt x="124" y="53"/>
                </a:moveTo>
                <a:cubicBezTo>
                  <a:pt x="124" y="53"/>
                  <a:pt x="124" y="53"/>
                  <a:pt x="124" y="53"/>
                </a:cubicBezTo>
                <a:cubicBezTo>
                  <a:pt x="124" y="53"/>
                  <a:pt x="124" y="53"/>
                  <a:pt x="124" y="53"/>
                </a:cubicBezTo>
                <a:close/>
                <a:moveTo>
                  <a:pt x="123" y="53"/>
                </a:moveTo>
                <a:cubicBezTo>
                  <a:pt x="123" y="53"/>
                  <a:pt x="123" y="53"/>
                  <a:pt x="123" y="53"/>
                </a:cubicBezTo>
                <a:cubicBezTo>
                  <a:pt x="123" y="53"/>
                  <a:pt x="123" y="53"/>
                  <a:pt x="123" y="53"/>
                </a:cubicBezTo>
                <a:cubicBezTo>
                  <a:pt x="124" y="53"/>
                  <a:pt x="124" y="53"/>
                  <a:pt x="124" y="53"/>
                </a:cubicBezTo>
                <a:cubicBezTo>
                  <a:pt x="123" y="53"/>
                  <a:pt x="123" y="53"/>
                  <a:pt x="123" y="53"/>
                </a:cubicBezTo>
                <a:cubicBezTo>
                  <a:pt x="123" y="53"/>
                  <a:pt x="123" y="53"/>
                  <a:pt x="123" y="53"/>
                </a:cubicBezTo>
                <a:close/>
                <a:moveTo>
                  <a:pt x="123" y="53"/>
                </a:moveTo>
                <a:cubicBezTo>
                  <a:pt x="123" y="53"/>
                  <a:pt x="123" y="53"/>
                  <a:pt x="123" y="53"/>
                </a:cubicBezTo>
                <a:cubicBezTo>
                  <a:pt x="123" y="53"/>
                  <a:pt x="123" y="53"/>
                  <a:pt x="123" y="53"/>
                </a:cubicBezTo>
                <a:close/>
                <a:moveTo>
                  <a:pt x="123" y="54"/>
                </a:move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54"/>
                </a:moveTo>
                <a:cubicBezTo>
                  <a:pt x="123" y="54"/>
                  <a:pt x="123" y="54"/>
                  <a:pt x="123" y="54"/>
                </a:cubicBezTo>
                <a:cubicBezTo>
                  <a:pt x="123" y="54"/>
                  <a:pt x="123" y="54"/>
                  <a:pt x="123" y="54"/>
                </a:cubicBezTo>
                <a:cubicBezTo>
                  <a:pt x="123" y="54"/>
                  <a:pt x="123" y="54"/>
                  <a:pt x="123" y="54"/>
                </a:cubicBezTo>
                <a:cubicBezTo>
                  <a:pt x="123" y="54"/>
                  <a:pt x="123" y="54"/>
                  <a:pt x="123" y="54"/>
                </a:cubicBezTo>
                <a:close/>
                <a:moveTo>
                  <a:pt x="123" y="77"/>
                </a:moveTo>
                <a:cubicBezTo>
                  <a:pt x="123" y="78"/>
                  <a:pt x="123" y="78"/>
                  <a:pt x="123" y="78"/>
                </a:cubicBezTo>
                <a:cubicBezTo>
                  <a:pt x="123" y="79"/>
                  <a:pt x="123" y="79"/>
                  <a:pt x="123" y="79"/>
                </a:cubicBezTo>
                <a:cubicBezTo>
                  <a:pt x="123" y="79"/>
                  <a:pt x="123" y="79"/>
                  <a:pt x="123" y="79"/>
                </a:cubicBezTo>
                <a:cubicBezTo>
                  <a:pt x="123" y="79"/>
                  <a:pt x="123" y="79"/>
                  <a:pt x="123" y="79"/>
                </a:cubicBezTo>
                <a:cubicBezTo>
                  <a:pt x="123" y="80"/>
                  <a:pt x="123" y="81"/>
                  <a:pt x="123" y="82"/>
                </a:cubicBezTo>
                <a:cubicBezTo>
                  <a:pt x="123" y="82"/>
                  <a:pt x="123" y="82"/>
                  <a:pt x="123" y="82"/>
                </a:cubicBezTo>
                <a:cubicBezTo>
                  <a:pt x="123" y="81"/>
                  <a:pt x="123" y="81"/>
                  <a:pt x="123" y="81"/>
                </a:cubicBezTo>
                <a:cubicBezTo>
                  <a:pt x="122" y="80"/>
                  <a:pt x="122" y="80"/>
                  <a:pt x="122" y="80"/>
                </a:cubicBezTo>
                <a:cubicBezTo>
                  <a:pt x="121" y="79"/>
                  <a:pt x="121" y="79"/>
                  <a:pt x="121" y="79"/>
                </a:cubicBezTo>
                <a:cubicBezTo>
                  <a:pt x="121" y="79"/>
                  <a:pt x="121" y="78"/>
                  <a:pt x="120" y="78"/>
                </a:cubicBezTo>
                <a:cubicBezTo>
                  <a:pt x="120" y="77"/>
                  <a:pt x="120" y="77"/>
                  <a:pt x="120" y="76"/>
                </a:cubicBezTo>
                <a:cubicBezTo>
                  <a:pt x="120" y="76"/>
                  <a:pt x="120" y="75"/>
                  <a:pt x="120" y="75"/>
                </a:cubicBezTo>
                <a:cubicBezTo>
                  <a:pt x="119" y="75"/>
                  <a:pt x="119" y="74"/>
                  <a:pt x="119" y="74"/>
                </a:cubicBezTo>
                <a:cubicBezTo>
                  <a:pt x="119" y="73"/>
                  <a:pt x="119" y="73"/>
                  <a:pt x="119" y="72"/>
                </a:cubicBezTo>
                <a:cubicBezTo>
                  <a:pt x="119" y="72"/>
                  <a:pt x="119" y="72"/>
                  <a:pt x="119" y="72"/>
                </a:cubicBezTo>
                <a:cubicBezTo>
                  <a:pt x="119" y="71"/>
                  <a:pt x="119" y="71"/>
                  <a:pt x="119" y="71"/>
                </a:cubicBezTo>
                <a:cubicBezTo>
                  <a:pt x="119" y="71"/>
                  <a:pt x="119" y="71"/>
                  <a:pt x="119" y="71"/>
                </a:cubicBezTo>
                <a:cubicBezTo>
                  <a:pt x="119" y="71"/>
                  <a:pt x="119" y="71"/>
                  <a:pt x="119" y="71"/>
                </a:cubicBezTo>
                <a:cubicBezTo>
                  <a:pt x="119" y="70"/>
                  <a:pt x="118" y="70"/>
                  <a:pt x="118" y="69"/>
                </a:cubicBezTo>
                <a:cubicBezTo>
                  <a:pt x="118" y="69"/>
                  <a:pt x="118" y="68"/>
                  <a:pt x="118" y="68"/>
                </a:cubicBezTo>
                <a:cubicBezTo>
                  <a:pt x="118" y="68"/>
                  <a:pt x="118" y="67"/>
                  <a:pt x="118" y="67"/>
                </a:cubicBezTo>
                <a:cubicBezTo>
                  <a:pt x="118" y="66"/>
                  <a:pt x="119" y="66"/>
                  <a:pt x="119" y="65"/>
                </a:cubicBezTo>
                <a:cubicBezTo>
                  <a:pt x="119" y="64"/>
                  <a:pt x="119" y="64"/>
                  <a:pt x="119" y="64"/>
                </a:cubicBezTo>
                <a:cubicBezTo>
                  <a:pt x="119" y="64"/>
                  <a:pt x="119" y="64"/>
                  <a:pt x="119" y="64"/>
                </a:cubicBezTo>
                <a:cubicBezTo>
                  <a:pt x="119" y="63"/>
                  <a:pt x="119" y="62"/>
                  <a:pt x="119" y="62"/>
                </a:cubicBezTo>
                <a:cubicBezTo>
                  <a:pt x="119" y="61"/>
                  <a:pt x="120" y="60"/>
                  <a:pt x="120" y="60"/>
                </a:cubicBezTo>
                <a:cubicBezTo>
                  <a:pt x="120" y="59"/>
                  <a:pt x="120" y="59"/>
                  <a:pt x="120" y="58"/>
                </a:cubicBezTo>
                <a:cubicBezTo>
                  <a:pt x="121" y="58"/>
                  <a:pt x="121" y="57"/>
                  <a:pt x="121" y="57"/>
                </a:cubicBezTo>
                <a:cubicBezTo>
                  <a:pt x="122" y="56"/>
                  <a:pt x="122" y="55"/>
                  <a:pt x="123" y="54"/>
                </a:cubicBezTo>
                <a:cubicBezTo>
                  <a:pt x="123" y="54"/>
                  <a:pt x="123" y="54"/>
                  <a:pt x="123" y="54"/>
                </a:cubicBezTo>
                <a:cubicBezTo>
                  <a:pt x="123" y="54"/>
                  <a:pt x="123" y="54"/>
                  <a:pt x="123" y="54"/>
                </a:cubicBezTo>
                <a:cubicBezTo>
                  <a:pt x="122" y="55"/>
                  <a:pt x="122" y="56"/>
                  <a:pt x="122" y="57"/>
                </a:cubicBezTo>
                <a:cubicBezTo>
                  <a:pt x="122" y="58"/>
                  <a:pt x="122" y="58"/>
                  <a:pt x="122" y="59"/>
                </a:cubicBezTo>
                <a:cubicBezTo>
                  <a:pt x="122" y="60"/>
                  <a:pt x="123" y="60"/>
                  <a:pt x="123" y="60"/>
                </a:cubicBezTo>
                <a:cubicBezTo>
                  <a:pt x="123" y="61"/>
                  <a:pt x="123" y="61"/>
                  <a:pt x="123" y="62"/>
                </a:cubicBezTo>
                <a:cubicBezTo>
                  <a:pt x="123" y="62"/>
                  <a:pt x="123" y="63"/>
                  <a:pt x="124" y="64"/>
                </a:cubicBezTo>
                <a:cubicBezTo>
                  <a:pt x="122" y="67"/>
                  <a:pt x="122" y="71"/>
                  <a:pt x="124" y="73"/>
                </a:cubicBezTo>
                <a:cubicBezTo>
                  <a:pt x="124" y="74"/>
                  <a:pt x="124" y="74"/>
                  <a:pt x="124" y="74"/>
                </a:cubicBezTo>
                <a:cubicBezTo>
                  <a:pt x="124" y="75"/>
                  <a:pt x="124" y="75"/>
                  <a:pt x="124" y="76"/>
                </a:cubicBezTo>
                <a:cubicBezTo>
                  <a:pt x="124" y="76"/>
                  <a:pt x="124" y="76"/>
                  <a:pt x="124" y="76"/>
                </a:cubicBezTo>
                <a:cubicBezTo>
                  <a:pt x="123" y="76"/>
                  <a:pt x="123" y="77"/>
                  <a:pt x="123" y="77"/>
                </a:cubicBezTo>
                <a:close/>
                <a:moveTo>
                  <a:pt x="148" y="91"/>
                </a:moveTo>
                <a:cubicBezTo>
                  <a:pt x="147" y="91"/>
                  <a:pt x="147" y="91"/>
                  <a:pt x="147" y="91"/>
                </a:cubicBezTo>
                <a:cubicBezTo>
                  <a:pt x="146" y="92"/>
                  <a:pt x="146" y="92"/>
                  <a:pt x="146" y="92"/>
                </a:cubicBezTo>
                <a:cubicBezTo>
                  <a:pt x="145" y="92"/>
                  <a:pt x="145" y="92"/>
                  <a:pt x="145" y="92"/>
                </a:cubicBezTo>
                <a:cubicBezTo>
                  <a:pt x="145" y="92"/>
                  <a:pt x="144" y="92"/>
                  <a:pt x="143" y="92"/>
                </a:cubicBezTo>
                <a:cubicBezTo>
                  <a:pt x="143" y="92"/>
                  <a:pt x="142" y="92"/>
                  <a:pt x="142" y="92"/>
                </a:cubicBezTo>
                <a:cubicBezTo>
                  <a:pt x="141" y="92"/>
                  <a:pt x="140" y="92"/>
                  <a:pt x="140" y="92"/>
                </a:cubicBezTo>
                <a:cubicBezTo>
                  <a:pt x="139" y="92"/>
                  <a:pt x="138" y="92"/>
                  <a:pt x="137" y="91"/>
                </a:cubicBezTo>
                <a:cubicBezTo>
                  <a:pt x="136" y="91"/>
                  <a:pt x="136" y="91"/>
                  <a:pt x="135" y="91"/>
                </a:cubicBezTo>
                <a:cubicBezTo>
                  <a:pt x="135" y="91"/>
                  <a:pt x="135" y="91"/>
                  <a:pt x="134" y="91"/>
                </a:cubicBezTo>
                <a:cubicBezTo>
                  <a:pt x="134" y="90"/>
                  <a:pt x="133" y="90"/>
                  <a:pt x="133" y="90"/>
                </a:cubicBezTo>
                <a:cubicBezTo>
                  <a:pt x="132" y="90"/>
                  <a:pt x="132" y="89"/>
                  <a:pt x="131" y="89"/>
                </a:cubicBezTo>
                <a:cubicBezTo>
                  <a:pt x="130" y="89"/>
                  <a:pt x="129" y="88"/>
                  <a:pt x="129" y="87"/>
                </a:cubicBezTo>
                <a:cubicBezTo>
                  <a:pt x="128" y="87"/>
                  <a:pt x="128" y="87"/>
                  <a:pt x="127" y="87"/>
                </a:cubicBezTo>
                <a:cubicBezTo>
                  <a:pt x="127" y="87"/>
                  <a:pt x="127" y="87"/>
                  <a:pt x="127" y="87"/>
                </a:cubicBezTo>
                <a:cubicBezTo>
                  <a:pt x="127" y="86"/>
                  <a:pt x="127" y="86"/>
                  <a:pt x="127" y="85"/>
                </a:cubicBezTo>
                <a:cubicBezTo>
                  <a:pt x="127" y="85"/>
                  <a:pt x="127" y="85"/>
                  <a:pt x="127" y="84"/>
                </a:cubicBezTo>
                <a:cubicBezTo>
                  <a:pt x="127" y="83"/>
                  <a:pt x="127" y="83"/>
                  <a:pt x="127" y="83"/>
                </a:cubicBezTo>
                <a:cubicBezTo>
                  <a:pt x="127" y="82"/>
                  <a:pt x="127" y="82"/>
                  <a:pt x="127" y="82"/>
                </a:cubicBezTo>
                <a:cubicBezTo>
                  <a:pt x="127" y="82"/>
                  <a:pt x="127" y="82"/>
                  <a:pt x="127" y="82"/>
                </a:cubicBezTo>
                <a:cubicBezTo>
                  <a:pt x="127" y="81"/>
                  <a:pt x="127" y="81"/>
                  <a:pt x="127" y="81"/>
                </a:cubicBezTo>
                <a:cubicBezTo>
                  <a:pt x="127" y="81"/>
                  <a:pt x="127" y="81"/>
                  <a:pt x="127" y="81"/>
                </a:cubicBezTo>
                <a:cubicBezTo>
                  <a:pt x="128" y="80"/>
                  <a:pt x="128" y="80"/>
                  <a:pt x="128" y="80"/>
                </a:cubicBezTo>
                <a:cubicBezTo>
                  <a:pt x="128" y="79"/>
                  <a:pt x="128" y="79"/>
                  <a:pt x="128" y="79"/>
                </a:cubicBezTo>
                <a:cubicBezTo>
                  <a:pt x="128" y="78"/>
                  <a:pt x="128" y="78"/>
                  <a:pt x="128" y="77"/>
                </a:cubicBezTo>
                <a:cubicBezTo>
                  <a:pt x="128" y="76"/>
                  <a:pt x="128" y="76"/>
                  <a:pt x="128" y="76"/>
                </a:cubicBezTo>
                <a:cubicBezTo>
                  <a:pt x="129" y="76"/>
                  <a:pt x="129" y="76"/>
                  <a:pt x="129" y="75"/>
                </a:cubicBezTo>
                <a:cubicBezTo>
                  <a:pt x="130" y="75"/>
                  <a:pt x="131" y="75"/>
                  <a:pt x="132" y="75"/>
                </a:cubicBezTo>
                <a:cubicBezTo>
                  <a:pt x="134" y="76"/>
                  <a:pt x="136" y="78"/>
                  <a:pt x="138" y="79"/>
                </a:cubicBezTo>
                <a:cubicBezTo>
                  <a:pt x="139" y="80"/>
                  <a:pt x="140" y="80"/>
                  <a:pt x="141" y="81"/>
                </a:cubicBezTo>
                <a:cubicBezTo>
                  <a:pt x="141" y="82"/>
                  <a:pt x="141" y="83"/>
                  <a:pt x="142" y="85"/>
                </a:cubicBezTo>
                <a:cubicBezTo>
                  <a:pt x="143" y="85"/>
                  <a:pt x="144" y="86"/>
                  <a:pt x="144" y="86"/>
                </a:cubicBezTo>
                <a:cubicBezTo>
                  <a:pt x="145" y="86"/>
                  <a:pt x="145" y="86"/>
                  <a:pt x="146" y="86"/>
                </a:cubicBezTo>
                <a:cubicBezTo>
                  <a:pt x="146" y="86"/>
                  <a:pt x="147" y="86"/>
                  <a:pt x="147" y="86"/>
                </a:cubicBezTo>
                <a:cubicBezTo>
                  <a:pt x="148" y="86"/>
                  <a:pt x="148" y="86"/>
                  <a:pt x="149" y="85"/>
                </a:cubicBezTo>
                <a:cubicBezTo>
                  <a:pt x="149" y="85"/>
                  <a:pt x="150" y="84"/>
                  <a:pt x="150" y="84"/>
                </a:cubicBezTo>
                <a:cubicBezTo>
                  <a:pt x="151" y="84"/>
                  <a:pt x="151" y="84"/>
                  <a:pt x="151" y="84"/>
                </a:cubicBezTo>
                <a:cubicBezTo>
                  <a:pt x="151" y="84"/>
                  <a:pt x="151" y="84"/>
                  <a:pt x="151" y="84"/>
                </a:cubicBezTo>
                <a:cubicBezTo>
                  <a:pt x="152" y="84"/>
                  <a:pt x="152" y="84"/>
                  <a:pt x="152" y="84"/>
                </a:cubicBezTo>
                <a:cubicBezTo>
                  <a:pt x="153" y="85"/>
                  <a:pt x="153" y="85"/>
                  <a:pt x="153" y="85"/>
                </a:cubicBezTo>
                <a:cubicBezTo>
                  <a:pt x="153" y="85"/>
                  <a:pt x="153" y="85"/>
                  <a:pt x="154" y="85"/>
                </a:cubicBezTo>
                <a:cubicBezTo>
                  <a:pt x="154" y="85"/>
                  <a:pt x="154" y="85"/>
                  <a:pt x="154" y="85"/>
                </a:cubicBezTo>
                <a:cubicBezTo>
                  <a:pt x="155" y="85"/>
                  <a:pt x="155" y="85"/>
                  <a:pt x="155" y="85"/>
                </a:cubicBezTo>
                <a:cubicBezTo>
                  <a:pt x="155" y="85"/>
                  <a:pt x="155" y="85"/>
                  <a:pt x="155" y="85"/>
                </a:cubicBezTo>
                <a:cubicBezTo>
                  <a:pt x="157" y="85"/>
                  <a:pt x="158" y="85"/>
                  <a:pt x="159" y="85"/>
                </a:cubicBezTo>
                <a:cubicBezTo>
                  <a:pt x="159" y="85"/>
                  <a:pt x="159" y="85"/>
                  <a:pt x="159" y="85"/>
                </a:cubicBezTo>
                <a:cubicBezTo>
                  <a:pt x="159" y="86"/>
                  <a:pt x="158" y="86"/>
                  <a:pt x="158" y="86"/>
                </a:cubicBezTo>
                <a:cubicBezTo>
                  <a:pt x="157" y="87"/>
                  <a:pt x="157" y="87"/>
                  <a:pt x="157" y="87"/>
                </a:cubicBezTo>
                <a:cubicBezTo>
                  <a:pt x="156" y="88"/>
                  <a:pt x="155" y="88"/>
                  <a:pt x="155" y="88"/>
                </a:cubicBezTo>
                <a:cubicBezTo>
                  <a:pt x="154" y="89"/>
                  <a:pt x="153" y="90"/>
                  <a:pt x="152" y="90"/>
                </a:cubicBezTo>
                <a:cubicBezTo>
                  <a:pt x="151" y="90"/>
                  <a:pt x="151" y="91"/>
                  <a:pt x="150" y="91"/>
                </a:cubicBezTo>
                <a:cubicBezTo>
                  <a:pt x="149" y="91"/>
                  <a:pt x="149" y="91"/>
                  <a:pt x="149" y="91"/>
                </a:cubicBezTo>
                <a:cubicBezTo>
                  <a:pt x="148" y="91"/>
                  <a:pt x="148" y="91"/>
                  <a:pt x="148" y="91"/>
                </a:cubicBezTo>
                <a:close/>
                <a:moveTo>
                  <a:pt x="162" y="81"/>
                </a:moveTo>
                <a:cubicBezTo>
                  <a:pt x="162" y="81"/>
                  <a:pt x="162" y="81"/>
                  <a:pt x="162" y="81"/>
                </a:cubicBezTo>
                <a:cubicBezTo>
                  <a:pt x="162" y="81"/>
                  <a:pt x="162" y="81"/>
                  <a:pt x="162" y="81"/>
                </a:cubicBez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cxnSp>
        <p:nvCxnSpPr>
          <p:cNvPr id="109" name="Connector: Elbow 108">
            <a:extLst>
              <a:ext uri="{FF2B5EF4-FFF2-40B4-BE49-F238E27FC236}">
                <a16:creationId xmlns:a16="http://schemas.microsoft.com/office/drawing/2014/main" id="{184DB908-9CA0-4CD2-91CF-585012171A61}"/>
              </a:ext>
            </a:extLst>
          </p:cNvPr>
          <p:cNvCxnSpPr>
            <a:cxnSpLocks/>
            <a:stCxn id="107" idx="3"/>
          </p:cNvCxnSpPr>
          <p:nvPr/>
        </p:nvCxnSpPr>
        <p:spPr>
          <a:xfrm flipV="1">
            <a:off x="6915628" y="3062548"/>
            <a:ext cx="1492360" cy="994666"/>
          </a:xfrm>
          <a:prstGeom prst="bentConnector3">
            <a:avLst/>
          </a:prstGeom>
          <a:noFill/>
          <a:ln w="25400" cap="flat" cmpd="sng" algn="ctr">
            <a:solidFill>
              <a:srgbClr val="00BCF2"/>
            </a:solidFill>
            <a:prstDash val="solid"/>
            <a:headEnd type="arrow" w="med" len="sm"/>
            <a:tailEnd type="arrow" w="med" len="sm"/>
          </a:ln>
          <a:effectLst/>
        </p:spPr>
      </p:cxnSp>
      <p:sp>
        <p:nvSpPr>
          <p:cNvPr id="130" name="TextBox 129">
            <a:extLst>
              <a:ext uri="{FF2B5EF4-FFF2-40B4-BE49-F238E27FC236}">
                <a16:creationId xmlns:a16="http://schemas.microsoft.com/office/drawing/2014/main" id="{AA64E614-5A5E-437E-B544-F7C7FAA6D1FC}"/>
              </a:ext>
            </a:extLst>
          </p:cNvPr>
          <p:cNvSpPr txBox="1"/>
          <p:nvPr/>
        </p:nvSpPr>
        <p:spPr>
          <a:xfrm>
            <a:off x="7202551" y="2390868"/>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cxnSp>
        <p:nvCxnSpPr>
          <p:cNvPr id="137" name="Connector: Elbow 136">
            <a:extLst>
              <a:ext uri="{FF2B5EF4-FFF2-40B4-BE49-F238E27FC236}">
                <a16:creationId xmlns:a16="http://schemas.microsoft.com/office/drawing/2014/main" id="{E79108C2-8594-4A4B-B4A1-A99A3706C61D}"/>
              </a:ext>
            </a:extLst>
          </p:cNvPr>
          <p:cNvCxnSpPr>
            <a:cxnSpLocks/>
          </p:cNvCxnSpPr>
          <p:nvPr/>
        </p:nvCxnSpPr>
        <p:spPr>
          <a:xfrm>
            <a:off x="6915628" y="4057214"/>
            <a:ext cx="1492989" cy="941464"/>
          </a:xfrm>
          <a:prstGeom prst="bentConnector3">
            <a:avLst/>
          </a:prstGeom>
          <a:noFill/>
          <a:ln w="25400" cap="flat" cmpd="sng" algn="ctr">
            <a:solidFill>
              <a:srgbClr val="00BCF2"/>
            </a:solidFill>
            <a:prstDash val="solid"/>
            <a:headEnd type="arrow" w="med" len="sm"/>
            <a:tailEnd type="arrow" w="med" len="sm"/>
          </a:ln>
          <a:effectLst/>
        </p:spPr>
      </p:cxnSp>
      <p:sp>
        <p:nvSpPr>
          <p:cNvPr id="138" name="TextBox 137">
            <a:extLst>
              <a:ext uri="{FF2B5EF4-FFF2-40B4-BE49-F238E27FC236}">
                <a16:creationId xmlns:a16="http://schemas.microsoft.com/office/drawing/2014/main" id="{CFA6C92E-0BF1-49AD-A118-3CF906BD0177}"/>
              </a:ext>
            </a:extLst>
          </p:cNvPr>
          <p:cNvSpPr txBox="1"/>
          <p:nvPr/>
        </p:nvSpPr>
        <p:spPr>
          <a:xfrm>
            <a:off x="7202551" y="5194145"/>
            <a:ext cx="964650"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139" name="TextBox 138">
            <a:extLst>
              <a:ext uri="{FF2B5EF4-FFF2-40B4-BE49-F238E27FC236}">
                <a16:creationId xmlns:a16="http://schemas.microsoft.com/office/drawing/2014/main" id="{F44AD0D8-559B-4953-A51F-70E4300B7813}"/>
              </a:ext>
            </a:extLst>
          </p:cNvPr>
          <p:cNvSpPr txBox="1"/>
          <p:nvPr/>
        </p:nvSpPr>
        <p:spPr>
          <a:xfrm>
            <a:off x="5835687" y="5428814"/>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L7 LB</a:t>
            </a:r>
          </a:p>
        </p:txBody>
      </p:sp>
      <p:sp>
        <p:nvSpPr>
          <p:cNvPr id="140" name="Freeform 5">
            <a:extLst>
              <a:ext uri="{FF2B5EF4-FFF2-40B4-BE49-F238E27FC236}">
                <a16:creationId xmlns:a16="http://schemas.microsoft.com/office/drawing/2014/main" id="{D767C5FA-08EA-4ABA-A5F2-65C85A5C5C28}"/>
              </a:ext>
            </a:extLst>
          </p:cNvPr>
          <p:cNvSpPr>
            <a:spLocks noEditPoints="1"/>
          </p:cNvSpPr>
          <p:nvPr/>
        </p:nvSpPr>
        <p:spPr bwMode="auto">
          <a:xfrm>
            <a:off x="5938167" y="3010200"/>
            <a:ext cx="790597" cy="697219"/>
          </a:xfrm>
          <a:custGeom>
            <a:avLst/>
            <a:gdLst>
              <a:gd name="T0" fmla="*/ 245 w 245"/>
              <a:gd name="T1" fmla="*/ 56 h 215"/>
              <a:gd name="T2" fmla="*/ 245 w 245"/>
              <a:gd name="T3" fmla="*/ 105 h 215"/>
              <a:gd name="T4" fmla="*/ 122 w 245"/>
              <a:gd name="T5" fmla="*/ 105 h 215"/>
              <a:gd name="T6" fmla="*/ 122 w 245"/>
              <a:gd name="T7" fmla="*/ 56 h 215"/>
              <a:gd name="T8" fmla="*/ 245 w 245"/>
              <a:gd name="T9" fmla="*/ 56 h 215"/>
              <a:gd name="T10" fmla="*/ 245 w 245"/>
              <a:gd name="T11" fmla="*/ 166 h 215"/>
              <a:gd name="T12" fmla="*/ 122 w 245"/>
              <a:gd name="T13" fmla="*/ 166 h 215"/>
              <a:gd name="T14" fmla="*/ 122 w 245"/>
              <a:gd name="T15" fmla="*/ 215 h 215"/>
              <a:gd name="T16" fmla="*/ 245 w 245"/>
              <a:gd name="T17" fmla="*/ 215 h 215"/>
              <a:gd name="T18" fmla="*/ 245 w 245"/>
              <a:gd name="T19" fmla="*/ 166 h 215"/>
              <a:gd name="T20" fmla="*/ 115 w 245"/>
              <a:gd name="T21" fmla="*/ 105 h 215"/>
              <a:gd name="T22" fmla="*/ 115 w 245"/>
              <a:gd name="T23" fmla="*/ 56 h 215"/>
              <a:gd name="T24" fmla="*/ 0 w 245"/>
              <a:gd name="T25" fmla="*/ 56 h 215"/>
              <a:gd name="T26" fmla="*/ 0 w 245"/>
              <a:gd name="T27" fmla="*/ 105 h 215"/>
              <a:gd name="T28" fmla="*/ 115 w 245"/>
              <a:gd name="T29" fmla="*/ 105 h 215"/>
              <a:gd name="T30" fmla="*/ 115 w 245"/>
              <a:gd name="T31" fmla="*/ 214 h 215"/>
              <a:gd name="T32" fmla="*/ 115 w 245"/>
              <a:gd name="T33" fmla="*/ 166 h 215"/>
              <a:gd name="T34" fmla="*/ 0 w 245"/>
              <a:gd name="T35" fmla="*/ 166 h 215"/>
              <a:gd name="T36" fmla="*/ 0 w 245"/>
              <a:gd name="T37" fmla="*/ 214 h 215"/>
              <a:gd name="T38" fmla="*/ 115 w 245"/>
              <a:gd name="T39" fmla="*/ 214 h 215"/>
              <a:gd name="T40" fmla="*/ 176 w 245"/>
              <a:gd name="T41" fmla="*/ 1 h 215"/>
              <a:gd name="T42" fmla="*/ 68 w 245"/>
              <a:gd name="T43" fmla="*/ 1 h 215"/>
              <a:gd name="T44" fmla="*/ 68 w 245"/>
              <a:gd name="T45" fmla="*/ 49 h 215"/>
              <a:gd name="T46" fmla="*/ 176 w 245"/>
              <a:gd name="T47" fmla="*/ 49 h 215"/>
              <a:gd name="T48" fmla="*/ 176 w 245"/>
              <a:gd name="T49" fmla="*/ 1 h 215"/>
              <a:gd name="T50" fmla="*/ 68 w 245"/>
              <a:gd name="T51" fmla="*/ 111 h 215"/>
              <a:gd name="T52" fmla="*/ 68 w 245"/>
              <a:gd name="T53" fmla="*/ 159 h 215"/>
              <a:gd name="T54" fmla="*/ 176 w 245"/>
              <a:gd name="T55" fmla="*/ 159 h 215"/>
              <a:gd name="T56" fmla="*/ 176 w 245"/>
              <a:gd name="T57" fmla="*/ 111 h 215"/>
              <a:gd name="T58" fmla="*/ 68 w 245"/>
              <a:gd name="T59" fmla="*/ 111 h 215"/>
              <a:gd name="T60" fmla="*/ 0 w 245"/>
              <a:gd name="T61" fmla="*/ 1 h 215"/>
              <a:gd name="T62" fmla="*/ 0 w 245"/>
              <a:gd name="T63" fmla="*/ 49 h 215"/>
              <a:gd name="T64" fmla="*/ 61 w 245"/>
              <a:gd name="T65" fmla="*/ 49 h 215"/>
              <a:gd name="T66" fmla="*/ 61 w 245"/>
              <a:gd name="T67" fmla="*/ 1 h 215"/>
              <a:gd name="T68" fmla="*/ 0 w 245"/>
              <a:gd name="T69" fmla="*/ 1 h 215"/>
              <a:gd name="T70" fmla="*/ 245 w 245"/>
              <a:gd name="T71" fmla="*/ 49 h 215"/>
              <a:gd name="T72" fmla="*/ 244 w 245"/>
              <a:gd name="T73" fmla="*/ 1 h 215"/>
              <a:gd name="T74" fmla="*/ 184 w 245"/>
              <a:gd name="T75" fmla="*/ 1 h 215"/>
              <a:gd name="T76" fmla="*/ 184 w 245"/>
              <a:gd name="T77" fmla="*/ 49 h 215"/>
              <a:gd name="T78" fmla="*/ 245 w 245"/>
              <a:gd name="T79" fmla="*/ 49 h 215"/>
              <a:gd name="T80" fmla="*/ 0 w 245"/>
              <a:gd name="T81" fmla="*/ 111 h 215"/>
              <a:gd name="T82" fmla="*/ 0 w 245"/>
              <a:gd name="T83" fmla="*/ 159 h 215"/>
              <a:gd name="T84" fmla="*/ 61 w 245"/>
              <a:gd name="T85" fmla="*/ 159 h 215"/>
              <a:gd name="T86" fmla="*/ 61 w 245"/>
              <a:gd name="T87" fmla="*/ 111 h 215"/>
              <a:gd name="T88" fmla="*/ 0 w 245"/>
              <a:gd name="T89" fmla="*/ 111 h 215"/>
              <a:gd name="T90" fmla="*/ 184 w 245"/>
              <a:gd name="T91" fmla="*/ 159 h 215"/>
              <a:gd name="T92" fmla="*/ 245 w 245"/>
              <a:gd name="T93" fmla="*/ 159 h 215"/>
              <a:gd name="T94" fmla="*/ 245 w 245"/>
              <a:gd name="T95" fmla="*/ 111 h 215"/>
              <a:gd name="T96" fmla="*/ 184 w 245"/>
              <a:gd name="T97" fmla="*/ 111 h 215"/>
              <a:gd name="T98" fmla="*/ 184 w 245"/>
              <a:gd name="T99" fmla="*/ 15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 h="215">
                <a:moveTo>
                  <a:pt x="245" y="56"/>
                </a:moveTo>
                <a:cubicBezTo>
                  <a:pt x="245" y="72"/>
                  <a:pt x="245" y="88"/>
                  <a:pt x="245" y="105"/>
                </a:cubicBezTo>
                <a:cubicBezTo>
                  <a:pt x="204" y="105"/>
                  <a:pt x="163" y="105"/>
                  <a:pt x="122" y="105"/>
                </a:cubicBezTo>
                <a:cubicBezTo>
                  <a:pt x="122" y="103"/>
                  <a:pt x="122" y="64"/>
                  <a:pt x="122" y="56"/>
                </a:cubicBezTo>
                <a:cubicBezTo>
                  <a:pt x="163" y="56"/>
                  <a:pt x="204" y="56"/>
                  <a:pt x="245" y="56"/>
                </a:cubicBezTo>
                <a:close/>
                <a:moveTo>
                  <a:pt x="245" y="166"/>
                </a:moveTo>
                <a:cubicBezTo>
                  <a:pt x="235" y="165"/>
                  <a:pt x="124" y="165"/>
                  <a:pt x="122" y="166"/>
                </a:cubicBezTo>
                <a:cubicBezTo>
                  <a:pt x="122" y="182"/>
                  <a:pt x="122" y="198"/>
                  <a:pt x="122" y="215"/>
                </a:cubicBezTo>
                <a:cubicBezTo>
                  <a:pt x="163" y="215"/>
                  <a:pt x="204" y="215"/>
                  <a:pt x="245" y="215"/>
                </a:cubicBezTo>
                <a:cubicBezTo>
                  <a:pt x="245" y="198"/>
                  <a:pt x="245" y="182"/>
                  <a:pt x="245" y="166"/>
                </a:cubicBezTo>
                <a:close/>
                <a:moveTo>
                  <a:pt x="115" y="105"/>
                </a:moveTo>
                <a:cubicBezTo>
                  <a:pt x="116" y="96"/>
                  <a:pt x="116" y="58"/>
                  <a:pt x="115" y="56"/>
                </a:cubicBezTo>
                <a:cubicBezTo>
                  <a:pt x="77" y="56"/>
                  <a:pt x="38" y="56"/>
                  <a:pt x="0" y="56"/>
                </a:cubicBezTo>
                <a:cubicBezTo>
                  <a:pt x="0" y="72"/>
                  <a:pt x="0" y="88"/>
                  <a:pt x="0" y="105"/>
                </a:cubicBezTo>
                <a:cubicBezTo>
                  <a:pt x="39" y="105"/>
                  <a:pt x="77" y="105"/>
                  <a:pt x="115" y="105"/>
                </a:cubicBezTo>
                <a:close/>
                <a:moveTo>
                  <a:pt x="115" y="214"/>
                </a:moveTo>
                <a:cubicBezTo>
                  <a:pt x="116" y="207"/>
                  <a:pt x="116" y="168"/>
                  <a:pt x="115" y="166"/>
                </a:cubicBezTo>
                <a:cubicBezTo>
                  <a:pt x="77" y="166"/>
                  <a:pt x="38" y="166"/>
                  <a:pt x="0" y="166"/>
                </a:cubicBezTo>
                <a:cubicBezTo>
                  <a:pt x="0" y="182"/>
                  <a:pt x="0" y="198"/>
                  <a:pt x="0" y="214"/>
                </a:cubicBezTo>
                <a:cubicBezTo>
                  <a:pt x="39" y="214"/>
                  <a:pt x="77" y="214"/>
                  <a:pt x="115" y="214"/>
                </a:cubicBezTo>
                <a:close/>
                <a:moveTo>
                  <a:pt x="176" y="1"/>
                </a:moveTo>
                <a:cubicBezTo>
                  <a:pt x="167" y="0"/>
                  <a:pt x="70" y="0"/>
                  <a:pt x="68" y="1"/>
                </a:cubicBezTo>
                <a:cubicBezTo>
                  <a:pt x="68" y="17"/>
                  <a:pt x="68" y="33"/>
                  <a:pt x="68" y="49"/>
                </a:cubicBezTo>
                <a:cubicBezTo>
                  <a:pt x="104" y="49"/>
                  <a:pt x="140" y="49"/>
                  <a:pt x="176" y="49"/>
                </a:cubicBezTo>
                <a:cubicBezTo>
                  <a:pt x="176" y="33"/>
                  <a:pt x="176" y="17"/>
                  <a:pt x="176" y="1"/>
                </a:cubicBezTo>
                <a:close/>
                <a:moveTo>
                  <a:pt x="68" y="111"/>
                </a:moveTo>
                <a:cubicBezTo>
                  <a:pt x="68" y="119"/>
                  <a:pt x="68" y="157"/>
                  <a:pt x="68" y="159"/>
                </a:cubicBezTo>
                <a:cubicBezTo>
                  <a:pt x="104" y="159"/>
                  <a:pt x="140" y="159"/>
                  <a:pt x="176" y="159"/>
                </a:cubicBezTo>
                <a:cubicBezTo>
                  <a:pt x="176" y="143"/>
                  <a:pt x="176" y="127"/>
                  <a:pt x="176" y="111"/>
                </a:cubicBezTo>
                <a:cubicBezTo>
                  <a:pt x="140" y="111"/>
                  <a:pt x="104" y="111"/>
                  <a:pt x="68" y="111"/>
                </a:cubicBezTo>
                <a:close/>
                <a:moveTo>
                  <a:pt x="0" y="1"/>
                </a:moveTo>
                <a:cubicBezTo>
                  <a:pt x="0" y="8"/>
                  <a:pt x="0" y="47"/>
                  <a:pt x="0" y="49"/>
                </a:cubicBezTo>
                <a:cubicBezTo>
                  <a:pt x="20" y="49"/>
                  <a:pt x="40" y="49"/>
                  <a:pt x="61" y="49"/>
                </a:cubicBezTo>
                <a:cubicBezTo>
                  <a:pt x="61" y="33"/>
                  <a:pt x="61" y="17"/>
                  <a:pt x="61" y="1"/>
                </a:cubicBezTo>
                <a:cubicBezTo>
                  <a:pt x="40" y="1"/>
                  <a:pt x="20" y="1"/>
                  <a:pt x="0" y="1"/>
                </a:cubicBezTo>
                <a:close/>
                <a:moveTo>
                  <a:pt x="245" y="49"/>
                </a:moveTo>
                <a:cubicBezTo>
                  <a:pt x="245" y="41"/>
                  <a:pt x="245" y="3"/>
                  <a:pt x="244" y="1"/>
                </a:cubicBezTo>
                <a:cubicBezTo>
                  <a:pt x="224" y="1"/>
                  <a:pt x="204" y="1"/>
                  <a:pt x="184" y="1"/>
                </a:cubicBezTo>
                <a:cubicBezTo>
                  <a:pt x="184" y="17"/>
                  <a:pt x="184" y="33"/>
                  <a:pt x="184" y="49"/>
                </a:cubicBezTo>
                <a:cubicBezTo>
                  <a:pt x="204" y="49"/>
                  <a:pt x="224" y="49"/>
                  <a:pt x="245" y="49"/>
                </a:cubicBezTo>
                <a:close/>
                <a:moveTo>
                  <a:pt x="0" y="111"/>
                </a:moveTo>
                <a:cubicBezTo>
                  <a:pt x="0" y="120"/>
                  <a:pt x="0" y="157"/>
                  <a:pt x="0" y="159"/>
                </a:cubicBezTo>
                <a:cubicBezTo>
                  <a:pt x="20" y="159"/>
                  <a:pt x="40" y="159"/>
                  <a:pt x="61" y="159"/>
                </a:cubicBezTo>
                <a:cubicBezTo>
                  <a:pt x="61" y="143"/>
                  <a:pt x="61" y="127"/>
                  <a:pt x="61" y="111"/>
                </a:cubicBezTo>
                <a:cubicBezTo>
                  <a:pt x="40" y="111"/>
                  <a:pt x="20" y="111"/>
                  <a:pt x="0" y="111"/>
                </a:cubicBezTo>
                <a:close/>
                <a:moveTo>
                  <a:pt x="184" y="159"/>
                </a:moveTo>
                <a:cubicBezTo>
                  <a:pt x="193" y="160"/>
                  <a:pt x="242" y="159"/>
                  <a:pt x="245" y="159"/>
                </a:cubicBezTo>
                <a:cubicBezTo>
                  <a:pt x="245" y="143"/>
                  <a:pt x="245" y="127"/>
                  <a:pt x="245" y="111"/>
                </a:cubicBezTo>
                <a:cubicBezTo>
                  <a:pt x="224" y="111"/>
                  <a:pt x="204" y="111"/>
                  <a:pt x="184" y="111"/>
                </a:cubicBezTo>
                <a:cubicBezTo>
                  <a:pt x="184" y="127"/>
                  <a:pt x="184" y="143"/>
                  <a:pt x="184" y="159"/>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1" name="TextBox 140">
            <a:extLst>
              <a:ext uri="{FF2B5EF4-FFF2-40B4-BE49-F238E27FC236}">
                <a16:creationId xmlns:a16="http://schemas.microsoft.com/office/drawing/2014/main" id="{AC7F73CE-4CB9-485B-A7B7-2CAE6DEE34B1}"/>
              </a:ext>
            </a:extLst>
          </p:cNvPr>
          <p:cNvSpPr txBox="1"/>
          <p:nvPr/>
        </p:nvSpPr>
        <p:spPr>
          <a:xfrm>
            <a:off x="5835687" y="3972840"/>
            <a:ext cx="964650"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WAF</a:t>
            </a:r>
          </a:p>
        </p:txBody>
      </p:sp>
      <p:cxnSp>
        <p:nvCxnSpPr>
          <p:cNvPr id="142" name="Straight Arrow Connector 141">
            <a:extLst>
              <a:ext uri="{FF2B5EF4-FFF2-40B4-BE49-F238E27FC236}">
                <a16:creationId xmlns:a16="http://schemas.microsoft.com/office/drawing/2014/main" id="{290AE78F-4983-404B-8147-58FA1A2983B9}"/>
              </a:ext>
            </a:extLst>
          </p:cNvPr>
          <p:cNvCxnSpPr>
            <a:cxnSpLocks/>
          </p:cNvCxnSpPr>
          <p:nvPr/>
        </p:nvCxnSpPr>
        <p:spPr>
          <a:xfrm>
            <a:off x="4371611" y="2876139"/>
            <a:ext cx="1195233" cy="0"/>
          </a:xfrm>
          <a:prstGeom prst="straightConnector1">
            <a:avLst/>
          </a:prstGeom>
          <a:noFill/>
          <a:ln w="25400" cap="flat" cmpd="sng" algn="ctr">
            <a:solidFill>
              <a:srgbClr val="D83B01"/>
            </a:solidFill>
            <a:prstDash val="solid"/>
            <a:headEnd type="arrow" w="med" len="sm"/>
            <a:tailEnd type="arrow" w="med" len="sm"/>
          </a:ln>
          <a:effectLst/>
        </p:spPr>
      </p:cxnSp>
      <p:cxnSp>
        <p:nvCxnSpPr>
          <p:cNvPr id="143" name="Straight Arrow Connector 142">
            <a:extLst>
              <a:ext uri="{FF2B5EF4-FFF2-40B4-BE49-F238E27FC236}">
                <a16:creationId xmlns:a16="http://schemas.microsoft.com/office/drawing/2014/main" id="{3B486420-BCC7-4A7B-8841-844030FC92E0}"/>
              </a:ext>
            </a:extLst>
          </p:cNvPr>
          <p:cNvCxnSpPr>
            <a:cxnSpLocks/>
          </p:cNvCxnSpPr>
          <p:nvPr/>
        </p:nvCxnSpPr>
        <p:spPr>
          <a:xfrm>
            <a:off x="4371611" y="4057214"/>
            <a:ext cx="1195233" cy="0"/>
          </a:xfrm>
          <a:prstGeom prst="straightConnector1">
            <a:avLst/>
          </a:prstGeom>
          <a:noFill/>
          <a:ln w="25400" cap="flat" cmpd="sng" algn="ctr">
            <a:solidFill>
              <a:srgbClr val="00BCF2"/>
            </a:solidFill>
            <a:prstDash val="solid"/>
            <a:headEnd type="arrow" w="med" len="sm"/>
            <a:tailEnd type="arrow" w="med" len="sm"/>
          </a:ln>
          <a:effectLst/>
        </p:spPr>
      </p:cxnSp>
      <p:cxnSp>
        <p:nvCxnSpPr>
          <p:cNvPr id="144" name="Straight Arrow Connector 143">
            <a:extLst>
              <a:ext uri="{FF2B5EF4-FFF2-40B4-BE49-F238E27FC236}">
                <a16:creationId xmlns:a16="http://schemas.microsoft.com/office/drawing/2014/main" id="{2F4BC33C-B3BB-4AF8-B6C4-12B2E562075B}"/>
              </a:ext>
            </a:extLst>
          </p:cNvPr>
          <p:cNvCxnSpPr>
            <a:cxnSpLocks/>
          </p:cNvCxnSpPr>
          <p:nvPr/>
        </p:nvCxnSpPr>
        <p:spPr>
          <a:xfrm>
            <a:off x="4371611" y="5238289"/>
            <a:ext cx="1195233" cy="0"/>
          </a:xfrm>
          <a:prstGeom prst="straightConnector1">
            <a:avLst/>
          </a:prstGeom>
          <a:noFill/>
          <a:ln w="25400" cap="flat" cmpd="sng" algn="ctr">
            <a:solidFill>
              <a:srgbClr val="D83B01"/>
            </a:solidFill>
            <a:prstDash val="solid"/>
            <a:headEnd type="arrow" w="med" len="sm"/>
            <a:tailEnd type="arrow" w="med" len="sm"/>
          </a:ln>
          <a:effectLst/>
        </p:spPr>
      </p:cxnSp>
      <p:sp>
        <p:nvSpPr>
          <p:cNvPr id="145" name="people_12">
            <a:extLst>
              <a:ext uri="{FF2B5EF4-FFF2-40B4-BE49-F238E27FC236}">
                <a16:creationId xmlns:a16="http://schemas.microsoft.com/office/drawing/2014/main" id="{800EDC7C-F5F7-4172-B737-21C46EF31D0B}"/>
              </a:ext>
            </a:extLst>
          </p:cNvPr>
          <p:cNvSpPr>
            <a:spLocks noChangeAspect="1" noEditPoints="1"/>
          </p:cNvSpPr>
          <p:nvPr/>
        </p:nvSpPr>
        <p:spPr bwMode="auto">
          <a:xfrm>
            <a:off x="3781418" y="3896604"/>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6" name="people_12">
            <a:extLst>
              <a:ext uri="{FF2B5EF4-FFF2-40B4-BE49-F238E27FC236}">
                <a16:creationId xmlns:a16="http://schemas.microsoft.com/office/drawing/2014/main" id="{D120E4B3-471C-421A-A66A-F9D05474D835}"/>
              </a:ext>
            </a:extLst>
          </p:cNvPr>
          <p:cNvSpPr>
            <a:spLocks noChangeAspect="1" noEditPoints="1"/>
          </p:cNvSpPr>
          <p:nvPr/>
        </p:nvSpPr>
        <p:spPr bwMode="auto">
          <a:xfrm>
            <a:off x="3781418" y="5056863"/>
            <a:ext cx="420277" cy="35857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25400"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7" name="TextBox 146">
            <a:extLst>
              <a:ext uri="{FF2B5EF4-FFF2-40B4-BE49-F238E27FC236}">
                <a16:creationId xmlns:a16="http://schemas.microsoft.com/office/drawing/2014/main" id="{FD89ED64-C4F0-476D-A4AC-D5336C48EBDF}"/>
              </a:ext>
            </a:extLst>
          </p:cNvPr>
          <p:cNvSpPr txBox="1"/>
          <p:nvPr/>
        </p:nvSpPr>
        <p:spPr>
          <a:xfrm>
            <a:off x="4394171" y="53394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SQL injection</a:t>
            </a:r>
          </a:p>
        </p:txBody>
      </p:sp>
      <p:sp>
        <p:nvSpPr>
          <p:cNvPr id="148" name="TextBox 147">
            <a:extLst>
              <a:ext uri="{FF2B5EF4-FFF2-40B4-BE49-F238E27FC236}">
                <a16:creationId xmlns:a16="http://schemas.microsoft.com/office/drawing/2014/main" id="{C76635FF-A12F-4103-9F27-BE8AF3E773E3}"/>
              </a:ext>
            </a:extLst>
          </p:cNvPr>
          <p:cNvSpPr txBox="1"/>
          <p:nvPr/>
        </p:nvSpPr>
        <p:spPr>
          <a:xfrm>
            <a:off x="4394171" y="4123703"/>
            <a:ext cx="1150114" cy="480131"/>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Valid request</a:t>
            </a:r>
          </a:p>
        </p:txBody>
      </p:sp>
      <p:sp>
        <p:nvSpPr>
          <p:cNvPr id="149" name="TextBox 148">
            <a:extLst>
              <a:ext uri="{FF2B5EF4-FFF2-40B4-BE49-F238E27FC236}">
                <a16:creationId xmlns:a16="http://schemas.microsoft.com/office/drawing/2014/main" id="{2A8C2EF2-53DE-478F-9D97-D7F555C6D77B}"/>
              </a:ext>
            </a:extLst>
          </p:cNvPr>
          <p:cNvSpPr txBox="1"/>
          <p:nvPr/>
        </p:nvSpPr>
        <p:spPr>
          <a:xfrm>
            <a:off x="4394171" y="3003041"/>
            <a:ext cx="1150114" cy="286232"/>
          </a:xfrm>
          <a:prstGeom prst="rect">
            <a:avLst/>
          </a:prstGeom>
          <a:noFill/>
        </p:spPr>
        <p:txBody>
          <a:bodyPr wrap="square" rtlCol="0">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5190">
                      <a:srgbClr val="353535"/>
                    </a:gs>
                    <a:gs pos="43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XSS attack</a:t>
            </a:r>
          </a:p>
        </p:txBody>
      </p:sp>
      <p:sp>
        <p:nvSpPr>
          <p:cNvPr id="150" name="Cross 149">
            <a:extLst>
              <a:ext uri="{FF2B5EF4-FFF2-40B4-BE49-F238E27FC236}">
                <a16:creationId xmlns:a16="http://schemas.microsoft.com/office/drawing/2014/main" id="{08C00E10-47EA-4C68-9B20-4D292A6FAA28}"/>
              </a:ext>
            </a:extLst>
          </p:cNvPr>
          <p:cNvSpPr/>
          <p:nvPr/>
        </p:nvSpPr>
        <p:spPr>
          <a:xfrm rot="2700000">
            <a:off x="4853539" y="5102826"/>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1" name="Cross 150">
            <a:extLst>
              <a:ext uri="{FF2B5EF4-FFF2-40B4-BE49-F238E27FC236}">
                <a16:creationId xmlns:a16="http://schemas.microsoft.com/office/drawing/2014/main" id="{4D8706C5-BAD2-4CCB-9A1A-DB683C9C4290}"/>
              </a:ext>
            </a:extLst>
          </p:cNvPr>
          <p:cNvSpPr/>
          <p:nvPr/>
        </p:nvSpPr>
        <p:spPr>
          <a:xfrm rot="2700000">
            <a:off x="4853539" y="2753078"/>
            <a:ext cx="264712" cy="264712"/>
          </a:xfrm>
          <a:prstGeom prst="plus">
            <a:avLst>
              <a:gd name="adj" fmla="val 39815"/>
            </a:avLst>
          </a:prstGeom>
          <a:solidFill>
            <a:srgbClr val="C00000"/>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2780991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63113"/>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Simplified Security Group Management</a:t>
            </a:r>
          </a:p>
        </p:txBody>
      </p:sp>
      <p:sp>
        <p:nvSpPr>
          <p:cNvPr id="66" name="Rectangle 65">
            <a:extLst>
              <a:ext uri="{FF2B5EF4-FFF2-40B4-BE49-F238E27FC236}">
                <a16:creationId xmlns:a16="http://schemas.microsoft.com/office/drawing/2014/main" id="{C6C67B38-F2CB-4F15-BED5-AE12CC72D525}"/>
              </a:ext>
            </a:extLst>
          </p:cNvPr>
          <p:cNvSpPr/>
          <p:nvPr/>
        </p:nvSpPr>
        <p:spPr>
          <a:xfrm>
            <a:off x="3593747" y="1263207"/>
            <a:ext cx="2916420" cy="1077218"/>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 Security </a:t>
            </a:r>
            <a:b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Groups (NSG)</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IP based network ACL</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Attach: Subnet and NICs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p:txBody>
      </p:sp>
      <p:sp>
        <p:nvSpPr>
          <p:cNvPr id="67" name="Rectangle 66">
            <a:extLst>
              <a:ext uri="{FF2B5EF4-FFF2-40B4-BE49-F238E27FC236}">
                <a16:creationId xmlns:a16="http://schemas.microsoft.com/office/drawing/2014/main" id="{4F343FDB-0B9F-49BA-BBC3-06BEC0AEFDDC}"/>
              </a:ext>
            </a:extLst>
          </p:cNvPr>
          <p:cNvSpPr/>
          <p:nvPr/>
        </p:nvSpPr>
        <p:spPr>
          <a:xfrm>
            <a:off x="6187859" y="1263207"/>
            <a:ext cx="2799566" cy="146501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Service Tags</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endPar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Named monikers for Azure service IPs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SQL, Storage, Traffic Manager supported</a:t>
            </a:r>
            <a:r>
              <a:rPr kumimoji="0" lang="en-US" sz="1400" b="0" i="0" u="none" strike="noStrike" kern="1200" cap="none" spc="0" normalizeH="0" baseline="0" noProof="0">
                <a:ln>
                  <a:noFill/>
                </a:ln>
                <a:solidFill>
                  <a:srgbClr val="000000"/>
                </a:solidFill>
                <a:effectLst/>
                <a:uLnTx/>
                <a:uFillTx/>
                <a:latin typeface="Segoe UI"/>
                <a:ea typeface="+mn-ea"/>
                <a:cs typeface="Arial"/>
              </a:rPr>
              <a:t>​​</a:t>
            </a:r>
          </a:p>
        </p:txBody>
      </p:sp>
      <p:sp>
        <p:nvSpPr>
          <p:cNvPr id="68" name="Rectangle 67">
            <a:extLst>
              <a:ext uri="{FF2B5EF4-FFF2-40B4-BE49-F238E27FC236}">
                <a16:creationId xmlns:a16="http://schemas.microsoft.com/office/drawing/2014/main" id="{3AA9139E-BEC8-40AD-903B-40AD6B267E52}"/>
              </a:ext>
            </a:extLst>
          </p:cNvPr>
          <p:cNvSpPr/>
          <p:nvPr/>
        </p:nvSpPr>
        <p:spPr>
          <a:xfrm>
            <a:off x="8987426" y="1263207"/>
            <a:ext cx="2698174" cy="1465016"/>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 Security Groups (ASG)</a:t>
            </a: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Named monikers for custom grouping of VMs</a:t>
            </a:r>
            <a:r>
              <a:rPr kumimoji="0" lang="en-US" sz="1400" b="0" i="0" u="none" strike="noStrike" kern="1200" cap="none" spc="0" normalizeH="0" baseline="0" noProof="0">
                <a:ln>
                  <a:noFill/>
                </a:ln>
                <a:solidFill>
                  <a:srgbClr val="000000"/>
                </a:solidFill>
                <a:effectLst/>
                <a:uLnTx/>
                <a:uFillTx/>
                <a:latin typeface="Segoe UI"/>
                <a:ea typeface="+mn-ea"/>
                <a:cs typeface="Arial"/>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a:ea typeface="+mn-ea"/>
                <a:cs typeface="Arial"/>
              </a:rPr>
              <a:t>Natural expression of application security</a:t>
            </a:r>
          </a:p>
        </p:txBody>
      </p:sp>
      <p:sp>
        <p:nvSpPr>
          <p:cNvPr id="2" name="Rectangle 1">
            <a:extLst>
              <a:ext uri="{FF2B5EF4-FFF2-40B4-BE49-F238E27FC236}">
                <a16:creationId xmlns:a16="http://schemas.microsoft.com/office/drawing/2014/main" id="{99BABA95-542E-470D-83DF-B3F6A685FD59}"/>
              </a:ext>
            </a:extLst>
          </p:cNvPr>
          <p:cNvSpPr/>
          <p:nvPr/>
        </p:nvSpPr>
        <p:spPr bwMode="auto">
          <a:xfrm>
            <a:off x="3636718" y="3095501"/>
            <a:ext cx="4837238" cy="3435461"/>
          </a:xfrm>
          <a:prstGeom prst="rect">
            <a:avLst/>
          </a:prstGeom>
          <a:noFill/>
          <a:ln w="50800"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17451926-AB69-43DC-BD57-47E54F7059C4}"/>
              </a:ext>
            </a:extLst>
          </p:cNvPr>
          <p:cNvGrpSpPr/>
          <p:nvPr/>
        </p:nvGrpSpPr>
        <p:grpSpPr>
          <a:xfrm>
            <a:off x="3892151" y="3357553"/>
            <a:ext cx="2618016" cy="2959472"/>
            <a:chOff x="3918856" y="4128220"/>
            <a:chExt cx="2607131" cy="2947165"/>
          </a:xfrm>
        </p:grpSpPr>
        <p:sp>
          <p:nvSpPr>
            <p:cNvPr id="81" name="Rectangle 80">
              <a:extLst>
                <a:ext uri="{FF2B5EF4-FFF2-40B4-BE49-F238E27FC236}">
                  <a16:creationId xmlns:a16="http://schemas.microsoft.com/office/drawing/2014/main" id="{244DAF1E-FD8D-4DCA-9AF6-728E19D3A499}"/>
                </a:ext>
              </a:extLst>
            </p:cNvPr>
            <p:cNvSpPr/>
            <p:nvPr/>
          </p:nvSpPr>
          <p:spPr bwMode="auto">
            <a:xfrm>
              <a:off x="5219701" y="4731724"/>
              <a:ext cx="1306286" cy="1424147"/>
            </a:xfrm>
            <a:prstGeom prst="rect">
              <a:avLst/>
            </a:prstGeom>
            <a:solidFill>
              <a:srgbClr val="F2F2F2"/>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AppServers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48E3C6DF-C26B-4B25-8802-DCBEA4593D85}"/>
                </a:ext>
              </a:extLst>
            </p:cNvPr>
            <p:cNvSpPr/>
            <p:nvPr/>
          </p:nvSpPr>
          <p:spPr bwMode="auto">
            <a:xfrm>
              <a:off x="3918861" y="4128220"/>
              <a:ext cx="1959424" cy="1424147"/>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WebServers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02EFD57E-A0C0-480F-BCE1-BE660FBED2A3}"/>
                </a:ext>
              </a:extLst>
            </p:cNvPr>
            <p:cNvPicPr>
              <a:picLocks noChangeAspect="1"/>
            </p:cNvPicPr>
            <p:nvPr/>
          </p:nvPicPr>
          <p:blipFill>
            <a:blip r:embed="rId3"/>
            <a:stretch>
              <a:fillRect/>
            </a:stretch>
          </p:blipFill>
          <p:spPr>
            <a:xfrm>
              <a:off x="4131617" y="5733556"/>
              <a:ext cx="358570" cy="358570"/>
            </a:xfrm>
            <a:prstGeom prst="rect">
              <a:avLst/>
            </a:prstGeom>
          </p:spPr>
        </p:pic>
        <p:pic>
          <p:nvPicPr>
            <p:cNvPr id="70" name="Picture 69">
              <a:extLst>
                <a:ext uri="{FF2B5EF4-FFF2-40B4-BE49-F238E27FC236}">
                  <a16:creationId xmlns:a16="http://schemas.microsoft.com/office/drawing/2014/main" id="{4DF2D6EF-9802-4014-8BD1-C65D7BA54207}"/>
                </a:ext>
              </a:extLst>
            </p:cNvPr>
            <p:cNvPicPr>
              <a:picLocks noChangeAspect="1"/>
            </p:cNvPicPr>
            <p:nvPr/>
          </p:nvPicPr>
          <p:blipFill>
            <a:blip r:embed="rId3"/>
            <a:stretch>
              <a:fillRect/>
            </a:stretch>
          </p:blipFill>
          <p:spPr>
            <a:xfrm>
              <a:off x="4747305" y="5733556"/>
              <a:ext cx="358570" cy="358570"/>
            </a:xfrm>
            <a:prstGeom prst="rect">
              <a:avLst/>
            </a:prstGeom>
          </p:spPr>
        </p:pic>
        <p:pic>
          <p:nvPicPr>
            <p:cNvPr id="71" name="Picture 70">
              <a:extLst>
                <a:ext uri="{FF2B5EF4-FFF2-40B4-BE49-F238E27FC236}">
                  <a16:creationId xmlns:a16="http://schemas.microsoft.com/office/drawing/2014/main" id="{0BAB0A3C-D5D4-40B8-881D-07640C85189F}"/>
                </a:ext>
              </a:extLst>
            </p:cNvPr>
            <p:cNvPicPr>
              <a:picLocks noChangeAspect="1"/>
            </p:cNvPicPr>
            <p:nvPr/>
          </p:nvPicPr>
          <p:blipFill>
            <a:blip r:embed="rId3"/>
            <a:stretch>
              <a:fillRect/>
            </a:stretch>
          </p:blipFill>
          <p:spPr>
            <a:xfrm>
              <a:off x="5362993" y="5733556"/>
              <a:ext cx="358570" cy="358570"/>
            </a:xfrm>
            <a:prstGeom prst="rect">
              <a:avLst/>
            </a:prstGeom>
          </p:spPr>
        </p:pic>
        <p:pic>
          <p:nvPicPr>
            <p:cNvPr id="72" name="Picture 71">
              <a:extLst>
                <a:ext uri="{FF2B5EF4-FFF2-40B4-BE49-F238E27FC236}">
                  <a16:creationId xmlns:a16="http://schemas.microsoft.com/office/drawing/2014/main" id="{5973733E-4564-40EE-B48C-74C44F51F2ED}"/>
                </a:ext>
              </a:extLst>
            </p:cNvPr>
            <p:cNvPicPr>
              <a:picLocks noChangeAspect="1"/>
            </p:cNvPicPr>
            <p:nvPr/>
          </p:nvPicPr>
          <p:blipFill>
            <a:blip r:embed="rId3"/>
            <a:stretch>
              <a:fillRect/>
            </a:stretch>
          </p:blipFill>
          <p:spPr>
            <a:xfrm>
              <a:off x="5978682" y="5733556"/>
              <a:ext cx="358570" cy="358570"/>
            </a:xfrm>
            <a:prstGeom prst="rect">
              <a:avLst/>
            </a:prstGeom>
          </p:spPr>
        </p:pic>
        <p:pic>
          <p:nvPicPr>
            <p:cNvPr id="73" name="Picture 72">
              <a:extLst>
                <a:ext uri="{FF2B5EF4-FFF2-40B4-BE49-F238E27FC236}">
                  <a16:creationId xmlns:a16="http://schemas.microsoft.com/office/drawing/2014/main" id="{1F4C1810-FBE5-4BDC-8E54-998ECCBA7E15}"/>
                </a:ext>
              </a:extLst>
            </p:cNvPr>
            <p:cNvPicPr>
              <a:picLocks noChangeAspect="1"/>
            </p:cNvPicPr>
            <p:nvPr/>
          </p:nvPicPr>
          <p:blipFill>
            <a:blip r:embed="rId3"/>
            <a:stretch>
              <a:fillRect/>
            </a:stretch>
          </p:blipFill>
          <p:spPr>
            <a:xfrm>
              <a:off x="4131617" y="5118250"/>
              <a:ext cx="358570" cy="358570"/>
            </a:xfrm>
            <a:prstGeom prst="rect">
              <a:avLst/>
            </a:prstGeom>
          </p:spPr>
        </p:pic>
        <p:pic>
          <p:nvPicPr>
            <p:cNvPr id="74" name="Picture 73">
              <a:extLst>
                <a:ext uri="{FF2B5EF4-FFF2-40B4-BE49-F238E27FC236}">
                  <a16:creationId xmlns:a16="http://schemas.microsoft.com/office/drawing/2014/main" id="{83164FFC-460C-4184-9EB3-3BEFF5C3DEA8}"/>
                </a:ext>
              </a:extLst>
            </p:cNvPr>
            <p:cNvPicPr>
              <a:picLocks noChangeAspect="1"/>
            </p:cNvPicPr>
            <p:nvPr/>
          </p:nvPicPr>
          <p:blipFill>
            <a:blip r:embed="rId3"/>
            <a:stretch>
              <a:fillRect/>
            </a:stretch>
          </p:blipFill>
          <p:spPr>
            <a:xfrm>
              <a:off x="4747305" y="5118250"/>
              <a:ext cx="358570" cy="358570"/>
            </a:xfrm>
            <a:prstGeom prst="rect">
              <a:avLst/>
            </a:prstGeom>
          </p:spPr>
        </p:pic>
        <p:pic>
          <p:nvPicPr>
            <p:cNvPr id="75" name="Picture 74">
              <a:extLst>
                <a:ext uri="{FF2B5EF4-FFF2-40B4-BE49-F238E27FC236}">
                  <a16:creationId xmlns:a16="http://schemas.microsoft.com/office/drawing/2014/main" id="{282A8699-BDA6-462C-8914-470B81A70BEF}"/>
                </a:ext>
              </a:extLst>
            </p:cNvPr>
            <p:cNvPicPr>
              <a:picLocks noChangeAspect="1"/>
            </p:cNvPicPr>
            <p:nvPr/>
          </p:nvPicPr>
          <p:blipFill>
            <a:blip r:embed="rId3"/>
            <a:stretch>
              <a:fillRect/>
            </a:stretch>
          </p:blipFill>
          <p:spPr>
            <a:xfrm>
              <a:off x="5362993" y="5118250"/>
              <a:ext cx="358570" cy="358570"/>
            </a:xfrm>
            <a:prstGeom prst="rect">
              <a:avLst/>
            </a:prstGeom>
          </p:spPr>
        </p:pic>
        <p:pic>
          <p:nvPicPr>
            <p:cNvPr id="76" name="Picture 75">
              <a:extLst>
                <a:ext uri="{FF2B5EF4-FFF2-40B4-BE49-F238E27FC236}">
                  <a16:creationId xmlns:a16="http://schemas.microsoft.com/office/drawing/2014/main" id="{C1EFBF00-9C83-4CEA-BBA0-539D798A19F3}"/>
                </a:ext>
              </a:extLst>
            </p:cNvPr>
            <p:cNvPicPr>
              <a:picLocks noChangeAspect="1"/>
            </p:cNvPicPr>
            <p:nvPr/>
          </p:nvPicPr>
          <p:blipFill>
            <a:blip r:embed="rId3"/>
            <a:stretch>
              <a:fillRect/>
            </a:stretch>
          </p:blipFill>
          <p:spPr>
            <a:xfrm>
              <a:off x="5978682" y="5118250"/>
              <a:ext cx="358570" cy="358570"/>
            </a:xfrm>
            <a:prstGeom prst="rect">
              <a:avLst/>
            </a:prstGeom>
          </p:spPr>
        </p:pic>
        <p:pic>
          <p:nvPicPr>
            <p:cNvPr id="77" name="Picture 76">
              <a:extLst>
                <a:ext uri="{FF2B5EF4-FFF2-40B4-BE49-F238E27FC236}">
                  <a16:creationId xmlns:a16="http://schemas.microsoft.com/office/drawing/2014/main" id="{8B92687C-8988-474C-8F49-D0961AF9F5AD}"/>
                </a:ext>
              </a:extLst>
            </p:cNvPr>
            <p:cNvPicPr>
              <a:picLocks noChangeAspect="1"/>
            </p:cNvPicPr>
            <p:nvPr/>
          </p:nvPicPr>
          <p:blipFill>
            <a:blip r:embed="rId3"/>
            <a:stretch>
              <a:fillRect/>
            </a:stretch>
          </p:blipFill>
          <p:spPr>
            <a:xfrm>
              <a:off x="4131617" y="4497581"/>
              <a:ext cx="358570" cy="358570"/>
            </a:xfrm>
            <a:prstGeom prst="rect">
              <a:avLst/>
            </a:prstGeom>
          </p:spPr>
        </p:pic>
        <p:pic>
          <p:nvPicPr>
            <p:cNvPr id="78" name="Picture 77">
              <a:extLst>
                <a:ext uri="{FF2B5EF4-FFF2-40B4-BE49-F238E27FC236}">
                  <a16:creationId xmlns:a16="http://schemas.microsoft.com/office/drawing/2014/main" id="{1D970DA4-5D01-4187-99C2-470D7EC0BA10}"/>
                </a:ext>
              </a:extLst>
            </p:cNvPr>
            <p:cNvPicPr>
              <a:picLocks noChangeAspect="1"/>
            </p:cNvPicPr>
            <p:nvPr/>
          </p:nvPicPr>
          <p:blipFill>
            <a:blip r:embed="rId3"/>
            <a:stretch>
              <a:fillRect/>
            </a:stretch>
          </p:blipFill>
          <p:spPr>
            <a:xfrm>
              <a:off x="4747305" y="4497581"/>
              <a:ext cx="358570" cy="358570"/>
            </a:xfrm>
            <a:prstGeom prst="rect">
              <a:avLst/>
            </a:prstGeom>
          </p:spPr>
        </p:pic>
        <p:sp>
          <p:nvSpPr>
            <p:cNvPr id="4" name="Rectangle 3">
              <a:extLst>
                <a:ext uri="{FF2B5EF4-FFF2-40B4-BE49-F238E27FC236}">
                  <a16:creationId xmlns:a16="http://schemas.microsoft.com/office/drawing/2014/main" id="{32DBE4DE-E7B8-4F69-95A6-530F895FFA2D}"/>
                </a:ext>
              </a:extLst>
            </p:cNvPr>
            <p:cNvSpPr/>
            <p:nvPr/>
          </p:nvSpPr>
          <p:spPr bwMode="auto">
            <a:xfrm>
              <a:off x="3918856" y="5627914"/>
              <a:ext cx="1959429" cy="869705"/>
            </a:xfrm>
            <a:prstGeom prst="rect">
              <a:avLst/>
            </a:prstGeom>
            <a:no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2050"/>
                  </a:solidFill>
                  <a:effectLst/>
                  <a:uLnTx/>
                  <a:uFillTx/>
                  <a:latin typeface="Segoe UI"/>
                  <a:ea typeface="Segoe UI" pitchFamily="34" charset="0"/>
                  <a:cs typeface="Segoe UI" pitchFamily="34" charset="0"/>
                </a:rPr>
                <a:t>DatabaseServers</a:t>
              </a:r>
              <a:endParaRPr kumimoji="0" lang="en-US" sz="1400" b="0" i="0" u="none" strike="noStrike" kern="1200" cap="none" spc="0" normalizeH="0" baseline="0" noProof="0">
                <a:ln>
                  <a:noFill/>
                </a:ln>
                <a:solidFill>
                  <a:srgbClr val="002050"/>
                </a:soli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EE56C4D6-D3DE-471F-82EE-1042E88211C9}"/>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86626" y="6668323"/>
              <a:ext cx="407063" cy="407062"/>
            </a:xfrm>
            <a:prstGeom prst="rect">
              <a:avLst/>
            </a:prstGeom>
          </p:spPr>
        </p:pic>
      </p:grpSp>
      <p:pic>
        <p:nvPicPr>
          <p:cNvPr id="7" name="Picture 6">
            <a:extLst>
              <a:ext uri="{FF2B5EF4-FFF2-40B4-BE49-F238E27FC236}">
                <a16:creationId xmlns:a16="http://schemas.microsoft.com/office/drawing/2014/main" id="{7D931A16-0E12-4C21-95D3-5D1096202808}"/>
              </a:ext>
            </a:extLst>
          </p:cNvPr>
          <p:cNvPicPr>
            <a:picLocks noChangeAspect="1"/>
          </p:cNvPicPr>
          <p:nvPr/>
        </p:nvPicPr>
        <p:blipFill>
          <a:blip r:embed="rId5"/>
          <a:stretch>
            <a:fillRect/>
          </a:stretch>
        </p:blipFill>
        <p:spPr>
          <a:xfrm>
            <a:off x="6583298" y="3963577"/>
            <a:ext cx="5532900" cy="2302736"/>
          </a:xfrm>
          <a:prstGeom prst="rect">
            <a:avLst/>
          </a:prstGeom>
        </p:spPr>
      </p:pic>
      <p:pic>
        <p:nvPicPr>
          <p:cNvPr id="85" name="Picture 84">
            <a:extLst>
              <a:ext uri="{FF2B5EF4-FFF2-40B4-BE49-F238E27FC236}">
                <a16:creationId xmlns:a16="http://schemas.microsoft.com/office/drawing/2014/main" id="{59327FAE-9C7A-4596-BE57-6F177D64B703}"/>
              </a:ext>
            </a:extLst>
          </p:cNvPr>
          <p:cNvPicPr>
            <a:picLocks noChangeAspect="1"/>
          </p:cNvPicPr>
          <p:nvPr/>
        </p:nvPicPr>
        <p:blipFill>
          <a:blip r:embed="rId6"/>
          <a:stretch>
            <a:fillRect/>
          </a:stretch>
        </p:blipFill>
        <p:spPr>
          <a:xfrm>
            <a:off x="6583298" y="3573619"/>
            <a:ext cx="585320" cy="550130"/>
          </a:xfrm>
          <a:prstGeom prst="rect">
            <a:avLst/>
          </a:prstGeom>
        </p:spPr>
      </p:pic>
      <p:grpSp>
        <p:nvGrpSpPr>
          <p:cNvPr id="39" name="Group 38">
            <a:extLst>
              <a:ext uri="{FF2B5EF4-FFF2-40B4-BE49-F238E27FC236}">
                <a16:creationId xmlns:a16="http://schemas.microsoft.com/office/drawing/2014/main" id="{DB06C5A0-DB7C-47ED-9556-6E346CD926EE}"/>
              </a:ext>
            </a:extLst>
          </p:cNvPr>
          <p:cNvGrpSpPr/>
          <p:nvPr/>
        </p:nvGrpSpPr>
        <p:grpSpPr>
          <a:xfrm>
            <a:off x="327669" y="2442490"/>
            <a:ext cx="2885742" cy="849463"/>
            <a:chOff x="327669" y="1902740"/>
            <a:chExt cx="2885742" cy="849463"/>
          </a:xfrm>
        </p:grpSpPr>
        <p:sp>
          <p:nvSpPr>
            <p:cNvPr id="40" name="TextBox 39">
              <a:extLst>
                <a:ext uri="{FF2B5EF4-FFF2-40B4-BE49-F238E27FC236}">
                  <a16:creationId xmlns:a16="http://schemas.microsoft.com/office/drawing/2014/main" id="{8721D7A8-C711-4E45-B49E-556F99E98466}"/>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41" name="Straight Connector 40">
              <a:extLst>
                <a:ext uri="{FF2B5EF4-FFF2-40B4-BE49-F238E27FC236}">
                  <a16:creationId xmlns:a16="http://schemas.microsoft.com/office/drawing/2014/main" id="{1DA873DB-4F48-4197-B262-D6DB2D744FCE}"/>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Intelligence" title="Icon of circles connected by crossing lines">
              <a:extLst>
                <a:ext uri="{FF2B5EF4-FFF2-40B4-BE49-F238E27FC236}">
                  <a16:creationId xmlns:a16="http://schemas.microsoft.com/office/drawing/2014/main" id="{81E3926E-C606-42C9-919B-F1D95DFB9B1E}"/>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26199E26-05D7-4A45-A2DD-68E3527C56D6}"/>
              </a:ext>
            </a:extLst>
          </p:cNvPr>
          <p:cNvGrpSpPr/>
          <p:nvPr/>
        </p:nvGrpSpPr>
        <p:grpSpPr>
          <a:xfrm>
            <a:off x="355392" y="3771974"/>
            <a:ext cx="2728122" cy="849463"/>
            <a:chOff x="355392" y="4729690"/>
            <a:chExt cx="2728122" cy="849463"/>
          </a:xfrm>
        </p:grpSpPr>
        <p:sp>
          <p:nvSpPr>
            <p:cNvPr id="44" name="TextBox 43">
              <a:extLst>
                <a:ext uri="{FF2B5EF4-FFF2-40B4-BE49-F238E27FC236}">
                  <a16:creationId xmlns:a16="http://schemas.microsoft.com/office/drawing/2014/main" id="{435567D9-B6D5-4E40-ACAB-50123440FD3E}"/>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49" name="Straight Connector 48">
              <a:extLst>
                <a:ext uri="{FF2B5EF4-FFF2-40B4-BE49-F238E27FC236}">
                  <a16:creationId xmlns:a16="http://schemas.microsoft.com/office/drawing/2014/main" id="{E08B88F9-7F41-49A5-BC81-B679110062E0}"/>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network" title="Icon of a device or computer network">
              <a:extLst>
                <a:ext uri="{FF2B5EF4-FFF2-40B4-BE49-F238E27FC236}">
                  <a16:creationId xmlns:a16="http://schemas.microsoft.com/office/drawing/2014/main" id="{EE733EF9-972B-46C5-9BC2-30CBB8F025D4}"/>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56" name="Rectangle 55">
            <a:extLst>
              <a:ext uri="{FF2B5EF4-FFF2-40B4-BE49-F238E27FC236}">
                <a16:creationId xmlns:a16="http://schemas.microsoft.com/office/drawing/2014/main" id="{A07988EB-0F0B-4F9A-A756-95DB1F9E86AD}"/>
              </a:ext>
            </a:extLst>
          </p:cNvPr>
          <p:cNvSpPr/>
          <p:nvPr/>
        </p:nvSpPr>
        <p:spPr bwMode="auto">
          <a:xfrm>
            <a:off x="-24719" y="3602068"/>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BBAB96F5-E666-4B1A-BE03-E8A303BB1A34}"/>
              </a:ext>
            </a:extLst>
          </p:cNvPr>
          <p:cNvGrpSpPr/>
          <p:nvPr/>
        </p:nvGrpSpPr>
        <p:grpSpPr>
          <a:xfrm>
            <a:off x="315232" y="5008691"/>
            <a:ext cx="2709424" cy="600609"/>
            <a:chOff x="315232" y="3489448"/>
            <a:chExt cx="2709424" cy="600609"/>
          </a:xfrm>
        </p:grpSpPr>
        <p:sp>
          <p:nvSpPr>
            <p:cNvPr id="58" name="TextBox 57">
              <a:extLst>
                <a:ext uri="{FF2B5EF4-FFF2-40B4-BE49-F238E27FC236}">
                  <a16:creationId xmlns:a16="http://schemas.microsoft.com/office/drawing/2014/main" id="{79E9DEEC-AA2F-47CF-9E53-6645308040BF}"/>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79" name="Straight Connector 78">
              <a:extLst>
                <a:ext uri="{FF2B5EF4-FFF2-40B4-BE49-F238E27FC236}">
                  <a16:creationId xmlns:a16="http://schemas.microsoft.com/office/drawing/2014/main" id="{E5D63F93-3C1B-426C-AAE4-16CB8102757F}"/>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cloud" title="Icon of a cloud">
              <a:extLst>
                <a:ext uri="{FF2B5EF4-FFF2-40B4-BE49-F238E27FC236}">
                  <a16:creationId xmlns:a16="http://schemas.microsoft.com/office/drawing/2014/main" id="{82595656-803C-46A6-9370-1238BD47A1A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84" name="Title 5">
            <a:extLst>
              <a:ext uri="{FF2B5EF4-FFF2-40B4-BE49-F238E27FC236}">
                <a16:creationId xmlns:a16="http://schemas.microsoft.com/office/drawing/2014/main" id="{F10387F5-FA41-4D7F-944F-F8270D35EE72}"/>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89" name="Group 88">
            <a:extLst>
              <a:ext uri="{FF2B5EF4-FFF2-40B4-BE49-F238E27FC236}">
                <a16:creationId xmlns:a16="http://schemas.microsoft.com/office/drawing/2014/main" id="{B881A097-EA0B-42CD-BA03-80F8BF47D92E}"/>
              </a:ext>
            </a:extLst>
          </p:cNvPr>
          <p:cNvGrpSpPr/>
          <p:nvPr/>
        </p:nvGrpSpPr>
        <p:grpSpPr>
          <a:xfrm>
            <a:off x="322755" y="661166"/>
            <a:ext cx="490596" cy="558629"/>
            <a:chOff x="466726" y="1321530"/>
            <a:chExt cx="345724" cy="368082"/>
          </a:xfrm>
        </p:grpSpPr>
        <p:sp>
          <p:nvSpPr>
            <p:cNvPr id="90" name="Shield_EA18">
              <a:extLst>
                <a:ext uri="{FF2B5EF4-FFF2-40B4-BE49-F238E27FC236}">
                  <a16:creationId xmlns:a16="http://schemas.microsoft.com/office/drawing/2014/main" id="{7035BC47-4DE6-44D9-B8B8-0B8CFD4DC143}"/>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Lock">
              <a:extLst>
                <a:ext uri="{FF2B5EF4-FFF2-40B4-BE49-F238E27FC236}">
                  <a16:creationId xmlns:a16="http://schemas.microsoft.com/office/drawing/2014/main" id="{0ECE6BF8-9D6C-4161-82A0-10CD5FD29C6A}"/>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632322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1B2FD8AF-D163-4DE9-89D4-662768B1DD50}"/>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Title 1">
            <a:extLst>
              <a:ext uri="{FF2B5EF4-FFF2-40B4-BE49-F238E27FC236}">
                <a16:creationId xmlns:a16="http://schemas.microsoft.com/office/drawing/2014/main" id="{58450139-B1B0-4D3B-8ABD-079353CDB894}"/>
              </a:ext>
            </a:extLst>
          </p:cNvPr>
          <p:cNvSpPr txBox="1">
            <a:spLocks/>
          </p:cNvSpPr>
          <p:nvPr/>
        </p:nvSpPr>
        <p:spPr>
          <a:xfrm>
            <a:off x="3593748" y="43589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Securing PaaS Services</a:t>
            </a:r>
          </a:p>
        </p:txBody>
      </p:sp>
      <p:sp>
        <p:nvSpPr>
          <p:cNvPr id="39" name="Rectangle 38">
            <a:extLst>
              <a:ext uri="{FF2B5EF4-FFF2-40B4-BE49-F238E27FC236}">
                <a16:creationId xmlns:a16="http://schemas.microsoft.com/office/drawing/2014/main" id="{6B6DBE6B-5301-4AB9-B5A5-FEC6A93BFEA8}"/>
              </a:ext>
            </a:extLst>
          </p:cNvPr>
          <p:cNvSpPr/>
          <p:nvPr/>
        </p:nvSpPr>
        <p:spPr bwMode="auto">
          <a:xfrm>
            <a:off x="10210900" y="2550663"/>
            <a:ext cx="1388214" cy="2717662"/>
          </a:xfrm>
          <a:prstGeom prst="rect">
            <a:avLst/>
          </a:prstGeom>
          <a:no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pic>
        <p:nvPicPr>
          <p:cNvPr id="42" name="Picture 41">
            <a:extLst>
              <a:ext uri="{FF2B5EF4-FFF2-40B4-BE49-F238E27FC236}">
                <a16:creationId xmlns:a16="http://schemas.microsoft.com/office/drawing/2014/main" id="{50ACFE71-0775-4E9E-9ABE-A26614EA49F4}"/>
              </a:ext>
            </a:extLst>
          </p:cNvPr>
          <p:cNvPicPr>
            <a:picLocks noChangeAspect="1"/>
          </p:cNvPicPr>
          <p:nvPr/>
        </p:nvPicPr>
        <p:blipFill>
          <a:blip r:embed="rId3"/>
          <a:stretch>
            <a:fillRect/>
          </a:stretch>
        </p:blipFill>
        <p:spPr>
          <a:xfrm>
            <a:off x="10595864" y="3192386"/>
            <a:ext cx="699692" cy="681278"/>
          </a:xfrm>
          <a:prstGeom prst="rect">
            <a:avLst/>
          </a:prstGeom>
        </p:spPr>
      </p:pic>
      <p:pic>
        <p:nvPicPr>
          <p:cNvPr id="43" name="Picture 42">
            <a:extLst>
              <a:ext uri="{FF2B5EF4-FFF2-40B4-BE49-F238E27FC236}">
                <a16:creationId xmlns:a16="http://schemas.microsoft.com/office/drawing/2014/main" id="{68BF2136-1E0D-412D-A3EC-D72A7B81425A}"/>
              </a:ext>
            </a:extLst>
          </p:cNvPr>
          <p:cNvPicPr>
            <a:picLocks noChangeAspect="1"/>
          </p:cNvPicPr>
          <p:nvPr/>
        </p:nvPicPr>
        <p:blipFill>
          <a:blip r:embed="rId4"/>
          <a:stretch>
            <a:fillRect/>
          </a:stretch>
        </p:blipFill>
        <p:spPr>
          <a:xfrm>
            <a:off x="10582280" y="4286455"/>
            <a:ext cx="748264" cy="724376"/>
          </a:xfrm>
          <a:prstGeom prst="rect">
            <a:avLst/>
          </a:prstGeom>
        </p:spPr>
      </p:pic>
      <p:grpSp>
        <p:nvGrpSpPr>
          <p:cNvPr id="44" name="Group 43">
            <a:extLst>
              <a:ext uri="{FF2B5EF4-FFF2-40B4-BE49-F238E27FC236}">
                <a16:creationId xmlns:a16="http://schemas.microsoft.com/office/drawing/2014/main" id="{281B9DDA-E96A-4C28-A991-1AB087B62A72}"/>
              </a:ext>
            </a:extLst>
          </p:cNvPr>
          <p:cNvGrpSpPr/>
          <p:nvPr/>
        </p:nvGrpSpPr>
        <p:grpSpPr>
          <a:xfrm>
            <a:off x="3681368" y="2270525"/>
            <a:ext cx="4547997" cy="3995014"/>
            <a:chOff x="274639" y="1626539"/>
            <a:chExt cx="4843772" cy="4526991"/>
          </a:xfrm>
        </p:grpSpPr>
        <p:sp>
          <p:nvSpPr>
            <p:cNvPr id="49" name="Rectangle 48">
              <a:extLst>
                <a:ext uri="{FF2B5EF4-FFF2-40B4-BE49-F238E27FC236}">
                  <a16:creationId xmlns:a16="http://schemas.microsoft.com/office/drawing/2014/main" id="{3CC9A3FF-C169-4BC1-9888-84F48C99E0A8}"/>
                </a:ext>
              </a:extLst>
            </p:cNvPr>
            <p:cNvSpPr/>
            <p:nvPr/>
          </p:nvSpPr>
          <p:spPr bwMode="auto">
            <a:xfrm>
              <a:off x="274639" y="1626539"/>
              <a:ext cx="4843772" cy="4136198"/>
            </a:xfrm>
            <a:prstGeom prst="rect">
              <a:avLst/>
            </a:prstGeom>
            <a:no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grpSp>
          <p:nvGrpSpPr>
            <p:cNvPr id="55" name="Group 54">
              <a:extLst>
                <a:ext uri="{FF2B5EF4-FFF2-40B4-BE49-F238E27FC236}">
                  <a16:creationId xmlns:a16="http://schemas.microsoft.com/office/drawing/2014/main" id="{11872326-54BB-4AFF-8B9B-1DBCDD0589DB}"/>
                </a:ext>
              </a:extLst>
            </p:cNvPr>
            <p:cNvGrpSpPr/>
            <p:nvPr/>
          </p:nvGrpSpPr>
          <p:grpSpPr>
            <a:xfrm>
              <a:off x="4125553" y="5356604"/>
              <a:ext cx="796926" cy="796926"/>
              <a:chOff x="7903946" y="4484914"/>
              <a:chExt cx="709366" cy="709366"/>
            </a:xfrm>
          </p:grpSpPr>
          <p:sp>
            <p:nvSpPr>
              <p:cNvPr id="117" name="Oval 116">
                <a:extLst>
                  <a:ext uri="{FF2B5EF4-FFF2-40B4-BE49-F238E27FC236}">
                    <a16:creationId xmlns:a16="http://schemas.microsoft.com/office/drawing/2014/main" id="{371DB7E1-5870-4B45-932D-5E98E59EA439}"/>
                  </a:ext>
                </a:extLst>
              </p:cNvPr>
              <p:cNvSpPr/>
              <p:nvPr/>
            </p:nvSpPr>
            <p:spPr bwMode="auto">
              <a:xfrm>
                <a:off x="7903946" y="4484914"/>
                <a:ext cx="709366" cy="709366"/>
              </a:xfrm>
              <a:prstGeom prst="ellipse">
                <a:avLst/>
              </a:prstGeom>
              <a:solidFill>
                <a:schemeClr val="bg1">
                  <a:lumMod val="85000"/>
                </a:schemeClr>
              </a:solidFill>
              <a:ln w="28575">
                <a:solidFill>
                  <a:schemeClr val="bg1">
                    <a:lumMod val="65000"/>
                  </a:schemeClr>
                </a:solidFill>
                <a:prstDash val="sysDash"/>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pic>
            <p:nvPicPr>
              <p:cNvPr id="118" name="Picture 117">
                <a:extLst>
                  <a:ext uri="{FF2B5EF4-FFF2-40B4-BE49-F238E27FC236}">
                    <a16:creationId xmlns:a16="http://schemas.microsoft.com/office/drawing/2014/main" id="{80F58D13-EB03-4EC1-980A-A42B708EB226}"/>
                  </a:ext>
                </a:extLst>
              </p:cNvPr>
              <p:cNvPicPr>
                <a:picLocks noChangeAspect="1"/>
              </p:cNvPicPr>
              <p:nvPr/>
            </p:nvPicPr>
            <p:blipFill>
              <a:blip r:embed="rId5"/>
              <a:stretch>
                <a:fillRect/>
              </a:stretch>
            </p:blipFill>
            <p:spPr>
              <a:xfrm>
                <a:off x="8084193" y="4665161"/>
                <a:ext cx="348872" cy="348872"/>
              </a:xfrm>
              <a:prstGeom prst="rect">
                <a:avLst/>
              </a:prstGeom>
              <a:ln>
                <a:noFill/>
                <a:prstDash val="sysDash"/>
              </a:ln>
            </p:spPr>
          </p:pic>
        </p:grpSp>
        <p:pic>
          <p:nvPicPr>
            <p:cNvPr id="56" name="Picture 55">
              <a:extLst>
                <a:ext uri="{FF2B5EF4-FFF2-40B4-BE49-F238E27FC236}">
                  <a16:creationId xmlns:a16="http://schemas.microsoft.com/office/drawing/2014/main" id="{B76F292A-EABF-4562-BCE3-126060111DF2}"/>
                </a:ext>
              </a:extLst>
            </p:cNvPr>
            <p:cNvPicPr>
              <a:picLocks noChangeAspect="1"/>
            </p:cNvPicPr>
            <p:nvPr/>
          </p:nvPicPr>
          <p:blipFill>
            <a:blip r:embed="rId6"/>
            <a:stretch>
              <a:fillRect/>
            </a:stretch>
          </p:blipFill>
          <p:spPr>
            <a:xfrm>
              <a:off x="2269520" y="1749900"/>
              <a:ext cx="607102" cy="607102"/>
            </a:xfrm>
            <a:prstGeom prst="rect">
              <a:avLst/>
            </a:prstGeom>
          </p:spPr>
        </p:pic>
        <p:pic>
          <p:nvPicPr>
            <p:cNvPr id="57" name="Picture 56">
              <a:extLst>
                <a:ext uri="{FF2B5EF4-FFF2-40B4-BE49-F238E27FC236}">
                  <a16:creationId xmlns:a16="http://schemas.microsoft.com/office/drawing/2014/main" id="{7C8489FB-7269-409F-A1CA-A0EF3CECAD7A}"/>
                </a:ext>
              </a:extLst>
            </p:cNvPr>
            <p:cNvPicPr>
              <a:picLocks noChangeAspect="1"/>
            </p:cNvPicPr>
            <p:nvPr/>
          </p:nvPicPr>
          <p:blipFill>
            <a:blip r:embed="rId7"/>
            <a:stretch>
              <a:fillRect/>
            </a:stretch>
          </p:blipFill>
          <p:spPr>
            <a:xfrm>
              <a:off x="2268330" y="3142675"/>
              <a:ext cx="609483" cy="609483"/>
            </a:xfrm>
            <a:prstGeom prst="rect">
              <a:avLst/>
            </a:prstGeom>
          </p:spPr>
        </p:pic>
        <p:pic>
          <p:nvPicPr>
            <p:cNvPr id="58" name="Picture 57">
              <a:extLst>
                <a:ext uri="{FF2B5EF4-FFF2-40B4-BE49-F238E27FC236}">
                  <a16:creationId xmlns:a16="http://schemas.microsoft.com/office/drawing/2014/main" id="{D02F6D4A-11D0-4074-97C0-EC04EE94F8A3}"/>
                </a:ext>
              </a:extLst>
            </p:cNvPr>
            <p:cNvPicPr>
              <a:picLocks noChangeAspect="1"/>
            </p:cNvPicPr>
            <p:nvPr/>
          </p:nvPicPr>
          <p:blipFill>
            <a:blip r:embed="rId7"/>
            <a:stretch>
              <a:fillRect/>
            </a:stretch>
          </p:blipFill>
          <p:spPr>
            <a:xfrm>
              <a:off x="2268330" y="4362954"/>
              <a:ext cx="609483" cy="609483"/>
            </a:xfrm>
            <a:prstGeom prst="rect">
              <a:avLst/>
            </a:prstGeom>
          </p:spPr>
        </p:pic>
        <p:grpSp>
          <p:nvGrpSpPr>
            <p:cNvPr id="79" name="Group 78">
              <a:extLst>
                <a:ext uri="{FF2B5EF4-FFF2-40B4-BE49-F238E27FC236}">
                  <a16:creationId xmlns:a16="http://schemas.microsoft.com/office/drawing/2014/main" id="{A4404948-59CC-4156-A430-C9813AEA6A67}"/>
                </a:ext>
              </a:extLst>
            </p:cNvPr>
            <p:cNvGrpSpPr/>
            <p:nvPr/>
          </p:nvGrpSpPr>
          <p:grpSpPr>
            <a:xfrm>
              <a:off x="1371639" y="4762742"/>
              <a:ext cx="2659907" cy="808132"/>
              <a:chOff x="1060229" y="5296140"/>
              <a:chExt cx="2659907" cy="808132"/>
            </a:xfrm>
          </p:grpSpPr>
          <p:grpSp>
            <p:nvGrpSpPr>
              <p:cNvPr id="110" name="Group 109">
                <a:extLst>
                  <a:ext uri="{FF2B5EF4-FFF2-40B4-BE49-F238E27FC236}">
                    <a16:creationId xmlns:a16="http://schemas.microsoft.com/office/drawing/2014/main" id="{12E1A7BF-A0EF-4DFB-BDD8-77989C34BB47}"/>
                  </a:ext>
                </a:extLst>
              </p:cNvPr>
              <p:cNvGrpSpPr/>
              <p:nvPr/>
            </p:nvGrpSpPr>
            <p:grpSpPr>
              <a:xfrm>
                <a:off x="1060229" y="5497169"/>
                <a:ext cx="2402864" cy="607103"/>
                <a:chOff x="2430393" y="5497169"/>
                <a:chExt cx="2402864" cy="607103"/>
              </a:xfrm>
            </p:grpSpPr>
            <p:sp>
              <p:nvSpPr>
                <p:cNvPr id="112" name="Rectangle 111">
                  <a:extLst>
                    <a:ext uri="{FF2B5EF4-FFF2-40B4-BE49-F238E27FC236}">
                      <a16:creationId xmlns:a16="http://schemas.microsoft.com/office/drawing/2014/main" id="{7D16A45D-F363-4282-B9E1-75BCEC63428C}"/>
                    </a:ext>
                  </a:extLst>
                </p:cNvPr>
                <p:cNvSpPr/>
                <p:nvPr/>
              </p:nvSpPr>
              <p:spPr bwMode="auto">
                <a:xfrm>
                  <a:off x="2430393" y="5497169"/>
                  <a:ext cx="2402864"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3" name="Group 112">
                  <a:extLst>
                    <a:ext uri="{FF2B5EF4-FFF2-40B4-BE49-F238E27FC236}">
                      <a16:creationId xmlns:a16="http://schemas.microsoft.com/office/drawing/2014/main" id="{E65289A2-8067-42ED-9CA0-F3A8CB4C9F02}"/>
                    </a:ext>
                  </a:extLst>
                </p:cNvPr>
                <p:cNvGrpSpPr/>
                <p:nvPr/>
              </p:nvGrpSpPr>
              <p:grpSpPr>
                <a:xfrm>
                  <a:off x="2608880" y="5556923"/>
                  <a:ext cx="2017472" cy="491872"/>
                  <a:chOff x="2407187" y="5556923"/>
                  <a:chExt cx="2017472" cy="491872"/>
                </a:xfrm>
              </p:grpSpPr>
              <p:pic>
                <p:nvPicPr>
                  <p:cNvPr id="114" name="Picture 113">
                    <a:extLst>
                      <a:ext uri="{FF2B5EF4-FFF2-40B4-BE49-F238E27FC236}">
                        <a16:creationId xmlns:a16="http://schemas.microsoft.com/office/drawing/2014/main" id="{2C6810EE-FB17-47AF-98F2-6E62BC65C6FB}"/>
                      </a:ext>
                    </a:extLst>
                  </p:cNvPr>
                  <p:cNvPicPr>
                    <a:picLocks noChangeAspect="1"/>
                  </p:cNvPicPr>
                  <p:nvPr/>
                </p:nvPicPr>
                <p:blipFill>
                  <a:blip r:embed="rId8"/>
                  <a:stretch>
                    <a:fillRect/>
                  </a:stretch>
                </p:blipFill>
                <p:spPr>
                  <a:xfrm>
                    <a:off x="2407187" y="5556923"/>
                    <a:ext cx="478994" cy="491872"/>
                  </a:xfrm>
                  <a:prstGeom prst="rect">
                    <a:avLst/>
                  </a:prstGeom>
                </p:spPr>
              </p:pic>
              <p:pic>
                <p:nvPicPr>
                  <p:cNvPr id="115" name="Picture 114">
                    <a:extLst>
                      <a:ext uri="{FF2B5EF4-FFF2-40B4-BE49-F238E27FC236}">
                        <a16:creationId xmlns:a16="http://schemas.microsoft.com/office/drawing/2014/main" id="{5D9700CC-FBE2-4868-981E-2A04ECDE5491}"/>
                      </a:ext>
                    </a:extLst>
                  </p:cNvPr>
                  <p:cNvPicPr>
                    <a:picLocks noChangeAspect="1"/>
                  </p:cNvPicPr>
                  <p:nvPr/>
                </p:nvPicPr>
                <p:blipFill>
                  <a:blip r:embed="rId8"/>
                  <a:stretch>
                    <a:fillRect/>
                  </a:stretch>
                </p:blipFill>
                <p:spPr>
                  <a:xfrm>
                    <a:off x="3176426" y="5556923"/>
                    <a:ext cx="478994" cy="491872"/>
                  </a:xfrm>
                  <a:prstGeom prst="rect">
                    <a:avLst/>
                  </a:prstGeom>
                </p:spPr>
              </p:pic>
              <p:pic>
                <p:nvPicPr>
                  <p:cNvPr id="116" name="Picture 115">
                    <a:extLst>
                      <a:ext uri="{FF2B5EF4-FFF2-40B4-BE49-F238E27FC236}">
                        <a16:creationId xmlns:a16="http://schemas.microsoft.com/office/drawing/2014/main" id="{1B276FC7-66D6-4378-B37C-A6A29478D2B5}"/>
                      </a:ext>
                    </a:extLst>
                  </p:cNvPr>
                  <p:cNvPicPr>
                    <a:picLocks noChangeAspect="1"/>
                  </p:cNvPicPr>
                  <p:nvPr/>
                </p:nvPicPr>
                <p:blipFill>
                  <a:blip r:embed="rId8"/>
                  <a:stretch>
                    <a:fillRect/>
                  </a:stretch>
                </p:blipFill>
                <p:spPr>
                  <a:xfrm>
                    <a:off x="3945665" y="5556923"/>
                    <a:ext cx="478994" cy="491872"/>
                  </a:xfrm>
                  <a:prstGeom prst="rect">
                    <a:avLst/>
                  </a:prstGeom>
                </p:spPr>
              </p:pic>
            </p:grpSp>
          </p:grpSp>
          <p:pic>
            <p:nvPicPr>
              <p:cNvPr id="111" name="Picture 110">
                <a:extLst>
                  <a:ext uri="{FF2B5EF4-FFF2-40B4-BE49-F238E27FC236}">
                    <a16:creationId xmlns:a16="http://schemas.microsoft.com/office/drawing/2014/main" id="{055AF66A-6CB5-4E58-8C8A-3F07620EB45F}"/>
                  </a:ext>
                </a:extLst>
              </p:cNvPr>
              <p:cNvPicPr>
                <a:picLocks noChangeAspect="1"/>
              </p:cNvPicPr>
              <p:nvPr/>
            </p:nvPicPr>
            <p:blipFill>
              <a:blip r:embed="rId9"/>
              <a:stretch>
                <a:fillRect/>
              </a:stretch>
            </p:blipFill>
            <p:spPr>
              <a:xfrm>
                <a:off x="3318079" y="5296140"/>
                <a:ext cx="402057" cy="402057"/>
              </a:xfrm>
              <a:prstGeom prst="rect">
                <a:avLst/>
              </a:prstGeom>
            </p:spPr>
          </p:pic>
        </p:grpSp>
        <p:grpSp>
          <p:nvGrpSpPr>
            <p:cNvPr id="80" name="Group 79">
              <a:extLst>
                <a:ext uri="{FF2B5EF4-FFF2-40B4-BE49-F238E27FC236}">
                  <a16:creationId xmlns:a16="http://schemas.microsoft.com/office/drawing/2014/main" id="{51AF89A9-C1AE-4CCB-A08C-FFBD22B9E19B}"/>
                </a:ext>
              </a:extLst>
            </p:cNvPr>
            <p:cNvGrpSpPr/>
            <p:nvPr/>
          </p:nvGrpSpPr>
          <p:grpSpPr>
            <a:xfrm>
              <a:off x="795982" y="3540099"/>
              <a:ext cx="3780675" cy="802222"/>
              <a:chOff x="484572" y="4073497"/>
              <a:chExt cx="3780675" cy="802222"/>
            </a:xfrm>
          </p:grpSpPr>
          <p:grpSp>
            <p:nvGrpSpPr>
              <p:cNvPr id="98" name="Group 97">
                <a:extLst>
                  <a:ext uri="{FF2B5EF4-FFF2-40B4-BE49-F238E27FC236}">
                    <a16:creationId xmlns:a16="http://schemas.microsoft.com/office/drawing/2014/main" id="{BC1BC36B-B631-476D-9BB8-415A57B7C851}"/>
                  </a:ext>
                </a:extLst>
              </p:cNvPr>
              <p:cNvGrpSpPr/>
              <p:nvPr/>
            </p:nvGrpSpPr>
            <p:grpSpPr>
              <a:xfrm>
                <a:off x="484572" y="4268616"/>
                <a:ext cx="3554179" cy="607103"/>
                <a:chOff x="967021" y="4268616"/>
                <a:chExt cx="3554179" cy="607103"/>
              </a:xfrm>
            </p:grpSpPr>
            <p:sp>
              <p:nvSpPr>
                <p:cNvPr id="100" name="Rectangle 99">
                  <a:extLst>
                    <a:ext uri="{FF2B5EF4-FFF2-40B4-BE49-F238E27FC236}">
                      <a16:creationId xmlns:a16="http://schemas.microsoft.com/office/drawing/2014/main" id="{5098E22A-2521-4ABC-8C51-6CF2CBF6BBA1}"/>
                    </a:ext>
                  </a:extLst>
                </p:cNvPr>
                <p:cNvSpPr/>
                <p:nvPr/>
              </p:nvSpPr>
              <p:spPr bwMode="auto">
                <a:xfrm>
                  <a:off x="967021" y="4268616"/>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1" name="Picture 100">
                  <a:extLst>
                    <a:ext uri="{FF2B5EF4-FFF2-40B4-BE49-F238E27FC236}">
                      <a16:creationId xmlns:a16="http://schemas.microsoft.com/office/drawing/2014/main" id="{10D2D89C-3714-42F5-898B-4CEA83746697}"/>
                    </a:ext>
                  </a:extLst>
                </p:cNvPr>
                <p:cNvPicPr>
                  <a:picLocks noChangeAspect="1"/>
                </p:cNvPicPr>
                <p:nvPr/>
              </p:nvPicPr>
              <p:blipFill>
                <a:blip r:embed="rId10"/>
                <a:stretch>
                  <a:fillRect/>
                </a:stretch>
              </p:blipFill>
              <p:spPr>
                <a:xfrm>
                  <a:off x="1087708" y="4364897"/>
                  <a:ext cx="431484" cy="431480"/>
                </a:xfrm>
                <a:prstGeom prst="rect">
                  <a:avLst/>
                </a:prstGeom>
              </p:spPr>
            </p:pic>
            <p:pic>
              <p:nvPicPr>
                <p:cNvPr id="102" name="Picture 101">
                  <a:extLst>
                    <a:ext uri="{FF2B5EF4-FFF2-40B4-BE49-F238E27FC236}">
                      <a16:creationId xmlns:a16="http://schemas.microsoft.com/office/drawing/2014/main" id="{01EB150D-5544-4478-BA54-071943236971}"/>
                    </a:ext>
                  </a:extLst>
                </p:cNvPr>
                <p:cNvPicPr>
                  <a:picLocks noChangeAspect="1"/>
                </p:cNvPicPr>
                <p:nvPr/>
              </p:nvPicPr>
              <p:blipFill>
                <a:blip r:embed="rId10"/>
                <a:stretch>
                  <a:fillRect/>
                </a:stretch>
              </p:blipFill>
              <p:spPr>
                <a:xfrm>
                  <a:off x="1651454" y="4364897"/>
                  <a:ext cx="431484" cy="431480"/>
                </a:xfrm>
                <a:prstGeom prst="rect">
                  <a:avLst/>
                </a:prstGeom>
              </p:spPr>
            </p:pic>
            <p:pic>
              <p:nvPicPr>
                <p:cNvPr id="103" name="Picture 102">
                  <a:extLst>
                    <a:ext uri="{FF2B5EF4-FFF2-40B4-BE49-F238E27FC236}">
                      <a16:creationId xmlns:a16="http://schemas.microsoft.com/office/drawing/2014/main" id="{B556ED2D-DEFA-4559-9529-3756D172AEFE}"/>
                    </a:ext>
                  </a:extLst>
                </p:cNvPr>
                <p:cNvPicPr>
                  <a:picLocks noChangeAspect="1"/>
                </p:cNvPicPr>
                <p:nvPr/>
              </p:nvPicPr>
              <p:blipFill>
                <a:blip r:embed="rId10"/>
                <a:stretch>
                  <a:fillRect/>
                </a:stretch>
              </p:blipFill>
              <p:spPr>
                <a:xfrm>
                  <a:off x="2215200" y="4364897"/>
                  <a:ext cx="431484" cy="431480"/>
                </a:xfrm>
                <a:prstGeom prst="rect">
                  <a:avLst/>
                </a:prstGeom>
              </p:spPr>
            </p:pic>
            <p:pic>
              <p:nvPicPr>
                <p:cNvPr id="104" name="Picture 103">
                  <a:extLst>
                    <a:ext uri="{FF2B5EF4-FFF2-40B4-BE49-F238E27FC236}">
                      <a16:creationId xmlns:a16="http://schemas.microsoft.com/office/drawing/2014/main" id="{CAEE313C-A04F-4A2F-B971-84D7BDB70A15}"/>
                    </a:ext>
                  </a:extLst>
                </p:cNvPr>
                <p:cNvPicPr>
                  <a:picLocks noChangeAspect="1"/>
                </p:cNvPicPr>
                <p:nvPr/>
              </p:nvPicPr>
              <p:blipFill>
                <a:blip r:embed="rId10"/>
                <a:stretch>
                  <a:fillRect/>
                </a:stretch>
              </p:blipFill>
              <p:spPr>
                <a:xfrm>
                  <a:off x="2778946" y="4364897"/>
                  <a:ext cx="431484" cy="431480"/>
                </a:xfrm>
                <a:prstGeom prst="rect">
                  <a:avLst/>
                </a:prstGeom>
              </p:spPr>
            </p:pic>
            <p:pic>
              <p:nvPicPr>
                <p:cNvPr id="105" name="Picture 104">
                  <a:extLst>
                    <a:ext uri="{FF2B5EF4-FFF2-40B4-BE49-F238E27FC236}">
                      <a16:creationId xmlns:a16="http://schemas.microsoft.com/office/drawing/2014/main" id="{3B6D35C8-2073-4095-BCA1-328C1DA589E0}"/>
                    </a:ext>
                  </a:extLst>
                </p:cNvPr>
                <p:cNvPicPr>
                  <a:picLocks noChangeAspect="1"/>
                </p:cNvPicPr>
                <p:nvPr/>
              </p:nvPicPr>
              <p:blipFill>
                <a:blip r:embed="rId10"/>
                <a:stretch>
                  <a:fillRect/>
                </a:stretch>
              </p:blipFill>
              <p:spPr>
                <a:xfrm>
                  <a:off x="3950609" y="4364897"/>
                  <a:ext cx="431484" cy="431480"/>
                </a:xfrm>
                <a:prstGeom prst="rect">
                  <a:avLst/>
                </a:prstGeom>
              </p:spPr>
            </p:pic>
            <p:grpSp>
              <p:nvGrpSpPr>
                <p:cNvPr id="106" name="Group 105">
                  <a:extLst>
                    <a:ext uri="{FF2B5EF4-FFF2-40B4-BE49-F238E27FC236}">
                      <a16:creationId xmlns:a16="http://schemas.microsoft.com/office/drawing/2014/main" id="{E2E1688B-C092-47E8-9C5E-8E957353A690}"/>
                    </a:ext>
                  </a:extLst>
                </p:cNvPr>
                <p:cNvGrpSpPr/>
                <p:nvPr/>
              </p:nvGrpSpPr>
              <p:grpSpPr>
                <a:xfrm>
                  <a:off x="3444818" y="4527512"/>
                  <a:ext cx="290514" cy="71909"/>
                  <a:chOff x="5097552" y="-533400"/>
                  <a:chExt cx="290514" cy="71909"/>
                </a:xfrm>
              </p:grpSpPr>
              <p:sp>
                <p:nvSpPr>
                  <p:cNvPr id="107" name="Oval 106">
                    <a:extLst>
                      <a:ext uri="{FF2B5EF4-FFF2-40B4-BE49-F238E27FC236}">
                        <a16:creationId xmlns:a16="http://schemas.microsoft.com/office/drawing/2014/main" id="{C77D4FD2-938D-489F-B140-851643D7B44F}"/>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2AE00261-3AD9-420F-8D91-0A6DED7BE064}"/>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A3DBACEB-F773-4336-82CE-5D87F5A62EDA}"/>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99" name="Picture 98">
                <a:extLst>
                  <a:ext uri="{FF2B5EF4-FFF2-40B4-BE49-F238E27FC236}">
                    <a16:creationId xmlns:a16="http://schemas.microsoft.com/office/drawing/2014/main" id="{4A58C27E-AF8F-462E-AECF-A8FCABAC7756}"/>
                  </a:ext>
                </a:extLst>
              </p:cNvPr>
              <p:cNvPicPr>
                <a:picLocks noChangeAspect="1"/>
              </p:cNvPicPr>
              <p:nvPr/>
            </p:nvPicPr>
            <p:blipFill>
              <a:blip r:embed="rId9"/>
              <a:stretch>
                <a:fillRect/>
              </a:stretch>
            </p:blipFill>
            <p:spPr>
              <a:xfrm>
                <a:off x="3863190" y="4073497"/>
                <a:ext cx="402057" cy="402057"/>
              </a:xfrm>
              <a:prstGeom prst="rect">
                <a:avLst/>
              </a:prstGeom>
            </p:spPr>
          </p:pic>
        </p:grpSp>
        <p:grpSp>
          <p:nvGrpSpPr>
            <p:cNvPr id="85" name="Group 84">
              <a:extLst>
                <a:ext uri="{FF2B5EF4-FFF2-40B4-BE49-F238E27FC236}">
                  <a16:creationId xmlns:a16="http://schemas.microsoft.com/office/drawing/2014/main" id="{454499CD-6105-4837-A634-34CB20DC58A2}"/>
                </a:ext>
              </a:extLst>
            </p:cNvPr>
            <p:cNvGrpSpPr/>
            <p:nvPr/>
          </p:nvGrpSpPr>
          <p:grpSpPr>
            <a:xfrm>
              <a:off x="795982" y="2309313"/>
              <a:ext cx="3780675" cy="804454"/>
              <a:chOff x="484572" y="2842711"/>
              <a:chExt cx="3780675" cy="804454"/>
            </a:xfrm>
          </p:grpSpPr>
          <p:grpSp>
            <p:nvGrpSpPr>
              <p:cNvPr id="86" name="Group 85">
                <a:extLst>
                  <a:ext uri="{FF2B5EF4-FFF2-40B4-BE49-F238E27FC236}">
                    <a16:creationId xmlns:a16="http://schemas.microsoft.com/office/drawing/2014/main" id="{99CB883B-6125-460E-A61F-9562C46840AF}"/>
                  </a:ext>
                </a:extLst>
              </p:cNvPr>
              <p:cNvGrpSpPr/>
              <p:nvPr/>
            </p:nvGrpSpPr>
            <p:grpSpPr>
              <a:xfrm>
                <a:off x="484572" y="3040062"/>
                <a:ext cx="3554179" cy="607103"/>
                <a:chOff x="967021" y="3040062"/>
                <a:chExt cx="3554179" cy="607103"/>
              </a:xfrm>
            </p:grpSpPr>
            <p:sp>
              <p:nvSpPr>
                <p:cNvPr id="88" name="Rectangle 87">
                  <a:extLst>
                    <a:ext uri="{FF2B5EF4-FFF2-40B4-BE49-F238E27FC236}">
                      <a16:creationId xmlns:a16="http://schemas.microsoft.com/office/drawing/2014/main" id="{92E8C392-CC6E-4B50-82D2-78C425ABD92A}"/>
                    </a:ext>
                  </a:extLst>
                </p:cNvPr>
                <p:cNvSpPr/>
                <p:nvPr/>
              </p:nvSpPr>
              <p:spPr bwMode="auto">
                <a:xfrm>
                  <a:off x="967021" y="3040062"/>
                  <a:ext cx="3554179" cy="607103"/>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89" name="Picture 88">
                  <a:extLst>
                    <a:ext uri="{FF2B5EF4-FFF2-40B4-BE49-F238E27FC236}">
                      <a16:creationId xmlns:a16="http://schemas.microsoft.com/office/drawing/2014/main" id="{D2F03333-AFEA-4537-9644-225298C4D94B}"/>
                    </a:ext>
                  </a:extLst>
                </p:cNvPr>
                <p:cNvPicPr>
                  <a:picLocks noChangeAspect="1"/>
                </p:cNvPicPr>
                <p:nvPr/>
              </p:nvPicPr>
              <p:blipFill>
                <a:blip r:embed="rId10"/>
                <a:stretch>
                  <a:fillRect/>
                </a:stretch>
              </p:blipFill>
              <p:spPr>
                <a:xfrm>
                  <a:off x="1087708" y="3139448"/>
                  <a:ext cx="431484" cy="431480"/>
                </a:xfrm>
                <a:prstGeom prst="rect">
                  <a:avLst/>
                </a:prstGeom>
              </p:spPr>
            </p:pic>
            <p:pic>
              <p:nvPicPr>
                <p:cNvPr id="90" name="Picture 89">
                  <a:extLst>
                    <a:ext uri="{FF2B5EF4-FFF2-40B4-BE49-F238E27FC236}">
                      <a16:creationId xmlns:a16="http://schemas.microsoft.com/office/drawing/2014/main" id="{DF507965-DAF0-4508-A05C-8B56D35D2813}"/>
                    </a:ext>
                  </a:extLst>
                </p:cNvPr>
                <p:cNvPicPr>
                  <a:picLocks noChangeAspect="1"/>
                </p:cNvPicPr>
                <p:nvPr/>
              </p:nvPicPr>
              <p:blipFill>
                <a:blip r:embed="rId10"/>
                <a:stretch>
                  <a:fillRect/>
                </a:stretch>
              </p:blipFill>
              <p:spPr>
                <a:xfrm>
                  <a:off x="1651454" y="3139448"/>
                  <a:ext cx="431484" cy="431480"/>
                </a:xfrm>
                <a:prstGeom prst="rect">
                  <a:avLst/>
                </a:prstGeom>
              </p:spPr>
            </p:pic>
            <p:pic>
              <p:nvPicPr>
                <p:cNvPr id="91" name="Picture 90">
                  <a:extLst>
                    <a:ext uri="{FF2B5EF4-FFF2-40B4-BE49-F238E27FC236}">
                      <a16:creationId xmlns:a16="http://schemas.microsoft.com/office/drawing/2014/main" id="{624EA1E8-9218-4B1C-8133-06AFBF4174BA}"/>
                    </a:ext>
                  </a:extLst>
                </p:cNvPr>
                <p:cNvPicPr>
                  <a:picLocks noChangeAspect="1"/>
                </p:cNvPicPr>
                <p:nvPr/>
              </p:nvPicPr>
              <p:blipFill>
                <a:blip r:embed="rId10"/>
                <a:stretch>
                  <a:fillRect/>
                </a:stretch>
              </p:blipFill>
              <p:spPr>
                <a:xfrm>
                  <a:off x="2215200" y="3139448"/>
                  <a:ext cx="431484" cy="431480"/>
                </a:xfrm>
                <a:prstGeom prst="rect">
                  <a:avLst/>
                </a:prstGeom>
              </p:spPr>
            </p:pic>
            <p:pic>
              <p:nvPicPr>
                <p:cNvPr id="92" name="Picture 91">
                  <a:extLst>
                    <a:ext uri="{FF2B5EF4-FFF2-40B4-BE49-F238E27FC236}">
                      <a16:creationId xmlns:a16="http://schemas.microsoft.com/office/drawing/2014/main" id="{BBB093F0-29C3-453B-83F2-0A2871100CA4}"/>
                    </a:ext>
                  </a:extLst>
                </p:cNvPr>
                <p:cNvPicPr>
                  <a:picLocks noChangeAspect="1"/>
                </p:cNvPicPr>
                <p:nvPr/>
              </p:nvPicPr>
              <p:blipFill>
                <a:blip r:embed="rId10"/>
                <a:stretch>
                  <a:fillRect/>
                </a:stretch>
              </p:blipFill>
              <p:spPr>
                <a:xfrm>
                  <a:off x="2778946" y="3139448"/>
                  <a:ext cx="431484" cy="431480"/>
                </a:xfrm>
                <a:prstGeom prst="rect">
                  <a:avLst/>
                </a:prstGeom>
              </p:spPr>
            </p:pic>
            <p:pic>
              <p:nvPicPr>
                <p:cNvPr id="93" name="Picture 92">
                  <a:extLst>
                    <a:ext uri="{FF2B5EF4-FFF2-40B4-BE49-F238E27FC236}">
                      <a16:creationId xmlns:a16="http://schemas.microsoft.com/office/drawing/2014/main" id="{335FE695-9120-4E44-B2DB-9807C0CB6085}"/>
                    </a:ext>
                  </a:extLst>
                </p:cNvPr>
                <p:cNvPicPr>
                  <a:picLocks noChangeAspect="1"/>
                </p:cNvPicPr>
                <p:nvPr/>
              </p:nvPicPr>
              <p:blipFill>
                <a:blip r:embed="rId10"/>
                <a:stretch>
                  <a:fillRect/>
                </a:stretch>
              </p:blipFill>
              <p:spPr>
                <a:xfrm>
                  <a:off x="3950609" y="3132838"/>
                  <a:ext cx="431484" cy="431480"/>
                </a:xfrm>
                <a:prstGeom prst="rect">
                  <a:avLst/>
                </a:prstGeom>
              </p:spPr>
            </p:pic>
            <p:grpSp>
              <p:nvGrpSpPr>
                <p:cNvPr id="94" name="Group 93">
                  <a:extLst>
                    <a:ext uri="{FF2B5EF4-FFF2-40B4-BE49-F238E27FC236}">
                      <a16:creationId xmlns:a16="http://schemas.microsoft.com/office/drawing/2014/main" id="{0332B44A-4A99-4D56-916E-53967CF43367}"/>
                    </a:ext>
                  </a:extLst>
                </p:cNvPr>
                <p:cNvGrpSpPr/>
                <p:nvPr/>
              </p:nvGrpSpPr>
              <p:grpSpPr>
                <a:xfrm>
                  <a:off x="3444818" y="3319233"/>
                  <a:ext cx="290514" cy="71909"/>
                  <a:chOff x="5097552" y="-533400"/>
                  <a:chExt cx="290514" cy="71909"/>
                </a:xfrm>
              </p:grpSpPr>
              <p:sp>
                <p:nvSpPr>
                  <p:cNvPr id="95" name="Oval 94">
                    <a:extLst>
                      <a:ext uri="{FF2B5EF4-FFF2-40B4-BE49-F238E27FC236}">
                        <a16:creationId xmlns:a16="http://schemas.microsoft.com/office/drawing/2014/main" id="{08D76FDE-F24F-4AC4-98D6-B80A799AF454}"/>
                      </a:ext>
                    </a:extLst>
                  </p:cNvPr>
                  <p:cNvSpPr/>
                  <p:nvPr/>
                </p:nvSpPr>
                <p:spPr bwMode="auto">
                  <a:xfrm>
                    <a:off x="5097552"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C9D31B5B-CDE9-4DBF-9847-9A7193ABBF56}"/>
                      </a:ext>
                    </a:extLst>
                  </p:cNvPr>
                  <p:cNvSpPr/>
                  <p:nvPr/>
                </p:nvSpPr>
                <p:spPr bwMode="auto">
                  <a:xfrm>
                    <a:off x="5206855"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2FCE6CC0-4086-4A54-BA72-C3C522B4C014}"/>
                      </a:ext>
                    </a:extLst>
                  </p:cNvPr>
                  <p:cNvSpPr/>
                  <p:nvPr/>
                </p:nvSpPr>
                <p:spPr bwMode="auto">
                  <a:xfrm>
                    <a:off x="5316157" y="-533400"/>
                    <a:ext cx="71909" cy="7190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87" name="Picture 86">
                <a:extLst>
                  <a:ext uri="{FF2B5EF4-FFF2-40B4-BE49-F238E27FC236}">
                    <a16:creationId xmlns:a16="http://schemas.microsoft.com/office/drawing/2014/main" id="{6164E52D-0AFB-49F3-84FB-F85185D47F36}"/>
                  </a:ext>
                </a:extLst>
              </p:cNvPr>
              <p:cNvPicPr>
                <a:picLocks noChangeAspect="1"/>
              </p:cNvPicPr>
              <p:nvPr/>
            </p:nvPicPr>
            <p:blipFill>
              <a:blip r:embed="rId9"/>
              <a:stretch>
                <a:fillRect/>
              </a:stretch>
            </p:blipFill>
            <p:spPr>
              <a:xfrm>
                <a:off x="3863190" y="2842711"/>
                <a:ext cx="402057" cy="402057"/>
              </a:xfrm>
              <a:prstGeom prst="rect">
                <a:avLst/>
              </a:prstGeom>
            </p:spPr>
          </p:pic>
        </p:grpSp>
      </p:grpSp>
      <p:grpSp>
        <p:nvGrpSpPr>
          <p:cNvPr id="119" name="Group 118">
            <a:extLst>
              <a:ext uri="{FF2B5EF4-FFF2-40B4-BE49-F238E27FC236}">
                <a16:creationId xmlns:a16="http://schemas.microsoft.com/office/drawing/2014/main" id="{FF2A9074-B7A9-44A8-871A-FD0DC61FB669}"/>
              </a:ext>
            </a:extLst>
          </p:cNvPr>
          <p:cNvGrpSpPr/>
          <p:nvPr/>
        </p:nvGrpSpPr>
        <p:grpSpPr>
          <a:xfrm>
            <a:off x="10589730" y="1092316"/>
            <a:ext cx="624034" cy="591647"/>
            <a:chOff x="7997429" y="912040"/>
            <a:chExt cx="1015942" cy="1015942"/>
          </a:xfrm>
        </p:grpSpPr>
        <p:sp>
          <p:nvSpPr>
            <p:cNvPr id="120" name="Oval 119">
              <a:extLst>
                <a:ext uri="{FF2B5EF4-FFF2-40B4-BE49-F238E27FC236}">
                  <a16:creationId xmlns:a16="http://schemas.microsoft.com/office/drawing/2014/main" id="{BD933A77-BAF5-431C-945D-4753DA57DF26}"/>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121" name="globe_2">
              <a:extLst>
                <a:ext uri="{FF2B5EF4-FFF2-40B4-BE49-F238E27FC236}">
                  <a16:creationId xmlns:a16="http://schemas.microsoft.com/office/drawing/2014/main" id="{EC4DA961-FAC9-453B-B7A8-9F2DE8FFCEEA}"/>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22" name="Connector: Elbow 121">
            <a:extLst>
              <a:ext uri="{FF2B5EF4-FFF2-40B4-BE49-F238E27FC236}">
                <a16:creationId xmlns:a16="http://schemas.microsoft.com/office/drawing/2014/main" id="{708E9B82-9479-4495-9F9E-587CAAC64061}"/>
              </a:ext>
            </a:extLst>
          </p:cNvPr>
          <p:cNvCxnSpPr>
            <a:cxnSpLocks/>
            <a:endCxn id="39" idx="0"/>
          </p:cNvCxnSpPr>
          <p:nvPr/>
        </p:nvCxnSpPr>
        <p:spPr>
          <a:xfrm rot="16200000" flipH="1">
            <a:off x="10470025" y="2115681"/>
            <a:ext cx="866702" cy="326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3F57FAC5-566C-4C67-B3DE-26BF2D643864}"/>
              </a:ext>
            </a:extLst>
          </p:cNvPr>
          <p:cNvPicPr>
            <a:picLocks noChangeAspect="1"/>
          </p:cNvPicPr>
          <p:nvPr/>
        </p:nvPicPr>
        <p:blipFill>
          <a:blip r:embed="rId11"/>
          <a:stretch>
            <a:fillRect/>
          </a:stretch>
        </p:blipFill>
        <p:spPr>
          <a:xfrm>
            <a:off x="10611669" y="1967075"/>
            <a:ext cx="576551" cy="474359"/>
          </a:xfrm>
          <a:prstGeom prst="rect">
            <a:avLst/>
          </a:prstGeom>
        </p:spPr>
      </p:pic>
      <p:pic>
        <p:nvPicPr>
          <p:cNvPr id="124" name="Graphic 123">
            <a:extLst>
              <a:ext uri="{FF2B5EF4-FFF2-40B4-BE49-F238E27FC236}">
                <a16:creationId xmlns:a16="http://schemas.microsoft.com/office/drawing/2014/main" id="{4A367C20-3C70-45AE-83E6-01009991122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15488" y="4033276"/>
            <a:ext cx="502578" cy="413497"/>
          </a:xfrm>
          <a:prstGeom prst="rect">
            <a:avLst/>
          </a:prstGeom>
        </p:spPr>
      </p:pic>
      <p:cxnSp>
        <p:nvCxnSpPr>
          <p:cNvPr id="125" name="Connector: Elbow 124">
            <a:extLst>
              <a:ext uri="{FF2B5EF4-FFF2-40B4-BE49-F238E27FC236}">
                <a16:creationId xmlns:a16="http://schemas.microsoft.com/office/drawing/2014/main" id="{2D643657-9029-4642-B57B-61257554BCBB}"/>
              </a:ext>
            </a:extLst>
          </p:cNvPr>
          <p:cNvCxnSpPr/>
          <p:nvPr/>
        </p:nvCxnSpPr>
        <p:spPr>
          <a:xfrm flipV="1">
            <a:off x="7478683" y="3591490"/>
            <a:ext cx="3103598" cy="788159"/>
          </a:xfrm>
          <a:prstGeom prst="bentConnector3">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58B3FAF-23B7-4523-BC3B-78705BB5D294}"/>
              </a:ext>
            </a:extLst>
          </p:cNvPr>
          <p:cNvCxnSpPr/>
          <p:nvPr/>
        </p:nvCxnSpPr>
        <p:spPr>
          <a:xfrm>
            <a:off x="7472254" y="4566776"/>
            <a:ext cx="3110025" cy="0"/>
          </a:xfrm>
          <a:prstGeom prst="line">
            <a:avLst/>
          </a:prstGeom>
          <a:ln w="12700">
            <a:solidFill>
              <a:schemeClr val="tx1"/>
            </a:solidFill>
            <a:prstDash val="dash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7" name="Cylinder 126">
            <a:extLst>
              <a:ext uri="{FF2B5EF4-FFF2-40B4-BE49-F238E27FC236}">
                <a16:creationId xmlns:a16="http://schemas.microsoft.com/office/drawing/2014/main" id="{97783A28-31DF-49D4-A45D-1A9A1A67631F}"/>
              </a:ext>
            </a:extLst>
          </p:cNvPr>
          <p:cNvSpPr/>
          <p:nvPr/>
        </p:nvSpPr>
        <p:spPr bwMode="auto">
          <a:xfrm rot="5400000">
            <a:off x="8900825" y="3092964"/>
            <a:ext cx="140577" cy="2916960"/>
          </a:xfrm>
          <a:prstGeom prst="can">
            <a:avLst/>
          </a:pr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Freeform: Shape 127">
            <a:extLst>
              <a:ext uri="{FF2B5EF4-FFF2-40B4-BE49-F238E27FC236}">
                <a16:creationId xmlns:a16="http://schemas.microsoft.com/office/drawing/2014/main" id="{5A155FA1-6494-4CAE-A955-832A32E7FC19}"/>
              </a:ext>
            </a:extLst>
          </p:cNvPr>
          <p:cNvSpPr/>
          <p:nvPr/>
        </p:nvSpPr>
        <p:spPr bwMode="auto">
          <a:xfrm>
            <a:off x="7550201" y="3503453"/>
            <a:ext cx="2916961" cy="922746"/>
          </a:xfrm>
          <a:custGeom>
            <a:avLst/>
            <a:gdLst>
              <a:gd name="connsiteX0" fmla="*/ 1368458 w 2764156"/>
              <a:gd name="connsiteY0" fmla="*/ 0 h 1062782"/>
              <a:gd name="connsiteX1" fmla="*/ 1368459 w 2764156"/>
              <a:gd name="connsiteY1" fmla="*/ 0 h 1062782"/>
              <a:gd name="connsiteX2" fmla="*/ 1368459 w 2764156"/>
              <a:gd name="connsiteY2" fmla="*/ 0 h 1062782"/>
              <a:gd name="connsiteX3" fmla="*/ 1383457 w 2764156"/>
              <a:gd name="connsiteY3" fmla="*/ 1553 h 1062782"/>
              <a:gd name="connsiteX4" fmla="*/ 2743916 w 2764156"/>
              <a:gd name="connsiteY4" fmla="*/ 1554 h 1062782"/>
              <a:gd name="connsiteX5" fmla="*/ 2743917 w 2764156"/>
              <a:gd name="connsiteY5" fmla="*/ 1553 h 1062782"/>
              <a:gd name="connsiteX6" fmla="*/ 2764156 w 2764156"/>
              <a:gd name="connsiteY6" fmla="*/ 82509 h 1062782"/>
              <a:gd name="connsiteX7" fmla="*/ 2764156 w 2764156"/>
              <a:gd name="connsiteY7" fmla="*/ 82510 h 1062782"/>
              <a:gd name="connsiteX8" fmla="*/ 2764156 w 2764156"/>
              <a:gd name="connsiteY8" fmla="*/ 82510 h 1062782"/>
              <a:gd name="connsiteX9" fmla="*/ 2743917 w 2764156"/>
              <a:gd name="connsiteY9" fmla="*/ 163466 h 1062782"/>
              <a:gd name="connsiteX10" fmla="*/ 1449415 w 2764156"/>
              <a:gd name="connsiteY10" fmla="*/ 163465 h 1062782"/>
              <a:gd name="connsiteX11" fmla="*/ 1449414 w 2764156"/>
              <a:gd name="connsiteY11" fmla="*/ 1042543 h 1062782"/>
              <a:gd name="connsiteX12" fmla="*/ 1368458 w 2764156"/>
              <a:gd name="connsiteY12" fmla="*/ 1062782 h 1062782"/>
              <a:gd name="connsiteX13" fmla="*/ 1336946 w 2764156"/>
              <a:gd name="connsiteY13" fmla="*/ 1061192 h 1062782"/>
              <a:gd name="connsiteX14" fmla="*/ 1325784 w 2764156"/>
              <a:gd name="connsiteY14" fmla="*/ 1058894 h 1062782"/>
              <a:gd name="connsiteX15" fmla="*/ 20239 w 2764156"/>
              <a:gd name="connsiteY15" fmla="*/ 1058893 h 1062782"/>
              <a:gd name="connsiteX16" fmla="*/ 0 w 2764156"/>
              <a:gd name="connsiteY16" fmla="*/ 977937 h 1062782"/>
              <a:gd name="connsiteX17" fmla="*/ 1591 w 2764156"/>
              <a:gd name="connsiteY17" fmla="*/ 946425 h 1062782"/>
              <a:gd name="connsiteX18" fmla="*/ 20239 w 2764156"/>
              <a:gd name="connsiteY18" fmla="*/ 896981 h 1062782"/>
              <a:gd name="connsiteX19" fmla="*/ 1287502 w 2764156"/>
              <a:gd name="connsiteY19" fmla="*/ 896982 h 1062782"/>
              <a:gd name="connsiteX20" fmla="*/ 1287503 w 2764156"/>
              <a:gd name="connsiteY20" fmla="*/ 143562 h 1062782"/>
              <a:gd name="connsiteX21" fmla="*/ 1286091 w 2764156"/>
              <a:gd name="connsiteY21" fmla="*/ 139754 h 1062782"/>
              <a:gd name="connsiteX22" fmla="*/ 1280163 w 2764156"/>
              <a:gd name="connsiteY22" fmla="*/ 82509 h 1062782"/>
              <a:gd name="connsiteX23" fmla="*/ 1281753 w 2764156"/>
              <a:gd name="connsiteY23" fmla="*/ 50997 h 1062782"/>
              <a:gd name="connsiteX24" fmla="*/ 1287503 w 2764156"/>
              <a:gd name="connsiteY24" fmla="*/ 23069 h 1062782"/>
              <a:gd name="connsiteX25" fmla="*/ 1287503 w 2764156"/>
              <a:gd name="connsiteY25" fmla="*/ 20240 h 1062782"/>
              <a:gd name="connsiteX26" fmla="*/ 1287502 w 2764156"/>
              <a:gd name="connsiteY26" fmla="*/ 20239 h 1062782"/>
              <a:gd name="connsiteX27" fmla="*/ 1288169 w 2764156"/>
              <a:gd name="connsiteY27" fmla="*/ 19837 h 1062782"/>
              <a:gd name="connsiteX28" fmla="*/ 1289086 w 2764156"/>
              <a:gd name="connsiteY28" fmla="*/ 15379 h 1062782"/>
              <a:gd name="connsiteX29" fmla="*/ 1300402 w 2764156"/>
              <a:gd name="connsiteY29" fmla="*/ 1553 h 1062782"/>
              <a:gd name="connsiteX30" fmla="*/ 1353461 w 2764156"/>
              <a:gd name="connsiteY30" fmla="*/ 1553 h 106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64156" h="1062782">
                <a:moveTo>
                  <a:pt x="1368458" y="0"/>
                </a:moveTo>
                <a:lnTo>
                  <a:pt x="1368459" y="0"/>
                </a:lnTo>
                <a:lnTo>
                  <a:pt x="1368459" y="0"/>
                </a:lnTo>
                <a:lnTo>
                  <a:pt x="1383457" y="1553"/>
                </a:lnTo>
                <a:lnTo>
                  <a:pt x="2743916" y="1554"/>
                </a:lnTo>
                <a:lnTo>
                  <a:pt x="2743917" y="1553"/>
                </a:lnTo>
                <a:cubicBezTo>
                  <a:pt x="2755095" y="1553"/>
                  <a:pt x="2764156" y="37798"/>
                  <a:pt x="2764156" y="82509"/>
                </a:cubicBezTo>
                <a:lnTo>
                  <a:pt x="2764156" y="82510"/>
                </a:lnTo>
                <a:lnTo>
                  <a:pt x="2764156" y="82510"/>
                </a:lnTo>
                <a:cubicBezTo>
                  <a:pt x="2764156" y="127221"/>
                  <a:pt x="2755095" y="163466"/>
                  <a:pt x="2743917" y="163466"/>
                </a:cubicBezTo>
                <a:lnTo>
                  <a:pt x="1449415" y="163465"/>
                </a:lnTo>
                <a:lnTo>
                  <a:pt x="1449414" y="1042543"/>
                </a:lnTo>
                <a:cubicBezTo>
                  <a:pt x="1449414" y="1053721"/>
                  <a:pt x="1413169" y="1062782"/>
                  <a:pt x="1368458" y="1062782"/>
                </a:cubicBezTo>
                <a:cubicBezTo>
                  <a:pt x="1357280" y="1062782"/>
                  <a:pt x="1346632" y="1062216"/>
                  <a:pt x="1336946" y="1061192"/>
                </a:cubicBezTo>
                <a:lnTo>
                  <a:pt x="1325784" y="1058894"/>
                </a:lnTo>
                <a:lnTo>
                  <a:pt x="20239" y="1058893"/>
                </a:lnTo>
                <a:cubicBezTo>
                  <a:pt x="9061" y="1058893"/>
                  <a:pt x="0" y="1022648"/>
                  <a:pt x="0" y="977937"/>
                </a:cubicBezTo>
                <a:cubicBezTo>
                  <a:pt x="0" y="966759"/>
                  <a:pt x="567" y="956110"/>
                  <a:pt x="1591" y="946425"/>
                </a:cubicBezTo>
                <a:cubicBezTo>
                  <a:pt x="4663" y="917369"/>
                  <a:pt x="11856" y="896981"/>
                  <a:pt x="20239" y="896981"/>
                </a:cubicBezTo>
                <a:lnTo>
                  <a:pt x="1287502" y="896982"/>
                </a:lnTo>
                <a:lnTo>
                  <a:pt x="1287503" y="143562"/>
                </a:lnTo>
                <a:lnTo>
                  <a:pt x="1286091" y="139754"/>
                </a:lnTo>
                <a:cubicBezTo>
                  <a:pt x="1282428" y="125104"/>
                  <a:pt x="1280163" y="104865"/>
                  <a:pt x="1280163" y="82509"/>
                </a:cubicBezTo>
                <a:cubicBezTo>
                  <a:pt x="1280163" y="71331"/>
                  <a:pt x="1280729" y="60683"/>
                  <a:pt x="1281753" y="50997"/>
                </a:cubicBezTo>
                <a:lnTo>
                  <a:pt x="1287503" y="23069"/>
                </a:lnTo>
                <a:lnTo>
                  <a:pt x="1287503" y="20240"/>
                </a:lnTo>
                <a:lnTo>
                  <a:pt x="1287502" y="20239"/>
                </a:lnTo>
                <a:lnTo>
                  <a:pt x="1288169" y="19837"/>
                </a:lnTo>
                <a:lnTo>
                  <a:pt x="1289086" y="15379"/>
                </a:lnTo>
                <a:cubicBezTo>
                  <a:pt x="1292317" y="6650"/>
                  <a:pt x="1296211" y="1553"/>
                  <a:pt x="1300402" y="1553"/>
                </a:cubicBezTo>
                <a:lnTo>
                  <a:pt x="1353461" y="1553"/>
                </a:lnTo>
                <a:close/>
              </a:path>
            </a:pathLst>
          </a:custGeom>
          <a:solidFill>
            <a:schemeClr val="accent4">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9879EF5B-2BAA-422D-A23C-B8963CBFEC2C}"/>
              </a:ext>
            </a:extLst>
          </p:cNvPr>
          <p:cNvGrpSpPr/>
          <p:nvPr/>
        </p:nvGrpSpPr>
        <p:grpSpPr>
          <a:xfrm>
            <a:off x="5643349" y="1135539"/>
            <a:ext cx="624034" cy="579828"/>
            <a:chOff x="7997429" y="912040"/>
            <a:chExt cx="1015942" cy="1015942"/>
          </a:xfrm>
        </p:grpSpPr>
        <p:sp>
          <p:nvSpPr>
            <p:cNvPr id="130" name="Oval 129">
              <a:extLst>
                <a:ext uri="{FF2B5EF4-FFF2-40B4-BE49-F238E27FC236}">
                  <a16:creationId xmlns:a16="http://schemas.microsoft.com/office/drawing/2014/main" id="{339E3F06-AB8D-4F29-A7AC-12FD56759D54}"/>
                </a:ext>
              </a:extLst>
            </p:cNvPr>
            <p:cNvSpPr/>
            <p:nvPr/>
          </p:nvSpPr>
          <p:spPr bwMode="auto">
            <a:xfrm>
              <a:off x="7997429" y="912040"/>
              <a:ext cx="1015942" cy="1015942"/>
            </a:xfrm>
            <a:prstGeom prst="ellipse">
              <a:avLst/>
            </a:prstGeom>
            <a:solidFill>
              <a:schemeClr val="bg1">
                <a:lumMod val="85000"/>
              </a:schemeClr>
            </a:solidFill>
            <a:ln w="28575">
              <a:solidFill>
                <a:schemeClr val="bg1">
                  <a:lumMod val="65000"/>
                </a:schemeClr>
              </a:solidFill>
              <a:prstDash val="solid"/>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S PGothic" pitchFamily="34" charset="-128"/>
                <a:cs typeface="+mn-cs"/>
              </a:endParaRPr>
            </a:p>
          </p:txBody>
        </p:sp>
        <p:sp>
          <p:nvSpPr>
            <p:cNvPr id="131" name="globe_2">
              <a:extLst>
                <a:ext uri="{FF2B5EF4-FFF2-40B4-BE49-F238E27FC236}">
                  <a16:creationId xmlns:a16="http://schemas.microsoft.com/office/drawing/2014/main" id="{9FA418B3-8874-4E29-86F7-D9E641306648}"/>
                </a:ext>
              </a:extLst>
            </p:cNvPr>
            <p:cNvSpPr>
              <a:spLocks noChangeAspect="1" noEditPoints="1"/>
            </p:cNvSpPr>
            <p:nvPr/>
          </p:nvSpPr>
          <p:spPr bwMode="auto">
            <a:xfrm>
              <a:off x="8239017" y="1153628"/>
              <a:ext cx="532764" cy="53276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32" name="Connector: Elbow 131">
            <a:extLst>
              <a:ext uri="{FF2B5EF4-FFF2-40B4-BE49-F238E27FC236}">
                <a16:creationId xmlns:a16="http://schemas.microsoft.com/office/drawing/2014/main" id="{B762638A-FC5E-4BFD-9D7F-96725FA55D89}"/>
              </a:ext>
            </a:extLst>
          </p:cNvPr>
          <p:cNvCxnSpPr>
            <a:cxnSpLocks/>
            <a:stCxn id="130" idx="4"/>
            <a:endCxn id="49" idx="0"/>
          </p:cNvCxnSpPr>
          <p:nvPr/>
        </p:nvCxnSpPr>
        <p:spPr>
          <a:xfrm rot="16200000" flipH="1">
            <a:off x="5677787" y="1992945"/>
            <a:ext cx="555158" cy="1"/>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BD62FDB-5522-41BA-8750-77B7A955F10B}"/>
              </a:ext>
            </a:extLst>
          </p:cNvPr>
          <p:cNvSpPr txBox="1"/>
          <p:nvPr/>
        </p:nvSpPr>
        <p:spPr>
          <a:xfrm>
            <a:off x="4559127" y="1185694"/>
            <a:ext cx="1442162"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Internet</a:t>
            </a:r>
          </a:p>
        </p:txBody>
      </p:sp>
      <p:sp>
        <p:nvSpPr>
          <p:cNvPr id="134" name="TextBox 133">
            <a:extLst>
              <a:ext uri="{FF2B5EF4-FFF2-40B4-BE49-F238E27FC236}">
                <a16:creationId xmlns:a16="http://schemas.microsoft.com/office/drawing/2014/main" id="{3E095A6D-3B4B-4BB9-A171-E09D19EBE0E9}"/>
              </a:ext>
            </a:extLst>
          </p:cNvPr>
          <p:cNvSpPr txBox="1"/>
          <p:nvPr/>
        </p:nvSpPr>
        <p:spPr>
          <a:xfrm>
            <a:off x="9623207" y="1190344"/>
            <a:ext cx="1442162"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Internet</a:t>
            </a:r>
          </a:p>
        </p:txBody>
      </p:sp>
      <p:sp>
        <p:nvSpPr>
          <p:cNvPr id="135" name="TextBox 134">
            <a:extLst>
              <a:ext uri="{FF2B5EF4-FFF2-40B4-BE49-F238E27FC236}">
                <a16:creationId xmlns:a16="http://schemas.microsoft.com/office/drawing/2014/main" id="{7573C11E-675A-432F-98EC-5A6F055FAD36}"/>
              </a:ext>
            </a:extLst>
          </p:cNvPr>
          <p:cNvSpPr txBox="1"/>
          <p:nvPr/>
        </p:nvSpPr>
        <p:spPr>
          <a:xfrm>
            <a:off x="3681368" y="6086839"/>
            <a:ext cx="4577463"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Compute - VNet</a:t>
            </a:r>
          </a:p>
        </p:txBody>
      </p:sp>
      <p:sp>
        <p:nvSpPr>
          <p:cNvPr id="136" name="TextBox 135">
            <a:extLst>
              <a:ext uri="{FF2B5EF4-FFF2-40B4-BE49-F238E27FC236}">
                <a16:creationId xmlns:a16="http://schemas.microsoft.com/office/drawing/2014/main" id="{1D468C39-E376-4DA9-8C3D-7AD5B5360DC1}"/>
              </a:ext>
            </a:extLst>
          </p:cNvPr>
          <p:cNvSpPr txBox="1"/>
          <p:nvPr/>
        </p:nvSpPr>
        <p:spPr>
          <a:xfrm>
            <a:off x="10251603" y="5375280"/>
            <a:ext cx="1388214"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a:ea typeface="+mn-ea"/>
                <a:cs typeface="+mn-cs"/>
              </a:rPr>
              <a:t>PaaS services</a:t>
            </a:r>
          </a:p>
        </p:txBody>
      </p:sp>
      <p:sp>
        <p:nvSpPr>
          <p:cNvPr id="137" name="TextBox 136">
            <a:extLst>
              <a:ext uri="{FF2B5EF4-FFF2-40B4-BE49-F238E27FC236}">
                <a16:creationId xmlns:a16="http://schemas.microsoft.com/office/drawing/2014/main" id="{FC88D122-AC6A-4B28-9F7E-3DD3B3C49831}"/>
              </a:ext>
            </a:extLst>
          </p:cNvPr>
          <p:cNvSpPr txBox="1"/>
          <p:nvPr/>
        </p:nvSpPr>
        <p:spPr>
          <a:xfrm>
            <a:off x="8258831" y="2912852"/>
            <a:ext cx="1967877" cy="683264"/>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panose="020B0702040204020203" pitchFamily="34" charset="0"/>
                <a:ea typeface="+mn-ea"/>
                <a:cs typeface="Segoe UI Semibold" panose="020B0702040204020203" pitchFamily="34" charset="0"/>
              </a:rPr>
              <a:t>VNet Service Endpoint</a:t>
            </a:r>
          </a:p>
        </p:txBody>
      </p:sp>
      <p:grpSp>
        <p:nvGrpSpPr>
          <p:cNvPr id="84" name="Group 83">
            <a:extLst>
              <a:ext uri="{FF2B5EF4-FFF2-40B4-BE49-F238E27FC236}">
                <a16:creationId xmlns:a16="http://schemas.microsoft.com/office/drawing/2014/main" id="{3322FDD6-0BF5-40C5-B1CF-FE2C798C5B80}"/>
              </a:ext>
            </a:extLst>
          </p:cNvPr>
          <p:cNvGrpSpPr/>
          <p:nvPr/>
        </p:nvGrpSpPr>
        <p:grpSpPr>
          <a:xfrm>
            <a:off x="327669" y="2442490"/>
            <a:ext cx="2885742" cy="849463"/>
            <a:chOff x="327669" y="1902740"/>
            <a:chExt cx="2885742" cy="849463"/>
          </a:xfrm>
        </p:grpSpPr>
        <p:sp>
          <p:nvSpPr>
            <p:cNvPr id="138" name="TextBox 137">
              <a:extLst>
                <a:ext uri="{FF2B5EF4-FFF2-40B4-BE49-F238E27FC236}">
                  <a16:creationId xmlns:a16="http://schemas.microsoft.com/office/drawing/2014/main" id="{3D0B61B4-5028-4EEA-81AE-22EB9422DA43}"/>
                </a:ext>
              </a:extLst>
            </p:cNvPr>
            <p:cNvSpPr txBox="1"/>
            <p:nvPr/>
          </p:nvSpPr>
          <p:spPr>
            <a:xfrm>
              <a:off x="1078852" y="1902740"/>
              <a:ext cx="2134559"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From the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Internet</a:t>
              </a:r>
            </a:p>
          </p:txBody>
        </p:sp>
        <p:cxnSp>
          <p:nvCxnSpPr>
            <p:cNvPr id="139" name="Straight Connector 138">
              <a:extLst>
                <a:ext uri="{FF2B5EF4-FFF2-40B4-BE49-F238E27FC236}">
                  <a16:creationId xmlns:a16="http://schemas.microsoft.com/office/drawing/2014/main" id="{A12EE652-8FCE-4C8A-BB44-2EF0B430CCF5}"/>
                </a:ext>
              </a:extLst>
            </p:cNvPr>
            <p:cNvCxnSpPr/>
            <p:nvPr/>
          </p:nvCxnSpPr>
          <p:spPr>
            <a:xfrm>
              <a:off x="1061187" y="202716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Intelligence" title="Icon of circles connected by crossing lines">
              <a:extLst>
                <a:ext uri="{FF2B5EF4-FFF2-40B4-BE49-F238E27FC236}">
                  <a16:creationId xmlns:a16="http://schemas.microsoft.com/office/drawing/2014/main" id="{1CD5DA89-9BD4-40C0-9050-7B31D4D24CD8}"/>
                </a:ext>
              </a:extLst>
            </p:cNvPr>
            <p:cNvSpPr>
              <a:spLocks noChangeAspect="1" noEditPoints="1"/>
            </p:cNvSpPr>
            <p:nvPr/>
          </p:nvSpPr>
          <p:spPr bwMode="auto">
            <a:xfrm>
              <a:off x="327669" y="2061529"/>
              <a:ext cx="553519" cy="531884"/>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FA20DD2D-016E-4081-B372-AF62997FDB38}"/>
              </a:ext>
            </a:extLst>
          </p:cNvPr>
          <p:cNvGrpSpPr/>
          <p:nvPr/>
        </p:nvGrpSpPr>
        <p:grpSpPr>
          <a:xfrm>
            <a:off x="355392" y="3771974"/>
            <a:ext cx="2728122" cy="849463"/>
            <a:chOff x="355392" y="4729690"/>
            <a:chExt cx="2728122" cy="849463"/>
          </a:xfrm>
        </p:grpSpPr>
        <p:sp>
          <p:nvSpPr>
            <p:cNvPr id="142" name="TextBox 141">
              <a:extLst>
                <a:ext uri="{FF2B5EF4-FFF2-40B4-BE49-F238E27FC236}">
                  <a16:creationId xmlns:a16="http://schemas.microsoft.com/office/drawing/2014/main" id="{BCD3844D-EB7C-44A1-B051-64AF88D41678}"/>
                </a:ext>
              </a:extLst>
            </p:cNvPr>
            <p:cNvSpPr txBox="1"/>
            <p:nvPr/>
          </p:nvSpPr>
          <p:spPr>
            <a:xfrm>
              <a:off x="1078852" y="4729690"/>
              <a:ext cx="200466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the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VNet</a:t>
              </a:r>
            </a:p>
          </p:txBody>
        </p:sp>
        <p:cxnSp>
          <p:nvCxnSpPr>
            <p:cNvPr id="143" name="Straight Connector 142">
              <a:extLst>
                <a:ext uri="{FF2B5EF4-FFF2-40B4-BE49-F238E27FC236}">
                  <a16:creationId xmlns:a16="http://schemas.microsoft.com/office/drawing/2014/main" id="{7FEF5AF5-7F95-42D9-9B2B-AF17F9C8E2B5}"/>
                </a:ext>
              </a:extLst>
            </p:cNvPr>
            <p:cNvCxnSpPr/>
            <p:nvPr/>
          </p:nvCxnSpPr>
          <p:spPr>
            <a:xfrm>
              <a:off x="1061187" y="485411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4" name="network" title="Icon of a device or computer network">
              <a:extLst>
                <a:ext uri="{FF2B5EF4-FFF2-40B4-BE49-F238E27FC236}">
                  <a16:creationId xmlns:a16="http://schemas.microsoft.com/office/drawing/2014/main" id="{76C8BC48-2C0B-4075-87C6-1A96F2F9F111}"/>
                </a:ext>
              </a:extLst>
            </p:cNvPr>
            <p:cNvSpPr>
              <a:spLocks noChangeAspect="1" noEditPoints="1"/>
            </p:cNvSpPr>
            <p:nvPr/>
          </p:nvSpPr>
          <p:spPr bwMode="auto">
            <a:xfrm>
              <a:off x="355392" y="4895116"/>
              <a:ext cx="498073" cy="518611"/>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56E43321-AB10-4415-A477-493A516A6FAF}"/>
              </a:ext>
            </a:extLst>
          </p:cNvPr>
          <p:cNvSpPr/>
          <p:nvPr/>
        </p:nvSpPr>
        <p:spPr bwMode="auto">
          <a:xfrm>
            <a:off x="-24719" y="4765850"/>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6" name="Group 145">
            <a:extLst>
              <a:ext uri="{FF2B5EF4-FFF2-40B4-BE49-F238E27FC236}">
                <a16:creationId xmlns:a16="http://schemas.microsoft.com/office/drawing/2014/main" id="{5AC549DF-5111-4B4B-AE1D-E182F5AB3A58}"/>
              </a:ext>
            </a:extLst>
          </p:cNvPr>
          <p:cNvGrpSpPr/>
          <p:nvPr/>
        </p:nvGrpSpPr>
        <p:grpSpPr>
          <a:xfrm>
            <a:off x="315232" y="5008691"/>
            <a:ext cx="2709424" cy="600609"/>
            <a:chOff x="315232" y="3489448"/>
            <a:chExt cx="2709424" cy="600609"/>
          </a:xfrm>
        </p:grpSpPr>
        <p:sp>
          <p:nvSpPr>
            <p:cNvPr id="147" name="TextBox 146">
              <a:extLst>
                <a:ext uri="{FF2B5EF4-FFF2-40B4-BE49-F238E27FC236}">
                  <a16:creationId xmlns:a16="http://schemas.microsoft.com/office/drawing/2014/main" id="{0C3CA897-1054-4873-8E89-C51588124E8A}"/>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Within Azure</a:t>
              </a:r>
            </a:p>
          </p:txBody>
        </p:sp>
        <p:cxnSp>
          <p:nvCxnSpPr>
            <p:cNvPr id="148" name="Straight Connector 147">
              <a:extLst>
                <a:ext uri="{FF2B5EF4-FFF2-40B4-BE49-F238E27FC236}">
                  <a16:creationId xmlns:a16="http://schemas.microsoft.com/office/drawing/2014/main" id="{4CECB197-66B7-4034-9E71-0689C496DDCA}"/>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9" name="cloud" title="Icon of a cloud">
              <a:extLst>
                <a:ext uri="{FF2B5EF4-FFF2-40B4-BE49-F238E27FC236}">
                  <a16:creationId xmlns:a16="http://schemas.microsoft.com/office/drawing/2014/main" id="{BB677C24-2B9F-4005-B431-34765F14810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50" name="Title 5">
            <a:extLst>
              <a:ext uri="{FF2B5EF4-FFF2-40B4-BE49-F238E27FC236}">
                <a16:creationId xmlns:a16="http://schemas.microsoft.com/office/drawing/2014/main" id="{73B6EAAF-58F1-41A5-9B66-657476502518}"/>
              </a:ext>
            </a:extLst>
          </p:cNvPr>
          <p:cNvSpPr>
            <a:spLocks noGrp="1"/>
          </p:cNvSpPr>
          <p:nvPr>
            <p:ph type="title"/>
          </p:nvPr>
        </p:nvSpPr>
        <p:spPr>
          <a:xfrm>
            <a:off x="978099" y="457668"/>
            <a:ext cx="2495547" cy="899665"/>
          </a:xfrm>
        </p:spPr>
        <p:txBody>
          <a:bodyPr/>
          <a:lstStyle/>
          <a:p>
            <a:r>
              <a:rPr lang="en-US" sz="2800"/>
              <a:t>Protecting your application</a:t>
            </a:r>
          </a:p>
        </p:txBody>
      </p:sp>
      <p:grpSp>
        <p:nvGrpSpPr>
          <p:cNvPr id="154" name="Group 153">
            <a:extLst>
              <a:ext uri="{FF2B5EF4-FFF2-40B4-BE49-F238E27FC236}">
                <a16:creationId xmlns:a16="http://schemas.microsoft.com/office/drawing/2014/main" id="{3E37238A-2276-4193-A7E1-A81A17527F43}"/>
              </a:ext>
            </a:extLst>
          </p:cNvPr>
          <p:cNvGrpSpPr/>
          <p:nvPr/>
        </p:nvGrpSpPr>
        <p:grpSpPr>
          <a:xfrm>
            <a:off x="322755" y="661166"/>
            <a:ext cx="490596" cy="558629"/>
            <a:chOff x="466726" y="1321530"/>
            <a:chExt cx="345724" cy="368082"/>
          </a:xfrm>
        </p:grpSpPr>
        <p:sp>
          <p:nvSpPr>
            <p:cNvPr id="155" name="Shield_EA18">
              <a:extLst>
                <a:ext uri="{FF2B5EF4-FFF2-40B4-BE49-F238E27FC236}">
                  <a16:creationId xmlns:a16="http://schemas.microsoft.com/office/drawing/2014/main" id="{0B5A6674-8181-4C60-B165-DADE41F99DEE}"/>
                </a:ext>
              </a:extLst>
            </p:cNvPr>
            <p:cNvSpPr>
              <a:spLocks noChangeAspect="1"/>
            </p:cNvSpPr>
            <p:nvPr/>
          </p:nvSpPr>
          <p:spPr bwMode="auto">
            <a:xfrm>
              <a:off x="466726" y="1321530"/>
              <a:ext cx="345724" cy="368082"/>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Lock">
              <a:extLst>
                <a:ext uri="{FF2B5EF4-FFF2-40B4-BE49-F238E27FC236}">
                  <a16:creationId xmlns:a16="http://schemas.microsoft.com/office/drawing/2014/main" id="{200FD7D6-DBCC-462A-90C6-A8AADA969BBE}"/>
                </a:ext>
              </a:extLst>
            </p:cNvPr>
            <p:cNvSpPr>
              <a:spLocks noChangeAspect="1" noEditPoints="1"/>
            </p:cNvSpPr>
            <p:nvPr/>
          </p:nvSpPr>
          <p:spPr bwMode="auto">
            <a:xfrm>
              <a:off x="585408" y="1403176"/>
              <a:ext cx="108361" cy="15145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86511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3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5">
            <a:extLst>
              <a:ext uri="{FF2B5EF4-FFF2-40B4-BE49-F238E27FC236}">
                <a16:creationId xmlns:a16="http://schemas.microsoft.com/office/drawing/2014/main" id="{5CC44F13-D781-44F3-9F62-E9B4F20A50F3}"/>
              </a:ext>
            </a:extLst>
          </p:cNvPr>
          <p:cNvSpPr>
            <a:spLocks noGrp="1"/>
          </p:cNvSpPr>
          <p:nvPr>
            <p:ph type="title"/>
          </p:nvPr>
        </p:nvSpPr>
        <p:spPr>
          <a:xfrm>
            <a:off x="269240" y="354826"/>
            <a:ext cx="11655840" cy="899665"/>
          </a:xfrm>
        </p:spPr>
        <p:txBody>
          <a:bodyPr/>
          <a:lstStyle/>
          <a:p>
            <a:r>
              <a:rPr lang="en-US" sz="3600"/>
              <a:t>Connectivity</a:t>
            </a:r>
          </a:p>
        </p:txBody>
      </p:sp>
      <p:sp>
        <p:nvSpPr>
          <p:cNvPr id="3" name="Rectangle 2">
            <a:extLst>
              <a:ext uri="{FF2B5EF4-FFF2-40B4-BE49-F238E27FC236}">
                <a16:creationId xmlns:a16="http://schemas.microsoft.com/office/drawing/2014/main" id="{0F5F6BAC-D99C-48A9-84E7-C8653901BECC}"/>
              </a:ext>
            </a:extLst>
          </p:cNvPr>
          <p:cNvSpPr/>
          <p:nvPr/>
        </p:nvSpPr>
        <p:spPr>
          <a:xfrm>
            <a:off x="3740751" y="5684642"/>
            <a:ext cx="5748685" cy="984885"/>
          </a:xfrm>
          <a:prstGeom prst="rect">
            <a:avLst/>
          </a:prstGeom>
        </p:spPr>
        <p:txBody>
          <a:bodyPr wrap="square">
            <a:spAutoFit/>
          </a:bodyPr>
          <a:lstStyle/>
          <a:p>
            <a:pPr marL="0" marR="0" lvl="1" indent="0" algn="l" defTabSz="914400"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err="1">
                <a:ln>
                  <a:noFill/>
                </a:ln>
                <a:solidFill>
                  <a:srgbClr val="2F2F2F"/>
                </a:solidFill>
                <a:effectLst/>
                <a:uLnTx/>
                <a:uFillTx/>
                <a:latin typeface="Segoe UI"/>
                <a:ea typeface="+mn-ea"/>
                <a:cs typeface="+mn-cs"/>
              </a:rPr>
              <a:t>VNets</a:t>
            </a:r>
            <a:r>
              <a:rPr kumimoji="0" lang="en-US" sz="1600" b="0" i="0" u="none" strike="noStrike" kern="1200" cap="none" spc="0" normalizeH="0" baseline="0" noProof="0">
                <a:ln>
                  <a:noFill/>
                </a:ln>
                <a:solidFill>
                  <a:srgbClr val="2F2F2F"/>
                </a:solidFill>
                <a:effectLst/>
                <a:uLnTx/>
                <a:uFillTx/>
                <a:latin typeface="Segoe UI"/>
                <a:ea typeface="+mn-ea"/>
                <a:cs typeface="+mn-cs"/>
              </a:rPr>
              <a:t> in different regions can now be peered directly</a:t>
            </a:r>
          </a:p>
          <a:p>
            <a:pPr marL="0" marR="0" lvl="1" indent="0" algn="l" defTabSz="914400"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Simple and quick to configure</a:t>
            </a:r>
          </a:p>
          <a:p>
            <a:pPr marL="0" marR="0" lvl="1" indent="0" algn="l" defTabSz="914400" rtl="0" eaLnBrk="1" fontAlgn="auto"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Routed through the Azure backbone</a:t>
            </a:r>
          </a:p>
        </p:txBody>
      </p:sp>
      <p:sp>
        <p:nvSpPr>
          <p:cNvPr id="51" name="Rectangle 50">
            <a:extLst>
              <a:ext uri="{FF2B5EF4-FFF2-40B4-BE49-F238E27FC236}">
                <a16:creationId xmlns:a16="http://schemas.microsoft.com/office/drawing/2014/main" id="{3FEE820A-0526-4076-BED8-25C5C037268A}"/>
              </a:ext>
            </a:extLst>
          </p:cNvPr>
          <p:cNvSpPr/>
          <p:nvPr/>
        </p:nvSpPr>
        <p:spPr bwMode="auto">
          <a:xfrm>
            <a:off x="0" y="0"/>
            <a:ext cx="3429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A12887CB-114A-4AC4-A2AA-5036208E0B44}"/>
              </a:ext>
            </a:extLst>
          </p:cNvPr>
          <p:cNvSpPr/>
          <p:nvPr/>
        </p:nvSpPr>
        <p:spPr bwMode="auto">
          <a:xfrm>
            <a:off x="-24719" y="1945055"/>
            <a:ext cx="3453715" cy="1086240"/>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2D01A84B-3B92-4666-9932-C26C38CC9FF4}"/>
              </a:ext>
            </a:extLst>
          </p:cNvPr>
          <p:cNvGrpSpPr/>
          <p:nvPr/>
        </p:nvGrpSpPr>
        <p:grpSpPr>
          <a:xfrm>
            <a:off x="315232" y="2167594"/>
            <a:ext cx="2709424" cy="600609"/>
            <a:chOff x="315232" y="3489448"/>
            <a:chExt cx="2709424" cy="600609"/>
          </a:xfrm>
        </p:grpSpPr>
        <p:sp>
          <p:nvSpPr>
            <p:cNvPr id="58" name="TextBox 57">
              <a:extLst>
                <a:ext uri="{FF2B5EF4-FFF2-40B4-BE49-F238E27FC236}">
                  <a16:creationId xmlns:a16="http://schemas.microsoft.com/office/drawing/2014/main" id="{FFA11DC4-C3F5-4651-9C7E-599FF5141E7A}"/>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Within Azure</a:t>
              </a:r>
            </a:p>
          </p:txBody>
        </p:sp>
        <p:cxnSp>
          <p:nvCxnSpPr>
            <p:cNvPr id="59" name="Straight Connector 58">
              <a:extLst>
                <a:ext uri="{FF2B5EF4-FFF2-40B4-BE49-F238E27FC236}">
                  <a16:creationId xmlns:a16="http://schemas.microsoft.com/office/drawing/2014/main" id="{760B3150-7F8F-45B9-8192-1653EBC4C2A0}"/>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cloud" title="Icon of a cloud">
              <a:extLst>
                <a:ext uri="{FF2B5EF4-FFF2-40B4-BE49-F238E27FC236}">
                  <a16:creationId xmlns:a16="http://schemas.microsoft.com/office/drawing/2014/main" id="{74F81278-CF9A-48BD-93A9-1C9C66C0A6C7}"/>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63" name="Title 1">
            <a:extLst>
              <a:ext uri="{FF2B5EF4-FFF2-40B4-BE49-F238E27FC236}">
                <a16:creationId xmlns:a16="http://schemas.microsoft.com/office/drawing/2014/main" id="{813CF826-FED1-4C8A-B9A3-F90B56864FC1}"/>
              </a:ext>
            </a:extLst>
          </p:cNvPr>
          <p:cNvSpPr txBox="1">
            <a:spLocks/>
          </p:cNvSpPr>
          <p:nvPr/>
        </p:nvSpPr>
        <p:spPr>
          <a:xfrm>
            <a:off x="3593749" y="435898"/>
            <a:ext cx="6915502"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Global VNet Peering</a:t>
            </a:r>
          </a:p>
        </p:txBody>
      </p:sp>
      <p:sp>
        <p:nvSpPr>
          <p:cNvPr id="62" name="Title 5">
            <a:extLst>
              <a:ext uri="{FF2B5EF4-FFF2-40B4-BE49-F238E27FC236}">
                <a16:creationId xmlns:a16="http://schemas.microsoft.com/office/drawing/2014/main" id="{ECB3D9DA-EE0E-489B-A551-E83676768932}"/>
              </a:ext>
            </a:extLst>
          </p:cNvPr>
          <p:cNvSpPr txBox="1">
            <a:spLocks/>
          </p:cNvSpPr>
          <p:nvPr/>
        </p:nvSpPr>
        <p:spPr>
          <a:xfrm>
            <a:off x="978099" y="661165"/>
            <a:ext cx="2495547" cy="696167"/>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0" normalizeH="0" baseline="0" noProof="0">
                <a:ln w="3175">
                  <a:noFill/>
                </a:ln>
                <a:solidFill>
                  <a:srgbClr val="FFFFFF"/>
                </a:solidFill>
                <a:effectLst/>
                <a:uLnTx/>
                <a:uFillTx/>
                <a:latin typeface="Segoe UI Light"/>
                <a:ea typeface="+mn-ea"/>
                <a:cs typeface="Segoe UI" pitchFamily="34" charset="0"/>
              </a:rPr>
              <a:t>Connectivity</a:t>
            </a:r>
          </a:p>
        </p:txBody>
      </p:sp>
      <p:sp>
        <p:nvSpPr>
          <p:cNvPr id="64" name="IoT">
            <a:extLst>
              <a:ext uri="{FF2B5EF4-FFF2-40B4-BE49-F238E27FC236}">
                <a16:creationId xmlns:a16="http://schemas.microsoft.com/office/drawing/2014/main" id="{8670203D-3C23-4105-9B43-43566A7207BD}"/>
              </a:ext>
            </a:extLst>
          </p:cNvPr>
          <p:cNvSpPr>
            <a:spLocks noChangeAspect="1" noEditPoints="1"/>
          </p:cNvSpPr>
          <p:nvPr/>
        </p:nvSpPr>
        <p:spPr bwMode="auto">
          <a:xfrm>
            <a:off x="436706" y="677806"/>
            <a:ext cx="513903" cy="514727"/>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rPr>
              <a:t> </a:t>
            </a:r>
          </a:p>
        </p:txBody>
      </p:sp>
      <p:pic>
        <p:nvPicPr>
          <p:cNvPr id="488" name="Picture 487">
            <a:extLst>
              <a:ext uri="{FF2B5EF4-FFF2-40B4-BE49-F238E27FC236}">
                <a16:creationId xmlns:a16="http://schemas.microsoft.com/office/drawing/2014/main" id="{EF685CD2-7B23-4166-AD48-DD8E42091AD9}"/>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501136" y="1052806"/>
            <a:ext cx="8993176" cy="4785159"/>
          </a:xfrm>
          <a:prstGeom prst="rect">
            <a:avLst/>
          </a:prstGeom>
        </p:spPr>
      </p:pic>
      <p:sp>
        <p:nvSpPr>
          <p:cNvPr id="489" name="globe_2">
            <a:extLst>
              <a:ext uri="{FF2B5EF4-FFF2-40B4-BE49-F238E27FC236}">
                <a16:creationId xmlns:a16="http://schemas.microsoft.com/office/drawing/2014/main" id="{0AEE5A14-7441-44ED-BA8F-85A956AEF645}"/>
              </a:ext>
            </a:extLst>
          </p:cNvPr>
          <p:cNvSpPr>
            <a:spLocks noChangeAspect="1" noEditPoints="1"/>
          </p:cNvSpPr>
          <p:nvPr/>
        </p:nvSpPr>
        <p:spPr bwMode="auto">
          <a:xfrm>
            <a:off x="7459780" y="1747668"/>
            <a:ext cx="472461" cy="47246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490" name="Connector: Elbow 489">
            <a:extLst>
              <a:ext uri="{FF2B5EF4-FFF2-40B4-BE49-F238E27FC236}">
                <a16:creationId xmlns:a16="http://schemas.microsoft.com/office/drawing/2014/main" id="{EEE1AB76-933A-4589-80D9-B4D0294368B4}"/>
              </a:ext>
            </a:extLst>
          </p:cNvPr>
          <p:cNvCxnSpPr>
            <a:cxnSpLocks/>
            <a:stCxn id="493" idx="2"/>
          </p:cNvCxnSpPr>
          <p:nvPr/>
        </p:nvCxnSpPr>
        <p:spPr>
          <a:xfrm rot="5400000">
            <a:off x="6798410" y="2405016"/>
            <a:ext cx="474489" cy="1320712"/>
          </a:xfrm>
          <a:prstGeom prst="bentConnector2">
            <a:avLst/>
          </a:prstGeom>
          <a:ln w="19050">
            <a:solidFill>
              <a:schemeClr val="accent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91" name="Connector: Elbow 490">
            <a:extLst>
              <a:ext uri="{FF2B5EF4-FFF2-40B4-BE49-F238E27FC236}">
                <a16:creationId xmlns:a16="http://schemas.microsoft.com/office/drawing/2014/main" id="{48CD942D-04B5-4210-A65A-B98147083D05}"/>
              </a:ext>
            </a:extLst>
          </p:cNvPr>
          <p:cNvCxnSpPr>
            <a:cxnSpLocks/>
          </p:cNvCxnSpPr>
          <p:nvPr/>
        </p:nvCxnSpPr>
        <p:spPr>
          <a:xfrm>
            <a:off x="7696009" y="3299698"/>
            <a:ext cx="1206253" cy="2919"/>
          </a:xfrm>
          <a:prstGeom prst="bentConnector3">
            <a:avLst>
              <a:gd name="adj1" fmla="val 50000"/>
            </a:avLst>
          </a:prstGeom>
          <a:ln w="19050">
            <a:solidFill>
              <a:schemeClr val="accent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2E5DE0C-8460-4864-A002-880FD57B83DB}"/>
              </a:ext>
            </a:extLst>
          </p:cNvPr>
          <p:cNvCxnSpPr>
            <a:cxnSpLocks/>
            <a:stCxn id="493" idx="0"/>
            <a:endCxn id="489" idx="3"/>
          </p:cNvCxnSpPr>
          <p:nvPr/>
        </p:nvCxnSpPr>
        <p:spPr>
          <a:xfrm flipV="1">
            <a:off x="7696009" y="2220130"/>
            <a:ext cx="706" cy="277710"/>
          </a:xfrm>
          <a:prstGeom prst="straightConnector1">
            <a:avLst/>
          </a:prstGeom>
          <a:ln w="19050">
            <a:solidFill>
              <a:schemeClr val="accent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pic>
        <p:nvPicPr>
          <p:cNvPr id="493" name="Picture 492">
            <a:extLst>
              <a:ext uri="{FF2B5EF4-FFF2-40B4-BE49-F238E27FC236}">
                <a16:creationId xmlns:a16="http://schemas.microsoft.com/office/drawing/2014/main" id="{3FD8D99F-AF1F-48F1-9FB5-6F18159E7D5D}"/>
              </a:ext>
            </a:extLst>
          </p:cNvPr>
          <p:cNvPicPr>
            <a:picLocks noChangeAspect="1"/>
          </p:cNvPicPr>
          <p:nvPr/>
        </p:nvPicPr>
        <p:blipFill>
          <a:blip r:embed="rId5"/>
          <a:stretch>
            <a:fillRect/>
          </a:stretch>
        </p:blipFill>
        <p:spPr>
          <a:xfrm>
            <a:off x="7530865" y="2497839"/>
            <a:ext cx="330289" cy="330289"/>
          </a:xfrm>
          <a:prstGeom prst="rect">
            <a:avLst/>
          </a:prstGeom>
        </p:spPr>
      </p:pic>
      <p:sp>
        <p:nvSpPr>
          <p:cNvPr id="494" name="Cylinder 493">
            <a:extLst>
              <a:ext uri="{FF2B5EF4-FFF2-40B4-BE49-F238E27FC236}">
                <a16:creationId xmlns:a16="http://schemas.microsoft.com/office/drawing/2014/main" id="{B75C40AC-105E-4713-BF14-EC077C4C802E}"/>
              </a:ext>
            </a:extLst>
          </p:cNvPr>
          <p:cNvSpPr/>
          <p:nvPr/>
        </p:nvSpPr>
        <p:spPr bwMode="auto">
          <a:xfrm rot="16200000">
            <a:off x="7449119" y="2760942"/>
            <a:ext cx="370801" cy="2018974"/>
          </a:xfrm>
          <a:prstGeom prst="ca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VNet Peering</a:t>
            </a:r>
          </a:p>
        </p:txBody>
      </p:sp>
      <p:grpSp>
        <p:nvGrpSpPr>
          <p:cNvPr id="495" name="Group 494">
            <a:extLst>
              <a:ext uri="{FF2B5EF4-FFF2-40B4-BE49-F238E27FC236}">
                <a16:creationId xmlns:a16="http://schemas.microsoft.com/office/drawing/2014/main" id="{3075157E-236C-4A44-9018-EEF856C67619}"/>
              </a:ext>
            </a:extLst>
          </p:cNvPr>
          <p:cNvGrpSpPr/>
          <p:nvPr/>
        </p:nvGrpSpPr>
        <p:grpSpPr>
          <a:xfrm>
            <a:off x="8521721" y="2934569"/>
            <a:ext cx="2173113" cy="1106759"/>
            <a:chOff x="17546" y="1371239"/>
            <a:chExt cx="1359326" cy="673979"/>
          </a:xfrm>
        </p:grpSpPr>
        <p:sp>
          <p:nvSpPr>
            <p:cNvPr id="496" name="Freeform 11">
              <a:extLst>
                <a:ext uri="{FF2B5EF4-FFF2-40B4-BE49-F238E27FC236}">
                  <a16:creationId xmlns:a16="http://schemas.microsoft.com/office/drawing/2014/main" id="{6CB59BA1-AAC7-42CC-8E6B-F9C9A74744BD}"/>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497" name="TextBox 496">
              <a:extLst>
                <a:ext uri="{FF2B5EF4-FFF2-40B4-BE49-F238E27FC236}">
                  <a16:creationId xmlns:a16="http://schemas.microsoft.com/office/drawing/2014/main" id="{95ACCB79-E94E-4C83-AE40-294F3338C2A8}"/>
                </a:ext>
              </a:extLst>
            </p:cNvPr>
            <p:cNvSpPr txBox="1"/>
            <p:nvPr/>
          </p:nvSpPr>
          <p:spPr>
            <a:xfrm>
              <a:off x="17546" y="1623734"/>
              <a:ext cx="1359326" cy="311338"/>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VNet 2</a:t>
              </a:r>
            </a:p>
          </p:txBody>
        </p:sp>
      </p:grpSp>
      <p:grpSp>
        <p:nvGrpSpPr>
          <p:cNvPr id="498" name="Group 497">
            <a:extLst>
              <a:ext uri="{FF2B5EF4-FFF2-40B4-BE49-F238E27FC236}">
                <a16:creationId xmlns:a16="http://schemas.microsoft.com/office/drawing/2014/main" id="{D3069DC5-0707-4FB7-AC33-4D950F01F52B}"/>
              </a:ext>
            </a:extLst>
          </p:cNvPr>
          <p:cNvGrpSpPr/>
          <p:nvPr/>
        </p:nvGrpSpPr>
        <p:grpSpPr>
          <a:xfrm>
            <a:off x="4473296" y="2934568"/>
            <a:ext cx="2173113" cy="1106759"/>
            <a:chOff x="-29763" y="1371239"/>
            <a:chExt cx="1359326" cy="673979"/>
          </a:xfrm>
        </p:grpSpPr>
        <p:sp>
          <p:nvSpPr>
            <p:cNvPr id="499" name="Freeform 11">
              <a:extLst>
                <a:ext uri="{FF2B5EF4-FFF2-40B4-BE49-F238E27FC236}">
                  <a16:creationId xmlns:a16="http://schemas.microsoft.com/office/drawing/2014/main" id="{6452B783-CA4A-454C-B2BE-59F0393D58A2}"/>
                </a:ext>
              </a:extLst>
            </p:cNvPr>
            <p:cNvSpPr>
              <a:spLocks/>
            </p:cNvSpPr>
            <p:nvPr/>
          </p:nvSpPr>
          <p:spPr bwMode="auto">
            <a:xfrm>
              <a:off x="120969" y="1371239"/>
              <a:ext cx="1152480" cy="673979"/>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solidFill>
            <a:ln w="285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latin typeface="Segoe UI Semibold" panose="020B0702040204020203" pitchFamily="34" charset="0"/>
                <a:ea typeface="+mn-ea"/>
                <a:cs typeface="Segoe UI Semibold" panose="020B0702040204020203" pitchFamily="34" charset="0"/>
              </a:endParaRPr>
            </a:p>
          </p:txBody>
        </p:sp>
        <p:sp>
          <p:nvSpPr>
            <p:cNvPr id="500" name="TextBox 499">
              <a:extLst>
                <a:ext uri="{FF2B5EF4-FFF2-40B4-BE49-F238E27FC236}">
                  <a16:creationId xmlns:a16="http://schemas.microsoft.com/office/drawing/2014/main" id="{35AD468E-A22B-4BD4-8AE1-A62B2DB42BF2}"/>
                </a:ext>
              </a:extLst>
            </p:cNvPr>
            <p:cNvSpPr txBox="1"/>
            <p:nvPr/>
          </p:nvSpPr>
          <p:spPr>
            <a:xfrm>
              <a:off x="-29763" y="1623735"/>
              <a:ext cx="1359326" cy="311338"/>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6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VNet 1</a:t>
              </a:r>
            </a:p>
          </p:txBody>
        </p:sp>
      </p:grpSp>
      <p:grpSp>
        <p:nvGrpSpPr>
          <p:cNvPr id="41" name="Group 40">
            <a:extLst>
              <a:ext uri="{FF2B5EF4-FFF2-40B4-BE49-F238E27FC236}">
                <a16:creationId xmlns:a16="http://schemas.microsoft.com/office/drawing/2014/main" id="{AB7E775B-7331-4A06-9ECE-82F37CDD716D}"/>
              </a:ext>
            </a:extLst>
          </p:cNvPr>
          <p:cNvGrpSpPr/>
          <p:nvPr/>
        </p:nvGrpSpPr>
        <p:grpSpPr>
          <a:xfrm>
            <a:off x="319854" y="4194973"/>
            <a:ext cx="2709424" cy="600609"/>
            <a:chOff x="315232" y="3489448"/>
            <a:chExt cx="2709424" cy="600609"/>
          </a:xfrm>
        </p:grpSpPr>
        <p:sp>
          <p:nvSpPr>
            <p:cNvPr id="42" name="TextBox 41">
              <a:extLst>
                <a:ext uri="{FF2B5EF4-FFF2-40B4-BE49-F238E27FC236}">
                  <a16:creationId xmlns:a16="http://schemas.microsoft.com/office/drawing/2014/main" id="{FA2EF6C1-974C-40AE-B772-AF70127FB8EA}"/>
                </a:ext>
              </a:extLst>
            </p:cNvPr>
            <p:cNvSpPr txBox="1"/>
            <p:nvPr/>
          </p:nvSpPr>
          <p:spPr>
            <a:xfrm>
              <a:off x="1078852" y="3496725"/>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Scenarios</a:t>
              </a:r>
            </a:p>
          </p:txBody>
        </p:sp>
        <p:cxnSp>
          <p:nvCxnSpPr>
            <p:cNvPr id="43" name="Straight Connector 42">
              <a:extLst>
                <a:ext uri="{FF2B5EF4-FFF2-40B4-BE49-F238E27FC236}">
                  <a16:creationId xmlns:a16="http://schemas.microsoft.com/office/drawing/2014/main" id="{37038F7F-19AF-4F02-B7A6-A79FCE5D4988}"/>
                </a:ext>
              </a:extLst>
            </p:cNvPr>
            <p:cNvCxnSpPr/>
            <p:nvPr/>
          </p:nvCxnSpPr>
          <p:spPr>
            <a:xfrm>
              <a:off x="1061187" y="3489448"/>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cloud" title="Icon of a cloud">
              <a:extLst>
                <a:ext uri="{FF2B5EF4-FFF2-40B4-BE49-F238E27FC236}">
                  <a16:creationId xmlns:a16="http://schemas.microsoft.com/office/drawing/2014/main" id="{5031F992-EDBA-441E-97EB-E3F367058232}"/>
                </a:ext>
              </a:extLst>
            </p:cNvPr>
            <p:cNvSpPr>
              <a:spLocks noChangeAspect="1"/>
            </p:cNvSpPr>
            <p:nvPr/>
          </p:nvSpPr>
          <p:spPr bwMode="auto">
            <a:xfrm>
              <a:off x="315232" y="3605506"/>
              <a:ext cx="578392" cy="36849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329450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4"/>
                                        </p:tgtEl>
                                        <p:attrNameLst>
                                          <p:attrName>style.visibility</p:attrName>
                                        </p:attrNameLst>
                                      </p:cBhvr>
                                      <p:to>
                                        <p:strVal val="visible"/>
                                      </p:to>
                                    </p:set>
                                    <p:animEffect transition="in" filter="fade">
                                      <p:cBhvr>
                                        <p:cTn id="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7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083B-5CF9-4E78-9DA3-D0434450C885}"/>
              </a:ext>
            </a:extLst>
          </p:cNvPr>
          <p:cNvSpPr>
            <a:spLocks noGrp="1"/>
          </p:cNvSpPr>
          <p:nvPr>
            <p:ph type="title"/>
          </p:nvPr>
        </p:nvSpPr>
        <p:spPr/>
        <p:txBody>
          <a:bodyPr/>
          <a:lstStyle/>
          <a:p>
            <a:r>
              <a:rPr lang="en-US" dirty="0"/>
              <a:t>Connectivity within Azure</a:t>
            </a:r>
          </a:p>
        </p:txBody>
      </p:sp>
      <p:sp>
        <p:nvSpPr>
          <p:cNvPr id="3" name="Rectangle 14">
            <a:extLst>
              <a:ext uri="{FF2B5EF4-FFF2-40B4-BE49-F238E27FC236}">
                <a16:creationId xmlns:a16="http://schemas.microsoft.com/office/drawing/2014/main" id="{63FDF02B-9616-4B94-9557-6333F09E6864}"/>
              </a:ext>
            </a:extLst>
          </p:cNvPr>
          <p:cNvSpPr/>
          <p:nvPr/>
        </p:nvSpPr>
        <p:spPr bwMode="auto">
          <a:xfrm>
            <a:off x="312738" y="1268676"/>
            <a:ext cx="2035175"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ctr" defTabSz="124308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Cloud</a:t>
            </a:r>
          </a:p>
        </p:txBody>
      </p:sp>
      <p:sp>
        <p:nvSpPr>
          <p:cNvPr id="4" name="Rectangle 17">
            <a:extLst>
              <a:ext uri="{FF2B5EF4-FFF2-40B4-BE49-F238E27FC236}">
                <a16:creationId xmlns:a16="http://schemas.microsoft.com/office/drawing/2014/main" id="{D7DF6F91-D53E-41DA-87CD-33962E7F4ECE}"/>
              </a:ext>
            </a:extLst>
          </p:cNvPr>
          <p:cNvSpPr/>
          <p:nvPr/>
        </p:nvSpPr>
        <p:spPr bwMode="auto">
          <a:xfrm>
            <a:off x="5886450" y="1268676"/>
            <a:ext cx="2017161"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ctr" defTabSz="124308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Cloud</a:t>
            </a:r>
          </a:p>
        </p:txBody>
      </p:sp>
      <p:sp>
        <p:nvSpPr>
          <p:cNvPr id="5" name="Rectangle 4">
            <a:extLst>
              <a:ext uri="{FF2B5EF4-FFF2-40B4-BE49-F238E27FC236}">
                <a16:creationId xmlns:a16="http://schemas.microsoft.com/office/drawing/2014/main" id="{F9F839B2-FD68-4815-AC65-51A72102E5D5}"/>
              </a:ext>
            </a:extLst>
          </p:cNvPr>
          <p:cNvSpPr/>
          <p:nvPr/>
        </p:nvSpPr>
        <p:spPr bwMode="auto">
          <a:xfrm>
            <a:off x="7937222" y="1268676"/>
            <a:ext cx="3531939" cy="704586"/>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6304" tIns="91440" rIns="91440" bIns="91440" numCol="1" rtlCol="0" anchor="ctr" anchorCtr="0" compatLnSpc="1">
            <a:prstTxWarp prst="textNoShape">
              <a:avLst/>
            </a:prstTxWarp>
          </a:bodyPr>
          <a:lstStyle/>
          <a:p>
            <a:pPr marL="0" marR="0" lvl="0" indent="0" algn="l" defTabSz="124308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Characteristics</a:t>
            </a:r>
          </a:p>
        </p:txBody>
      </p:sp>
      <p:grpSp>
        <p:nvGrpSpPr>
          <p:cNvPr id="6" name="Group 5">
            <a:extLst>
              <a:ext uri="{FF2B5EF4-FFF2-40B4-BE49-F238E27FC236}">
                <a16:creationId xmlns:a16="http://schemas.microsoft.com/office/drawing/2014/main" id="{37BA30CC-584A-40B5-B3CB-58C50E29AA09}"/>
              </a:ext>
            </a:extLst>
          </p:cNvPr>
          <p:cNvGrpSpPr/>
          <p:nvPr/>
        </p:nvGrpSpPr>
        <p:grpSpPr>
          <a:xfrm>
            <a:off x="312738" y="3201394"/>
            <a:ext cx="11156422" cy="1097291"/>
            <a:chOff x="312738" y="3159812"/>
            <a:chExt cx="11156422" cy="1097291"/>
          </a:xfrm>
        </p:grpSpPr>
        <p:sp>
          <p:nvSpPr>
            <p:cNvPr id="7" name="Rectangle 6">
              <a:extLst>
                <a:ext uri="{FF2B5EF4-FFF2-40B4-BE49-F238E27FC236}">
                  <a16:creationId xmlns:a16="http://schemas.microsoft.com/office/drawing/2014/main" id="{A3B7142E-DBAC-48DF-A94C-6D58B3D6CD78}"/>
                </a:ext>
              </a:extLst>
            </p:cNvPr>
            <p:cNvSpPr/>
            <p:nvPr/>
          </p:nvSpPr>
          <p:spPr>
            <a:xfrm>
              <a:off x="312738" y="3159817"/>
              <a:ext cx="11156422" cy="1096285"/>
            </a:xfrm>
            <a:prstGeom prst="rect">
              <a:avLst/>
            </a:prstGeom>
            <a:solidFill>
              <a:schemeClr val="accent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8" name="Group 7">
              <a:extLst>
                <a:ext uri="{FF2B5EF4-FFF2-40B4-BE49-F238E27FC236}">
                  <a16:creationId xmlns:a16="http://schemas.microsoft.com/office/drawing/2014/main" id="{F76E327F-5B1B-46A1-9F73-AEA13D9EF709}"/>
                </a:ext>
              </a:extLst>
            </p:cNvPr>
            <p:cNvGrpSpPr/>
            <p:nvPr/>
          </p:nvGrpSpPr>
          <p:grpSpPr>
            <a:xfrm>
              <a:off x="312739" y="3159812"/>
              <a:ext cx="7604838" cy="1097291"/>
              <a:chOff x="2916922" y="5310945"/>
              <a:chExt cx="8816693" cy="954111"/>
            </a:xfrm>
          </p:grpSpPr>
          <p:sp>
            <p:nvSpPr>
              <p:cNvPr id="13" name="Freeform 97">
                <a:extLst>
                  <a:ext uri="{FF2B5EF4-FFF2-40B4-BE49-F238E27FC236}">
                    <a16:creationId xmlns:a16="http://schemas.microsoft.com/office/drawing/2014/main" id="{D2EDFE18-5AF5-4FD4-811A-3CE204772E7E}"/>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tx2">
                  <a:lumMod val="60000"/>
                  <a:lumOff val="4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4" name="Freeform 100">
                <a:extLst>
                  <a:ext uri="{FF2B5EF4-FFF2-40B4-BE49-F238E27FC236}">
                    <a16:creationId xmlns:a16="http://schemas.microsoft.com/office/drawing/2014/main" id="{BFB3EB4C-618F-4147-88BF-2A85D55851F8}"/>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5" name="Rectangle 14">
                <a:extLst>
                  <a:ext uri="{FF2B5EF4-FFF2-40B4-BE49-F238E27FC236}">
                    <a16:creationId xmlns:a16="http://schemas.microsoft.com/office/drawing/2014/main" id="{4AB1AB8F-6221-409F-9170-8C547F4EF195}"/>
                  </a:ext>
                </a:extLst>
              </p:cNvPr>
              <p:cNvSpPr/>
              <p:nvPr/>
            </p:nvSpPr>
            <p:spPr>
              <a:xfrm>
                <a:off x="5853434" y="5535541"/>
                <a:ext cx="2938276" cy="492393"/>
              </a:xfrm>
              <a:prstGeom prst="rect">
                <a:avLst/>
              </a:prstGeom>
            </p:spPr>
            <p:txBody>
              <a:bodyPr wrap="square" lIns="121893" tIns="60948" rIns="121893" bIns="60948">
                <a:spAutoFit/>
              </a:bodyPr>
              <a:lstStyle/>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VNet-to-VNet via Gateways</a:t>
                </a:r>
                <a:endParaRPr kumimoji="0" lang="en-US" sz="12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16" name="Straight Connector 15">
                <a:extLst>
                  <a:ext uri="{FF2B5EF4-FFF2-40B4-BE49-F238E27FC236}">
                    <a16:creationId xmlns:a16="http://schemas.microsoft.com/office/drawing/2014/main" id="{306DBDA2-6129-42D6-A59B-1CD0C9FDD11D}"/>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17" name="Straight Connector 16">
                <a:extLst>
                  <a:ext uri="{FF2B5EF4-FFF2-40B4-BE49-F238E27FC236}">
                    <a16:creationId xmlns:a16="http://schemas.microsoft.com/office/drawing/2014/main" id="{7D4BFC7E-EDAB-46F6-9F77-66A5D1B7E87F}"/>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9" name="Picture 2">
              <a:extLst>
                <a:ext uri="{FF2B5EF4-FFF2-40B4-BE49-F238E27FC236}">
                  <a16:creationId xmlns:a16="http://schemas.microsoft.com/office/drawing/2014/main" id="{F4FA9C72-A51D-407B-8A55-01892F7D4A45}"/>
                </a:ext>
              </a:extLst>
            </p:cNvPr>
            <p:cNvPicPr>
              <a:picLocks noChangeAspect="1" noChangeArrowheads="1"/>
            </p:cNvPicPr>
            <p:nvPr/>
          </p:nvPicPr>
          <p:blipFill>
            <a:blip r:embed="rId3"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10" name="Isosceles Triangle 9">
              <a:extLst>
                <a:ext uri="{FF2B5EF4-FFF2-40B4-BE49-F238E27FC236}">
                  <a16:creationId xmlns:a16="http://schemas.microsoft.com/office/drawing/2014/main" id="{16006A29-E451-4C56-82F4-DC76EB9BDA82}"/>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1" name="Rectangle 77">
              <a:extLst>
                <a:ext uri="{FF2B5EF4-FFF2-40B4-BE49-F238E27FC236}">
                  <a16:creationId xmlns:a16="http://schemas.microsoft.com/office/drawing/2014/main" id="{EB86DB46-230F-4521-8A71-C6116A848DEE}"/>
                </a:ext>
              </a:extLst>
            </p:cNvPr>
            <p:cNvSpPr/>
            <p:nvPr/>
          </p:nvSpPr>
          <p:spPr>
            <a:xfrm>
              <a:off x="7937221" y="3160484"/>
              <a:ext cx="3531939" cy="1071062"/>
            </a:xfrm>
            <a:prstGeom prst="rect">
              <a:avLst/>
            </a:prstGeom>
            <a:solidFill>
              <a:schemeClr val="accent1"/>
            </a:solidFill>
          </p:spPr>
          <p:txBody>
            <a:bodyPr wrap="square" lIns="91440" tIns="91440" rIns="91440" bIns="91440">
              <a:spAutoFit/>
            </a:bodyPr>
            <a:lstStyle/>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Transitive routing via BGP and VPN gateways</a:t>
              </a: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Secure connectivity via IPsec/IKE across Azure WAN links</a:t>
              </a:r>
            </a:p>
          </p:txBody>
        </p:sp>
        <p:sp>
          <p:nvSpPr>
            <p:cNvPr id="12" name="Freeform 539">
              <a:extLst>
                <a:ext uri="{FF2B5EF4-FFF2-40B4-BE49-F238E27FC236}">
                  <a16:creationId xmlns:a16="http://schemas.microsoft.com/office/drawing/2014/main" id="{819F77B1-5877-4E58-B6AF-7BA2A5E1F404}"/>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18" name="Group 17">
            <a:extLst>
              <a:ext uri="{FF2B5EF4-FFF2-40B4-BE49-F238E27FC236}">
                <a16:creationId xmlns:a16="http://schemas.microsoft.com/office/drawing/2014/main" id="{299731B5-3B65-4564-A895-EA1D22D4D165}"/>
              </a:ext>
            </a:extLst>
          </p:cNvPr>
          <p:cNvGrpSpPr/>
          <p:nvPr/>
        </p:nvGrpSpPr>
        <p:grpSpPr>
          <a:xfrm>
            <a:off x="312738" y="2049465"/>
            <a:ext cx="11163299" cy="1097291"/>
            <a:chOff x="319615" y="1973265"/>
            <a:chExt cx="11156422" cy="1097291"/>
          </a:xfrm>
        </p:grpSpPr>
        <p:sp>
          <p:nvSpPr>
            <p:cNvPr id="19" name="Rectangle 18">
              <a:extLst>
                <a:ext uri="{FF2B5EF4-FFF2-40B4-BE49-F238E27FC236}">
                  <a16:creationId xmlns:a16="http://schemas.microsoft.com/office/drawing/2014/main" id="{ADCB84F3-CC71-441D-9049-42DD289C0F30}"/>
                </a:ext>
              </a:extLst>
            </p:cNvPr>
            <p:cNvSpPr/>
            <p:nvPr/>
          </p:nvSpPr>
          <p:spPr>
            <a:xfrm>
              <a:off x="319615" y="1973270"/>
              <a:ext cx="11156422" cy="1096285"/>
            </a:xfrm>
            <a:prstGeom prst="rect">
              <a:avLst/>
            </a:prstGeom>
            <a:solidFill>
              <a:schemeClr val="accent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grpSp>
          <p:nvGrpSpPr>
            <p:cNvPr id="20" name="Group 19">
              <a:extLst>
                <a:ext uri="{FF2B5EF4-FFF2-40B4-BE49-F238E27FC236}">
                  <a16:creationId xmlns:a16="http://schemas.microsoft.com/office/drawing/2014/main" id="{3B85A441-9E32-4CB9-A3CF-5C54C9047E1A}"/>
                </a:ext>
              </a:extLst>
            </p:cNvPr>
            <p:cNvGrpSpPr/>
            <p:nvPr/>
          </p:nvGrpSpPr>
          <p:grpSpPr>
            <a:xfrm>
              <a:off x="319616" y="1973265"/>
              <a:ext cx="7604838" cy="1097291"/>
              <a:chOff x="2916922" y="5310945"/>
              <a:chExt cx="8816693" cy="954111"/>
            </a:xfrm>
          </p:grpSpPr>
          <p:sp>
            <p:nvSpPr>
              <p:cNvPr id="25" name="Freeform 59">
                <a:extLst>
                  <a:ext uri="{FF2B5EF4-FFF2-40B4-BE49-F238E27FC236}">
                    <a16:creationId xmlns:a16="http://schemas.microsoft.com/office/drawing/2014/main" id="{DA74B45C-A54C-4CD2-95B9-1CED6D14AB3B}"/>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tx2">
                  <a:lumMod val="60000"/>
                  <a:lumOff val="40000"/>
                </a:schemeClr>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6" name="Freeform 68">
                <a:extLst>
                  <a:ext uri="{FF2B5EF4-FFF2-40B4-BE49-F238E27FC236}">
                    <a16:creationId xmlns:a16="http://schemas.microsoft.com/office/drawing/2014/main" id="{A6B2EDEE-D856-4CD8-94B2-317546BA87C2}"/>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046613" tIns="38082" rIns="76162" bIns="38082" rtlCol="0" anchor="ctr"/>
              <a:lstStyle/>
              <a:p>
                <a:pPr marL="239635" marR="0" lvl="0" indent="-239635" algn="l" defTabSz="475948" rtl="0" eaLnBrk="1" fontAlgn="auto" latinLnBrk="0" hangingPunct="1">
                  <a:lnSpc>
                    <a:spcPct val="90000"/>
                  </a:lnSpc>
                  <a:spcBef>
                    <a:spcPct val="20000"/>
                  </a:spcBef>
                  <a:spcAft>
                    <a:spcPts val="0"/>
                  </a:spcAft>
                  <a:buClrTx/>
                  <a:buSzPct val="90000"/>
                  <a:buFontTx/>
                  <a:buBlip>
                    <a:blip r:embed="rId2"/>
                  </a:buBlip>
                  <a:tabLst/>
                  <a:defRPr/>
                </a:pPr>
                <a:endParaRPr kumimoji="0" lang="en-US" sz="2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7" name="Rectangle 26">
                <a:extLst>
                  <a:ext uri="{FF2B5EF4-FFF2-40B4-BE49-F238E27FC236}">
                    <a16:creationId xmlns:a16="http://schemas.microsoft.com/office/drawing/2014/main" id="{F49AE012-51C4-4531-8721-87C2E49C4105}"/>
                  </a:ext>
                </a:extLst>
              </p:cNvPr>
              <p:cNvSpPr/>
              <p:nvPr/>
            </p:nvSpPr>
            <p:spPr>
              <a:xfrm>
                <a:off x="5853434" y="5658271"/>
                <a:ext cx="2938276" cy="299710"/>
              </a:xfrm>
              <a:prstGeom prst="rect">
                <a:avLst/>
              </a:prstGeom>
            </p:spPr>
            <p:txBody>
              <a:bodyPr wrap="square" lIns="121893" tIns="60948" rIns="121893" bIns="60948">
                <a:spAutoFit/>
              </a:bodyPr>
              <a:lstStyle/>
              <a:p>
                <a:pPr marL="0" marR="0" lvl="0" indent="0" algn="ctr" defTabSz="476028" rtl="0" eaLnBrk="1" fontAlgn="base"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VNet Peering</a:t>
                </a:r>
                <a:endParaRPr kumimoji="0" lang="en-US" sz="12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p:txBody>
          </p:sp>
          <p:cxnSp>
            <p:nvCxnSpPr>
              <p:cNvPr id="28" name="Straight Connector 27">
                <a:extLst>
                  <a:ext uri="{FF2B5EF4-FFF2-40B4-BE49-F238E27FC236}">
                    <a16:creationId xmlns:a16="http://schemas.microsoft.com/office/drawing/2014/main" id="{6B1B6032-FF1A-475E-A007-4D910D28A1F7}"/>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29" name="Straight Connector 28">
                <a:extLst>
                  <a:ext uri="{FF2B5EF4-FFF2-40B4-BE49-F238E27FC236}">
                    <a16:creationId xmlns:a16="http://schemas.microsoft.com/office/drawing/2014/main" id="{656D4F1D-9B13-4ED1-9905-02F230D2A42A}"/>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21" name="Picture 2">
              <a:extLst>
                <a:ext uri="{FF2B5EF4-FFF2-40B4-BE49-F238E27FC236}">
                  <a16:creationId xmlns:a16="http://schemas.microsoft.com/office/drawing/2014/main" id="{957AC04E-65DA-43DD-8032-F17364DD7113}"/>
                </a:ext>
              </a:extLst>
            </p:cNvPr>
            <p:cNvPicPr>
              <a:picLocks noChangeAspect="1" noChangeArrowheads="1"/>
            </p:cNvPicPr>
            <p:nvPr/>
          </p:nvPicPr>
          <p:blipFill>
            <a:blip r:embed="rId3"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22" name="Isosceles Triangle 21">
              <a:extLst>
                <a:ext uri="{FF2B5EF4-FFF2-40B4-BE49-F238E27FC236}">
                  <a16:creationId xmlns:a16="http://schemas.microsoft.com/office/drawing/2014/main" id="{46BEAC64-5748-466B-9840-1916870733AF}"/>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571228"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3" name="Rectangle 77">
              <a:extLst>
                <a:ext uri="{FF2B5EF4-FFF2-40B4-BE49-F238E27FC236}">
                  <a16:creationId xmlns:a16="http://schemas.microsoft.com/office/drawing/2014/main" id="{72A8794C-93A6-40B8-B114-430137734F79}"/>
                </a:ext>
              </a:extLst>
            </p:cNvPr>
            <p:cNvSpPr/>
            <p:nvPr/>
          </p:nvSpPr>
          <p:spPr>
            <a:xfrm>
              <a:off x="7944098" y="1973937"/>
              <a:ext cx="3531939" cy="1071062"/>
            </a:xfrm>
            <a:prstGeom prst="rect">
              <a:avLst/>
            </a:prstGeom>
            <a:solidFill>
              <a:schemeClr val="accent1"/>
            </a:solidFill>
          </p:spPr>
          <p:txBody>
            <a:bodyPr wrap="square" lIns="91440" tIns="91440" rIns="91440" bIns="91440">
              <a:spAutoFit/>
            </a:bodyPr>
            <a:lstStyle/>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Same-/cross-region direct, private VM-to-VM connectivity</a:t>
              </a: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NSG &amp; UDR across </a:t>
              </a:r>
              <a:r>
                <a:rPr kumimoji="0" lang="en-US" sz="16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VNets</a:t>
              </a:r>
              <a:endPar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endParaRPr>
            </a:p>
            <a:p>
              <a:pPr marL="171450" marR="0" lvl="0" indent="-171450" algn="l" defTabSz="476028" rtl="0" eaLnBrk="1" fontAlgn="base" latinLnBrk="0" hangingPunct="1">
                <a:lnSpc>
                  <a:spcPct val="90000"/>
                </a:lnSpc>
                <a:spcBef>
                  <a:spcPts val="0"/>
                </a:spcBef>
                <a:spcAft>
                  <a:spcPts val="0"/>
                </a:spcAft>
                <a:buClrTx/>
                <a:buSzTx/>
                <a:buFont typeface="Arial" pitchFamily="34" charset="0"/>
                <a:buChar char="•"/>
                <a:tabLst/>
                <a:defRPr/>
              </a:pPr>
              <a:r>
                <a:rPr kumimoji="0" lang="en-US" sz="1600" b="0" i="0" u="none" strike="noStrike" kern="0" cap="none" spc="0"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GatewayTransit</a:t>
              </a:r>
              <a:r>
                <a:rPr kumimoji="0" lang="en-US" sz="16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Segoe UI" panose="020B0502040204020203" pitchFamily="34" charset="0"/>
                </a:rPr>
                <a:t> for hub-and-spoke</a:t>
              </a:r>
            </a:p>
          </p:txBody>
        </p:sp>
        <p:sp>
          <p:nvSpPr>
            <p:cNvPr id="24" name="Freeform 539">
              <a:extLst>
                <a:ext uri="{FF2B5EF4-FFF2-40B4-BE49-F238E27FC236}">
                  <a16:creationId xmlns:a16="http://schemas.microsoft.com/office/drawing/2014/main" id="{1741E61F-CB34-4B16-8C78-90F662BD02E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30" name="Freeform 539">
            <a:extLst>
              <a:ext uri="{FF2B5EF4-FFF2-40B4-BE49-F238E27FC236}">
                <a16:creationId xmlns:a16="http://schemas.microsoft.com/office/drawing/2014/main" id="{E2061F0B-F517-4D66-A7E9-F02EC464386B}"/>
              </a:ext>
            </a:extLst>
          </p:cNvPr>
          <p:cNvSpPr>
            <a:spLocks noChangeAspect="1"/>
          </p:cNvSpPr>
          <p:nvPr/>
        </p:nvSpPr>
        <p:spPr bwMode="auto">
          <a:xfrm>
            <a:off x="6492704" y="2378086"/>
            <a:ext cx="793689" cy="43609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31" name="Freeform 539">
            <a:extLst>
              <a:ext uri="{FF2B5EF4-FFF2-40B4-BE49-F238E27FC236}">
                <a16:creationId xmlns:a16="http://schemas.microsoft.com/office/drawing/2014/main" id="{84C987DB-83FD-414E-A8A8-29CA62B00641}"/>
              </a:ext>
            </a:extLst>
          </p:cNvPr>
          <p:cNvSpPr>
            <a:spLocks noChangeAspect="1"/>
          </p:cNvSpPr>
          <p:nvPr/>
        </p:nvSpPr>
        <p:spPr bwMode="auto">
          <a:xfrm>
            <a:off x="6492703" y="3519551"/>
            <a:ext cx="793689" cy="43609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32503"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94421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ounded Rectangle 6">
            <a:extLst>
              <a:ext uri="{FF2B5EF4-FFF2-40B4-BE49-F238E27FC236}">
                <a16:creationId xmlns:a16="http://schemas.microsoft.com/office/drawing/2014/main" id="{3F6AD3EA-2F35-4701-AF33-53CF74803715}"/>
              </a:ext>
            </a:extLst>
          </p:cNvPr>
          <p:cNvSpPr/>
          <p:nvPr/>
        </p:nvSpPr>
        <p:spPr bwMode="auto">
          <a:xfrm>
            <a:off x="9241986" y="1429494"/>
            <a:ext cx="2919852" cy="5413433"/>
          </a:xfrm>
          <a:prstGeom prst="roundRect">
            <a:avLst>
              <a:gd name="adj" fmla="val 1161"/>
            </a:avLst>
          </a:prstGeom>
          <a:solidFill>
            <a:srgbClr val="F8F8F8">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Rounded Rectangle 7">
            <a:extLst>
              <a:ext uri="{FF2B5EF4-FFF2-40B4-BE49-F238E27FC236}">
                <a16:creationId xmlns:a16="http://schemas.microsoft.com/office/drawing/2014/main" id="{97BEFB8B-EC82-464C-B040-D4C199CE58E9}"/>
              </a:ext>
            </a:extLst>
          </p:cNvPr>
          <p:cNvSpPr/>
          <p:nvPr/>
        </p:nvSpPr>
        <p:spPr bwMode="auto">
          <a:xfrm>
            <a:off x="9642276" y="1627240"/>
            <a:ext cx="2378140" cy="1684078"/>
          </a:xfrm>
          <a:prstGeom prst="roundRect">
            <a:avLst>
              <a:gd name="adj" fmla="val 3605"/>
            </a:avLst>
          </a:prstGeom>
          <a:solidFill>
            <a:srgbClr val="505050"/>
          </a:solidFill>
          <a:ln w="57150" cap="flat" cmpd="sng" algn="ctr">
            <a:noFill/>
            <a:prstDash val="solid"/>
            <a:headEnd type="none" w="med" len="med"/>
            <a:tailEnd type="none" w="med" len="med"/>
          </a:ln>
          <a:effectLst/>
        </p:spPr>
        <p:txBody>
          <a:bodyPr rot="0" spcFirstLastPara="0" vertOverflow="overflow" horzOverflow="overflow" vert="horz" wrap="square" lIns="182808" tIns="146245" rIns="182808" bIns="146245" numCol="1" spcCol="0" rtlCol="0" fromWordArt="0" anchor="t" anchorCtr="0" forceAA="0" compatLnSpc="1">
            <a:prstTxWarp prst="textNoShape">
              <a:avLst/>
            </a:prstTxWarp>
            <a:noAutofit/>
          </a:bodyPr>
          <a:lstStyle/>
          <a:p>
            <a:pPr marL="0" marR="0" lvl="0" indent="0" algn="l" defTabSz="913857"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50" normalizeH="0" baseline="0" noProof="0">
              <a:ln>
                <a:noFill/>
              </a:ln>
              <a:solidFill>
                <a:srgbClr val="FFFFFF"/>
              </a:solidFill>
              <a:effectLst/>
              <a:uLnTx/>
              <a:uFillTx/>
              <a:latin typeface="Segoe UI"/>
              <a:ea typeface="+mn-ea"/>
              <a:cs typeface="+mn-cs"/>
            </a:endParaRPr>
          </a:p>
        </p:txBody>
      </p:sp>
      <p:grpSp>
        <p:nvGrpSpPr>
          <p:cNvPr id="314" name="Group 313">
            <a:extLst>
              <a:ext uri="{FF2B5EF4-FFF2-40B4-BE49-F238E27FC236}">
                <a16:creationId xmlns:a16="http://schemas.microsoft.com/office/drawing/2014/main" id="{5B2E0477-026F-4411-B2A5-E97A40C4FC45}"/>
              </a:ext>
            </a:extLst>
          </p:cNvPr>
          <p:cNvGrpSpPr/>
          <p:nvPr/>
        </p:nvGrpSpPr>
        <p:grpSpPr>
          <a:xfrm>
            <a:off x="2885359" y="4895473"/>
            <a:ext cx="2646571" cy="1525952"/>
            <a:chOff x="4248046" y="490888"/>
            <a:chExt cx="8361830" cy="4821237"/>
          </a:xfrm>
        </p:grpSpPr>
        <p:sp>
          <p:nvSpPr>
            <p:cNvPr id="315" name="Freeform 5">
              <a:extLst>
                <a:ext uri="{FF2B5EF4-FFF2-40B4-BE49-F238E27FC236}">
                  <a16:creationId xmlns:a16="http://schemas.microsoft.com/office/drawing/2014/main" id="{96822164-988F-4B4D-B289-D42D82C4EC68}"/>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0078D7">
                <a:lumMod val="40000"/>
                <a:lumOff val="6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6" name="Freeform 5">
              <a:extLst>
                <a:ext uri="{FF2B5EF4-FFF2-40B4-BE49-F238E27FC236}">
                  <a16:creationId xmlns:a16="http://schemas.microsoft.com/office/drawing/2014/main" id="{DB2E2D90-59DB-4D2C-935D-5943CD1C272C}"/>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0078D7">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7" name="Freeform 5">
              <a:extLst>
                <a:ext uri="{FF2B5EF4-FFF2-40B4-BE49-F238E27FC236}">
                  <a16:creationId xmlns:a16="http://schemas.microsoft.com/office/drawing/2014/main" id="{84DF656D-3C9C-491A-AD80-A47F7030F944}"/>
                </a:ext>
              </a:extLst>
            </p:cNvPr>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0078D7">
                <a:alpha val="4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18" name="Group 317">
            <a:extLst>
              <a:ext uri="{FF2B5EF4-FFF2-40B4-BE49-F238E27FC236}">
                <a16:creationId xmlns:a16="http://schemas.microsoft.com/office/drawing/2014/main" id="{AA677117-EEBE-4F53-8F72-04FF993E9FFF}"/>
              </a:ext>
            </a:extLst>
          </p:cNvPr>
          <p:cNvGrpSpPr>
            <a:grpSpLocks noChangeAspect="1"/>
          </p:cNvGrpSpPr>
          <p:nvPr/>
        </p:nvGrpSpPr>
        <p:grpSpPr>
          <a:xfrm>
            <a:off x="4846636" y="1270284"/>
            <a:ext cx="3328465" cy="2018937"/>
            <a:chOff x="4248046" y="490888"/>
            <a:chExt cx="8361830" cy="5072012"/>
          </a:xfrm>
        </p:grpSpPr>
        <p:sp>
          <p:nvSpPr>
            <p:cNvPr id="319" name="Freeform 5">
              <a:extLst>
                <a:ext uri="{FF2B5EF4-FFF2-40B4-BE49-F238E27FC236}">
                  <a16:creationId xmlns:a16="http://schemas.microsoft.com/office/drawing/2014/main" id="{D8D9E145-35AB-44BC-9A6E-DBB5DED4DF30}"/>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alpha val="46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5">
              <a:extLst>
                <a:ext uri="{FF2B5EF4-FFF2-40B4-BE49-F238E27FC236}">
                  <a16:creationId xmlns:a16="http://schemas.microsoft.com/office/drawing/2014/main" id="{0BD7BCCC-AEC5-4AC2-A9F0-DA5E56A0DD64}"/>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FFFFFF">
                <a:lumMod val="85000"/>
                <a:alpha val="26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5">
              <a:extLst>
                <a:ext uri="{FF2B5EF4-FFF2-40B4-BE49-F238E27FC236}">
                  <a16:creationId xmlns:a16="http://schemas.microsoft.com/office/drawing/2014/main" id="{D45122C2-DE69-42D5-B198-038C5CD801F2}"/>
                </a:ext>
              </a:extLst>
            </p:cNvPr>
            <p:cNvSpPr>
              <a:spLocks/>
            </p:cNvSpPr>
            <p:nvPr/>
          </p:nvSpPr>
          <p:spPr bwMode="auto">
            <a:xfrm>
              <a:off x="4749595" y="987383"/>
              <a:ext cx="7286665" cy="4575517"/>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FFFFFF">
                <a:alpha val="5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322" name="Picture 321">
            <a:extLst>
              <a:ext uri="{FF2B5EF4-FFF2-40B4-BE49-F238E27FC236}">
                <a16:creationId xmlns:a16="http://schemas.microsoft.com/office/drawing/2014/main" id="{3C92BE99-842A-485E-9574-73639E9E36C4}"/>
              </a:ext>
            </a:extLst>
          </p:cNvPr>
          <p:cNvPicPr>
            <a:picLocks noChangeAspect="1"/>
          </p:cNvPicPr>
          <p:nvPr/>
        </p:nvPicPr>
        <p:blipFill>
          <a:blip r:embed="rId2"/>
          <a:stretch>
            <a:fillRect/>
          </a:stretch>
        </p:blipFill>
        <p:spPr>
          <a:xfrm>
            <a:off x="438237" y="2103392"/>
            <a:ext cx="587201" cy="587654"/>
          </a:xfrm>
          <a:prstGeom prst="rect">
            <a:avLst/>
          </a:prstGeom>
        </p:spPr>
      </p:pic>
      <p:pic>
        <p:nvPicPr>
          <p:cNvPr id="323" name="Picture 322">
            <a:extLst>
              <a:ext uri="{FF2B5EF4-FFF2-40B4-BE49-F238E27FC236}">
                <a16:creationId xmlns:a16="http://schemas.microsoft.com/office/drawing/2014/main" id="{5654DF8B-E8DA-423A-8CA3-7554B5091FA6}"/>
              </a:ext>
            </a:extLst>
          </p:cNvPr>
          <p:cNvPicPr>
            <a:picLocks noChangeAspect="1"/>
          </p:cNvPicPr>
          <p:nvPr/>
        </p:nvPicPr>
        <p:blipFill>
          <a:blip r:embed="rId3"/>
          <a:stretch>
            <a:fillRect/>
          </a:stretch>
        </p:blipFill>
        <p:spPr>
          <a:xfrm>
            <a:off x="338481" y="1429494"/>
            <a:ext cx="786713" cy="515160"/>
          </a:xfrm>
          <a:prstGeom prst="rect">
            <a:avLst/>
          </a:prstGeom>
        </p:spPr>
      </p:pic>
      <p:cxnSp>
        <p:nvCxnSpPr>
          <p:cNvPr id="324" name="Straight Arrow Connector 20">
            <a:extLst>
              <a:ext uri="{FF2B5EF4-FFF2-40B4-BE49-F238E27FC236}">
                <a16:creationId xmlns:a16="http://schemas.microsoft.com/office/drawing/2014/main" id="{4237D19E-EE79-4AF1-B589-32EE274586E7}"/>
              </a:ext>
            </a:extLst>
          </p:cNvPr>
          <p:cNvCxnSpPr>
            <a:cxnSpLocks/>
            <a:stCxn id="357" idx="5"/>
            <a:endCxn id="372" idx="5"/>
          </p:cNvCxnSpPr>
          <p:nvPr/>
        </p:nvCxnSpPr>
        <p:spPr>
          <a:xfrm flipV="1">
            <a:off x="4451439" y="2159670"/>
            <a:ext cx="4617256" cy="1365621"/>
          </a:xfrm>
          <a:prstGeom prst="bentConnector3">
            <a:avLst>
              <a:gd name="adj1" fmla="val 21240"/>
            </a:avLst>
          </a:prstGeom>
          <a:noFill/>
          <a:ln w="25400" cap="flat" cmpd="sng" algn="ctr">
            <a:solidFill>
              <a:srgbClr val="FF8C00"/>
            </a:solidFill>
            <a:prstDash val="solid"/>
            <a:headEnd type="triangle" w="lg" len="med"/>
            <a:tailEnd type="triangle" w="lg" len="med"/>
          </a:ln>
          <a:effectLst/>
        </p:spPr>
      </p:cxnSp>
      <p:cxnSp>
        <p:nvCxnSpPr>
          <p:cNvPr id="325" name="Straight Arrow Connector 28">
            <a:extLst>
              <a:ext uri="{FF2B5EF4-FFF2-40B4-BE49-F238E27FC236}">
                <a16:creationId xmlns:a16="http://schemas.microsoft.com/office/drawing/2014/main" id="{3881B8D7-C973-4E1C-8E8C-AEE4718D0818}"/>
              </a:ext>
            </a:extLst>
          </p:cNvPr>
          <p:cNvCxnSpPr>
            <a:stCxn id="323" idx="3"/>
            <a:endCxn id="372" idx="5"/>
          </p:cNvCxnSpPr>
          <p:nvPr/>
        </p:nvCxnSpPr>
        <p:spPr>
          <a:xfrm>
            <a:off x="1125194" y="1687074"/>
            <a:ext cx="7943501" cy="472596"/>
          </a:xfrm>
          <a:prstGeom prst="bentConnector3">
            <a:avLst>
              <a:gd name="adj1" fmla="val 54231"/>
            </a:avLst>
          </a:prstGeom>
          <a:noFill/>
          <a:ln w="25400" cap="flat" cmpd="sng" algn="ctr">
            <a:solidFill>
              <a:srgbClr val="FF8C00"/>
            </a:solidFill>
            <a:prstDash val="solid"/>
            <a:headEnd type="triangle" w="lg" len="med"/>
            <a:tailEnd type="triangle" w="lg" len="med"/>
          </a:ln>
          <a:effectLst/>
        </p:spPr>
      </p:cxnSp>
      <p:cxnSp>
        <p:nvCxnSpPr>
          <p:cNvPr id="326" name="Straight Arrow Connector 29">
            <a:extLst>
              <a:ext uri="{FF2B5EF4-FFF2-40B4-BE49-F238E27FC236}">
                <a16:creationId xmlns:a16="http://schemas.microsoft.com/office/drawing/2014/main" id="{AA9CE032-3AB2-48E6-8BC3-896B0206EF04}"/>
              </a:ext>
            </a:extLst>
          </p:cNvPr>
          <p:cNvCxnSpPr>
            <a:stCxn id="322" idx="3"/>
            <a:endCxn id="372" idx="5"/>
          </p:cNvCxnSpPr>
          <p:nvPr/>
        </p:nvCxnSpPr>
        <p:spPr>
          <a:xfrm flipV="1">
            <a:off x="1025438" y="2159670"/>
            <a:ext cx="8043257" cy="237549"/>
          </a:xfrm>
          <a:prstGeom prst="bentConnector5">
            <a:avLst>
              <a:gd name="adj1" fmla="val 50000"/>
              <a:gd name="adj2" fmla="val -1396"/>
              <a:gd name="adj3" fmla="val 54907"/>
            </a:avLst>
          </a:prstGeom>
          <a:noFill/>
          <a:ln w="25400" cap="flat" cmpd="sng" algn="ctr">
            <a:solidFill>
              <a:srgbClr val="FF8C00"/>
            </a:solidFill>
            <a:prstDash val="solid"/>
            <a:headEnd type="triangle" w="lg" len="med"/>
            <a:tailEnd type="triangle" w="lg" len="med"/>
          </a:ln>
          <a:effectLst/>
        </p:spPr>
      </p:cxnSp>
      <p:cxnSp>
        <p:nvCxnSpPr>
          <p:cNvPr id="327" name="Straight Arrow Connector 48">
            <a:extLst>
              <a:ext uri="{FF2B5EF4-FFF2-40B4-BE49-F238E27FC236}">
                <a16:creationId xmlns:a16="http://schemas.microsoft.com/office/drawing/2014/main" id="{D93DC9D4-C073-45F3-8D35-DBA27F6EC809}"/>
              </a:ext>
            </a:extLst>
          </p:cNvPr>
          <p:cNvCxnSpPr>
            <a:stCxn id="360" idx="5"/>
            <a:endCxn id="372" idx="5"/>
          </p:cNvCxnSpPr>
          <p:nvPr/>
        </p:nvCxnSpPr>
        <p:spPr>
          <a:xfrm flipV="1">
            <a:off x="4472198" y="2159670"/>
            <a:ext cx="4596497" cy="2331317"/>
          </a:xfrm>
          <a:prstGeom prst="bentConnector3">
            <a:avLst>
              <a:gd name="adj1" fmla="val 21072"/>
            </a:avLst>
          </a:prstGeom>
          <a:noFill/>
          <a:ln w="25400" cap="flat" cmpd="sng" algn="ctr">
            <a:solidFill>
              <a:srgbClr val="FF8C00"/>
            </a:solidFill>
            <a:prstDash val="solid"/>
            <a:headEnd type="triangle" w="lg" len="med"/>
            <a:tailEnd type="triangle" w="lg" len="med"/>
          </a:ln>
          <a:effectLst/>
        </p:spPr>
      </p:cxnSp>
      <p:sp>
        <p:nvSpPr>
          <p:cNvPr id="328" name="TextBox 327">
            <a:extLst>
              <a:ext uri="{FF2B5EF4-FFF2-40B4-BE49-F238E27FC236}">
                <a16:creationId xmlns:a16="http://schemas.microsoft.com/office/drawing/2014/main" id="{EC0F07E6-5E74-4616-B221-FE9FD4C70B4E}"/>
              </a:ext>
            </a:extLst>
          </p:cNvPr>
          <p:cNvSpPr txBox="1"/>
          <p:nvPr/>
        </p:nvSpPr>
        <p:spPr>
          <a:xfrm>
            <a:off x="1574231" y="3695911"/>
            <a:ext cx="4230222"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S2S tunnels</a:t>
            </a:r>
          </a:p>
        </p:txBody>
      </p:sp>
      <p:sp>
        <p:nvSpPr>
          <p:cNvPr id="329" name="TextBox 328">
            <a:extLst>
              <a:ext uri="{FF2B5EF4-FFF2-40B4-BE49-F238E27FC236}">
                <a16:creationId xmlns:a16="http://schemas.microsoft.com/office/drawing/2014/main" id="{622B64F8-2EC0-4B9E-AF05-A8F62E2BA533}"/>
              </a:ext>
            </a:extLst>
          </p:cNvPr>
          <p:cNvSpPr txBox="1"/>
          <p:nvPr/>
        </p:nvSpPr>
        <p:spPr>
          <a:xfrm>
            <a:off x="2371249" y="1772036"/>
            <a:ext cx="2634834"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P2S tunnels</a:t>
            </a:r>
          </a:p>
        </p:txBody>
      </p:sp>
      <p:cxnSp>
        <p:nvCxnSpPr>
          <p:cNvPr id="330" name="Straight Arrow Connector 48">
            <a:extLst>
              <a:ext uri="{FF2B5EF4-FFF2-40B4-BE49-F238E27FC236}">
                <a16:creationId xmlns:a16="http://schemas.microsoft.com/office/drawing/2014/main" id="{3EF24654-F9EB-4F0B-A05E-0088477D18E7}"/>
              </a:ext>
            </a:extLst>
          </p:cNvPr>
          <p:cNvCxnSpPr>
            <a:cxnSpLocks/>
          </p:cNvCxnSpPr>
          <p:nvPr/>
        </p:nvCxnSpPr>
        <p:spPr>
          <a:xfrm>
            <a:off x="1997663" y="5653369"/>
            <a:ext cx="914400" cy="9084"/>
          </a:xfrm>
          <a:prstGeom prst="straightConnector1">
            <a:avLst/>
          </a:prstGeom>
          <a:noFill/>
          <a:ln w="38100" cap="flat" cmpd="sng" algn="ctr">
            <a:solidFill>
              <a:srgbClr val="00BCF2"/>
            </a:solidFill>
            <a:prstDash val="solid"/>
            <a:headEnd type="triangle" w="lg" len="med"/>
            <a:tailEnd type="triangle" w="lg" len="med"/>
          </a:ln>
          <a:effectLst/>
        </p:spPr>
      </p:cxnSp>
      <p:sp>
        <p:nvSpPr>
          <p:cNvPr id="331" name="TextBox 330">
            <a:extLst>
              <a:ext uri="{FF2B5EF4-FFF2-40B4-BE49-F238E27FC236}">
                <a16:creationId xmlns:a16="http://schemas.microsoft.com/office/drawing/2014/main" id="{1139906E-59ED-470D-91D4-723FBD1709D5}"/>
              </a:ext>
            </a:extLst>
          </p:cNvPr>
          <p:cNvSpPr txBox="1"/>
          <p:nvPr/>
        </p:nvSpPr>
        <p:spPr>
          <a:xfrm>
            <a:off x="6136191" y="5917398"/>
            <a:ext cx="2115708" cy="6278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a:ea typeface="+mn-ea"/>
                <a:cs typeface="Segoe UI Semilight" panose="020B0402040204020203" pitchFamily="34" charset="0"/>
              </a:rPr>
              <a:t>ExpressRoute</a:t>
            </a:r>
          </a:p>
        </p:txBody>
      </p:sp>
      <p:sp>
        <p:nvSpPr>
          <p:cNvPr id="332" name="TextBox 331">
            <a:extLst>
              <a:ext uri="{FF2B5EF4-FFF2-40B4-BE49-F238E27FC236}">
                <a16:creationId xmlns:a16="http://schemas.microsoft.com/office/drawing/2014/main" id="{434470D8-6443-4241-AA67-E723C0C24956}"/>
              </a:ext>
            </a:extLst>
          </p:cNvPr>
          <p:cNvSpPr txBox="1"/>
          <p:nvPr/>
        </p:nvSpPr>
        <p:spPr>
          <a:xfrm>
            <a:off x="9636455" y="1684315"/>
            <a:ext cx="2383961" cy="286232"/>
          </a:xfrm>
          <a:prstGeom prst="rect">
            <a:avLst/>
          </a:prstGeom>
        </p:spPr>
        <p:txBody>
          <a:bodyPr wrap="square" rtlCol="0">
            <a:spAutoFit/>
          </a:bodyPr>
          <a:lstStyle/>
          <a:p>
            <a:pPr marL="0" marR="0" lvl="0" indent="0" algn="ctr" defTabSz="914400" rtl="0" eaLnBrk="1" fontAlgn="auto" latinLnBrk="0" hangingPunct="1">
              <a:lnSpc>
                <a:spcPct val="90000"/>
              </a:lnSpc>
              <a:spcBef>
                <a:spcPts val="0"/>
              </a:spcBef>
              <a:spcAft>
                <a:spcPts val="2400"/>
              </a:spcAft>
              <a:buClrTx/>
              <a:buSzTx/>
              <a:buFontTx/>
              <a:buNone/>
              <a:tabLst/>
              <a:defRPr/>
            </a:pPr>
            <a:r>
              <a:rPr kumimoji="0" lang="en-US" sz="1400"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Virtual Network</a:t>
            </a:r>
          </a:p>
        </p:txBody>
      </p:sp>
      <p:grpSp>
        <p:nvGrpSpPr>
          <p:cNvPr id="333" name="Group 332">
            <a:extLst>
              <a:ext uri="{FF2B5EF4-FFF2-40B4-BE49-F238E27FC236}">
                <a16:creationId xmlns:a16="http://schemas.microsoft.com/office/drawing/2014/main" id="{A4D20D39-EFFF-4CA8-87A2-28850DABCB42}"/>
              </a:ext>
            </a:extLst>
          </p:cNvPr>
          <p:cNvGrpSpPr/>
          <p:nvPr/>
        </p:nvGrpSpPr>
        <p:grpSpPr>
          <a:xfrm>
            <a:off x="9415230" y="3497262"/>
            <a:ext cx="2620319" cy="1510816"/>
            <a:chOff x="9415230" y="5164786"/>
            <a:chExt cx="2620319" cy="1510816"/>
          </a:xfrm>
        </p:grpSpPr>
        <p:grpSp>
          <p:nvGrpSpPr>
            <p:cNvPr id="334" name="Group 333">
              <a:extLst>
                <a:ext uri="{FF2B5EF4-FFF2-40B4-BE49-F238E27FC236}">
                  <a16:creationId xmlns:a16="http://schemas.microsoft.com/office/drawing/2014/main" id="{9C7B6CD0-B14C-4846-A4EA-FB6FF32E4B5A}"/>
                </a:ext>
              </a:extLst>
            </p:cNvPr>
            <p:cNvGrpSpPr/>
            <p:nvPr/>
          </p:nvGrpSpPr>
          <p:grpSpPr>
            <a:xfrm>
              <a:off x="9415230" y="5164786"/>
              <a:ext cx="2620319" cy="1510816"/>
              <a:chOff x="4248046" y="490888"/>
              <a:chExt cx="8361830" cy="4821237"/>
            </a:xfrm>
          </p:grpSpPr>
          <p:sp>
            <p:nvSpPr>
              <p:cNvPr id="346" name="Freeform 5">
                <a:extLst>
                  <a:ext uri="{FF2B5EF4-FFF2-40B4-BE49-F238E27FC236}">
                    <a16:creationId xmlns:a16="http://schemas.microsoft.com/office/drawing/2014/main" id="{0AC628DC-7E79-4B4F-B1F0-FBEFB0A8EA35}"/>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7" name="Freeform 5">
                <a:extLst>
                  <a:ext uri="{FF2B5EF4-FFF2-40B4-BE49-F238E27FC236}">
                    <a16:creationId xmlns:a16="http://schemas.microsoft.com/office/drawing/2014/main" id="{AF520EDB-7361-4D2C-B297-AE3EBA7BD701}"/>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8" name="Freeform 5">
                <a:extLst>
                  <a:ext uri="{FF2B5EF4-FFF2-40B4-BE49-F238E27FC236}">
                    <a16:creationId xmlns:a16="http://schemas.microsoft.com/office/drawing/2014/main" id="{2C2762FB-7400-490D-BF00-4F61598DC64A}"/>
                  </a:ext>
                </a:extLst>
              </p:cNvPr>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335" name="Picture 334">
              <a:extLst>
                <a:ext uri="{FF2B5EF4-FFF2-40B4-BE49-F238E27FC236}">
                  <a16:creationId xmlns:a16="http://schemas.microsoft.com/office/drawing/2014/main" id="{FCC520BC-D4B6-4315-A092-A3514C1F3CB8}"/>
                </a:ext>
              </a:extLst>
            </p:cNvPr>
            <p:cNvPicPr>
              <a:picLocks noChangeAspect="1"/>
            </p:cNvPicPr>
            <p:nvPr/>
          </p:nvPicPr>
          <p:blipFill>
            <a:blip r:embed="rId4" cstate="print">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10394260" y="5446023"/>
              <a:ext cx="672326" cy="674709"/>
            </a:xfrm>
            <a:prstGeom prst="rect">
              <a:avLst/>
            </a:prstGeom>
          </p:spPr>
        </p:pic>
        <p:grpSp>
          <p:nvGrpSpPr>
            <p:cNvPr id="336" name="Group 335">
              <a:extLst>
                <a:ext uri="{FF2B5EF4-FFF2-40B4-BE49-F238E27FC236}">
                  <a16:creationId xmlns:a16="http://schemas.microsoft.com/office/drawing/2014/main" id="{A01D85FE-403D-41C4-AA5E-F574EF7BBA4C}"/>
                </a:ext>
              </a:extLst>
            </p:cNvPr>
            <p:cNvGrpSpPr/>
            <p:nvPr/>
          </p:nvGrpSpPr>
          <p:grpSpPr>
            <a:xfrm>
              <a:off x="9854472" y="6049671"/>
              <a:ext cx="1816954" cy="565480"/>
              <a:chOff x="9853353" y="5922741"/>
              <a:chExt cx="1816954" cy="565480"/>
            </a:xfrm>
          </p:grpSpPr>
          <p:pic>
            <p:nvPicPr>
              <p:cNvPr id="337" name="Picture 336">
                <a:extLst>
                  <a:ext uri="{FF2B5EF4-FFF2-40B4-BE49-F238E27FC236}">
                    <a16:creationId xmlns:a16="http://schemas.microsoft.com/office/drawing/2014/main" id="{4CC98990-4447-4A83-9CD4-B4B5F1C520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35108" y="5922741"/>
                <a:ext cx="235199" cy="236033"/>
              </a:xfrm>
              <a:prstGeom prst="rect">
                <a:avLst/>
              </a:prstGeom>
            </p:spPr>
          </p:pic>
          <p:pic>
            <p:nvPicPr>
              <p:cNvPr id="338" name="Picture 337">
                <a:extLst>
                  <a:ext uri="{FF2B5EF4-FFF2-40B4-BE49-F238E27FC236}">
                    <a16:creationId xmlns:a16="http://schemas.microsoft.com/office/drawing/2014/main" id="{9BB3FF2A-8F7D-4E20-8BB4-7AED32B488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88445" y="5922741"/>
                <a:ext cx="235199" cy="236033"/>
              </a:xfrm>
              <a:prstGeom prst="rect">
                <a:avLst/>
              </a:prstGeom>
            </p:spPr>
          </p:pic>
          <p:pic>
            <p:nvPicPr>
              <p:cNvPr id="339" name="Picture 338">
                <a:extLst>
                  <a:ext uri="{FF2B5EF4-FFF2-40B4-BE49-F238E27FC236}">
                    <a16:creationId xmlns:a16="http://schemas.microsoft.com/office/drawing/2014/main" id="{5E7E1301-C2D7-40B4-91D2-E82179D8E5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06825" y="6252188"/>
                <a:ext cx="235199" cy="236033"/>
              </a:xfrm>
              <a:prstGeom prst="rect">
                <a:avLst/>
              </a:prstGeom>
            </p:spPr>
          </p:pic>
          <p:pic>
            <p:nvPicPr>
              <p:cNvPr id="340" name="Picture 339">
                <a:extLst>
                  <a:ext uri="{FF2B5EF4-FFF2-40B4-BE49-F238E27FC236}">
                    <a16:creationId xmlns:a16="http://schemas.microsoft.com/office/drawing/2014/main" id="{1A264BC0-845B-457C-A0F1-9EE255871E5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741784" y="5922741"/>
                <a:ext cx="235199" cy="236033"/>
              </a:xfrm>
              <a:prstGeom prst="rect">
                <a:avLst/>
              </a:prstGeom>
            </p:spPr>
          </p:pic>
          <p:pic>
            <p:nvPicPr>
              <p:cNvPr id="341" name="Picture 340">
                <a:extLst>
                  <a:ext uri="{FF2B5EF4-FFF2-40B4-BE49-F238E27FC236}">
                    <a16:creationId xmlns:a16="http://schemas.microsoft.com/office/drawing/2014/main" id="{887D4336-4950-4CC4-B427-C588F7D22C0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95122" y="5922741"/>
                <a:ext cx="235199" cy="236033"/>
              </a:xfrm>
              <a:prstGeom prst="rect">
                <a:avLst/>
              </a:prstGeom>
            </p:spPr>
          </p:pic>
          <p:pic>
            <p:nvPicPr>
              <p:cNvPr id="342" name="Picture 341">
                <a:extLst>
                  <a:ext uri="{FF2B5EF4-FFF2-40B4-BE49-F238E27FC236}">
                    <a16:creationId xmlns:a16="http://schemas.microsoft.com/office/drawing/2014/main" id="{6C839514-C78B-4E6D-B832-8D82042B09B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53353" y="6252188"/>
                <a:ext cx="235199" cy="236033"/>
              </a:xfrm>
              <a:prstGeom prst="rect">
                <a:avLst/>
              </a:prstGeom>
            </p:spPr>
          </p:pic>
          <p:pic>
            <p:nvPicPr>
              <p:cNvPr id="343" name="Picture 342">
                <a:extLst>
                  <a:ext uri="{FF2B5EF4-FFF2-40B4-BE49-F238E27FC236}">
                    <a16:creationId xmlns:a16="http://schemas.microsoft.com/office/drawing/2014/main" id="{173C095D-248D-412A-9ABD-74A8307B59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271177" y="6252188"/>
                <a:ext cx="235199" cy="236033"/>
              </a:xfrm>
              <a:prstGeom prst="rect">
                <a:avLst/>
              </a:prstGeom>
            </p:spPr>
          </p:pic>
          <p:pic>
            <p:nvPicPr>
              <p:cNvPr id="344" name="Picture 343">
                <a:extLst>
                  <a:ext uri="{FF2B5EF4-FFF2-40B4-BE49-F238E27FC236}">
                    <a16:creationId xmlns:a16="http://schemas.microsoft.com/office/drawing/2014/main" id="{2C99E28B-D308-4D9E-85E2-C9565EEB248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689001" y="6252188"/>
                <a:ext cx="235199" cy="236033"/>
              </a:xfrm>
              <a:prstGeom prst="rect">
                <a:avLst/>
              </a:prstGeom>
            </p:spPr>
          </p:pic>
          <p:pic>
            <p:nvPicPr>
              <p:cNvPr id="345" name="Picture 344">
                <a:extLst>
                  <a:ext uri="{FF2B5EF4-FFF2-40B4-BE49-F238E27FC236}">
                    <a16:creationId xmlns:a16="http://schemas.microsoft.com/office/drawing/2014/main" id="{BFF0B7F6-A061-4B24-8473-69394367A53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48460" y="5922741"/>
                <a:ext cx="235199" cy="236033"/>
              </a:xfrm>
              <a:prstGeom prst="rect">
                <a:avLst/>
              </a:prstGeom>
            </p:spPr>
          </p:pic>
        </p:grpSp>
      </p:grpSp>
      <p:cxnSp>
        <p:nvCxnSpPr>
          <p:cNvPr id="349" name="Straight Arrow Connector 48">
            <a:extLst>
              <a:ext uri="{FF2B5EF4-FFF2-40B4-BE49-F238E27FC236}">
                <a16:creationId xmlns:a16="http://schemas.microsoft.com/office/drawing/2014/main" id="{B964DE22-C9D8-4DE3-82FD-5BCE1E0FB65A}"/>
              </a:ext>
            </a:extLst>
          </p:cNvPr>
          <p:cNvCxnSpPr>
            <a:endCxn id="369" idx="2"/>
          </p:cNvCxnSpPr>
          <p:nvPr/>
        </p:nvCxnSpPr>
        <p:spPr>
          <a:xfrm>
            <a:off x="5502657" y="5720941"/>
            <a:ext cx="825359" cy="1"/>
          </a:xfrm>
          <a:prstGeom prst="straightConnector1">
            <a:avLst/>
          </a:prstGeom>
          <a:noFill/>
          <a:ln w="38100" cap="flat" cmpd="sng" algn="ctr">
            <a:solidFill>
              <a:srgbClr val="00BCF2"/>
            </a:solidFill>
            <a:prstDash val="solid"/>
            <a:headEnd type="triangle" w="lg" len="med"/>
            <a:tailEnd type="triangle" w="lg" len="med"/>
          </a:ln>
          <a:effectLst/>
        </p:spPr>
      </p:cxnSp>
      <p:grpSp>
        <p:nvGrpSpPr>
          <p:cNvPr id="350" name="Group 349">
            <a:extLst>
              <a:ext uri="{FF2B5EF4-FFF2-40B4-BE49-F238E27FC236}">
                <a16:creationId xmlns:a16="http://schemas.microsoft.com/office/drawing/2014/main" id="{107877D4-9CBE-4D26-98FA-04355678DE23}"/>
              </a:ext>
            </a:extLst>
          </p:cNvPr>
          <p:cNvGrpSpPr/>
          <p:nvPr/>
        </p:nvGrpSpPr>
        <p:grpSpPr>
          <a:xfrm>
            <a:off x="3026553" y="1598613"/>
            <a:ext cx="1236663" cy="200025"/>
            <a:chOff x="3713163" y="1598613"/>
            <a:chExt cx="1236663" cy="200025"/>
          </a:xfrm>
        </p:grpSpPr>
        <p:sp>
          <p:nvSpPr>
            <p:cNvPr id="351" name="Freeform 5">
              <a:extLst>
                <a:ext uri="{FF2B5EF4-FFF2-40B4-BE49-F238E27FC236}">
                  <a16:creationId xmlns:a16="http://schemas.microsoft.com/office/drawing/2014/main" id="{910E6E1D-FFE9-41F3-8DCA-B89271B5AFF9}"/>
                </a:ext>
              </a:extLst>
            </p:cNvPr>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Oval 6">
              <a:extLst>
                <a:ext uri="{FF2B5EF4-FFF2-40B4-BE49-F238E27FC236}">
                  <a16:creationId xmlns:a16="http://schemas.microsoft.com/office/drawing/2014/main" id="{500739E7-4B2B-46FC-9E62-D76FA4B54E2A}"/>
                </a:ext>
              </a:extLst>
            </p:cNvPr>
            <p:cNvSpPr>
              <a:spLocks noChangeArrowheads="1"/>
            </p:cNvSpPr>
            <p:nvPr/>
          </p:nvSpPr>
          <p:spPr bwMode="auto">
            <a:xfrm>
              <a:off x="3713163" y="1598613"/>
              <a:ext cx="177800" cy="200025"/>
            </a:xfrm>
            <a:prstGeom prst="ellipse">
              <a:avLst/>
            </a:pr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3" name="Group 352">
            <a:extLst>
              <a:ext uri="{FF2B5EF4-FFF2-40B4-BE49-F238E27FC236}">
                <a16:creationId xmlns:a16="http://schemas.microsoft.com/office/drawing/2014/main" id="{52859DBC-678B-4FCB-8CC9-892CE3162503}"/>
              </a:ext>
            </a:extLst>
          </p:cNvPr>
          <p:cNvGrpSpPr/>
          <p:nvPr/>
        </p:nvGrpSpPr>
        <p:grpSpPr>
          <a:xfrm>
            <a:off x="3026553" y="2297206"/>
            <a:ext cx="1236663" cy="200025"/>
            <a:chOff x="3713163" y="1598613"/>
            <a:chExt cx="1236663" cy="200025"/>
          </a:xfrm>
        </p:grpSpPr>
        <p:sp>
          <p:nvSpPr>
            <p:cNvPr id="354" name="Freeform 5">
              <a:extLst>
                <a:ext uri="{FF2B5EF4-FFF2-40B4-BE49-F238E27FC236}">
                  <a16:creationId xmlns:a16="http://schemas.microsoft.com/office/drawing/2014/main" id="{5647FA31-F53B-4CCF-930F-57B0225E7141}"/>
                </a:ext>
              </a:extLst>
            </p:cNvPr>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Oval 6">
              <a:extLst>
                <a:ext uri="{FF2B5EF4-FFF2-40B4-BE49-F238E27FC236}">
                  <a16:creationId xmlns:a16="http://schemas.microsoft.com/office/drawing/2014/main" id="{ACDAB31A-DC0F-48D9-A5B2-FEC40C1F8CD3}"/>
                </a:ext>
              </a:extLst>
            </p:cNvPr>
            <p:cNvSpPr>
              <a:spLocks noChangeArrowheads="1"/>
            </p:cNvSpPr>
            <p:nvPr/>
          </p:nvSpPr>
          <p:spPr bwMode="auto">
            <a:xfrm>
              <a:off x="3713163" y="1598613"/>
              <a:ext cx="177800" cy="200025"/>
            </a:xfrm>
            <a:prstGeom prst="ellipse">
              <a:avLst/>
            </a:pr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6" name="Group 355">
            <a:extLst>
              <a:ext uri="{FF2B5EF4-FFF2-40B4-BE49-F238E27FC236}">
                <a16:creationId xmlns:a16="http://schemas.microsoft.com/office/drawing/2014/main" id="{A892B64F-5CCE-43FA-B3B8-04CEB2420E1B}"/>
              </a:ext>
            </a:extLst>
          </p:cNvPr>
          <p:cNvGrpSpPr/>
          <p:nvPr/>
        </p:nvGrpSpPr>
        <p:grpSpPr>
          <a:xfrm>
            <a:off x="2796811" y="3391476"/>
            <a:ext cx="1654628" cy="267629"/>
            <a:chOff x="3713163" y="1598613"/>
            <a:chExt cx="1236663" cy="200025"/>
          </a:xfrm>
        </p:grpSpPr>
        <p:sp>
          <p:nvSpPr>
            <p:cNvPr id="357" name="Freeform 5">
              <a:extLst>
                <a:ext uri="{FF2B5EF4-FFF2-40B4-BE49-F238E27FC236}">
                  <a16:creationId xmlns:a16="http://schemas.microsoft.com/office/drawing/2014/main" id="{E0D2BEBE-7F15-4063-8E8A-3863AC738D21}"/>
                </a:ext>
              </a:extLst>
            </p:cNvPr>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Oval 6">
              <a:extLst>
                <a:ext uri="{FF2B5EF4-FFF2-40B4-BE49-F238E27FC236}">
                  <a16:creationId xmlns:a16="http://schemas.microsoft.com/office/drawing/2014/main" id="{8EFC546F-9E5E-4177-95F8-35B9B94189CC}"/>
                </a:ext>
              </a:extLst>
            </p:cNvPr>
            <p:cNvSpPr>
              <a:spLocks noChangeArrowheads="1"/>
            </p:cNvSpPr>
            <p:nvPr/>
          </p:nvSpPr>
          <p:spPr bwMode="auto">
            <a:xfrm>
              <a:off x="3713163" y="1598613"/>
              <a:ext cx="177800" cy="200025"/>
            </a:xfrm>
            <a:prstGeom prst="ellipse">
              <a:avLst/>
            </a:pr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59" name="Group 358">
            <a:extLst>
              <a:ext uri="{FF2B5EF4-FFF2-40B4-BE49-F238E27FC236}">
                <a16:creationId xmlns:a16="http://schemas.microsoft.com/office/drawing/2014/main" id="{4CB39AA0-E5BA-4812-B035-A03F5D8F0C30}"/>
              </a:ext>
            </a:extLst>
          </p:cNvPr>
          <p:cNvGrpSpPr/>
          <p:nvPr/>
        </p:nvGrpSpPr>
        <p:grpSpPr>
          <a:xfrm>
            <a:off x="2817570" y="4357172"/>
            <a:ext cx="1654628" cy="267629"/>
            <a:chOff x="3713163" y="1598613"/>
            <a:chExt cx="1236663" cy="200025"/>
          </a:xfrm>
        </p:grpSpPr>
        <p:sp>
          <p:nvSpPr>
            <p:cNvPr id="360" name="Freeform 5">
              <a:extLst>
                <a:ext uri="{FF2B5EF4-FFF2-40B4-BE49-F238E27FC236}">
                  <a16:creationId xmlns:a16="http://schemas.microsoft.com/office/drawing/2014/main" id="{C35422EA-CF88-4035-93F7-7E68DA0E741C}"/>
                </a:ext>
              </a:extLst>
            </p:cNvPr>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1" name="Oval 6">
              <a:extLst>
                <a:ext uri="{FF2B5EF4-FFF2-40B4-BE49-F238E27FC236}">
                  <a16:creationId xmlns:a16="http://schemas.microsoft.com/office/drawing/2014/main" id="{196A2BB4-1801-435B-B0FE-524E1528D07D}"/>
                </a:ext>
              </a:extLst>
            </p:cNvPr>
            <p:cNvSpPr>
              <a:spLocks noChangeArrowheads="1"/>
            </p:cNvSpPr>
            <p:nvPr/>
          </p:nvSpPr>
          <p:spPr bwMode="auto">
            <a:xfrm>
              <a:off x="3713163" y="1598613"/>
              <a:ext cx="177800" cy="200025"/>
            </a:xfrm>
            <a:prstGeom prst="ellipse">
              <a:avLst/>
            </a:prstGeom>
            <a:solidFill>
              <a:srgbClr val="FF8C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62" name="Group 361">
            <a:extLst>
              <a:ext uri="{FF2B5EF4-FFF2-40B4-BE49-F238E27FC236}">
                <a16:creationId xmlns:a16="http://schemas.microsoft.com/office/drawing/2014/main" id="{142D3B76-15C3-4E3F-83E4-213BDFB29CFA}"/>
              </a:ext>
            </a:extLst>
          </p:cNvPr>
          <p:cNvGrpSpPr/>
          <p:nvPr/>
        </p:nvGrpSpPr>
        <p:grpSpPr>
          <a:xfrm>
            <a:off x="1265237" y="3197297"/>
            <a:ext cx="680965" cy="680965"/>
            <a:chOff x="2287588" y="3095625"/>
            <a:chExt cx="333375" cy="333375"/>
          </a:xfrm>
        </p:grpSpPr>
        <p:sp>
          <p:nvSpPr>
            <p:cNvPr id="363" name="Rectangle 362">
              <a:extLst>
                <a:ext uri="{FF2B5EF4-FFF2-40B4-BE49-F238E27FC236}">
                  <a16:creationId xmlns:a16="http://schemas.microsoft.com/office/drawing/2014/main" id="{8D918776-815C-459D-8496-642F315AC516}"/>
                </a:ext>
              </a:extLst>
            </p:cNvPr>
            <p:cNvSpPr/>
            <p:nvPr/>
          </p:nvSpPr>
          <p:spPr bwMode="auto">
            <a:xfrm rot="2658552">
              <a:off x="2345053" y="3153300"/>
              <a:ext cx="221397" cy="214105"/>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64" name="Freeform 76">
              <a:extLst>
                <a:ext uri="{FF2B5EF4-FFF2-40B4-BE49-F238E27FC236}">
                  <a16:creationId xmlns:a16="http://schemas.microsoft.com/office/drawing/2014/main" id="{E67D29A6-8D28-49EE-AC5D-FAA08670761D}"/>
                </a:ext>
              </a:extLst>
            </p:cNvPr>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505050">
                <a:lumMod val="5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65" name="TextBox 364">
            <a:extLst>
              <a:ext uri="{FF2B5EF4-FFF2-40B4-BE49-F238E27FC236}">
                <a16:creationId xmlns:a16="http://schemas.microsoft.com/office/drawing/2014/main" id="{9CF4F19A-D054-41EE-9A0F-30AB5083BC36}"/>
              </a:ext>
            </a:extLst>
          </p:cNvPr>
          <p:cNvSpPr txBox="1">
            <a:spLocks noChangeAspect="1"/>
          </p:cNvSpPr>
          <p:nvPr/>
        </p:nvSpPr>
        <p:spPr>
          <a:xfrm>
            <a:off x="5117463" y="2369656"/>
            <a:ext cx="2360179" cy="66553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2400"/>
              </a:spcAft>
              <a:buClrTx/>
              <a:buSzTx/>
              <a:buFontTx/>
              <a:buNone/>
              <a:tabLst/>
              <a:defRPr/>
            </a:pPr>
            <a:r>
              <a:rPr kumimoji="0" lang="en-US" sz="2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Segoe UI Semilight" panose="020B0402040204020203" pitchFamily="34" charset="0"/>
              </a:rPr>
              <a:t>Internet</a:t>
            </a:r>
          </a:p>
        </p:txBody>
      </p:sp>
      <p:sp>
        <p:nvSpPr>
          <p:cNvPr id="366" name="Rectangle 365">
            <a:extLst>
              <a:ext uri="{FF2B5EF4-FFF2-40B4-BE49-F238E27FC236}">
                <a16:creationId xmlns:a16="http://schemas.microsoft.com/office/drawing/2014/main" id="{5C2F579E-7EF6-4476-BF60-5A3E18835A95}"/>
              </a:ext>
            </a:extLst>
          </p:cNvPr>
          <p:cNvSpPr/>
          <p:nvPr/>
        </p:nvSpPr>
        <p:spPr>
          <a:xfrm>
            <a:off x="3391390" y="5432599"/>
            <a:ext cx="1741610"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Segoe UI Semilight" panose="020B0402040204020203" pitchFamily="34" charset="0"/>
              </a:rPr>
              <a:t>Private WAN</a:t>
            </a:r>
          </a:p>
        </p:txBody>
      </p:sp>
      <p:grpSp>
        <p:nvGrpSpPr>
          <p:cNvPr id="367" name="Group 366">
            <a:extLst>
              <a:ext uri="{FF2B5EF4-FFF2-40B4-BE49-F238E27FC236}">
                <a16:creationId xmlns:a16="http://schemas.microsoft.com/office/drawing/2014/main" id="{7A86E66B-42CA-414B-A842-B96ACFCF3E97}"/>
              </a:ext>
            </a:extLst>
          </p:cNvPr>
          <p:cNvGrpSpPr/>
          <p:nvPr/>
        </p:nvGrpSpPr>
        <p:grpSpPr>
          <a:xfrm>
            <a:off x="6328016" y="5587127"/>
            <a:ext cx="1654628" cy="267629"/>
            <a:chOff x="3713163" y="1598613"/>
            <a:chExt cx="1236663" cy="200025"/>
          </a:xfrm>
          <a:solidFill>
            <a:srgbClr val="0078D7"/>
          </a:solidFill>
        </p:grpSpPr>
        <p:sp>
          <p:nvSpPr>
            <p:cNvPr id="368" name="Freeform 5">
              <a:extLst>
                <a:ext uri="{FF2B5EF4-FFF2-40B4-BE49-F238E27FC236}">
                  <a16:creationId xmlns:a16="http://schemas.microsoft.com/office/drawing/2014/main" id="{249AB056-37D7-41BE-B3E2-02E21C2E5AFF}"/>
                </a:ext>
              </a:extLst>
            </p:cNvPr>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9" name="Oval 6">
              <a:extLst>
                <a:ext uri="{FF2B5EF4-FFF2-40B4-BE49-F238E27FC236}">
                  <a16:creationId xmlns:a16="http://schemas.microsoft.com/office/drawing/2014/main" id="{8D897883-2127-4DFD-B3E0-93C3FFFC578D}"/>
                </a:ext>
              </a:extLst>
            </p:cNvPr>
            <p:cNvSpPr>
              <a:spLocks noChangeArrowheads="1"/>
            </p:cNvSpPr>
            <p:nvPr/>
          </p:nvSpPr>
          <p:spPr bwMode="auto">
            <a:xfrm>
              <a:off x="3713163" y="1598613"/>
              <a:ext cx="177800" cy="200025"/>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70" name="Group 369">
            <a:extLst>
              <a:ext uri="{FF2B5EF4-FFF2-40B4-BE49-F238E27FC236}">
                <a16:creationId xmlns:a16="http://schemas.microsoft.com/office/drawing/2014/main" id="{45025B62-1889-44E2-BA27-3661D23E7DE2}"/>
              </a:ext>
            </a:extLst>
          </p:cNvPr>
          <p:cNvGrpSpPr/>
          <p:nvPr/>
        </p:nvGrpSpPr>
        <p:grpSpPr>
          <a:xfrm>
            <a:off x="9068695" y="1818775"/>
            <a:ext cx="680965" cy="680965"/>
            <a:chOff x="2287588" y="3095625"/>
            <a:chExt cx="333375" cy="333375"/>
          </a:xfrm>
        </p:grpSpPr>
        <p:sp>
          <p:nvSpPr>
            <p:cNvPr id="371" name="Rectangle 370">
              <a:extLst>
                <a:ext uri="{FF2B5EF4-FFF2-40B4-BE49-F238E27FC236}">
                  <a16:creationId xmlns:a16="http://schemas.microsoft.com/office/drawing/2014/main" id="{1BFB5362-CADC-4404-8E0B-A815C0A76905}"/>
                </a:ext>
              </a:extLst>
            </p:cNvPr>
            <p:cNvSpPr/>
            <p:nvPr/>
          </p:nvSpPr>
          <p:spPr bwMode="auto">
            <a:xfrm rot="2658552">
              <a:off x="2345053" y="3153300"/>
              <a:ext cx="221397" cy="214105"/>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72" name="Freeform 76">
              <a:extLst>
                <a:ext uri="{FF2B5EF4-FFF2-40B4-BE49-F238E27FC236}">
                  <a16:creationId xmlns:a16="http://schemas.microsoft.com/office/drawing/2014/main" id="{CEB95E1B-D5F6-4A81-B073-9ABAE5E5F3CB}"/>
                </a:ext>
              </a:extLst>
            </p:cNvPr>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505050">
                <a:lumMod val="5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73" name="Group 372">
            <a:extLst>
              <a:ext uri="{FF2B5EF4-FFF2-40B4-BE49-F238E27FC236}">
                <a16:creationId xmlns:a16="http://schemas.microsoft.com/office/drawing/2014/main" id="{20A9EDD1-440A-42CE-A7C8-009552184DFE}"/>
              </a:ext>
            </a:extLst>
          </p:cNvPr>
          <p:cNvGrpSpPr/>
          <p:nvPr/>
        </p:nvGrpSpPr>
        <p:grpSpPr>
          <a:xfrm>
            <a:off x="9068694" y="2685909"/>
            <a:ext cx="680965" cy="680965"/>
            <a:chOff x="2287588" y="3095625"/>
            <a:chExt cx="333375" cy="333375"/>
          </a:xfrm>
        </p:grpSpPr>
        <p:sp>
          <p:nvSpPr>
            <p:cNvPr id="374" name="Rectangle 373">
              <a:extLst>
                <a:ext uri="{FF2B5EF4-FFF2-40B4-BE49-F238E27FC236}">
                  <a16:creationId xmlns:a16="http://schemas.microsoft.com/office/drawing/2014/main" id="{3042AC69-9AFA-4FC1-A6D3-4E2A3209ABBA}"/>
                </a:ext>
              </a:extLst>
            </p:cNvPr>
            <p:cNvSpPr/>
            <p:nvPr/>
          </p:nvSpPr>
          <p:spPr bwMode="auto">
            <a:xfrm rot="2658552">
              <a:off x="2345053" y="3153300"/>
              <a:ext cx="221397" cy="214105"/>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75" name="Freeform 76">
              <a:extLst>
                <a:ext uri="{FF2B5EF4-FFF2-40B4-BE49-F238E27FC236}">
                  <a16:creationId xmlns:a16="http://schemas.microsoft.com/office/drawing/2014/main" id="{7F59E1B7-C222-433B-B2E8-5FC3133ECBEA}"/>
                </a:ext>
              </a:extLst>
            </p:cNvPr>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505050">
                <a:lumMod val="5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376" name="Group 375">
            <a:extLst>
              <a:ext uri="{FF2B5EF4-FFF2-40B4-BE49-F238E27FC236}">
                <a16:creationId xmlns:a16="http://schemas.microsoft.com/office/drawing/2014/main" id="{72C1F09F-813C-486A-9660-276733E1F1DA}"/>
              </a:ext>
            </a:extLst>
          </p:cNvPr>
          <p:cNvGrpSpPr/>
          <p:nvPr/>
        </p:nvGrpSpPr>
        <p:grpSpPr>
          <a:xfrm>
            <a:off x="9765713" y="1998361"/>
            <a:ext cx="2126789" cy="1050070"/>
            <a:chOff x="9765713" y="1879294"/>
            <a:chExt cx="2126789" cy="1050070"/>
          </a:xfrm>
        </p:grpSpPr>
        <p:sp>
          <p:nvSpPr>
            <p:cNvPr id="377" name="TextBox 376">
              <a:extLst>
                <a:ext uri="{FF2B5EF4-FFF2-40B4-BE49-F238E27FC236}">
                  <a16:creationId xmlns:a16="http://schemas.microsoft.com/office/drawing/2014/main" id="{E77294F9-519B-4539-A7B6-AA55FDB01708}"/>
                </a:ext>
              </a:extLst>
            </p:cNvPr>
            <p:cNvSpPr txBox="1"/>
            <p:nvPr/>
          </p:nvSpPr>
          <p:spPr>
            <a:xfrm>
              <a:off x="11274200" y="2763165"/>
              <a:ext cx="618302" cy="166199"/>
            </a:xfrm>
            <a:prstGeom prst="rect">
              <a:avLst/>
            </a:prstGeom>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2400"/>
                </a:spcAft>
                <a:buClrTx/>
                <a:buSzTx/>
                <a:buFontTx/>
                <a:buNone/>
                <a:tabLst/>
                <a:defRPr/>
              </a:pPr>
              <a:r>
                <a:rPr kumimoji="0" lang="en-US" sz="1200"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Frontend</a:t>
              </a:r>
            </a:p>
          </p:txBody>
        </p:sp>
        <p:sp>
          <p:nvSpPr>
            <p:cNvPr id="378" name="TextBox 377">
              <a:extLst>
                <a:ext uri="{FF2B5EF4-FFF2-40B4-BE49-F238E27FC236}">
                  <a16:creationId xmlns:a16="http://schemas.microsoft.com/office/drawing/2014/main" id="{941AD695-2817-4368-B7F2-9BCEB4A6ABBA}"/>
                </a:ext>
              </a:extLst>
            </p:cNvPr>
            <p:cNvSpPr txBox="1"/>
            <p:nvPr/>
          </p:nvSpPr>
          <p:spPr>
            <a:xfrm>
              <a:off x="10522996" y="2763165"/>
              <a:ext cx="618302" cy="166199"/>
            </a:xfrm>
            <a:prstGeom prst="rect">
              <a:avLst/>
            </a:prstGeom>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2400"/>
                </a:spcAft>
                <a:buClrTx/>
                <a:buSzTx/>
                <a:buFontTx/>
                <a:buNone/>
                <a:tabLst/>
                <a:defRPr/>
              </a:pPr>
              <a:r>
                <a:rPr kumimoji="0" lang="en-US" sz="1200"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Mid-tier</a:t>
              </a:r>
            </a:p>
          </p:txBody>
        </p:sp>
        <p:sp>
          <p:nvSpPr>
            <p:cNvPr id="379" name="TextBox 378">
              <a:extLst>
                <a:ext uri="{FF2B5EF4-FFF2-40B4-BE49-F238E27FC236}">
                  <a16:creationId xmlns:a16="http://schemas.microsoft.com/office/drawing/2014/main" id="{DADAEB87-F846-4A6B-B96C-BD9F0A293BD8}"/>
                </a:ext>
              </a:extLst>
            </p:cNvPr>
            <p:cNvSpPr txBox="1"/>
            <p:nvPr/>
          </p:nvSpPr>
          <p:spPr>
            <a:xfrm>
              <a:off x="9765713" y="2763165"/>
              <a:ext cx="624382" cy="166199"/>
            </a:xfrm>
            <a:prstGeom prst="rect">
              <a:avLst/>
            </a:prstGeom>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2400"/>
                </a:spcAft>
                <a:buClrTx/>
                <a:buSzTx/>
                <a:buFontTx/>
                <a:buNone/>
                <a:tabLst/>
                <a:defRPr/>
              </a:pPr>
              <a:r>
                <a:rPr kumimoji="0" lang="en-US" sz="1200" b="0" i="0" u="none" strike="noStrike" kern="0" cap="none" spc="0" normalizeH="0" baseline="0" noProof="0">
                  <a:ln>
                    <a:noFill/>
                  </a:ln>
                  <a:gradFill>
                    <a:gsLst>
                      <a:gs pos="125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Backend</a:t>
              </a:r>
            </a:p>
          </p:txBody>
        </p:sp>
        <p:grpSp>
          <p:nvGrpSpPr>
            <p:cNvPr id="380" name="Group 379">
              <a:extLst>
                <a:ext uri="{FF2B5EF4-FFF2-40B4-BE49-F238E27FC236}">
                  <a16:creationId xmlns:a16="http://schemas.microsoft.com/office/drawing/2014/main" id="{19F7F0EA-6B53-49B4-AF99-869F45BDAAC7}"/>
                </a:ext>
              </a:extLst>
            </p:cNvPr>
            <p:cNvGrpSpPr/>
            <p:nvPr/>
          </p:nvGrpSpPr>
          <p:grpSpPr>
            <a:xfrm>
              <a:off x="9771792" y="1879294"/>
              <a:ext cx="618302" cy="863582"/>
              <a:chOff x="9771792" y="1879294"/>
              <a:chExt cx="618302" cy="863582"/>
            </a:xfrm>
          </p:grpSpPr>
          <p:sp>
            <p:nvSpPr>
              <p:cNvPr id="389" name="Freeform 5">
                <a:extLst>
                  <a:ext uri="{FF2B5EF4-FFF2-40B4-BE49-F238E27FC236}">
                    <a16:creationId xmlns:a16="http://schemas.microsoft.com/office/drawing/2014/main" id="{87631221-79F2-4854-B69E-5E012461D553}"/>
                  </a:ext>
                </a:extLst>
              </p:cNvPr>
              <p:cNvSpPr>
                <a:spLocks noEditPoints="1"/>
              </p:cNvSpPr>
              <p:nvPr/>
            </p:nvSpPr>
            <p:spPr bwMode="auto">
              <a:xfrm>
                <a:off x="9771792"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91403" tIns="45702" rIns="91403"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sp>
            <p:nvSpPr>
              <p:cNvPr id="390" name="Freeform 5">
                <a:extLst>
                  <a:ext uri="{FF2B5EF4-FFF2-40B4-BE49-F238E27FC236}">
                    <a16:creationId xmlns:a16="http://schemas.microsoft.com/office/drawing/2014/main" id="{92EC3B4F-E2FA-4DAB-98BC-7882039B15F5}"/>
                  </a:ext>
                </a:extLst>
              </p:cNvPr>
              <p:cNvSpPr>
                <a:spLocks noEditPoints="1"/>
              </p:cNvSpPr>
              <p:nvPr/>
            </p:nvSpPr>
            <p:spPr bwMode="auto">
              <a:xfrm>
                <a:off x="9771792"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91403" tIns="45702" rIns="91403"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sp>
            <p:nvSpPr>
              <p:cNvPr id="391" name="Freeform 5">
                <a:extLst>
                  <a:ext uri="{FF2B5EF4-FFF2-40B4-BE49-F238E27FC236}">
                    <a16:creationId xmlns:a16="http://schemas.microsoft.com/office/drawing/2014/main" id="{0FAD59A0-0107-42F1-9C4D-E346E7C9A334}"/>
                  </a:ext>
                </a:extLst>
              </p:cNvPr>
              <p:cNvSpPr>
                <a:spLocks noEditPoints="1"/>
              </p:cNvSpPr>
              <p:nvPr/>
            </p:nvSpPr>
            <p:spPr bwMode="auto">
              <a:xfrm>
                <a:off x="9771792"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91403" tIns="45702" rIns="91403"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81" name="Group 380">
              <a:extLst>
                <a:ext uri="{FF2B5EF4-FFF2-40B4-BE49-F238E27FC236}">
                  <a16:creationId xmlns:a16="http://schemas.microsoft.com/office/drawing/2014/main" id="{6AC1818C-4B93-4844-84D1-455B85371D9A}"/>
                </a:ext>
              </a:extLst>
            </p:cNvPr>
            <p:cNvGrpSpPr/>
            <p:nvPr/>
          </p:nvGrpSpPr>
          <p:grpSpPr>
            <a:xfrm>
              <a:off x="10522996" y="1879294"/>
              <a:ext cx="618302" cy="863582"/>
              <a:chOff x="10533735" y="1879294"/>
              <a:chExt cx="618302" cy="863582"/>
            </a:xfrm>
          </p:grpSpPr>
          <p:sp>
            <p:nvSpPr>
              <p:cNvPr id="386" name="Freeform 10">
                <a:extLst>
                  <a:ext uri="{FF2B5EF4-FFF2-40B4-BE49-F238E27FC236}">
                    <a16:creationId xmlns:a16="http://schemas.microsoft.com/office/drawing/2014/main" id="{8016961F-6656-4F5D-8033-47CA975ECD5A}"/>
                  </a:ext>
                </a:extLst>
              </p:cNvPr>
              <p:cNvSpPr>
                <a:spLocks noEditPoints="1"/>
              </p:cNvSpPr>
              <p:nvPr/>
            </p:nvSpPr>
            <p:spPr bwMode="auto">
              <a:xfrm>
                <a:off x="10533735"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91403" tIns="45702" rIns="91403"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sp>
            <p:nvSpPr>
              <p:cNvPr id="387" name="Freeform 13">
                <a:extLst>
                  <a:ext uri="{FF2B5EF4-FFF2-40B4-BE49-F238E27FC236}">
                    <a16:creationId xmlns:a16="http://schemas.microsoft.com/office/drawing/2014/main" id="{C06CED45-7AF4-47B6-961D-6E764D0E62E6}"/>
                  </a:ext>
                </a:extLst>
              </p:cNvPr>
              <p:cNvSpPr>
                <a:spLocks noEditPoints="1"/>
              </p:cNvSpPr>
              <p:nvPr/>
            </p:nvSpPr>
            <p:spPr bwMode="auto">
              <a:xfrm>
                <a:off x="10533735"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91403" tIns="45702" rIns="91403"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sp>
            <p:nvSpPr>
              <p:cNvPr id="388" name="Freeform 16">
                <a:extLst>
                  <a:ext uri="{FF2B5EF4-FFF2-40B4-BE49-F238E27FC236}">
                    <a16:creationId xmlns:a16="http://schemas.microsoft.com/office/drawing/2014/main" id="{FEE51140-CB4F-4C43-B601-F892B154BDED}"/>
                  </a:ext>
                </a:extLst>
              </p:cNvPr>
              <p:cNvSpPr>
                <a:spLocks noEditPoints="1"/>
              </p:cNvSpPr>
              <p:nvPr/>
            </p:nvSpPr>
            <p:spPr bwMode="auto">
              <a:xfrm>
                <a:off x="10533735"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91403" tIns="45702" rIns="91403"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82" name="Group 381">
              <a:extLst>
                <a:ext uri="{FF2B5EF4-FFF2-40B4-BE49-F238E27FC236}">
                  <a16:creationId xmlns:a16="http://schemas.microsoft.com/office/drawing/2014/main" id="{40825DCF-C775-42C2-A4D4-F5FD23F568F0}"/>
                </a:ext>
              </a:extLst>
            </p:cNvPr>
            <p:cNvGrpSpPr/>
            <p:nvPr/>
          </p:nvGrpSpPr>
          <p:grpSpPr>
            <a:xfrm>
              <a:off x="11274200" y="1879294"/>
              <a:ext cx="618302" cy="863582"/>
              <a:chOff x="11274200" y="1879294"/>
              <a:chExt cx="618302" cy="863582"/>
            </a:xfrm>
          </p:grpSpPr>
          <p:sp>
            <p:nvSpPr>
              <p:cNvPr id="383" name="Freeform 11">
                <a:extLst>
                  <a:ext uri="{FF2B5EF4-FFF2-40B4-BE49-F238E27FC236}">
                    <a16:creationId xmlns:a16="http://schemas.microsoft.com/office/drawing/2014/main" id="{BE374955-5787-492E-BF38-EE56313CFC13}"/>
                  </a:ext>
                </a:extLst>
              </p:cNvPr>
              <p:cNvSpPr>
                <a:spLocks noEditPoints="1"/>
              </p:cNvSpPr>
              <p:nvPr/>
            </p:nvSpPr>
            <p:spPr bwMode="auto">
              <a:xfrm>
                <a:off x="11274200" y="187929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a:extLst/>
            </p:spPr>
            <p:txBody>
              <a:bodyPr vert="horz" wrap="square" lIns="91403" tIns="45702" rIns="91403"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sp>
            <p:nvSpPr>
              <p:cNvPr id="384" name="Freeform 14">
                <a:extLst>
                  <a:ext uri="{FF2B5EF4-FFF2-40B4-BE49-F238E27FC236}">
                    <a16:creationId xmlns:a16="http://schemas.microsoft.com/office/drawing/2014/main" id="{28BE9827-E8E5-4B0A-A8CD-147EA5A86F60}"/>
                  </a:ext>
                </a:extLst>
              </p:cNvPr>
              <p:cNvSpPr>
                <a:spLocks noEditPoints="1"/>
              </p:cNvSpPr>
              <p:nvPr/>
            </p:nvSpPr>
            <p:spPr bwMode="auto">
              <a:xfrm>
                <a:off x="11274200" y="2186461"/>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a:extLst/>
            </p:spPr>
            <p:txBody>
              <a:bodyPr vert="horz" wrap="square" lIns="91403" tIns="45702" rIns="91403"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sp>
            <p:nvSpPr>
              <p:cNvPr id="385" name="Freeform 17">
                <a:extLst>
                  <a:ext uri="{FF2B5EF4-FFF2-40B4-BE49-F238E27FC236}">
                    <a16:creationId xmlns:a16="http://schemas.microsoft.com/office/drawing/2014/main" id="{889B1822-2C3B-45FB-955F-710B0EF0F82D}"/>
                  </a:ext>
                </a:extLst>
              </p:cNvPr>
              <p:cNvSpPr>
                <a:spLocks noEditPoints="1"/>
              </p:cNvSpPr>
              <p:nvPr/>
            </p:nvSpPr>
            <p:spPr bwMode="auto">
              <a:xfrm>
                <a:off x="11274200" y="249362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D83B01"/>
              </a:solidFill>
              <a:ln>
                <a:noFill/>
              </a:ln>
              <a:extLst/>
            </p:spPr>
            <p:txBody>
              <a:bodyPr vert="horz" wrap="square" lIns="91403" tIns="45702" rIns="91403" bIns="45702"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92" name="TextBox 391">
            <a:extLst>
              <a:ext uri="{FF2B5EF4-FFF2-40B4-BE49-F238E27FC236}">
                <a16:creationId xmlns:a16="http://schemas.microsoft.com/office/drawing/2014/main" id="{464DA475-0809-4A21-95E2-A4DAF89DD6FF}"/>
              </a:ext>
            </a:extLst>
          </p:cNvPr>
          <p:cNvSpPr txBox="1"/>
          <p:nvPr/>
        </p:nvSpPr>
        <p:spPr>
          <a:xfrm>
            <a:off x="9243679" y="982662"/>
            <a:ext cx="1470358"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2400"/>
              </a:spcAft>
              <a:buClrTx/>
              <a:buSzTx/>
              <a:buFontTx/>
              <a:buNone/>
              <a:tabLst/>
              <a:defRPr/>
            </a:pPr>
            <a:r>
              <a:rPr kumimoji="0" lang="en-US" sz="18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Segoe UI Semilight" panose="020B0402040204020203" pitchFamily="34" charset="0"/>
              </a:rPr>
              <a:t>Microsoft</a:t>
            </a:r>
          </a:p>
        </p:txBody>
      </p:sp>
      <p:grpSp>
        <p:nvGrpSpPr>
          <p:cNvPr id="393" name="Group 392">
            <a:extLst>
              <a:ext uri="{FF2B5EF4-FFF2-40B4-BE49-F238E27FC236}">
                <a16:creationId xmlns:a16="http://schemas.microsoft.com/office/drawing/2014/main" id="{253BC494-D8E2-4CA7-999F-41B8ECC5ADE7}"/>
              </a:ext>
            </a:extLst>
          </p:cNvPr>
          <p:cNvGrpSpPr>
            <a:grpSpLocks noChangeAspect="1"/>
          </p:cNvGrpSpPr>
          <p:nvPr/>
        </p:nvGrpSpPr>
        <p:grpSpPr>
          <a:xfrm>
            <a:off x="46037" y="4552944"/>
            <a:ext cx="1371600" cy="1992318"/>
            <a:chOff x="4560877" y="4697003"/>
            <a:chExt cx="1893269" cy="2297076"/>
          </a:xfrm>
        </p:grpSpPr>
        <p:sp>
          <p:nvSpPr>
            <p:cNvPr id="394" name="Rectangle 10">
              <a:extLst>
                <a:ext uri="{FF2B5EF4-FFF2-40B4-BE49-F238E27FC236}">
                  <a16:creationId xmlns:a16="http://schemas.microsoft.com/office/drawing/2014/main" id="{1498045A-F6C3-4D0C-88FA-616AD21C162A}"/>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5" name="Rectangle 11">
              <a:extLst>
                <a:ext uri="{FF2B5EF4-FFF2-40B4-BE49-F238E27FC236}">
                  <a16:creationId xmlns:a16="http://schemas.microsoft.com/office/drawing/2014/main" id="{A27C07FD-D6B9-4708-90AA-10056FC3BF69}"/>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6" name="Rectangle 21">
              <a:extLst>
                <a:ext uri="{FF2B5EF4-FFF2-40B4-BE49-F238E27FC236}">
                  <a16:creationId xmlns:a16="http://schemas.microsoft.com/office/drawing/2014/main" id="{383ED032-49C7-4434-A1B6-41886EA5F613}"/>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7" name="Freeform 22">
              <a:extLst>
                <a:ext uri="{FF2B5EF4-FFF2-40B4-BE49-F238E27FC236}">
                  <a16:creationId xmlns:a16="http://schemas.microsoft.com/office/drawing/2014/main" id="{1B860632-2BBE-4A89-9035-67265E9ADC23}"/>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8" name="Rectangle 26">
              <a:extLst>
                <a:ext uri="{FF2B5EF4-FFF2-40B4-BE49-F238E27FC236}">
                  <a16:creationId xmlns:a16="http://schemas.microsoft.com/office/drawing/2014/main" id="{8EDF9C24-066B-4F17-9826-1D3A6D4BE934}"/>
                </a:ext>
              </a:extLst>
            </p:cNvPr>
            <p:cNvSpPr>
              <a:spLocks noChangeArrowheads="1"/>
            </p:cNvSpPr>
            <p:nvPr/>
          </p:nvSpPr>
          <p:spPr bwMode="auto">
            <a:xfrm>
              <a:off x="5490557" y="5428110"/>
              <a:ext cx="135624" cy="1565968"/>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9" name="Rectangle 27">
              <a:extLst>
                <a:ext uri="{FF2B5EF4-FFF2-40B4-BE49-F238E27FC236}">
                  <a16:creationId xmlns:a16="http://schemas.microsoft.com/office/drawing/2014/main" id="{D989209C-7FD6-4B36-A739-755E977C2FC4}"/>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0" name="Freeform 28">
              <a:extLst>
                <a:ext uri="{FF2B5EF4-FFF2-40B4-BE49-F238E27FC236}">
                  <a16:creationId xmlns:a16="http://schemas.microsoft.com/office/drawing/2014/main" id="{37E075A6-13B5-4E05-BE01-37248276253F}"/>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FF8C00">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1" name="Freeform 29">
              <a:extLst>
                <a:ext uri="{FF2B5EF4-FFF2-40B4-BE49-F238E27FC236}">
                  <a16:creationId xmlns:a16="http://schemas.microsoft.com/office/drawing/2014/main" id="{4439F9E7-5B9D-429F-85D9-18275AEDFA15}"/>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2" name="Rectangle 30">
              <a:extLst>
                <a:ext uri="{FF2B5EF4-FFF2-40B4-BE49-F238E27FC236}">
                  <a16:creationId xmlns:a16="http://schemas.microsoft.com/office/drawing/2014/main" id="{B0B1EC8C-C723-458E-8909-5367717207D0}"/>
                </a:ext>
              </a:extLst>
            </p:cNvPr>
            <p:cNvSpPr>
              <a:spLocks noChangeArrowheads="1"/>
            </p:cNvSpPr>
            <p:nvPr/>
          </p:nvSpPr>
          <p:spPr bwMode="auto">
            <a:xfrm>
              <a:off x="5726806" y="5548345"/>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3" name="Rectangle 31">
              <a:extLst>
                <a:ext uri="{FF2B5EF4-FFF2-40B4-BE49-F238E27FC236}">
                  <a16:creationId xmlns:a16="http://schemas.microsoft.com/office/drawing/2014/main" id="{6D9F69C0-A91C-429B-B0A1-7021CE750FCA}"/>
                </a:ext>
              </a:extLst>
            </p:cNvPr>
            <p:cNvSpPr>
              <a:spLocks noChangeArrowheads="1"/>
            </p:cNvSpPr>
            <p:nvPr/>
          </p:nvSpPr>
          <p:spPr bwMode="auto">
            <a:xfrm>
              <a:off x="5898525" y="5548345"/>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4" name="Rectangle 32">
              <a:extLst>
                <a:ext uri="{FF2B5EF4-FFF2-40B4-BE49-F238E27FC236}">
                  <a16:creationId xmlns:a16="http://schemas.microsoft.com/office/drawing/2014/main" id="{2C4A8582-ED20-4278-AD2F-E9E97151E111}"/>
                </a:ext>
              </a:extLst>
            </p:cNvPr>
            <p:cNvSpPr>
              <a:spLocks noChangeArrowheads="1"/>
            </p:cNvSpPr>
            <p:nvPr/>
          </p:nvSpPr>
          <p:spPr bwMode="auto">
            <a:xfrm>
              <a:off x="5898525" y="5548345"/>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5" name="Rectangle 33">
              <a:extLst>
                <a:ext uri="{FF2B5EF4-FFF2-40B4-BE49-F238E27FC236}">
                  <a16:creationId xmlns:a16="http://schemas.microsoft.com/office/drawing/2014/main" id="{9838AB8E-8746-409F-A3FE-B1B44468E814}"/>
                </a:ext>
              </a:extLst>
            </p:cNvPr>
            <p:cNvSpPr>
              <a:spLocks noChangeArrowheads="1"/>
            </p:cNvSpPr>
            <p:nvPr/>
          </p:nvSpPr>
          <p:spPr bwMode="auto">
            <a:xfrm>
              <a:off x="6070242" y="5548345"/>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6" name="Rectangle 34">
              <a:extLst>
                <a:ext uri="{FF2B5EF4-FFF2-40B4-BE49-F238E27FC236}">
                  <a16:creationId xmlns:a16="http://schemas.microsoft.com/office/drawing/2014/main" id="{98F0A173-5F36-4E68-B07E-ABE544952FF9}"/>
                </a:ext>
              </a:extLst>
            </p:cNvPr>
            <p:cNvSpPr>
              <a:spLocks noChangeArrowheads="1"/>
            </p:cNvSpPr>
            <p:nvPr/>
          </p:nvSpPr>
          <p:spPr bwMode="auto">
            <a:xfrm>
              <a:off x="6070242" y="5548345"/>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7" name="Rectangle 35">
              <a:extLst>
                <a:ext uri="{FF2B5EF4-FFF2-40B4-BE49-F238E27FC236}">
                  <a16:creationId xmlns:a16="http://schemas.microsoft.com/office/drawing/2014/main" id="{B27DC5D2-96F0-4FF5-AB12-71305DDF3D44}"/>
                </a:ext>
              </a:extLst>
            </p:cNvPr>
            <p:cNvSpPr>
              <a:spLocks noChangeArrowheads="1"/>
            </p:cNvSpPr>
            <p:nvPr/>
          </p:nvSpPr>
          <p:spPr bwMode="auto">
            <a:xfrm>
              <a:off x="6235397" y="5548345"/>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8" name="Rectangle 36">
              <a:extLst>
                <a:ext uri="{FF2B5EF4-FFF2-40B4-BE49-F238E27FC236}">
                  <a16:creationId xmlns:a16="http://schemas.microsoft.com/office/drawing/2014/main" id="{50022278-87D1-426B-B8B5-8A61FBD7A365}"/>
                </a:ext>
              </a:extLst>
            </p:cNvPr>
            <p:cNvSpPr>
              <a:spLocks noChangeArrowheads="1"/>
            </p:cNvSpPr>
            <p:nvPr/>
          </p:nvSpPr>
          <p:spPr bwMode="auto">
            <a:xfrm>
              <a:off x="6235397" y="5548345"/>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9" name="Rectangle 37">
              <a:extLst>
                <a:ext uri="{FF2B5EF4-FFF2-40B4-BE49-F238E27FC236}">
                  <a16:creationId xmlns:a16="http://schemas.microsoft.com/office/drawing/2014/main" id="{653F579A-2EA1-4618-9D61-6A183468951C}"/>
                </a:ext>
              </a:extLst>
            </p:cNvPr>
            <p:cNvSpPr>
              <a:spLocks noChangeArrowheads="1"/>
            </p:cNvSpPr>
            <p:nvPr/>
          </p:nvSpPr>
          <p:spPr bwMode="auto">
            <a:xfrm>
              <a:off x="5726806"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0" name="Rectangle 38">
              <a:extLst>
                <a:ext uri="{FF2B5EF4-FFF2-40B4-BE49-F238E27FC236}">
                  <a16:creationId xmlns:a16="http://schemas.microsoft.com/office/drawing/2014/main" id="{BB58DE9E-4583-467C-B1AA-7E4C7070D106}"/>
                </a:ext>
              </a:extLst>
            </p:cNvPr>
            <p:cNvSpPr>
              <a:spLocks noChangeArrowheads="1"/>
            </p:cNvSpPr>
            <p:nvPr/>
          </p:nvSpPr>
          <p:spPr bwMode="auto">
            <a:xfrm>
              <a:off x="5726806"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1" name="Rectangle 39">
              <a:extLst>
                <a:ext uri="{FF2B5EF4-FFF2-40B4-BE49-F238E27FC236}">
                  <a16:creationId xmlns:a16="http://schemas.microsoft.com/office/drawing/2014/main" id="{88D1A1B4-A1D6-4496-AE68-D8E237D2D97F}"/>
                </a:ext>
              </a:extLst>
            </p:cNvPr>
            <p:cNvSpPr>
              <a:spLocks noChangeArrowheads="1"/>
            </p:cNvSpPr>
            <p:nvPr/>
          </p:nvSpPr>
          <p:spPr bwMode="auto">
            <a:xfrm>
              <a:off x="5898525"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2" name="Rectangle 40">
              <a:extLst>
                <a:ext uri="{FF2B5EF4-FFF2-40B4-BE49-F238E27FC236}">
                  <a16:creationId xmlns:a16="http://schemas.microsoft.com/office/drawing/2014/main" id="{DBE2F7E0-3586-4244-A749-83BF056E38A0}"/>
                </a:ext>
              </a:extLst>
            </p:cNvPr>
            <p:cNvSpPr>
              <a:spLocks noChangeArrowheads="1"/>
            </p:cNvSpPr>
            <p:nvPr/>
          </p:nvSpPr>
          <p:spPr bwMode="auto">
            <a:xfrm>
              <a:off x="5898525"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3" name="Rectangle 41">
              <a:extLst>
                <a:ext uri="{FF2B5EF4-FFF2-40B4-BE49-F238E27FC236}">
                  <a16:creationId xmlns:a16="http://schemas.microsoft.com/office/drawing/2014/main" id="{85FBE980-1103-4AC2-B6E5-BD053C57F4E6}"/>
                </a:ext>
              </a:extLst>
            </p:cNvPr>
            <p:cNvSpPr>
              <a:spLocks noChangeArrowheads="1"/>
            </p:cNvSpPr>
            <p:nvPr/>
          </p:nvSpPr>
          <p:spPr bwMode="auto">
            <a:xfrm>
              <a:off x="6070242"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4" name="Rectangle 42">
              <a:extLst>
                <a:ext uri="{FF2B5EF4-FFF2-40B4-BE49-F238E27FC236}">
                  <a16:creationId xmlns:a16="http://schemas.microsoft.com/office/drawing/2014/main" id="{30D4DA5B-A8C3-4A24-B118-CD5E8C148597}"/>
                </a:ext>
              </a:extLst>
            </p:cNvPr>
            <p:cNvSpPr>
              <a:spLocks noChangeArrowheads="1"/>
            </p:cNvSpPr>
            <p:nvPr/>
          </p:nvSpPr>
          <p:spPr bwMode="auto">
            <a:xfrm>
              <a:off x="6070242"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5" name="Rectangle 43">
              <a:extLst>
                <a:ext uri="{FF2B5EF4-FFF2-40B4-BE49-F238E27FC236}">
                  <a16:creationId xmlns:a16="http://schemas.microsoft.com/office/drawing/2014/main" id="{CACBD6C6-F5C8-4C6B-AF83-C286E90B6E3C}"/>
                </a:ext>
              </a:extLst>
            </p:cNvPr>
            <p:cNvSpPr>
              <a:spLocks noChangeArrowheads="1"/>
            </p:cNvSpPr>
            <p:nvPr/>
          </p:nvSpPr>
          <p:spPr bwMode="auto">
            <a:xfrm>
              <a:off x="6235397"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6" name="Rectangle 44">
              <a:extLst>
                <a:ext uri="{FF2B5EF4-FFF2-40B4-BE49-F238E27FC236}">
                  <a16:creationId xmlns:a16="http://schemas.microsoft.com/office/drawing/2014/main" id="{F1551152-1BF0-4403-BEE6-C8CA8FA4266C}"/>
                </a:ext>
              </a:extLst>
            </p:cNvPr>
            <p:cNvSpPr>
              <a:spLocks noChangeArrowheads="1"/>
            </p:cNvSpPr>
            <p:nvPr/>
          </p:nvSpPr>
          <p:spPr bwMode="auto">
            <a:xfrm>
              <a:off x="6235397"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7" name="Rectangle 45">
              <a:extLst>
                <a:ext uri="{FF2B5EF4-FFF2-40B4-BE49-F238E27FC236}">
                  <a16:creationId xmlns:a16="http://schemas.microsoft.com/office/drawing/2014/main" id="{5A9CA902-FA79-4E2D-8D6A-C86F3BF9898D}"/>
                </a:ext>
              </a:extLst>
            </p:cNvPr>
            <p:cNvSpPr>
              <a:spLocks noChangeArrowheads="1"/>
            </p:cNvSpPr>
            <p:nvPr/>
          </p:nvSpPr>
          <p:spPr bwMode="auto">
            <a:xfrm>
              <a:off x="5726806"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8" name="Rectangle 46">
              <a:extLst>
                <a:ext uri="{FF2B5EF4-FFF2-40B4-BE49-F238E27FC236}">
                  <a16:creationId xmlns:a16="http://schemas.microsoft.com/office/drawing/2014/main" id="{E1780151-3C40-490E-BD76-4A4A0A6FB30D}"/>
                </a:ext>
              </a:extLst>
            </p:cNvPr>
            <p:cNvSpPr>
              <a:spLocks noChangeArrowheads="1"/>
            </p:cNvSpPr>
            <p:nvPr/>
          </p:nvSpPr>
          <p:spPr bwMode="auto">
            <a:xfrm>
              <a:off x="5726806"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9" name="Rectangle 47">
              <a:extLst>
                <a:ext uri="{FF2B5EF4-FFF2-40B4-BE49-F238E27FC236}">
                  <a16:creationId xmlns:a16="http://schemas.microsoft.com/office/drawing/2014/main" id="{70A118B5-CF5F-4890-A0B1-CF629179F2C0}"/>
                </a:ext>
              </a:extLst>
            </p:cNvPr>
            <p:cNvSpPr>
              <a:spLocks noChangeArrowheads="1"/>
            </p:cNvSpPr>
            <p:nvPr/>
          </p:nvSpPr>
          <p:spPr bwMode="auto">
            <a:xfrm>
              <a:off x="5898525"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0" name="Rectangle 48">
              <a:extLst>
                <a:ext uri="{FF2B5EF4-FFF2-40B4-BE49-F238E27FC236}">
                  <a16:creationId xmlns:a16="http://schemas.microsoft.com/office/drawing/2014/main" id="{C67C43E7-263D-496E-86FF-F25F620C1922}"/>
                </a:ext>
              </a:extLst>
            </p:cNvPr>
            <p:cNvSpPr>
              <a:spLocks noChangeArrowheads="1"/>
            </p:cNvSpPr>
            <p:nvPr/>
          </p:nvSpPr>
          <p:spPr bwMode="auto">
            <a:xfrm>
              <a:off x="5898525"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1" name="Rectangle 49">
              <a:extLst>
                <a:ext uri="{FF2B5EF4-FFF2-40B4-BE49-F238E27FC236}">
                  <a16:creationId xmlns:a16="http://schemas.microsoft.com/office/drawing/2014/main" id="{1B64CBC5-1C8D-45D5-8B1D-BF0D9139A446}"/>
                </a:ext>
              </a:extLst>
            </p:cNvPr>
            <p:cNvSpPr>
              <a:spLocks noChangeArrowheads="1"/>
            </p:cNvSpPr>
            <p:nvPr/>
          </p:nvSpPr>
          <p:spPr bwMode="auto">
            <a:xfrm>
              <a:off x="6070242"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2" name="Rectangle 50">
              <a:extLst>
                <a:ext uri="{FF2B5EF4-FFF2-40B4-BE49-F238E27FC236}">
                  <a16:creationId xmlns:a16="http://schemas.microsoft.com/office/drawing/2014/main" id="{8DDE174E-6B7C-4E6D-B264-EE42FD367EE0}"/>
                </a:ext>
              </a:extLst>
            </p:cNvPr>
            <p:cNvSpPr>
              <a:spLocks noChangeArrowheads="1"/>
            </p:cNvSpPr>
            <p:nvPr/>
          </p:nvSpPr>
          <p:spPr bwMode="auto">
            <a:xfrm>
              <a:off x="6070242"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3" name="Rectangle 51">
              <a:extLst>
                <a:ext uri="{FF2B5EF4-FFF2-40B4-BE49-F238E27FC236}">
                  <a16:creationId xmlns:a16="http://schemas.microsoft.com/office/drawing/2014/main" id="{59CA48BC-CA72-41C3-AC2C-F25457ABB3F6}"/>
                </a:ext>
              </a:extLst>
            </p:cNvPr>
            <p:cNvSpPr>
              <a:spLocks noChangeArrowheads="1"/>
            </p:cNvSpPr>
            <p:nvPr/>
          </p:nvSpPr>
          <p:spPr bwMode="auto">
            <a:xfrm>
              <a:off x="6235397"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4" name="Rectangle 52">
              <a:extLst>
                <a:ext uri="{FF2B5EF4-FFF2-40B4-BE49-F238E27FC236}">
                  <a16:creationId xmlns:a16="http://schemas.microsoft.com/office/drawing/2014/main" id="{3B71983E-6687-4270-89B8-A508078CBCEF}"/>
                </a:ext>
              </a:extLst>
            </p:cNvPr>
            <p:cNvSpPr>
              <a:spLocks noChangeArrowheads="1"/>
            </p:cNvSpPr>
            <p:nvPr/>
          </p:nvSpPr>
          <p:spPr bwMode="auto">
            <a:xfrm>
              <a:off x="6235397"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5" name="Rectangle 53">
              <a:extLst>
                <a:ext uri="{FF2B5EF4-FFF2-40B4-BE49-F238E27FC236}">
                  <a16:creationId xmlns:a16="http://schemas.microsoft.com/office/drawing/2014/main" id="{B64A8CB7-7C4C-4C94-A70A-2EDE03CAA6A4}"/>
                </a:ext>
              </a:extLst>
            </p:cNvPr>
            <p:cNvSpPr>
              <a:spLocks noChangeArrowheads="1"/>
            </p:cNvSpPr>
            <p:nvPr/>
          </p:nvSpPr>
          <p:spPr bwMode="auto">
            <a:xfrm>
              <a:off x="5726806"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6" name="Rectangle 54">
              <a:extLst>
                <a:ext uri="{FF2B5EF4-FFF2-40B4-BE49-F238E27FC236}">
                  <a16:creationId xmlns:a16="http://schemas.microsoft.com/office/drawing/2014/main" id="{CC18A8A4-FB18-4399-BEE8-577062C2A5DF}"/>
                </a:ext>
              </a:extLst>
            </p:cNvPr>
            <p:cNvSpPr>
              <a:spLocks noChangeArrowheads="1"/>
            </p:cNvSpPr>
            <p:nvPr/>
          </p:nvSpPr>
          <p:spPr bwMode="auto">
            <a:xfrm>
              <a:off x="5726806"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7" name="Rectangle 55">
              <a:extLst>
                <a:ext uri="{FF2B5EF4-FFF2-40B4-BE49-F238E27FC236}">
                  <a16:creationId xmlns:a16="http://schemas.microsoft.com/office/drawing/2014/main" id="{AE9DA569-854E-4BEC-9A76-8CB799D74944}"/>
                </a:ext>
              </a:extLst>
            </p:cNvPr>
            <p:cNvSpPr>
              <a:spLocks noChangeArrowheads="1"/>
            </p:cNvSpPr>
            <p:nvPr/>
          </p:nvSpPr>
          <p:spPr bwMode="auto">
            <a:xfrm>
              <a:off x="5898525"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8" name="Rectangle 56">
              <a:extLst>
                <a:ext uri="{FF2B5EF4-FFF2-40B4-BE49-F238E27FC236}">
                  <a16:creationId xmlns:a16="http://schemas.microsoft.com/office/drawing/2014/main" id="{456B9665-7BC5-429B-91A7-853C3169B53B}"/>
                </a:ext>
              </a:extLst>
            </p:cNvPr>
            <p:cNvSpPr>
              <a:spLocks noChangeArrowheads="1"/>
            </p:cNvSpPr>
            <p:nvPr/>
          </p:nvSpPr>
          <p:spPr bwMode="auto">
            <a:xfrm>
              <a:off x="5898525"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9" name="Rectangle 57">
              <a:extLst>
                <a:ext uri="{FF2B5EF4-FFF2-40B4-BE49-F238E27FC236}">
                  <a16:creationId xmlns:a16="http://schemas.microsoft.com/office/drawing/2014/main" id="{AEB45CBE-08BB-4E5B-BDA5-10BA577FC979}"/>
                </a:ext>
              </a:extLst>
            </p:cNvPr>
            <p:cNvSpPr>
              <a:spLocks noChangeArrowheads="1"/>
            </p:cNvSpPr>
            <p:nvPr/>
          </p:nvSpPr>
          <p:spPr bwMode="auto">
            <a:xfrm>
              <a:off x="6070242"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0" name="Rectangle 58">
              <a:extLst>
                <a:ext uri="{FF2B5EF4-FFF2-40B4-BE49-F238E27FC236}">
                  <a16:creationId xmlns:a16="http://schemas.microsoft.com/office/drawing/2014/main" id="{6A013C8F-3FFE-458B-8F6B-E95A3665F873}"/>
                </a:ext>
              </a:extLst>
            </p:cNvPr>
            <p:cNvSpPr>
              <a:spLocks noChangeArrowheads="1"/>
            </p:cNvSpPr>
            <p:nvPr/>
          </p:nvSpPr>
          <p:spPr bwMode="auto">
            <a:xfrm>
              <a:off x="6070242"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1" name="Rectangle 59">
              <a:extLst>
                <a:ext uri="{FF2B5EF4-FFF2-40B4-BE49-F238E27FC236}">
                  <a16:creationId xmlns:a16="http://schemas.microsoft.com/office/drawing/2014/main" id="{2EA09679-DAA3-4182-849A-403E3BABA648}"/>
                </a:ext>
              </a:extLst>
            </p:cNvPr>
            <p:cNvSpPr>
              <a:spLocks noChangeArrowheads="1"/>
            </p:cNvSpPr>
            <p:nvPr/>
          </p:nvSpPr>
          <p:spPr bwMode="auto">
            <a:xfrm>
              <a:off x="6235397"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2" name="Rectangle 60">
              <a:extLst>
                <a:ext uri="{FF2B5EF4-FFF2-40B4-BE49-F238E27FC236}">
                  <a16:creationId xmlns:a16="http://schemas.microsoft.com/office/drawing/2014/main" id="{BA2A71ED-E80C-4859-9AC3-637CF65CDFDF}"/>
                </a:ext>
              </a:extLst>
            </p:cNvPr>
            <p:cNvSpPr>
              <a:spLocks noChangeArrowheads="1"/>
            </p:cNvSpPr>
            <p:nvPr/>
          </p:nvSpPr>
          <p:spPr bwMode="auto">
            <a:xfrm>
              <a:off x="6235397"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3" name="Rectangle 61">
              <a:extLst>
                <a:ext uri="{FF2B5EF4-FFF2-40B4-BE49-F238E27FC236}">
                  <a16:creationId xmlns:a16="http://schemas.microsoft.com/office/drawing/2014/main" id="{2850B35C-15A3-42D2-A7AE-5D7F0249BDC2}"/>
                </a:ext>
              </a:extLst>
            </p:cNvPr>
            <p:cNvSpPr>
              <a:spLocks noChangeArrowheads="1"/>
            </p:cNvSpPr>
            <p:nvPr/>
          </p:nvSpPr>
          <p:spPr bwMode="auto">
            <a:xfrm>
              <a:off x="5501496" y="5385447"/>
              <a:ext cx="952650" cy="4751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4" name="Rectangle 62">
              <a:extLst>
                <a:ext uri="{FF2B5EF4-FFF2-40B4-BE49-F238E27FC236}">
                  <a16:creationId xmlns:a16="http://schemas.microsoft.com/office/drawing/2014/main" id="{FFD2EFD4-38AA-454E-AEDB-473E19CC5BD8}"/>
                </a:ext>
              </a:extLst>
            </p:cNvPr>
            <p:cNvSpPr>
              <a:spLocks noChangeArrowheads="1"/>
            </p:cNvSpPr>
            <p:nvPr/>
          </p:nvSpPr>
          <p:spPr bwMode="auto">
            <a:xfrm>
              <a:off x="5501496" y="5359267"/>
              <a:ext cx="952650" cy="47513"/>
            </a:xfrm>
            <a:prstGeom prst="rect">
              <a:avLst/>
            </a:prstGeom>
            <a:solidFill>
              <a:srgbClr val="FF8C0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5" name="Freeform 63">
              <a:extLst>
                <a:ext uri="{FF2B5EF4-FFF2-40B4-BE49-F238E27FC236}">
                  <a16:creationId xmlns:a16="http://schemas.microsoft.com/office/drawing/2014/main" id="{FB924121-47AD-4474-8D2D-936D2B35AB4A}"/>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6" name="Freeform 64">
              <a:extLst>
                <a:ext uri="{FF2B5EF4-FFF2-40B4-BE49-F238E27FC236}">
                  <a16:creationId xmlns:a16="http://schemas.microsoft.com/office/drawing/2014/main" id="{BAAA10A8-F063-4DFA-ABF5-564A1BA3CC1B}"/>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7" name="Freeform 65">
              <a:extLst>
                <a:ext uri="{FF2B5EF4-FFF2-40B4-BE49-F238E27FC236}">
                  <a16:creationId xmlns:a16="http://schemas.microsoft.com/office/drawing/2014/main" id="{6D834A18-C5B9-4DE0-A0C8-1F7EF7060595}"/>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FF8C0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8" name="Freeform 66">
              <a:extLst>
                <a:ext uri="{FF2B5EF4-FFF2-40B4-BE49-F238E27FC236}">
                  <a16:creationId xmlns:a16="http://schemas.microsoft.com/office/drawing/2014/main" id="{3A5FC965-7ABC-4EF3-BF77-40BA1A4C1D0D}"/>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9" name="Freeform 67">
              <a:extLst>
                <a:ext uri="{FF2B5EF4-FFF2-40B4-BE49-F238E27FC236}">
                  <a16:creationId xmlns:a16="http://schemas.microsoft.com/office/drawing/2014/main" id="{74838238-137C-4D76-B34E-80EE44A5950B}"/>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0" name="Freeform 68">
              <a:extLst>
                <a:ext uri="{FF2B5EF4-FFF2-40B4-BE49-F238E27FC236}">
                  <a16:creationId xmlns:a16="http://schemas.microsoft.com/office/drawing/2014/main" id="{217FBFF1-C078-435D-9B5B-959BC67D05CF}"/>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1" name="Freeform 69">
              <a:extLst>
                <a:ext uri="{FF2B5EF4-FFF2-40B4-BE49-F238E27FC236}">
                  <a16:creationId xmlns:a16="http://schemas.microsoft.com/office/drawing/2014/main" id="{3CECDDF5-BA39-46C9-8CE8-8BEAD429467C}"/>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2" name="Freeform 70">
              <a:extLst>
                <a:ext uri="{FF2B5EF4-FFF2-40B4-BE49-F238E27FC236}">
                  <a16:creationId xmlns:a16="http://schemas.microsoft.com/office/drawing/2014/main" id="{A85F800B-50EE-4AA8-B106-53EA3363C42D}"/>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3" name="Rectangle 71">
              <a:extLst>
                <a:ext uri="{FF2B5EF4-FFF2-40B4-BE49-F238E27FC236}">
                  <a16:creationId xmlns:a16="http://schemas.microsoft.com/office/drawing/2014/main" id="{58129D24-8313-4B47-A19B-1C74789BBCA6}"/>
                </a:ext>
              </a:extLst>
            </p:cNvPr>
            <p:cNvSpPr>
              <a:spLocks noChangeArrowheads="1"/>
            </p:cNvSpPr>
            <p:nvPr/>
          </p:nvSpPr>
          <p:spPr bwMode="auto">
            <a:xfrm>
              <a:off x="5726806"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4" name="Rectangle 72">
              <a:extLst>
                <a:ext uri="{FF2B5EF4-FFF2-40B4-BE49-F238E27FC236}">
                  <a16:creationId xmlns:a16="http://schemas.microsoft.com/office/drawing/2014/main" id="{930461BA-8615-4095-93DB-F6712302568F}"/>
                </a:ext>
              </a:extLst>
            </p:cNvPr>
            <p:cNvSpPr>
              <a:spLocks noChangeArrowheads="1"/>
            </p:cNvSpPr>
            <p:nvPr/>
          </p:nvSpPr>
          <p:spPr bwMode="auto">
            <a:xfrm>
              <a:off x="5726806"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5" name="Rectangle 73">
              <a:extLst>
                <a:ext uri="{FF2B5EF4-FFF2-40B4-BE49-F238E27FC236}">
                  <a16:creationId xmlns:a16="http://schemas.microsoft.com/office/drawing/2014/main" id="{7367808E-BA3F-4858-A384-C4A771DBEFEE}"/>
                </a:ext>
              </a:extLst>
            </p:cNvPr>
            <p:cNvSpPr>
              <a:spLocks noChangeArrowheads="1"/>
            </p:cNvSpPr>
            <p:nvPr/>
          </p:nvSpPr>
          <p:spPr bwMode="auto">
            <a:xfrm>
              <a:off x="5898525"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6" name="Rectangle 74">
              <a:extLst>
                <a:ext uri="{FF2B5EF4-FFF2-40B4-BE49-F238E27FC236}">
                  <a16:creationId xmlns:a16="http://schemas.microsoft.com/office/drawing/2014/main" id="{01D6A87A-6C6E-4F1A-AC17-A5CC591B701C}"/>
                </a:ext>
              </a:extLst>
            </p:cNvPr>
            <p:cNvSpPr>
              <a:spLocks noChangeArrowheads="1"/>
            </p:cNvSpPr>
            <p:nvPr/>
          </p:nvSpPr>
          <p:spPr bwMode="auto">
            <a:xfrm>
              <a:off x="5898525"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7" name="Rectangle 75">
              <a:extLst>
                <a:ext uri="{FF2B5EF4-FFF2-40B4-BE49-F238E27FC236}">
                  <a16:creationId xmlns:a16="http://schemas.microsoft.com/office/drawing/2014/main" id="{627C26CF-A43C-4E62-B307-151725B9B8BB}"/>
                </a:ext>
              </a:extLst>
            </p:cNvPr>
            <p:cNvSpPr>
              <a:spLocks noChangeArrowheads="1"/>
            </p:cNvSpPr>
            <p:nvPr/>
          </p:nvSpPr>
          <p:spPr bwMode="auto">
            <a:xfrm>
              <a:off x="6070242"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8" name="Rectangle 76">
              <a:extLst>
                <a:ext uri="{FF2B5EF4-FFF2-40B4-BE49-F238E27FC236}">
                  <a16:creationId xmlns:a16="http://schemas.microsoft.com/office/drawing/2014/main" id="{4A78234E-232F-4F65-B1F6-2015116F3F6B}"/>
                </a:ext>
              </a:extLst>
            </p:cNvPr>
            <p:cNvSpPr>
              <a:spLocks noChangeArrowheads="1"/>
            </p:cNvSpPr>
            <p:nvPr/>
          </p:nvSpPr>
          <p:spPr bwMode="auto">
            <a:xfrm>
              <a:off x="6070242" y="5879963"/>
              <a:ext cx="88593"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9" name="Rectangle 77">
              <a:extLst>
                <a:ext uri="{FF2B5EF4-FFF2-40B4-BE49-F238E27FC236}">
                  <a16:creationId xmlns:a16="http://schemas.microsoft.com/office/drawing/2014/main" id="{38A52E3B-4B4F-490A-B119-A21BD503B504}"/>
                </a:ext>
              </a:extLst>
            </p:cNvPr>
            <p:cNvSpPr>
              <a:spLocks noChangeArrowheads="1"/>
            </p:cNvSpPr>
            <p:nvPr/>
          </p:nvSpPr>
          <p:spPr bwMode="auto">
            <a:xfrm>
              <a:off x="6235397"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0" name="Rectangle 78">
              <a:extLst>
                <a:ext uri="{FF2B5EF4-FFF2-40B4-BE49-F238E27FC236}">
                  <a16:creationId xmlns:a16="http://schemas.microsoft.com/office/drawing/2014/main" id="{BF94B56D-9896-4F53-88A2-5DDF45A825B0}"/>
                </a:ext>
              </a:extLst>
            </p:cNvPr>
            <p:cNvSpPr>
              <a:spLocks noChangeArrowheads="1"/>
            </p:cNvSpPr>
            <p:nvPr/>
          </p:nvSpPr>
          <p:spPr bwMode="auto">
            <a:xfrm>
              <a:off x="6235397" y="5879963"/>
              <a:ext cx="95155" cy="21041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1" name="Rectangle 79">
              <a:extLst>
                <a:ext uri="{FF2B5EF4-FFF2-40B4-BE49-F238E27FC236}">
                  <a16:creationId xmlns:a16="http://schemas.microsoft.com/office/drawing/2014/main" id="{0884C866-A46D-4BE3-8FC6-6561492DF88F}"/>
                </a:ext>
              </a:extLst>
            </p:cNvPr>
            <p:cNvSpPr>
              <a:spLocks noChangeArrowheads="1"/>
            </p:cNvSpPr>
            <p:nvPr/>
          </p:nvSpPr>
          <p:spPr bwMode="auto">
            <a:xfrm>
              <a:off x="5726806"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2" name="Rectangle 80">
              <a:extLst>
                <a:ext uri="{FF2B5EF4-FFF2-40B4-BE49-F238E27FC236}">
                  <a16:creationId xmlns:a16="http://schemas.microsoft.com/office/drawing/2014/main" id="{C728A662-A134-4613-9302-9219DD466793}"/>
                </a:ext>
              </a:extLst>
            </p:cNvPr>
            <p:cNvSpPr>
              <a:spLocks noChangeArrowheads="1"/>
            </p:cNvSpPr>
            <p:nvPr/>
          </p:nvSpPr>
          <p:spPr bwMode="auto">
            <a:xfrm>
              <a:off x="5726806"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3" name="Rectangle 81">
              <a:extLst>
                <a:ext uri="{FF2B5EF4-FFF2-40B4-BE49-F238E27FC236}">
                  <a16:creationId xmlns:a16="http://schemas.microsoft.com/office/drawing/2014/main" id="{4736A56E-8343-4D06-AAF9-564E327CEF10}"/>
                </a:ext>
              </a:extLst>
            </p:cNvPr>
            <p:cNvSpPr>
              <a:spLocks noChangeArrowheads="1"/>
            </p:cNvSpPr>
            <p:nvPr/>
          </p:nvSpPr>
          <p:spPr bwMode="auto">
            <a:xfrm>
              <a:off x="5898525"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4" name="Rectangle 82">
              <a:extLst>
                <a:ext uri="{FF2B5EF4-FFF2-40B4-BE49-F238E27FC236}">
                  <a16:creationId xmlns:a16="http://schemas.microsoft.com/office/drawing/2014/main" id="{DBC9DC13-5822-4C09-AE6B-6FCB45FF4CF1}"/>
                </a:ext>
              </a:extLst>
            </p:cNvPr>
            <p:cNvSpPr>
              <a:spLocks noChangeArrowheads="1"/>
            </p:cNvSpPr>
            <p:nvPr/>
          </p:nvSpPr>
          <p:spPr bwMode="auto">
            <a:xfrm>
              <a:off x="5898525"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5" name="Rectangle 83">
              <a:extLst>
                <a:ext uri="{FF2B5EF4-FFF2-40B4-BE49-F238E27FC236}">
                  <a16:creationId xmlns:a16="http://schemas.microsoft.com/office/drawing/2014/main" id="{FF03E7A5-2AFA-4511-90B7-AC1420973278}"/>
                </a:ext>
              </a:extLst>
            </p:cNvPr>
            <p:cNvSpPr>
              <a:spLocks noChangeArrowheads="1"/>
            </p:cNvSpPr>
            <p:nvPr/>
          </p:nvSpPr>
          <p:spPr bwMode="auto">
            <a:xfrm>
              <a:off x="6070242"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6" name="Rectangle 84">
              <a:extLst>
                <a:ext uri="{FF2B5EF4-FFF2-40B4-BE49-F238E27FC236}">
                  <a16:creationId xmlns:a16="http://schemas.microsoft.com/office/drawing/2014/main" id="{E161EC5B-7042-4AAC-BB05-C8166586102C}"/>
                </a:ext>
              </a:extLst>
            </p:cNvPr>
            <p:cNvSpPr>
              <a:spLocks noChangeArrowheads="1"/>
            </p:cNvSpPr>
            <p:nvPr/>
          </p:nvSpPr>
          <p:spPr bwMode="auto">
            <a:xfrm>
              <a:off x="6070242" y="6210610"/>
              <a:ext cx="88593"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7" name="Rectangle 85">
              <a:extLst>
                <a:ext uri="{FF2B5EF4-FFF2-40B4-BE49-F238E27FC236}">
                  <a16:creationId xmlns:a16="http://schemas.microsoft.com/office/drawing/2014/main" id="{8C4540D2-4875-4DA1-9F83-F8F56B591F91}"/>
                </a:ext>
              </a:extLst>
            </p:cNvPr>
            <p:cNvSpPr>
              <a:spLocks noChangeArrowheads="1"/>
            </p:cNvSpPr>
            <p:nvPr/>
          </p:nvSpPr>
          <p:spPr bwMode="auto">
            <a:xfrm>
              <a:off x="6235397"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8" name="Rectangle 86">
              <a:extLst>
                <a:ext uri="{FF2B5EF4-FFF2-40B4-BE49-F238E27FC236}">
                  <a16:creationId xmlns:a16="http://schemas.microsoft.com/office/drawing/2014/main" id="{C1472207-56C6-4BAE-B6C7-C9EDC841D1BE}"/>
                </a:ext>
              </a:extLst>
            </p:cNvPr>
            <p:cNvSpPr>
              <a:spLocks noChangeArrowheads="1"/>
            </p:cNvSpPr>
            <p:nvPr/>
          </p:nvSpPr>
          <p:spPr bwMode="auto">
            <a:xfrm>
              <a:off x="6235397" y="6210610"/>
              <a:ext cx="95155" cy="205563"/>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9" name="Rectangle 87">
              <a:extLst>
                <a:ext uri="{FF2B5EF4-FFF2-40B4-BE49-F238E27FC236}">
                  <a16:creationId xmlns:a16="http://schemas.microsoft.com/office/drawing/2014/main" id="{FBECB4F4-9F8B-46CB-854D-851DCF8B9BD1}"/>
                </a:ext>
              </a:extLst>
            </p:cNvPr>
            <p:cNvSpPr>
              <a:spLocks noChangeArrowheads="1"/>
            </p:cNvSpPr>
            <p:nvPr/>
          </p:nvSpPr>
          <p:spPr bwMode="auto">
            <a:xfrm>
              <a:off x="5726806"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0" name="Rectangle 88">
              <a:extLst>
                <a:ext uri="{FF2B5EF4-FFF2-40B4-BE49-F238E27FC236}">
                  <a16:creationId xmlns:a16="http://schemas.microsoft.com/office/drawing/2014/main" id="{CBEA128E-1F0A-482D-9B4E-51729F2F4A91}"/>
                </a:ext>
              </a:extLst>
            </p:cNvPr>
            <p:cNvSpPr>
              <a:spLocks noChangeArrowheads="1"/>
            </p:cNvSpPr>
            <p:nvPr/>
          </p:nvSpPr>
          <p:spPr bwMode="auto">
            <a:xfrm>
              <a:off x="5726806"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1" name="Rectangle 89">
              <a:extLst>
                <a:ext uri="{FF2B5EF4-FFF2-40B4-BE49-F238E27FC236}">
                  <a16:creationId xmlns:a16="http://schemas.microsoft.com/office/drawing/2014/main" id="{EC43663A-8A31-438A-B1B3-8B6FEBF57A3E}"/>
                </a:ext>
              </a:extLst>
            </p:cNvPr>
            <p:cNvSpPr>
              <a:spLocks noChangeArrowheads="1"/>
            </p:cNvSpPr>
            <p:nvPr/>
          </p:nvSpPr>
          <p:spPr bwMode="auto">
            <a:xfrm>
              <a:off x="5898525"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2" name="Rectangle 90">
              <a:extLst>
                <a:ext uri="{FF2B5EF4-FFF2-40B4-BE49-F238E27FC236}">
                  <a16:creationId xmlns:a16="http://schemas.microsoft.com/office/drawing/2014/main" id="{B66475B2-8429-4EE7-9186-8B8D202D3ADC}"/>
                </a:ext>
              </a:extLst>
            </p:cNvPr>
            <p:cNvSpPr>
              <a:spLocks noChangeArrowheads="1"/>
            </p:cNvSpPr>
            <p:nvPr/>
          </p:nvSpPr>
          <p:spPr bwMode="auto">
            <a:xfrm>
              <a:off x="5898525"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3" name="Rectangle 91">
              <a:extLst>
                <a:ext uri="{FF2B5EF4-FFF2-40B4-BE49-F238E27FC236}">
                  <a16:creationId xmlns:a16="http://schemas.microsoft.com/office/drawing/2014/main" id="{D285C5CB-975B-4088-9578-2470296C45DB}"/>
                </a:ext>
              </a:extLst>
            </p:cNvPr>
            <p:cNvSpPr>
              <a:spLocks noChangeArrowheads="1"/>
            </p:cNvSpPr>
            <p:nvPr/>
          </p:nvSpPr>
          <p:spPr bwMode="auto">
            <a:xfrm>
              <a:off x="6070242"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4" name="Rectangle 92">
              <a:extLst>
                <a:ext uri="{FF2B5EF4-FFF2-40B4-BE49-F238E27FC236}">
                  <a16:creationId xmlns:a16="http://schemas.microsoft.com/office/drawing/2014/main" id="{B815A3D2-ADD7-4721-B4FE-A83DBEBEE7D3}"/>
                </a:ext>
              </a:extLst>
            </p:cNvPr>
            <p:cNvSpPr>
              <a:spLocks noChangeArrowheads="1"/>
            </p:cNvSpPr>
            <p:nvPr/>
          </p:nvSpPr>
          <p:spPr bwMode="auto">
            <a:xfrm>
              <a:off x="6070242" y="6537378"/>
              <a:ext cx="88593"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5" name="Rectangle 93">
              <a:extLst>
                <a:ext uri="{FF2B5EF4-FFF2-40B4-BE49-F238E27FC236}">
                  <a16:creationId xmlns:a16="http://schemas.microsoft.com/office/drawing/2014/main" id="{A7D4B52B-B812-4F22-8C40-A053B381C20A}"/>
                </a:ext>
              </a:extLst>
            </p:cNvPr>
            <p:cNvSpPr>
              <a:spLocks noChangeArrowheads="1"/>
            </p:cNvSpPr>
            <p:nvPr/>
          </p:nvSpPr>
          <p:spPr bwMode="auto">
            <a:xfrm>
              <a:off x="6235397"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6" name="Rectangle 94">
              <a:extLst>
                <a:ext uri="{FF2B5EF4-FFF2-40B4-BE49-F238E27FC236}">
                  <a16:creationId xmlns:a16="http://schemas.microsoft.com/office/drawing/2014/main" id="{0A1592C3-EE87-4288-9E1A-8F68B16328AF}"/>
                </a:ext>
              </a:extLst>
            </p:cNvPr>
            <p:cNvSpPr>
              <a:spLocks noChangeArrowheads="1"/>
            </p:cNvSpPr>
            <p:nvPr/>
          </p:nvSpPr>
          <p:spPr bwMode="auto">
            <a:xfrm>
              <a:off x="6235397" y="6537378"/>
              <a:ext cx="95155" cy="209442"/>
            </a:xfrm>
            <a:prstGeom prst="rect">
              <a:avLst/>
            </a:prstGeom>
            <a:solidFill>
              <a:srgbClr val="FF8C00">
                <a:lumMod val="50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7" name="Rectangle 95">
              <a:extLst>
                <a:ext uri="{FF2B5EF4-FFF2-40B4-BE49-F238E27FC236}">
                  <a16:creationId xmlns:a16="http://schemas.microsoft.com/office/drawing/2014/main" id="{00E6C418-D386-49C0-8D0D-72EB4BA49395}"/>
                </a:ext>
              </a:extLst>
            </p:cNvPr>
            <p:cNvSpPr>
              <a:spLocks noChangeArrowheads="1"/>
            </p:cNvSpPr>
            <p:nvPr/>
          </p:nvSpPr>
          <p:spPr bwMode="auto">
            <a:xfrm>
              <a:off x="4709625" y="4770696"/>
              <a:ext cx="881557" cy="2223383"/>
            </a:xfrm>
            <a:prstGeom prst="rect">
              <a:avLst/>
            </a:prstGeom>
            <a:solidFill>
              <a:srgbClr val="007A3D"/>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8" name="Rectangle 96">
              <a:extLst>
                <a:ext uri="{FF2B5EF4-FFF2-40B4-BE49-F238E27FC236}">
                  <a16:creationId xmlns:a16="http://schemas.microsoft.com/office/drawing/2014/main" id="{6CF8FF8D-174B-431E-979B-8334B281F150}"/>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9" name="Freeform 97">
              <a:extLst>
                <a:ext uri="{FF2B5EF4-FFF2-40B4-BE49-F238E27FC236}">
                  <a16:creationId xmlns:a16="http://schemas.microsoft.com/office/drawing/2014/main" id="{975D5009-9EFE-4993-860F-2685851E27FD}"/>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0" name="Freeform 98">
              <a:extLst>
                <a:ext uri="{FF2B5EF4-FFF2-40B4-BE49-F238E27FC236}">
                  <a16:creationId xmlns:a16="http://schemas.microsoft.com/office/drawing/2014/main" id="{68FE2A43-9162-4359-A1FD-BF9FE46ADD6E}"/>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1" name="Rectangle 99">
              <a:extLst>
                <a:ext uri="{FF2B5EF4-FFF2-40B4-BE49-F238E27FC236}">
                  <a16:creationId xmlns:a16="http://schemas.microsoft.com/office/drawing/2014/main" id="{EF47F3C5-4D85-473E-B2BF-569AC0884970}"/>
                </a:ext>
              </a:extLst>
            </p:cNvPr>
            <p:cNvSpPr>
              <a:spLocks noChangeArrowheads="1"/>
            </p:cNvSpPr>
            <p:nvPr/>
          </p:nvSpPr>
          <p:spPr bwMode="auto">
            <a:xfrm>
              <a:off x="4584939" y="4764878"/>
              <a:ext cx="124687" cy="2229201"/>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2" name="Rectangle 100">
              <a:extLst>
                <a:ext uri="{FF2B5EF4-FFF2-40B4-BE49-F238E27FC236}">
                  <a16:creationId xmlns:a16="http://schemas.microsoft.com/office/drawing/2014/main" id="{50BE30C3-A096-462A-9FB4-FBDA263565FC}"/>
                </a:ext>
              </a:extLst>
            </p:cNvPr>
            <p:cNvSpPr>
              <a:spLocks noChangeArrowheads="1"/>
            </p:cNvSpPr>
            <p:nvPr/>
          </p:nvSpPr>
          <p:spPr bwMode="auto">
            <a:xfrm>
              <a:off x="4560877" y="4723183"/>
              <a:ext cx="1065306" cy="47513"/>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3" name="Rectangle 101">
              <a:extLst>
                <a:ext uri="{FF2B5EF4-FFF2-40B4-BE49-F238E27FC236}">
                  <a16:creationId xmlns:a16="http://schemas.microsoft.com/office/drawing/2014/main" id="{04B7DEBB-22F0-4A9B-8FFE-5A85918155B6}"/>
                </a:ext>
              </a:extLst>
            </p:cNvPr>
            <p:cNvSpPr>
              <a:spLocks noChangeArrowheads="1"/>
            </p:cNvSpPr>
            <p:nvPr/>
          </p:nvSpPr>
          <p:spPr bwMode="auto">
            <a:xfrm>
              <a:off x="4560877" y="4697003"/>
              <a:ext cx="1065306" cy="47513"/>
            </a:xfrm>
            <a:prstGeom prst="rect">
              <a:avLst/>
            </a:prstGeom>
            <a:solidFill>
              <a:srgbClr val="00CC66"/>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4" name="Rectangle 102">
              <a:extLst>
                <a:ext uri="{FF2B5EF4-FFF2-40B4-BE49-F238E27FC236}">
                  <a16:creationId xmlns:a16="http://schemas.microsoft.com/office/drawing/2014/main" id="{4C0C44FB-EF6D-4DE1-A4DB-AFF778F826E8}"/>
                </a:ext>
              </a:extLst>
            </p:cNvPr>
            <p:cNvSpPr>
              <a:spLocks noChangeArrowheads="1"/>
            </p:cNvSpPr>
            <p:nvPr/>
          </p:nvSpPr>
          <p:spPr bwMode="auto">
            <a:xfrm>
              <a:off x="4839780"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5" name="Rectangle 103">
              <a:extLst>
                <a:ext uri="{FF2B5EF4-FFF2-40B4-BE49-F238E27FC236}">
                  <a16:creationId xmlns:a16="http://schemas.microsoft.com/office/drawing/2014/main" id="{E055BB20-61EC-45FF-9B9F-06194C63BD6B}"/>
                </a:ext>
              </a:extLst>
            </p:cNvPr>
            <p:cNvSpPr>
              <a:spLocks noChangeArrowheads="1"/>
            </p:cNvSpPr>
            <p:nvPr/>
          </p:nvSpPr>
          <p:spPr bwMode="auto">
            <a:xfrm>
              <a:off x="5022436"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6" name="Rectangle 104">
              <a:extLst>
                <a:ext uri="{FF2B5EF4-FFF2-40B4-BE49-F238E27FC236}">
                  <a16:creationId xmlns:a16="http://schemas.microsoft.com/office/drawing/2014/main" id="{C5A0E23D-9611-4067-88D9-4227083EEDA5}"/>
                </a:ext>
              </a:extLst>
            </p:cNvPr>
            <p:cNvSpPr>
              <a:spLocks noChangeArrowheads="1"/>
            </p:cNvSpPr>
            <p:nvPr/>
          </p:nvSpPr>
          <p:spPr bwMode="auto">
            <a:xfrm>
              <a:off x="5206185"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7" name="Rectangle 105">
              <a:extLst>
                <a:ext uri="{FF2B5EF4-FFF2-40B4-BE49-F238E27FC236}">
                  <a16:creationId xmlns:a16="http://schemas.microsoft.com/office/drawing/2014/main" id="{2ABD9DF4-EB4A-4C9D-8031-B1961B4BD328}"/>
                </a:ext>
              </a:extLst>
            </p:cNvPr>
            <p:cNvSpPr>
              <a:spLocks noChangeArrowheads="1"/>
            </p:cNvSpPr>
            <p:nvPr/>
          </p:nvSpPr>
          <p:spPr bwMode="auto">
            <a:xfrm>
              <a:off x="5389934" y="4901598"/>
              <a:ext cx="100624" cy="21623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8" name="Rectangle 106">
              <a:extLst>
                <a:ext uri="{FF2B5EF4-FFF2-40B4-BE49-F238E27FC236}">
                  <a16:creationId xmlns:a16="http://schemas.microsoft.com/office/drawing/2014/main" id="{E3AB9A37-E3A3-4DF2-9EC1-6C5DE88A337F}"/>
                </a:ext>
              </a:extLst>
            </p:cNvPr>
            <p:cNvSpPr>
              <a:spLocks noChangeArrowheads="1"/>
            </p:cNvSpPr>
            <p:nvPr/>
          </p:nvSpPr>
          <p:spPr bwMode="auto">
            <a:xfrm>
              <a:off x="4839780"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9" name="Rectangle 107">
              <a:extLst>
                <a:ext uri="{FF2B5EF4-FFF2-40B4-BE49-F238E27FC236}">
                  <a16:creationId xmlns:a16="http://schemas.microsoft.com/office/drawing/2014/main" id="{85AFE2A0-7876-4094-A4C1-1731A10147A0}"/>
                </a:ext>
              </a:extLst>
            </p:cNvPr>
            <p:cNvSpPr>
              <a:spLocks noChangeArrowheads="1"/>
            </p:cNvSpPr>
            <p:nvPr/>
          </p:nvSpPr>
          <p:spPr bwMode="auto">
            <a:xfrm>
              <a:off x="5022436"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0" name="Rectangle 108">
              <a:extLst>
                <a:ext uri="{FF2B5EF4-FFF2-40B4-BE49-F238E27FC236}">
                  <a16:creationId xmlns:a16="http://schemas.microsoft.com/office/drawing/2014/main" id="{CD9B1495-126E-49A6-AA41-4A3936AF14D2}"/>
                </a:ext>
              </a:extLst>
            </p:cNvPr>
            <p:cNvSpPr>
              <a:spLocks noChangeArrowheads="1"/>
            </p:cNvSpPr>
            <p:nvPr/>
          </p:nvSpPr>
          <p:spPr bwMode="auto">
            <a:xfrm>
              <a:off x="5206185"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1" name="Rectangle 109">
              <a:extLst>
                <a:ext uri="{FF2B5EF4-FFF2-40B4-BE49-F238E27FC236}">
                  <a16:creationId xmlns:a16="http://schemas.microsoft.com/office/drawing/2014/main" id="{5DCD0BBC-051A-41C0-B14E-0229C984DFF7}"/>
                </a:ext>
              </a:extLst>
            </p:cNvPr>
            <p:cNvSpPr>
              <a:spLocks noChangeArrowheads="1"/>
            </p:cNvSpPr>
            <p:nvPr/>
          </p:nvSpPr>
          <p:spPr bwMode="auto">
            <a:xfrm>
              <a:off x="5389934" y="5238061"/>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2" name="Rectangle 110">
              <a:extLst>
                <a:ext uri="{FF2B5EF4-FFF2-40B4-BE49-F238E27FC236}">
                  <a16:creationId xmlns:a16="http://schemas.microsoft.com/office/drawing/2014/main" id="{7969C6C6-39D7-4C42-9CE9-1E9F3D99BE8E}"/>
                </a:ext>
              </a:extLst>
            </p:cNvPr>
            <p:cNvSpPr>
              <a:spLocks noChangeArrowheads="1"/>
            </p:cNvSpPr>
            <p:nvPr/>
          </p:nvSpPr>
          <p:spPr bwMode="auto">
            <a:xfrm>
              <a:off x="4839780"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3" name="Rectangle 111">
              <a:extLst>
                <a:ext uri="{FF2B5EF4-FFF2-40B4-BE49-F238E27FC236}">
                  <a16:creationId xmlns:a16="http://schemas.microsoft.com/office/drawing/2014/main" id="{E210B110-E6A0-40FB-9065-8F7A1926BD3E}"/>
                </a:ext>
              </a:extLst>
            </p:cNvPr>
            <p:cNvSpPr>
              <a:spLocks noChangeArrowheads="1"/>
            </p:cNvSpPr>
            <p:nvPr/>
          </p:nvSpPr>
          <p:spPr bwMode="auto">
            <a:xfrm>
              <a:off x="5022436"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4" name="Rectangle 112">
              <a:extLst>
                <a:ext uri="{FF2B5EF4-FFF2-40B4-BE49-F238E27FC236}">
                  <a16:creationId xmlns:a16="http://schemas.microsoft.com/office/drawing/2014/main" id="{6FE59592-F051-4071-8C86-FF04D23FDBB0}"/>
                </a:ext>
              </a:extLst>
            </p:cNvPr>
            <p:cNvSpPr>
              <a:spLocks noChangeArrowheads="1"/>
            </p:cNvSpPr>
            <p:nvPr/>
          </p:nvSpPr>
          <p:spPr bwMode="auto">
            <a:xfrm>
              <a:off x="5206185"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5" name="Rectangle 113">
              <a:extLst>
                <a:ext uri="{FF2B5EF4-FFF2-40B4-BE49-F238E27FC236}">
                  <a16:creationId xmlns:a16="http://schemas.microsoft.com/office/drawing/2014/main" id="{3A8B4729-98CE-452C-974A-1B8A52CC654B}"/>
                </a:ext>
              </a:extLst>
            </p:cNvPr>
            <p:cNvSpPr>
              <a:spLocks noChangeArrowheads="1"/>
            </p:cNvSpPr>
            <p:nvPr/>
          </p:nvSpPr>
          <p:spPr bwMode="auto">
            <a:xfrm>
              <a:off x="5389934" y="5569678"/>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6" name="Rectangle 114">
              <a:extLst>
                <a:ext uri="{FF2B5EF4-FFF2-40B4-BE49-F238E27FC236}">
                  <a16:creationId xmlns:a16="http://schemas.microsoft.com/office/drawing/2014/main" id="{1832242F-22EC-4391-8A9E-178EF67ED62F}"/>
                </a:ext>
              </a:extLst>
            </p:cNvPr>
            <p:cNvSpPr>
              <a:spLocks noChangeArrowheads="1"/>
            </p:cNvSpPr>
            <p:nvPr/>
          </p:nvSpPr>
          <p:spPr bwMode="auto">
            <a:xfrm>
              <a:off x="4839780"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7" name="Rectangle 115">
              <a:extLst>
                <a:ext uri="{FF2B5EF4-FFF2-40B4-BE49-F238E27FC236}">
                  <a16:creationId xmlns:a16="http://schemas.microsoft.com/office/drawing/2014/main" id="{8F3E61E0-50F3-4C0A-8B56-FF85C19BFFB2}"/>
                </a:ext>
              </a:extLst>
            </p:cNvPr>
            <p:cNvSpPr>
              <a:spLocks noChangeArrowheads="1"/>
            </p:cNvSpPr>
            <p:nvPr/>
          </p:nvSpPr>
          <p:spPr bwMode="auto">
            <a:xfrm>
              <a:off x="5022436"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8" name="Rectangle 116">
              <a:extLst>
                <a:ext uri="{FF2B5EF4-FFF2-40B4-BE49-F238E27FC236}">
                  <a16:creationId xmlns:a16="http://schemas.microsoft.com/office/drawing/2014/main" id="{C738F249-EAC6-4D6E-83C6-F096A7488FF2}"/>
                </a:ext>
              </a:extLst>
            </p:cNvPr>
            <p:cNvSpPr>
              <a:spLocks noChangeArrowheads="1"/>
            </p:cNvSpPr>
            <p:nvPr/>
          </p:nvSpPr>
          <p:spPr bwMode="auto">
            <a:xfrm>
              <a:off x="5206185"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9" name="Rectangle 117">
              <a:extLst>
                <a:ext uri="{FF2B5EF4-FFF2-40B4-BE49-F238E27FC236}">
                  <a16:creationId xmlns:a16="http://schemas.microsoft.com/office/drawing/2014/main" id="{8FE40D37-2E73-48D2-BEE0-F8E2EB5F5BE9}"/>
                </a:ext>
              </a:extLst>
            </p:cNvPr>
            <p:cNvSpPr>
              <a:spLocks noChangeArrowheads="1"/>
            </p:cNvSpPr>
            <p:nvPr/>
          </p:nvSpPr>
          <p:spPr bwMode="auto">
            <a:xfrm>
              <a:off x="5389934" y="5906143"/>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0" name="Rectangle 118">
              <a:extLst>
                <a:ext uri="{FF2B5EF4-FFF2-40B4-BE49-F238E27FC236}">
                  <a16:creationId xmlns:a16="http://schemas.microsoft.com/office/drawing/2014/main" id="{5F6AA730-02E6-438B-9E62-7E2C58C04833}"/>
                </a:ext>
              </a:extLst>
            </p:cNvPr>
            <p:cNvSpPr>
              <a:spLocks noChangeArrowheads="1"/>
            </p:cNvSpPr>
            <p:nvPr/>
          </p:nvSpPr>
          <p:spPr bwMode="auto">
            <a:xfrm>
              <a:off x="4839780"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1" name="Rectangle 119">
              <a:extLst>
                <a:ext uri="{FF2B5EF4-FFF2-40B4-BE49-F238E27FC236}">
                  <a16:creationId xmlns:a16="http://schemas.microsoft.com/office/drawing/2014/main" id="{9FDDD87F-3B42-44DB-B77F-8C1CF9DE619B}"/>
                </a:ext>
              </a:extLst>
            </p:cNvPr>
            <p:cNvSpPr>
              <a:spLocks noChangeArrowheads="1"/>
            </p:cNvSpPr>
            <p:nvPr/>
          </p:nvSpPr>
          <p:spPr bwMode="auto">
            <a:xfrm>
              <a:off x="5022436"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2" name="Rectangle 120">
              <a:extLst>
                <a:ext uri="{FF2B5EF4-FFF2-40B4-BE49-F238E27FC236}">
                  <a16:creationId xmlns:a16="http://schemas.microsoft.com/office/drawing/2014/main" id="{E163FE0F-02FF-4A70-89C8-5B9A353314ED}"/>
                </a:ext>
              </a:extLst>
            </p:cNvPr>
            <p:cNvSpPr>
              <a:spLocks noChangeArrowheads="1"/>
            </p:cNvSpPr>
            <p:nvPr/>
          </p:nvSpPr>
          <p:spPr bwMode="auto">
            <a:xfrm>
              <a:off x="5206185"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3" name="Rectangle 121">
              <a:extLst>
                <a:ext uri="{FF2B5EF4-FFF2-40B4-BE49-F238E27FC236}">
                  <a16:creationId xmlns:a16="http://schemas.microsoft.com/office/drawing/2014/main" id="{FAF70752-B4C2-4F14-9996-C4EF99285DAA}"/>
                </a:ext>
              </a:extLst>
            </p:cNvPr>
            <p:cNvSpPr>
              <a:spLocks noChangeArrowheads="1"/>
            </p:cNvSpPr>
            <p:nvPr/>
          </p:nvSpPr>
          <p:spPr bwMode="auto">
            <a:xfrm>
              <a:off x="5389934" y="6242609"/>
              <a:ext cx="100624" cy="215260"/>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4" name="Rectangle 122">
              <a:extLst>
                <a:ext uri="{FF2B5EF4-FFF2-40B4-BE49-F238E27FC236}">
                  <a16:creationId xmlns:a16="http://schemas.microsoft.com/office/drawing/2014/main" id="{176A49D5-DF71-41BF-BBE5-8C7E7F952EB3}"/>
                </a:ext>
              </a:extLst>
            </p:cNvPr>
            <p:cNvSpPr>
              <a:spLocks noChangeArrowheads="1"/>
            </p:cNvSpPr>
            <p:nvPr/>
          </p:nvSpPr>
          <p:spPr bwMode="auto">
            <a:xfrm>
              <a:off x="4839780"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5" name="Rectangle 123">
              <a:extLst>
                <a:ext uri="{FF2B5EF4-FFF2-40B4-BE49-F238E27FC236}">
                  <a16:creationId xmlns:a16="http://schemas.microsoft.com/office/drawing/2014/main" id="{F06CFA24-A5A3-4706-844A-733C94072D7C}"/>
                </a:ext>
              </a:extLst>
            </p:cNvPr>
            <p:cNvSpPr>
              <a:spLocks noChangeArrowheads="1"/>
            </p:cNvSpPr>
            <p:nvPr/>
          </p:nvSpPr>
          <p:spPr bwMode="auto">
            <a:xfrm>
              <a:off x="5022436"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6" name="Rectangle 124">
              <a:extLst>
                <a:ext uri="{FF2B5EF4-FFF2-40B4-BE49-F238E27FC236}">
                  <a16:creationId xmlns:a16="http://schemas.microsoft.com/office/drawing/2014/main" id="{4A6CDA97-CF55-46A3-89D0-7B6D403065AE}"/>
                </a:ext>
              </a:extLst>
            </p:cNvPr>
            <p:cNvSpPr>
              <a:spLocks noChangeArrowheads="1"/>
            </p:cNvSpPr>
            <p:nvPr/>
          </p:nvSpPr>
          <p:spPr bwMode="auto">
            <a:xfrm>
              <a:off x="5206185"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97" name="Rectangle 125">
              <a:extLst>
                <a:ext uri="{FF2B5EF4-FFF2-40B4-BE49-F238E27FC236}">
                  <a16:creationId xmlns:a16="http://schemas.microsoft.com/office/drawing/2014/main" id="{E90660DD-35CC-4720-8E4A-74E5C4936A8D}"/>
                </a:ext>
              </a:extLst>
            </p:cNvPr>
            <p:cNvSpPr>
              <a:spLocks noChangeArrowheads="1"/>
            </p:cNvSpPr>
            <p:nvPr/>
          </p:nvSpPr>
          <p:spPr bwMode="auto">
            <a:xfrm>
              <a:off x="5389934" y="6579073"/>
              <a:ext cx="100624" cy="210412"/>
            </a:xfrm>
            <a:prstGeom prst="rect">
              <a:avLst/>
            </a:prstGeom>
            <a:solidFill>
              <a:srgbClr val="00A25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98" name="Group 497">
            <a:extLst>
              <a:ext uri="{FF2B5EF4-FFF2-40B4-BE49-F238E27FC236}">
                <a16:creationId xmlns:a16="http://schemas.microsoft.com/office/drawing/2014/main" id="{E87792FD-0639-4586-8DFC-F13495CF8D8E}"/>
              </a:ext>
            </a:extLst>
          </p:cNvPr>
          <p:cNvGrpSpPr/>
          <p:nvPr/>
        </p:nvGrpSpPr>
        <p:grpSpPr>
          <a:xfrm>
            <a:off x="223678" y="2928502"/>
            <a:ext cx="1016318" cy="1240170"/>
            <a:chOff x="7413281" y="5753909"/>
            <a:chExt cx="1016318" cy="1240170"/>
          </a:xfrm>
        </p:grpSpPr>
        <p:sp>
          <p:nvSpPr>
            <p:cNvPr id="499" name="Rectangle 10">
              <a:extLst>
                <a:ext uri="{FF2B5EF4-FFF2-40B4-BE49-F238E27FC236}">
                  <a16:creationId xmlns:a16="http://schemas.microsoft.com/office/drawing/2014/main" id="{6222C838-8ADF-4015-98ED-0147AE2B2809}"/>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0" name="Rectangle 11">
              <a:extLst>
                <a:ext uri="{FF2B5EF4-FFF2-40B4-BE49-F238E27FC236}">
                  <a16:creationId xmlns:a16="http://schemas.microsoft.com/office/drawing/2014/main" id="{A9851DB9-0735-4FF6-B651-A90A20223C29}"/>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1" name="Rectangle 21">
              <a:extLst>
                <a:ext uri="{FF2B5EF4-FFF2-40B4-BE49-F238E27FC236}">
                  <a16:creationId xmlns:a16="http://schemas.microsoft.com/office/drawing/2014/main" id="{601ADF56-8C4D-41A2-ABEB-7A75F5862D4F}"/>
                </a:ext>
              </a:extLst>
            </p:cNvPr>
            <p:cNvSpPr>
              <a:spLocks noChangeArrowheads="1"/>
            </p:cNvSpPr>
            <p:nvPr/>
          </p:nvSpPr>
          <p:spPr bwMode="auto">
            <a:xfrm>
              <a:off x="7912340" y="5881642"/>
              <a:ext cx="31705" cy="34028"/>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2" name="Freeform 22">
              <a:extLst>
                <a:ext uri="{FF2B5EF4-FFF2-40B4-BE49-F238E27FC236}">
                  <a16:creationId xmlns:a16="http://schemas.microsoft.com/office/drawing/2014/main" id="{299F8E1E-3630-463F-938F-1CA0C96921B1}"/>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3" name="Rectangle 26">
              <a:extLst>
                <a:ext uri="{FF2B5EF4-FFF2-40B4-BE49-F238E27FC236}">
                  <a16:creationId xmlns:a16="http://schemas.microsoft.com/office/drawing/2014/main" id="{72D0ACBC-F07D-4C67-82A3-E09EB9F6398C}"/>
                </a:ext>
              </a:extLst>
            </p:cNvPr>
            <p:cNvSpPr>
              <a:spLocks noChangeArrowheads="1"/>
            </p:cNvSpPr>
            <p:nvPr/>
          </p:nvSpPr>
          <p:spPr bwMode="auto">
            <a:xfrm>
              <a:off x="7912339" y="6148627"/>
              <a:ext cx="72804" cy="8454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4" name="Rectangle 27">
              <a:extLst>
                <a:ext uri="{FF2B5EF4-FFF2-40B4-BE49-F238E27FC236}">
                  <a16:creationId xmlns:a16="http://schemas.microsoft.com/office/drawing/2014/main" id="{C84CC1E3-E206-47A2-9FB9-06B823A70A56}"/>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5" name="Freeform 28">
              <a:extLst>
                <a:ext uri="{FF2B5EF4-FFF2-40B4-BE49-F238E27FC236}">
                  <a16:creationId xmlns:a16="http://schemas.microsoft.com/office/drawing/2014/main" id="{E4CCF39F-DB5C-43F2-A41C-F4FFEC23233F}"/>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6" name="Freeform 29">
              <a:extLst>
                <a:ext uri="{FF2B5EF4-FFF2-40B4-BE49-F238E27FC236}">
                  <a16:creationId xmlns:a16="http://schemas.microsoft.com/office/drawing/2014/main" id="{81C50ED8-1996-4F3A-B1F1-C20FB29E5033}"/>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7" name="Rectangle 30">
              <a:extLst>
                <a:ext uri="{FF2B5EF4-FFF2-40B4-BE49-F238E27FC236}">
                  <a16:creationId xmlns:a16="http://schemas.microsoft.com/office/drawing/2014/main" id="{9C4E768C-BC26-497E-AAAE-FC7667450B71}"/>
                </a:ext>
              </a:extLst>
            </p:cNvPr>
            <p:cNvSpPr>
              <a:spLocks noChangeArrowheads="1"/>
            </p:cNvSpPr>
            <p:nvPr/>
          </p:nvSpPr>
          <p:spPr bwMode="auto">
            <a:xfrm>
              <a:off x="8039159"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8" name="Rectangle 31">
              <a:extLst>
                <a:ext uri="{FF2B5EF4-FFF2-40B4-BE49-F238E27FC236}">
                  <a16:creationId xmlns:a16="http://schemas.microsoft.com/office/drawing/2014/main" id="{D10AB4EF-570F-4C18-B5E8-575E4AB9935E}"/>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9" name="Rectangle 32">
              <a:extLst>
                <a:ext uri="{FF2B5EF4-FFF2-40B4-BE49-F238E27FC236}">
                  <a16:creationId xmlns:a16="http://schemas.microsoft.com/office/drawing/2014/main" id="{2979D466-7D88-4F5E-9B42-B383EE328B0C}"/>
                </a:ext>
              </a:extLst>
            </p:cNvPr>
            <p:cNvSpPr>
              <a:spLocks noChangeArrowheads="1"/>
            </p:cNvSpPr>
            <p:nvPr/>
          </p:nvSpPr>
          <p:spPr bwMode="auto">
            <a:xfrm>
              <a:off x="8131338"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0" name="Rectangle 33">
              <a:extLst>
                <a:ext uri="{FF2B5EF4-FFF2-40B4-BE49-F238E27FC236}">
                  <a16:creationId xmlns:a16="http://schemas.microsoft.com/office/drawing/2014/main" id="{BAE43365-3BEF-4168-8BAA-69015740C7E9}"/>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1" name="Rectangle 34">
              <a:extLst>
                <a:ext uri="{FF2B5EF4-FFF2-40B4-BE49-F238E27FC236}">
                  <a16:creationId xmlns:a16="http://schemas.microsoft.com/office/drawing/2014/main" id="{B7887432-D1B4-4B52-B182-A22203877A52}"/>
                </a:ext>
              </a:extLst>
            </p:cNvPr>
            <p:cNvSpPr>
              <a:spLocks noChangeArrowheads="1"/>
            </p:cNvSpPr>
            <p:nvPr/>
          </p:nvSpPr>
          <p:spPr bwMode="auto">
            <a:xfrm>
              <a:off x="8223517" y="6213541"/>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2" name="Rectangle 35">
              <a:extLst>
                <a:ext uri="{FF2B5EF4-FFF2-40B4-BE49-F238E27FC236}">
                  <a16:creationId xmlns:a16="http://schemas.microsoft.com/office/drawing/2014/main" id="{76AD38D1-CA0D-44D2-9440-4AB5BDB8E682}"/>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3" name="Rectangle 36">
              <a:extLst>
                <a:ext uri="{FF2B5EF4-FFF2-40B4-BE49-F238E27FC236}">
                  <a16:creationId xmlns:a16="http://schemas.microsoft.com/office/drawing/2014/main" id="{FB4826EF-4404-4200-A654-0802D283123C}"/>
                </a:ext>
              </a:extLst>
            </p:cNvPr>
            <p:cNvSpPr>
              <a:spLocks noChangeArrowheads="1"/>
            </p:cNvSpPr>
            <p:nvPr/>
          </p:nvSpPr>
          <p:spPr bwMode="auto">
            <a:xfrm>
              <a:off x="8312173" y="6213541"/>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4" name="Rectangle 37">
              <a:extLst>
                <a:ext uri="{FF2B5EF4-FFF2-40B4-BE49-F238E27FC236}">
                  <a16:creationId xmlns:a16="http://schemas.microsoft.com/office/drawing/2014/main" id="{F0F8975F-E78F-4566-A792-996DCB6FC26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5" name="Rectangle 38">
              <a:extLst>
                <a:ext uri="{FF2B5EF4-FFF2-40B4-BE49-F238E27FC236}">
                  <a16:creationId xmlns:a16="http://schemas.microsoft.com/office/drawing/2014/main" id="{003FD4ED-6ABA-4B60-ADFD-6AFCA747885A}"/>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6" name="Rectangle 39">
              <a:extLst>
                <a:ext uri="{FF2B5EF4-FFF2-40B4-BE49-F238E27FC236}">
                  <a16:creationId xmlns:a16="http://schemas.microsoft.com/office/drawing/2014/main" id="{E28436CA-40C6-4DD4-8F5E-400C57C5084A}"/>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7" name="Rectangle 40">
              <a:extLst>
                <a:ext uri="{FF2B5EF4-FFF2-40B4-BE49-F238E27FC236}">
                  <a16:creationId xmlns:a16="http://schemas.microsoft.com/office/drawing/2014/main" id="{2EBEB754-A71C-4D57-906E-8838EEE88CBA}"/>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8" name="Rectangle 41">
              <a:extLst>
                <a:ext uri="{FF2B5EF4-FFF2-40B4-BE49-F238E27FC236}">
                  <a16:creationId xmlns:a16="http://schemas.microsoft.com/office/drawing/2014/main" id="{9D3D596C-5D74-41EA-9F40-11664CEF9BC4}"/>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19" name="Rectangle 42">
              <a:extLst>
                <a:ext uri="{FF2B5EF4-FFF2-40B4-BE49-F238E27FC236}">
                  <a16:creationId xmlns:a16="http://schemas.microsoft.com/office/drawing/2014/main" id="{6D2D5EAC-0983-4B4B-9DD5-5F5B187A5662}"/>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0" name="Rectangle 43">
              <a:extLst>
                <a:ext uri="{FF2B5EF4-FFF2-40B4-BE49-F238E27FC236}">
                  <a16:creationId xmlns:a16="http://schemas.microsoft.com/office/drawing/2014/main" id="{FA332FEC-FF74-4F2F-8ABE-7E3F177E2638}"/>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1" name="Rectangle 44">
              <a:extLst>
                <a:ext uri="{FF2B5EF4-FFF2-40B4-BE49-F238E27FC236}">
                  <a16:creationId xmlns:a16="http://schemas.microsoft.com/office/drawing/2014/main" id="{24A1B72C-6E3C-4127-9EE2-D01BA9EA7757}"/>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2" name="Rectangle 45">
              <a:extLst>
                <a:ext uri="{FF2B5EF4-FFF2-40B4-BE49-F238E27FC236}">
                  <a16:creationId xmlns:a16="http://schemas.microsoft.com/office/drawing/2014/main" id="{05B4E173-3125-40AC-B5E1-1FE614B70BD3}"/>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3" name="Rectangle 46">
              <a:extLst>
                <a:ext uri="{FF2B5EF4-FFF2-40B4-BE49-F238E27FC236}">
                  <a16:creationId xmlns:a16="http://schemas.microsoft.com/office/drawing/2014/main" id="{3A695FA8-1F95-4DC1-8210-2DA062D86EB9}"/>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4" name="Rectangle 47">
              <a:extLst>
                <a:ext uri="{FF2B5EF4-FFF2-40B4-BE49-F238E27FC236}">
                  <a16:creationId xmlns:a16="http://schemas.microsoft.com/office/drawing/2014/main" id="{BEAA7828-4572-425E-A036-CAFE65EE69EC}"/>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5" name="Rectangle 48">
              <a:extLst>
                <a:ext uri="{FF2B5EF4-FFF2-40B4-BE49-F238E27FC236}">
                  <a16:creationId xmlns:a16="http://schemas.microsoft.com/office/drawing/2014/main" id="{7D492CC6-8F9E-41D4-958A-F21CB63A844A}"/>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6" name="Rectangle 49">
              <a:extLst>
                <a:ext uri="{FF2B5EF4-FFF2-40B4-BE49-F238E27FC236}">
                  <a16:creationId xmlns:a16="http://schemas.microsoft.com/office/drawing/2014/main" id="{C7D93595-9A37-475C-BD25-8E4FE484F70A}"/>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7" name="Rectangle 50">
              <a:extLst>
                <a:ext uri="{FF2B5EF4-FFF2-40B4-BE49-F238E27FC236}">
                  <a16:creationId xmlns:a16="http://schemas.microsoft.com/office/drawing/2014/main" id="{CE5528B0-7297-413D-A8FE-D44087E664F1}"/>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8" name="Rectangle 51">
              <a:extLst>
                <a:ext uri="{FF2B5EF4-FFF2-40B4-BE49-F238E27FC236}">
                  <a16:creationId xmlns:a16="http://schemas.microsoft.com/office/drawing/2014/main" id="{08188FA2-DFFF-463B-9221-AD39C6B5E8F5}"/>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9" name="Rectangle 52">
              <a:extLst>
                <a:ext uri="{FF2B5EF4-FFF2-40B4-BE49-F238E27FC236}">
                  <a16:creationId xmlns:a16="http://schemas.microsoft.com/office/drawing/2014/main" id="{148B8366-C8FC-462F-9BA1-970B3AD9B871}"/>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0" name="Rectangle 53">
              <a:extLst>
                <a:ext uri="{FF2B5EF4-FFF2-40B4-BE49-F238E27FC236}">
                  <a16:creationId xmlns:a16="http://schemas.microsoft.com/office/drawing/2014/main" id="{C7CC686C-EBA9-4FCF-9911-69329CF1C013}"/>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1" name="Rectangle 54">
              <a:extLst>
                <a:ext uri="{FF2B5EF4-FFF2-40B4-BE49-F238E27FC236}">
                  <a16:creationId xmlns:a16="http://schemas.microsoft.com/office/drawing/2014/main" id="{46B9C8F9-2F63-4F04-BF38-B2FC5189DC08}"/>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2" name="Rectangle 55">
              <a:extLst>
                <a:ext uri="{FF2B5EF4-FFF2-40B4-BE49-F238E27FC236}">
                  <a16:creationId xmlns:a16="http://schemas.microsoft.com/office/drawing/2014/main" id="{BB99F2C5-F3F3-4089-9970-A407C482AAEC}"/>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3" name="Rectangle 56">
              <a:extLst>
                <a:ext uri="{FF2B5EF4-FFF2-40B4-BE49-F238E27FC236}">
                  <a16:creationId xmlns:a16="http://schemas.microsoft.com/office/drawing/2014/main" id="{DF32F5C6-9183-436F-83E7-D75B42379A65}"/>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4" name="Rectangle 57">
              <a:extLst>
                <a:ext uri="{FF2B5EF4-FFF2-40B4-BE49-F238E27FC236}">
                  <a16:creationId xmlns:a16="http://schemas.microsoft.com/office/drawing/2014/main" id="{8E53424E-4307-4D02-9776-D0E53B435107}"/>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5" name="Rectangle 58">
              <a:extLst>
                <a:ext uri="{FF2B5EF4-FFF2-40B4-BE49-F238E27FC236}">
                  <a16:creationId xmlns:a16="http://schemas.microsoft.com/office/drawing/2014/main" id="{9023A2F9-34EA-44E3-8BE1-C44723D2A9FC}"/>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6" name="Rectangle 59">
              <a:extLst>
                <a:ext uri="{FF2B5EF4-FFF2-40B4-BE49-F238E27FC236}">
                  <a16:creationId xmlns:a16="http://schemas.microsoft.com/office/drawing/2014/main" id="{25766F0F-C60A-4E46-889B-B3B53BAC95C3}"/>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7" name="Rectangle 60">
              <a:extLst>
                <a:ext uri="{FF2B5EF4-FFF2-40B4-BE49-F238E27FC236}">
                  <a16:creationId xmlns:a16="http://schemas.microsoft.com/office/drawing/2014/main" id="{5FAB9B2C-C033-411B-AA6E-0F7D405C3897}"/>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8" name="Rectangle 61">
              <a:extLst>
                <a:ext uri="{FF2B5EF4-FFF2-40B4-BE49-F238E27FC236}">
                  <a16:creationId xmlns:a16="http://schemas.microsoft.com/office/drawing/2014/main" id="{40D420F2-0CFF-429F-83FD-9A48C8A03B6B}"/>
                </a:ext>
              </a:extLst>
            </p:cNvPr>
            <p:cNvSpPr>
              <a:spLocks noChangeArrowheads="1"/>
            </p:cNvSpPr>
            <p:nvPr/>
          </p:nvSpPr>
          <p:spPr bwMode="auto">
            <a:xfrm>
              <a:off x="7918211" y="6125593"/>
              <a:ext cx="511388" cy="2565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9" name="Rectangle 62">
              <a:extLst>
                <a:ext uri="{FF2B5EF4-FFF2-40B4-BE49-F238E27FC236}">
                  <a16:creationId xmlns:a16="http://schemas.microsoft.com/office/drawing/2014/main" id="{574C0A7E-E60F-46C0-865D-640CF99E2ED0}"/>
                </a:ext>
              </a:extLst>
            </p:cNvPr>
            <p:cNvSpPr>
              <a:spLocks noChangeArrowheads="1"/>
            </p:cNvSpPr>
            <p:nvPr/>
          </p:nvSpPr>
          <p:spPr bwMode="auto">
            <a:xfrm>
              <a:off x="7918211" y="6111459"/>
              <a:ext cx="511388" cy="25652"/>
            </a:xfrm>
            <a:prstGeom prst="rect">
              <a:avLst/>
            </a:prstGeom>
            <a:solidFill>
              <a:srgbClr val="3C1A56"/>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0" name="Freeform 63">
              <a:extLst>
                <a:ext uri="{FF2B5EF4-FFF2-40B4-BE49-F238E27FC236}">
                  <a16:creationId xmlns:a16="http://schemas.microsoft.com/office/drawing/2014/main" id="{1DB8C012-CAD5-4310-8A96-820A56F628DC}"/>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1" name="Freeform 64">
              <a:extLst>
                <a:ext uri="{FF2B5EF4-FFF2-40B4-BE49-F238E27FC236}">
                  <a16:creationId xmlns:a16="http://schemas.microsoft.com/office/drawing/2014/main" id="{7891659E-F20E-45BE-92BD-C4C8400272C8}"/>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2" name="Freeform 65">
              <a:extLst>
                <a:ext uri="{FF2B5EF4-FFF2-40B4-BE49-F238E27FC236}">
                  <a16:creationId xmlns:a16="http://schemas.microsoft.com/office/drawing/2014/main" id="{2D0417AD-E3ED-4C5C-AF60-CD8E38618E94}"/>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3" name="Freeform 66">
              <a:extLst>
                <a:ext uri="{FF2B5EF4-FFF2-40B4-BE49-F238E27FC236}">
                  <a16:creationId xmlns:a16="http://schemas.microsoft.com/office/drawing/2014/main" id="{8A1EEDF5-DBDC-4D74-BE2B-D31D7DFE8F31}"/>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4" name="Freeform 67">
              <a:extLst>
                <a:ext uri="{FF2B5EF4-FFF2-40B4-BE49-F238E27FC236}">
                  <a16:creationId xmlns:a16="http://schemas.microsoft.com/office/drawing/2014/main" id="{CB227D32-6F9F-4575-AE28-B3F4244AADDC}"/>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5" name="Freeform 68">
              <a:extLst>
                <a:ext uri="{FF2B5EF4-FFF2-40B4-BE49-F238E27FC236}">
                  <a16:creationId xmlns:a16="http://schemas.microsoft.com/office/drawing/2014/main" id="{3630C0D3-5B39-47BD-B1FB-37B3CABFFEA3}"/>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6" name="Freeform 69">
              <a:extLst>
                <a:ext uri="{FF2B5EF4-FFF2-40B4-BE49-F238E27FC236}">
                  <a16:creationId xmlns:a16="http://schemas.microsoft.com/office/drawing/2014/main" id="{67308AB5-135F-411A-8938-AA6CF1F84119}"/>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7" name="Freeform 70">
              <a:extLst>
                <a:ext uri="{FF2B5EF4-FFF2-40B4-BE49-F238E27FC236}">
                  <a16:creationId xmlns:a16="http://schemas.microsoft.com/office/drawing/2014/main" id="{D43C2C34-2866-4DA8-B4B3-9106DF852662}"/>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8" name="Rectangle 71">
              <a:extLst>
                <a:ext uri="{FF2B5EF4-FFF2-40B4-BE49-F238E27FC236}">
                  <a16:creationId xmlns:a16="http://schemas.microsoft.com/office/drawing/2014/main" id="{B4215D01-D908-4612-934B-10E697E5966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9" name="Rectangle 72">
              <a:extLst>
                <a:ext uri="{FF2B5EF4-FFF2-40B4-BE49-F238E27FC236}">
                  <a16:creationId xmlns:a16="http://schemas.microsoft.com/office/drawing/2014/main" id="{6978AE84-A52F-4FDC-B84E-B4D81C6CF037}"/>
                </a:ext>
              </a:extLst>
            </p:cNvPr>
            <p:cNvSpPr>
              <a:spLocks noChangeArrowheads="1"/>
            </p:cNvSpPr>
            <p:nvPr/>
          </p:nvSpPr>
          <p:spPr bwMode="auto">
            <a:xfrm>
              <a:off x="8039159"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0" name="Rectangle 73">
              <a:extLst>
                <a:ext uri="{FF2B5EF4-FFF2-40B4-BE49-F238E27FC236}">
                  <a16:creationId xmlns:a16="http://schemas.microsoft.com/office/drawing/2014/main" id="{07A61E6C-41D5-419B-ACB6-BEFB9907A26D}"/>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1" name="Rectangle 74">
              <a:extLst>
                <a:ext uri="{FF2B5EF4-FFF2-40B4-BE49-F238E27FC236}">
                  <a16:creationId xmlns:a16="http://schemas.microsoft.com/office/drawing/2014/main" id="{BA814CD2-FD72-4A6A-9E14-E71395270F1F}"/>
                </a:ext>
              </a:extLst>
            </p:cNvPr>
            <p:cNvSpPr>
              <a:spLocks noChangeArrowheads="1"/>
            </p:cNvSpPr>
            <p:nvPr/>
          </p:nvSpPr>
          <p:spPr bwMode="auto">
            <a:xfrm>
              <a:off x="8131338"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2" name="Rectangle 75">
              <a:extLst>
                <a:ext uri="{FF2B5EF4-FFF2-40B4-BE49-F238E27FC236}">
                  <a16:creationId xmlns:a16="http://schemas.microsoft.com/office/drawing/2014/main" id="{AE669FD5-9ED6-468C-95E9-4F1CBA5CDA92}"/>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3" name="Rectangle 76">
              <a:extLst>
                <a:ext uri="{FF2B5EF4-FFF2-40B4-BE49-F238E27FC236}">
                  <a16:creationId xmlns:a16="http://schemas.microsoft.com/office/drawing/2014/main" id="{6B8F569F-56D2-4A60-B186-B54EFFFD4812}"/>
                </a:ext>
              </a:extLst>
            </p:cNvPr>
            <p:cNvSpPr>
              <a:spLocks noChangeArrowheads="1"/>
            </p:cNvSpPr>
            <p:nvPr/>
          </p:nvSpPr>
          <p:spPr bwMode="auto">
            <a:xfrm>
              <a:off x="8223517" y="6392578"/>
              <a:ext cx="47557"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4" name="Rectangle 77">
              <a:extLst>
                <a:ext uri="{FF2B5EF4-FFF2-40B4-BE49-F238E27FC236}">
                  <a16:creationId xmlns:a16="http://schemas.microsoft.com/office/drawing/2014/main" id="{B7B9E01B-C321-44EF-B2E8-9A1E9EB7AEDE}"/>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5" name="Rectangle 78">
              <a:extLst>
                <a:ext uri="{FF2B5EF4-FFF2-40B4-BE49-F238E27FC236}">
                  <a16:creationId xmlns:a16="http://schemas.microsoft.com/office/drawing/2014/main" id="{516CFFF7-AF5C-4D4F-A591-3DD29960A7DC}"/>
                </a:ext>
              </a:extLst>
            </p:cNvPr>
            <p:cNvSpPr>
              <a:spLocks noChangeArrowheads="1"/>
            </p:cNvSpPr>
            <p:nvPr/>
          </p:nvSpPr>
          <p:spPr bwMode="auto">
            <a:xfrm>
              <a:off x="8312173" y="6392578"/>
              <a:ext cx="51080" cy="113599"/>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6" name="Rectangle 79">
              <a:extLst>
                <a:ext uri="{FF2B5EF4-FFF2-40B4-BE49-F238E27FC236}">
                  <a16:creationId xmlns:a16="http://schemas.microsoft.com/office/drawing/2014/main" id="{BBA39F6B-0E3B-43A6-97B5-10E805FD4E16}"/>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7" name="Rectangle 80">
              <a:extLst>
                <a:ext uri="{FF2B5EF4-FFF2-40B4-BE49-F238E27FC236}">
                  <a16:creationId xmlns:a16="http://schemas.microsoft.com/office/drawing/2014/main" id="{1033DCC5-F1FF-4967-BEC0-629BCBA20B5C}"/>
                </a:ext>
              </a:extLst>
            </p:cNvPr>
            <p:cNvSpPr>
              <a:spLocks noChangeArrowheads="1"/>
            </p:cNvSpPr>
            <p:nvPr/>
          </p:nvSpPr>
          <p:spPr bwMode="auto">
            <a:xfrm>
              <a:off x="8039159"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8" name="Rectangle 81">
              <a:extLst>
                <a:ext uri="{FF2B5EF4-FFF2-40B4-BE49-F238E27FC236}">
                  <a16:creationId xmlns:a16="http://schemas.microsoft.com/office/drawing/2014/main" id="{A596187C-75F0-4279-80C4-A2F0E4338BDB}"/>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9" name="Rectangle 82">
              <a:extLst>
                <a:ext uri="{FF2B5EF4-FFF2-40B4-BE49-F238E27FC236}">
                  <a16:creationId xmlns:a16="http://schemas.microsoft.com/office/drawing/2014/main" id="{E34187B6-B787-43C1-A8DA-E8F2A9BDD5F0}"/>
                </a:ext>
              </a:extLst>
            </p:cNvPr>
            <p:cNvSpPr>
              <a:spLocks noChangeArrowheads="1"/>
            </p:cNvSpPr>
            <p:nvPr/>
          </p:nvSpPr>
          <p:spPr bwMode="auto">
            <a:xfrm>
              <a:off x="8131338"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0" name="Rectangle 83">
              <a:extLst>
                <a:ext uri="{FF2B5EF4-FFF2-40B4-BE49-F238E27FC236}">
                  <a16:creationId xmlns:a16="http://schemas.microsoft.com/office/drawing/2014/main" id="{7C410125-6791-4AEB-B2CD-8C6D546C2053}"/>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1" name="Rectangle 84">
              <a:extLst>
                <a:ext uri="{FF2B5EF4-FFF2-40B4-BE49-F238E27FC236}">
                  <a16:creationId xmlns:a16="http://schemas.microsoft.com/office/drawing/2014/main" id="{C69542E4-7AD2-4E43-911E-B3B02BA6FC87}"/>
                </a:ext>
              </a:extLst>
            </p:cNvPr>
            <p:cNvSpPr>
              <a:spLocks noChangeArrowheads="1"/>
            </p:cNvSpPr>
            <p:nvPr/>
          </p:nvSpPr>
          <p:spPr bwMode="auto">
            <a:xfrm>
              <a:off x="8223517" y="6571091"/>
              <a:ext cx="47557"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2" name="Rectangle 85">
              <a:extLst>
                <a:ext uri="{FF2B5EF4-FFF2-40B4-BE49-F238E27FC236}">
                  <a16:creationId xmlns:a16="http://schemas.microsoft.com/office/drawing/2014/main" id="{B8BBC9DB-F5B2-4EC3-A8EB-2F8139CC14F5}"/>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3" name="Rectangle 86">
              <a:extLst>
                <a:ext uri="{FF2B5EF4-FFF2-40B4-BE49-F238E27FC236}">
                  <a16:creationId xmlns:a16="http://schemas.microsoft.com/office/drawing/2014/main" id="{2652170F-4A6E-4218-A0B9-E10D6C48650B}"/>
                </a:ext>
              </a:extLst>
            </p:cNvPr>
            <p:cNvSpPr>
              <a:spLocks noChangeArrowheads="1"/>
            </p:cNvSpPr>
            <p:nvPr/>
          </p:nvSpPr>
          <p:spPr bwMode="auto">
            <a:xfrm>
              <a:off x="8312173" y="6571091"/>
              <a:ext cx="51080" cy="110982"/>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4" name="Rectangle 87">
              <a:extLst>
                <a:ext uri="{FF2B5EF4-FFF2-40B4-BE49-F238E27FC236}">
                  <a16:creationId xmlns:a16="http://schemas.microsoft.com/office/drawing/2014/main" id="{5C8526D7-8149-4B36-87CD-68EB3366A825}"/>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5" name="Rectangle 88">
              <a:extLst>
                <a:ext uri="{FF2B5EF4-FFF2-40B4-BE49-F238E27FC236}">
                  <a16:creationId xmlns:a16="http://schemas.microsoft.com/office/drawing/2014/main" id="{DFDA5358-7EAB-4915-9E22-8019EE980BD5}"/>
                </a:ext>
              </a:extLst>
            </p:cNvPr>
            <p:cNvSpPr>
              <a:spLocks noChangeArrowheads="1"/>
            </p:cNvSpPr>
            <p:nvPr/>
          </p:nvSpPr>
          <p:spPr bwMode="auto">
            <a:xfrm>
              <a:off x="8039159"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6" name="Rectangle 89">
              <a:extLst>
                <a:ext uri="{FF2B5EF4-FFF2-40B4-BE49-F238E27FC236}">
                  <a16:creationId xmlns:a16="http://schemas.microsoft.com/office/drawing/2014/main" id="{B28AD67C-0E88-43B0-856E-9D9EFCDE5410}"/>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7" name="Rectangle 90">
              <a:extLst>
                <a:ext uri="{FF2B5EF4-FFF2-40B4-BE49-F238E27FC236}">
                  <a16:creationId xmlns:a16="http://schemas.microsoft.com/office/drawing/2014/main" id="{F3CA0634-4C4C-4E6E-A4B1-B26B2893005F}"/>
                </a:ext>
              </a:extLst>
            </p:cNvPr>
            <p:cNvSpPr>
              <a:spLocks noChangeArrowheads="1"/>
            </p:cNvSpPr>
            <p:nvPr/>
          </p:nvSpPr>
          <p:spPr bwMode="auto">
            <a:xfrm>
              <a:off x="8131338"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8" name="Rectangle 91">
              <a:extLst>
                <a:ext uri="{FF2B5EF4-FFF2-40B4-BE49-F238E27FC236}">
                  <a16:creationId xmlns:a16="http://schemas.microsoft.com/office/drawing/2014/main" id="{E79BD018-1580-4ADB-B1BE-32C20295B591}"/>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9" name="Rectangle 92">
              <a:extLst>
                <a:ext uri="{FF2B5EF4-FFF2-40B4-BE49-F238E27FC236}">
                  <a16:creationId xmlns:a16="http://schemas.microsoft.com/office/drawing/2014/main" id="{5B976F4E-B716-4B42-9E74-2C1E7C0257A2}"/>
                </a:ext>
              </a:extLst>
            </p:cNvPr>
            <p:cNvSpPr>
              <a:spLocks noChangeArrowheads="1"/>
            </p:cNvSpPr>
            <p:nvPr/>
          </p:nvSpPr>
          <p:spPr bwMode="auto">
            <a:xfrm>
              <a:off x="8223517" y="6747510"/>
              <a:ext cx="47557"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0" name="Rectangle 93">
              <a:extLst>
                <a:ext uri="{FF2B5EF4-FFF2-40B4-BE49-F238E27FC236}">
                  <a16:creationId xmlns:a16="http://schemas.microsoft.com/office/drawing/2014/main" id="{17AC277D-06E8-4666-9414-E60213191737}"/>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1" name="Rectangle 94">
              <a:extLst>
                <a:ext uri="{FF2B5EF4-FFF2-40B4-BE49-F238E27FC236}">
                  <a16:creationId xmlns:a16="http://schemas.microsoft.com/office/drawing/2014/main" id="{AB4CDC02-CBE6-4F22-A13D-3B63CEA08141}"/>
                </a:ext>
              </a:extLst>
            </p:cNvPr>
            <p:cNvSpPr>
              <a:spLocks noChangeArrowheads="1"/>
            </p:cNvSpPr>
            <p:nvPr/>
          </p:nvSpPr>
          <p:spPr bwMode="auto">
            <a:xfrm>
              <a:off x="8312173" y="6747510"/>
              <a:ext cx="51080" cy="113076"/>
            </a:xfrm>
            <a:prstGeom prst="rect">
              <a:avLst/>
            </a:prstGeom>
            <a:solidFill>
              <a:srgbClr val="7030A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2" name="Rectangle 95">
              <a:extLst>
                <a:ext uri="{FF2B5EF4-FFF2-40B4-BE49-F238E27FC236}">
                  <a16:creationId xmlns:a16="http://schemas.microsoft.com/office/drawing/2014/main" id="{62946A27-95B8-4175-945D-8970FD27E140}"/>
                </a:ext>
              </a:extLst>
            </p:cNvPr>
            <p:cNvSpPr>
              <a:spLocks noChangeArrowheads="1"/>
            </p:cNvSpPr>
            <p:nvPr/>
          </p:nvSpPr>
          <p:spPr bwMode="auto">
            <a:xfrm>
              <a:off x="7493130" y="5793695"/>
              <a:ext cx="473225" cy="1200384"/>
            </a:xfrm>
            <a:prstGeom prst="rect">
              <a:avLst/>
            </a:prstGeom>
            <a:solidFill>
              <a:srgbClr val="E27C00"/>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3" name="Rectangle 96">
              <a:extLst>
                <a:ext uri="{FF2B5EF4-FFF2-40B4-BE49-F238E27FC236}">
                  <a16:creationId xmlns:a16="http://schemas.microsoft.com/office/drawing/2014/main" id="{EE9154C3-0557-479E-AC37-758FAF02A7FD}"/>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4" name="Freeform 97">
              <a:extLst>
                <a:ext uri="{FF2B5EF4-FFF2-40B4-BE49-F238E27FC236}">
                  <a16:creationId xmlns:a16="http://schemas.microsoft.com/office/drawing/2014/main" id="{FBAA8F3F-43F9-44CE-85EA-8693EFCBBA1C}"/>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BCF2"/>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5" name="Freeform 98">
              <a:extLst>
                <a:ext uri="{FF2B5EF4-FFF2-40B4-BE49-F238E27FC236}">
                  <a16:creationId xmlns:a16="http://schemas.microsoft.com/office/drawing/2014/main" id="{4DE42A66-D7AB-49E4-A1FE-11E6DEC6C823}"/>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6" name="Rectangle 99">
              <a:extLst>
                <a:ext uri="{FF2B5EF4-FFF2-40B4-BE49-F238E27FC236}">
                  <a16:creationId xmlns:a16="http://schemas.microsoft.com/office/drawing/2014/main" id="{EB617F93-9365-4857-AE5E-F64FB48807D7}"/>
                </a:ext>
              </a:extLst>
            </p:cNvPr>
            <p:cNvSpPr>
              <a:spLocks noChangeArrowheads="1"/>
            </p:cNvSpPr>
            <p:nvPr/>
          </p:nvSpPr>
          <p:spPr bwMode="auto">
            <a:xfrm>
              <a:off x="7426197" y="5790554"/>
              <a:ext cx="66932" cy="1203525"/>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7" name="Rectangle 100">
              <a:extLst>
                <a:ext uri="{FF2B5EF4-FFF2-40B4-BE49-F238E27FC236}">
                  <a16:creationId xmlns:a16="http://schemas.microsoft.com/office/drawing/2014/main" id="{0C08EB83-F6CD-4EC5-B644-B32A695A283C}"/>
                </a:ext>
              </a:extLst>
            </p:cNvPr>
            <p:cNvSpPr>
              <a:spLocks noChangeArrowheads="1"/>
            </p:cNvSpPr>
            <p:nvPr/>
          </p:nvSpPr>
          <p:spPr bwMode="auto">
            <a:xfrm>
              <a:off x="7413281" y="5768043"/>
              <a:ext cx="571862" cy="25652"/>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8" name="Rectangle 101">
              <a:extLst>
                <a:ext uri="{FF2B5EF4-FFF2-40B4-BE49-F238E27FC236}">
                  <a16:creationId xmlns:a16="http://schemas.microsoft.com/office/drawing/2014/main" id="{54544D9B-7AF1-4E0D-88FF-DD71AE499B1A}"/>
                </a:ext>
              </a:extLst>
            </p:cNvPr>
            <p:cNvSpPr>
              <a:spLocks noChangeArrowheads="1"/>
            </p:cNvSpPr>
            <p:nvPr/>
          </p:nvSpPr>
          <p:spPr bwMode="auto">
            <a:xfrm>
              <a:off x="7413281" y="5753909"/>
              <a:ext cx="571862" cy="25652"/>
            </a:xfrm>
            <a:prstGeom prst="rect">
              <a:avLst/>
            </a:prstGeom>
            <a:solidFill>
              <a:srgbClr val="00BCF2"/>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9" name="Rectangle 102">
              <a:extLst>
                <a:ext uri="{FF2B5EF4-FFF2-40B4-BE49-F238E27FC236}">
                  <a16:creationId xmlns:a16="http://schemas.microsoft.com/office/drawing/2014/main" id="{7843DF79-32C0-4B69-80D9-16AA696B9D54}"/>
                </a:ext>
              </a:extLst>
            </p:cNvPr>
            <p:cNvSpPr>
              <a:spLocks noChangeArrowheads="1"/>
            </p:cNvSpPr>
            <p:nvPr/>
          </p:nvSpPr>
          <p:spPr bwMode="auto">
            <a:xfrm>
              <a:off x="7562998" y="5864368"/>
              <a:ext cx="54016" cy="116741"/>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0" name="Rectangle 103">
              <a:extLst>
                <a:ext uri="{FF2B5EF4-FFF2-40B4-BE49-F238E27FC236}">
                  <a16:creationId xmlns:a16="http://schemas.microsoft.com/office/drawing/2014/main" id="{1EBE8B54-F483-47C6-9C2B-3B9A8256F5C6}"/>
                </a:ext>
              </a:extLst>
            </p:cNvPr>
            <p:cNvSpPr>
              <a:spLocks noChangeArrowheads="1"/>
            </p:cNvSpPr>
            <p:nvPr/>
          </p:nvSpPr>
          <p:spPr bwMode="auto">
            <a:xfrm>
              <a:off x="7661049" y="5864368"/>
              <a:ext cx="54016" cy="116741"/>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1" name="Rectangle 104">
              <a:extLst>
                <a:ext uri="{FF2B5EF4-FFF2-40B4-BE49-F238E27FC236}">
                  <a16:creationId xmlns:a16="http://schemas.microsoft.com/office/drawing/2014/main" id="{F72D80A4-0BFE-4B53-AA38-1024064642BE}"/>
                </a:ext>
              </a:extLst>
            </p:cNvPr>
            <p:cNvSpPr>
              <a:spLocks noChangeArrowheads="1"/>
            </p:cNvSpPr>
            <p:nvPr/>
          </p:nvSpPr>
          <p:spPr bwMode="auto">
            <a:xfrm>
              <a:off x="7759686" y="5864368"/>
              <a:ext cx="54016" cy="116741"/>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2" name="Rectangle 105">
              <a:extLst>
                <a:ext uri="{FF2B5EF4-FFF2-40B4-BE49-F238E27FC236}">
                  <a16:creationId xmlns:a16="http://schemas.microsoft.com/office/drawing/2014/main" id="{92D48A46-4D5F-4030-A69D-F1C4460406C1}"/>
                </a:ext>
              </a:extLst>
            </p:cNvPr>
            <p:cNvSpPr>
              <a:spLocks noChangeArrowheads="1"/>
            </p:cNvSpPr>
            <p:nvPr/>
          </p:nvSpPr>
          <p:spPr bwMode="auto">
            <a:xfrm>
              <a:off x="7858324" y="5864368"/>
              <a:ext cx="54016" cy="116741"/>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3" name="Rectangle 106">
              <a:extLst>
                <a:ext uri="{FF2B5EF4-FFF2-40B4-BE49-F238E27FC236}">
                  <a16:creationId xmlns:a16="http://schemas.microsoft.com/office/drawing/2014/main" id="{02EED73D-43D4-4266-88ED-ADB3C3420E3C}"/>
                </a:ext>
              </a:extLst>
            </p:cNvPr>
            <p:cNvSpPr>
              <a:spLocks noChangeArrowheads="1"/>
            </p:cNvSpPr>
            <p:nvPr/>
          </p:nvSpPr>
          <p:spPr bwMode="auto">
            <a:xfrm>
              <a:off x="7562998" y="6046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4" name="Rectangle 107">
              <a:extLst>
                <a:ext uri="{FF2B5EF4-FFF2-40B4-BE49-F238E27FC236}">
                  <a16:creationId xmlns:a16="http://schemas.microsoft.com/office/drawing/2014/main" id="{9A8F2513-895E-4C3F-A407-9ACFDEA20924}"/>
                </a:ext>
              </a:extLst>
            </p:cNvPr>
            <p:cNvSpPr>
              <a:spLocks noChangeArrowheads="1"/>
            </p:cNvSpPr>
            <p:nvPr/>
          </p:nvSpPr>
          <p:spPr bwMode="auto">
            <a:xfrm>
              <a:off x="7661049" y="6046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5" name="Rectangle 108">
              <a:extLst>
                <a:ext uri="{FF2B5EF4-FFF2-40B4-BE49-F238E27FC236}">
                  <a16:creationId xmlns:a16="http://schemas.microsoft.com/office/drawing/2014/main" id="{80108788-DA9A-4F23-9863-9737650AFDC5}"/>
                </a:ext>
              </a:extLst>
            </p:cNvPr>
            <p:cNvSpPr>
              <a:spLocks noChangeArrowheads="1"/>
            </p:cNvSpPr>
            <p:nvPr/>
          </p:nvSpPr>
          <p:spPr bwMode="auto">
            <a:xfrm>
              <a:off x="7759686" y="6046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6" name="Rectangle 109">
              <a:extLst>
                <a:ext uri="{FF2B5EF4-FFF2-40B4-BE49-F238E27FC236}">
                  <a16:creationId xmlns:a16="http://schemas.microsoft.com/office/drawing/2014/main" id="{48D0BE39-421B-4392-BBC2-452DC1663377}"/>
                </a:ext>
              </a:extLst>
            </p:cNvPr>
            <p:cNvSpPr>
              <a:spLocks noChangeArrowheads="1"/>
            </p:cNvSpPr>
            <p:nvPr/>
          </p:nvSpPr>
          <p:spPr bwMode="auto">
            <a:xfrm>
              <a:off x="7858324" y="6046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7" name="Rectangle 110">
              <a:extLst>
                <a:ext uri="{FF2B5EF4-FFF2-40B4-BE49-F238E27FC236}">
                  <a16:creationId xmlns:a16="http://schemas.microsoft.com/office/drawing/2014/main" id="{EA2E2FD8-E36B-46E7-9D6F-0CBC4D2AFACE}"/>
                </a:ext>
              </a:extLst>
            </p:cNvPr>
            <p:cNvSpPr>
              <a:spLocks noChangeArrowheads="1"/>
            </p:cNvSpPr>
            <p:nvPr/>
          </p:nvSpPr>
          <p:spPr bwMode="auto">
            <a:xfrm>
              <a:off x="7562998" y="6225058"/>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8" name="Rectangle 111">
              <a:extLst>
                <a:ext uri="{FF2B5EF4-FFF2-40B4-BE49-F238E27FC236}">
                  <a16:creationId xmlns:a16="http://schemas.microsoft.com/office/drawing/2014/main" id="{5A372625-DA7B-4884-AD12-F11C37202E7F}"/>
                </a:ext>
              </a:extLst>
            </p:cNvPr>
            <p:cNvSpPr>
              <a:spLocks noChangeArrowheads="1"/>
            </p:cNvSpPr>
            <p:nvPr/>
          </p:nvSpPr>
          <p:spPr bwMode="auto">
            <a:xfrm>
              <a:off x="7661049" y="6225058"/>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9" name="Rectangle 112">
              <a:extLst>
                <a:ext uri="{FF2B5EF4-FFF2-40B4-BE49-F238E27FC236}">
                  <a16:creationId xmlns:a16="http://schemas.microsoft.com/office/drawing/2014/main" id="{D5A40A62-98CC-46DE-BE93-2D4730865A47}"/>
                </a:ext>
              </a:extLst>
            </p:cNvPr>
            <p:cNvSpPr>
              <a:spLocks noChangeArrowheads="1"/>
            </p:cNvSpPr>
            <p:nvPr/>
          </p:nvSpPr>
          <p:spPr bwMode="auto">
            <a:xfrm>
              <a:off x="7759686" y="6225058"/>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0" name="Rectangle 113">
              <a:extLst>
                <a:ext uri="{FF2B5EF4-FFF2-40B4-BE49-F238E27FC236}">
                  <a16:creationId xmlns:a16="http://schemas.microsoft.com/office/drawing/2014/main" id="{907A7DB2-4D66-40A9-948E-58BF06E9710B}"/>
                </a:ext>
              </a:extLst>
            </p:cNvPr>
            <p:cNvSpPr>
              <a:spLocks noChangeArrowheads="1"/>
            </p:cNvSpPr>
            <p:nvPr/>
          </p:nvSpPr>
          <p:spPr bwMode="auto">
            <a:xfrm>
              <a:off x="7858324" y="6225058"/>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1" name="Rectangle 114">
              <a:extLst>
                <a:ext uri="{FF2B5EF4-FFF2-40B4-BE49-F238E27FC236}">
                  <a16:creationId xmlns:a16="http://schemas.microsoft.com/office/drawing/2014/main" id="{D8D4C06B-92EF-41A4-95E6-957131652599}"/>
                </a:ext>
              </a:extLst>
            </p:cNvPr>
            <p:cNvSpPr>
              <a:spLocks noChangeArrowheads="1"/>
            </p:cNvSpPr>
            <p:nvPr/>
          </p:nvSpPr>
          <p:spPr bwMode="auto">
            <a:xfrm>
              <a:off x="7562998" y="6406713"/>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2" name="Rectangle 115">
              <a:extLst>
                <a:ext uri="{FF2B5EF4-FFF2-40B4-BE49-F238E27FC236}">
                  <a16:creationId xmlns:a16="http://schemas.microsoft.com/office/drawing/2014/main" id="{61EB84C5-864E-4468-A3A1-61FF377A0543}"/>
                </a:ext>
              </a:extLst>
            </p:cNvPr>
            <p:cNvSpPr>
              <a:spLocks noChangeArrowheads="1"/>
            </p:cNvSpPr>
            <p:nvPr/>
          </p:nvSpPr>
          <p:spPr bwMode="auto">
            <a:xfrm>
              <a:off x="7661049" y="6406713"/>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3" name="Rectangle 116">
              <a:extLst>
                <a:ext uri="{FF2B5EF4-FFF2-40B4-BE49-F238E27FC236}">
                  <a16:creationId xmlns:a16="http://schemas.microsoft.com/office/drawing/2014/main" id="{CDD2F2B4-EC11-4160-BB23-FFCA95EA39AE}"/>
                </a:ext>
              </a:extLst>
            </p:cNvPr>
            <p:cNvSpPr>
              <a:spLocks noChangeArrowheads="1"/>
            </p:cNvSpPr>
            <p:nvPr/>
          </p:nvSpPr>
          <p:spPr bwMode="auto">
            <a:xfrm>
              <a:off x="7759686" y="6406713"/>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4" name="Rectangle 117">
              <a:extLst>
                <a:ext uri="{FF2B5EF4-FFF2-40B4-BE49-F238E27FC236}">
                  <a16:creationId xmlns:a16="http://schemas.microsoft.com/office/drawing/2014/main" id="{51094F6F-9999-4AD1-8BDF-359CCDA49A71}"/>
                </a:ext>
              </a:extLst>
            </p:cNvPr>
            <p:cNvSpPr>
              <a:spLocks noChangeArrowheads="1"/>
            </p:cNvSpPr>
            <p:nvPr/>
          </p:nvSpPr>
          <p:spPr bwMode="auto">
            <a:xfrm>
              <a:off x="7858324" y="6406713"/>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5" name="Rectangle 118">
              <a:extLst>
                <a:ext uri="{FF2B5EF4-FFF2-40B4-BE49-F238E27FC236}">
                  <a16:creationId xmlns:a16="http://schemas.microsoft.com/office/drawing/2014/main" id="{D630B7C3-724C-4588-96FD-707F8F720D08}"/>
                </a:ext>
              </a:extLst>
            </p:cNvPr>
            <p:cNvSpPr>
              <a:spLocks noChangeArrowheads="1"/>
            </p:cNvSpPr>
            <p:nvPr/>
          </p:nvSpPr>
          <p:spPr bwMode="auto">
            <a:xfrm>
              <a:off x="7562998" y="6588367"/>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6" name="Rectangle 119">
              <a:extLst>
                <a:ext uri="{FF2B5EF4-FFF2-40B4-BE49-F238E27FC236}">
                  <a16:creationId xmlns:a16="http://schemas.microsoft.com/office/drawing/2014/main" id="{F8571E55-35A7-4F71-9AD2-BF90A71F87B1}"/>
                </a:ext>
              </a:extLst>
            </p:cNvPr>
            <p:cNvSpPr>
              <a:spLocks noChangeArrowheads="1"/>
            </p:cNvSpPr>
            <p:nvPr/>
          </p:nvSpPr>
          <p:spPr bwMode="auto">
            <a:xfrm>
              <a:off x="7661049" y="6588367"/>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7" name="Rectangle 120">
              <a:extLst>
                <a:ext uri="{FF2B5EF4-FFF2-40B4-BE49-F238E27FC236}">
                  <a16:creationId xmlns:a16="http://schemas.microsoft.com/office/drawing/2014/main" id="{D7222AB6-B23B-4E40-971E-058A08E6BE93}"/>
                </a:ext>
              </a:extLst>
            </p:cNvPr>
            <p:cNvSpPr>
              <a:spLocks noChangeArrowheads="1"/>
            </p:cNvSpPr>
            <p:nvPr/>
          </p:nvSpPr>
          <p:spPr bwMode="auto">
            <a:xfrm>
              <a:off x="7759686" y="6588367"/>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8" name="Rectangle 121">
              <a:extLst>
                <a:ext uri="{FF2B5EF4-FFF2-40B4-BE49-F238E27FC236}">
                  <a16:creationId xmlns:a16="http://schemas.microsoft.com/office/drawing/2014/main" id="{CA670DF2-D9DA-4771-A36E-F3F51F54FB7D}"/>
                </a:ext>
              </a:extLst>
            </p:cNvPr>
            <p:cNvSpPr>
              <a:spLocks noChangeArrowheads="1"/>
            </p:cNvSpPr>
            <p:nvPr/>
          </p:nvSpPr>
          <p:spPr bwMode="auto">
            <a:xfrm>
              <a:off x="7858324" y="6588367"/>
              <a:ext cx="54016" cy="116217"/>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9" name="Rectangle 122">
              <a:extLst>
                <a:ext uri="{FF2B5EF4-FFF2-40B4-BE49-F238E27FC236}">
                  <a16:creationId xmlns:a16="http://schemas.microsoft.com/office/drawing/2014/main" id="{6C62E9A0-014C-4B7C-95F5-548C363476CE}"/>
                </a:ext>
              </a:extLst>
            </p:cNvPr>
            <p:cNvSpPr>
              <a:spLocks noChangeArrowheads="1"/>
            </p:cNvSpPr>
            <p:nvPr/>
          </p:nvSpPr>
          <p:spPr bwMode="auto">
            <a:xfrm>
              <a:off x="7562998" y="6770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0" name="Rectangle 123">
              <a:extLst>
                <a:ext uri="{FF2B5EF4-FFF2-40B4-BE49-F238E27FC236}">
                  <a16:creationId xmlns:a16="http://schemas.microsoft.com/office/drawing/2014/main" id="{13A160C6-342B-415C-AC1D-7AB98189494D}"/>
                </a:ext>
              </a:extLst>
            </p:cNvPr>
            <p:cNvSpPr>
              <a:spLocks noChangeArrowheads="1"/>
            </p:cNvSpPr>
            <p:nvPr/>
          </p:nvSpPr>
          <p:spPr bwMode="auto">
            <a:xfrm>
              <a:off x="7661049" y="6770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1" name="Rectangle 124">
              <a:extLst>
                <a:ext uri="{FF2B5EF4-FFF2-40B4-BE49-F238E27FC236}">
                  <a16:creationId xmlns:a16="http://schemas.microsoft.com/office/drawing/2014/main" id="{9DA3DD7D-18CA-4350-AFBA-E6292E541586}"/>
                </a:ext>
              </a:extLst>
            </p:cNvPr>
            <p:cNvSpPr>
              <a:spLocks noChangeArrowheads="1"/>
            </p:cNvSpPr>
            <p:nvPr/>
          </p:nvSpPr>
          <p:spPr bwMode="auto">
            <a:xfrm>
              <a:off x="7759686" y="6770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02" name="Rectangle 125">
              <a:extLst>
                <a:ext uri="{FF2B5EF4-FFF2-40B4-BE49-F238E27FC236}">
                  <a16:creationId xmlns:a16="http://schemas.microsoft.com/office/drawing/2014/main" id="{B43C7AF2-A841-4E06-9BAE-232C19243795}"/>
                </a:ext>
              </a:extLst>
            </p:cNvPr>
            <p:cNvSpPr>
              <a:spLocks noChangeArrowheads="1"/>
            </p:cNvSpPr>
            <p:nvPr/>
          </p:nvSpPr>
          <p:spPr bwMode="auto">
            <a:xfrm>
              <a:off x="7858324" y="6770021"/>
              <a:ext cx="54016" cy="113599"/>
            </a:xfrm>
            <a:prstGeom prst="rect">
              <a:avLst/>
            </a:prstGeom>
            <a:solidFill>
              <a:srgbClr val="00BCF2">
                <a:lumMod val="75000"/>
              </a:srgbClr>
            </a:solidFill>
            <a:ln>
              <a:noFill/>
            </a:ln>
            <a:extLst/>
          </p:spPr>
          <p:txBody>
            <a:bodyPr vert="horz" wrap="square" lIns="91415" tIns="45707" rIns="91415" bIns="45707" numCol="1" anchor="t" anchorCtr="0" compatLnSpc="1">
              <a:prstTxWarp prst="textNoShape">
                <a:avLst/>
              </a:prstTxWarp>
            </a:bodyPr>
            <a:lstStyle/>
            <a:p>
              <a:pPr marL="0" marR="0" lvl="0" indent="0" algn="l" defTabSz="93247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03" name="Group 602">
            <a:extLst>
              <a:ext uri="{FF2B5EF4-FFF2-40B4-BE49-F238E27FC236}">
                <a16:creationId xmlns:a16="http://schemas.microsoft.com/office/drawing/2014/main" id="{F90316C1-6BC8-43A1-8D59-8000CC695474}"/>
              </a:ext>
            </a:extLst>
          </p:cNvPr>
          <p:cNvGrpSpPr/>
          <p:nvPr/>
        </p:nvGrpSpPr>
        <p:grpSpPr>
          <a:xfrm>
            <a:off x="1265237" y="5279529"/>
            <a:ext cx="680965" cy="680965"/>
            <a:chOff x="2287588" y="3095625"/>
            <a:chExt cx="333375" cy="333375"/>
          </a:xfrm>
        </p:grpSpPr>
        <p:sp>
          <p:nvSpPr>
            <p:cNvPr id="604" name="Rectangle 603">
              <a:extLst>
                <a:ext uri="{FF2B5EF4-FFF2-40B4-BE49-F238E27FC236}">
                  <a16:creationId xmlns:a16="http://schemas.microsoft.com/office/drawing/2014/main" id="{536B6CC0-9AB5-43DA-9F70-C4903719A267}"/>
                </a:ext>
              </a:extLst>
            </p:cNvPr>
            <p:cNvSpPr/>
            <p:nvPr/>
          </p:nvSpPr>
          <p:spPr bwMode="auto">
            <a:xfrm rot="2658552">
              <a:off x="2345053" y="3153300"/>
              <a:ext cx="221397" cy="214105"/>
            </a:xfrm>
            <a:prstGeom prst="rect">
              <a:avLst/>
            </a:prstGeom>
            <a:solidFill>
              <a:srgbClr val="FF8C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605" name="Freeform 76">
              <a:extLst>
                <a:ext uri="{FF2B5EF4-FFF2-40B4-BE49-F238E27FC236}">
                  <a16:creationId xmlns:a16="http://schemas.microsoft.com/office/drawing/2014/main" id="{74B7F508-B72C-4154-9348-99B99AB969FC}"/>
                </a:ext>
              </a:extLst>
            </p:cNvPr>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505050">
                <a:lumMod val="5000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606" name="Straight Arrow Connector 48">
            <a:extLst>
              <a:ext uri="{FF2B5EF4-FFF2-40B4-BE49-F238E27FC236}">
                <a16:creationId xmlns:a16="http://schemas.microsoft.com/office/drawing/2014/main" id="{A869807D-6E59-42D2-8EC1-E836D2C1489B}"/>
              </a:ext>
            </a:extLst>
          </p:cNvPr>
          <p:cNvCxnSpPr>
            <a:endCxn id="361" idx="2"/>
          </p:cNvCxnSpPr>
          <p:nvPr/>
        </p:nvCxnSpPr>
        <p:spPr>
          <a:xfrm flipV="1">
            <a:off x="1593957" y="4490987"/>
            <a:ext cx="1223613" cy="749656"/>
          </a:xfrm>
          <a:prstGeom prst="bentConnector3">
            <a:avLst>
              <a:gd name="adj1" fmla="val 460"/>
            </a:avLst>
          </a:prstGeom>
          <a:noFill/>
          <a:ln w="25400" cap="flat" cmpd="sng" algn="ctr">
            <a:solidFill>
              <a:srgbClr val="FF8C00"/>
            </a:solidFill>
            <a:prstDash val="solid"/>
            <a:headEnd type="triangle" w="lg" len="med"/>
            <a:tailEnd type="triangle" w="lg" len="med"/>
          </a:ln>
          <a:effectLst/>
        </p:spPr>
      </p:cxnSp>
      <p:cxnSp>
        <p:nvCxnSpPr>
          <p:cNvPr id="607" name="Straight Arrow Connector 48">
            <a:extLst>
              <a:ext uri="{FF2B5EF4-FFF2-40B4-BE49-F238E27FC236}">
                <a16:creationId xmlns:a16="http://schemas.microsoft.com/office/drawing/2014/main" id="{38DD6E3B-B188-469A-A7CA-60480380162D}"/>
              </a:ext>
            </a:extLst>
          </p:cNvPr>
          <p:cNvCxnSpPr/>
          <p:nvPr/>
        </p:nvCxnSpPr>
        <p:spPr>
          <a:xfrm>
            <a:off x="2004449" y="3506706"/>
            <a:ext cx="708588" cy="9162"/>
          </a:xfrm>
          <a:prstGeom prst="straightConnector1">
            <a:avLst/>
          </a:prstGeom>
          <a:noFill/>
          <a:ln w="25400" cap="flat" cmpd="sng" algn="ctr">
            <a:solidFill>
              <a:srgbClr val="FF8C00"/>
            </a:solidFill>
            <a:prstDash val="solid"/>
            <a:headEnd type="triangle" w="lg" len="med"/>
            <a:tailEnd type="triangle" w="lg" len="med"/>
          </a:ln>
          <a:effectLst/>
        </p:spPr>
      </p:cxnSp>
      <p:cxnSp>
        <p:nvCxnSpPr>
          <p:cNvPr id="608" name="Elbow Connector 3">
            <a:extLst>
              <a:ext uri="{FF2B5EF4-FFF2-40B4-BE49-F238E27FC236}">
                <a16:creationId xmlns:a16="http://schemas.microsoft.com/office/drawing/2014/main" id="{DE9EF471-A537-435D-9DDF-AE017158E448}"/>
              </a:ext>
            </a:extLst>
          </p:cNvPr>
          <p:cNvCxnSpPr>
            <a:cxnSpLocks/>
            <a:stCxn id="368" idx="5"/>
            <a:endCxn id="346" idx="8"/>
          </p:cNvCxnSpPr>
          <p:nvPr/>
        </p:nvCxnSpPr>
        <p:spPr>
          <a:xfrm flipV="1">
            <a:off x="7982644" y="4560791"/>
            <a:ext cx="1432586" cy="1160151"/>
          </a:xfrm>
          <a:prstGeom prst="bentConnector3">
            <a:avLst>
              <a:gd name="adj1" fmla="val 47163"/>
            </a:avLst>
          </a:prstGeom>
          <a:noFill/>
          <a:ln w="38100" cap="flat" cmpd="sng" algn="ctr">
            <a:solidFill>
              <a:srgbClr val="00BCF2"/>
            </a:solidFill>
            <a:prstDash val="solid"/>
            <a:headEnd type="triangle" w="lg" len="med"/>
            <a:tailEnd type="triangle" w="lg" len="med"/>
          </a:ln>
          <a:effectLst/>
        </p:spPr>
      </p:cxnSp>
      <p:cxnSp>
        <p:nvCxnSpPr>
          <p:cNvPr id="609" name="Elbow Connector 389">
            <a:extLst>
              <a:ext uri="{FF2B5EF4-FFF2-40B4-BE49-F238E27FC236}">
                <a16:creationId xmlns:a16="http://schemas.microsoft.com/office/drawing/2014/main" id="{B299873D-9696-4D7E-8A49-741BC7E579C1}"/>
              </a:ext>
            </a:extLst>
          </p:cNvPr>
          <p:cNvCxnSpPr>
            <a:cxnSpLocks/>
            <a:stCxn id="368" idx="5"/>
            <a:endCxn id="618" idx="8"/>
          </p:cNvCxnSpPr>
          <p:nvPr/>
        </p:nvCxnSpPr>
        <p:spPr>
          <a:xfrm>
            <a:off x="7982644" y="5720942"/>
            <a:ext cx="1426532" cy="592449"/>
          </a:xfrm>
          <a:prstGeom prst="bentConnector5">
            <a:avLst>
              <a:gd name="adj1" fmla="val 47581"/>
              <a:gd name="adj2" fmla="val 100269"/>
              <a:gd name="adj3" fmla="val 68253"/>
            </a:avLst>
          </a:prstGeom>
          <a:noFill/>
          <a:ln w="38100" cap="flat" cmpd="sng" algn="ctr">
            <a:solidFill>
              <a:srgbClr val="00BCF2"/>
            </a:solidFill>
            <a:prstDash val="solid"/>
            <a:headEnd type="triangle" w="lg" len="med"/>
            <a:tailEnd type="triangle" w="lg" len="med"/>
          </a:ln>
          <a:effectLst/>
        </p:spPr>
      </p:cxnSp>
      <p:cxnSp>
        <p:nvCxnSpPr>
          <p:cNvPr id="610" name="Elbow Connector 390">
            <a:extLst>
              <a:ext uri="{FF2B5EF4-FFF2-40B4-BE49-F238E27FC236}">
                <a16:creationId xmlns:a16="http://schemas.microsoft.com/office/drawing/2014/main" id="{1FEB9566-693E-4ABD-AA6B-FFCA7B9A8DB2}"/>
              </a:ext>
            </a:extLst>
          </p:cNvPr>
          <p:cNvCxnSpPr>
            <a:cxnSpLocks/>
            <a:stCxn id="368" idx="5"/>
            <a:endCxn id="375" idx="5"/>
          </p:cNvCxnSpPr>
          <p:nvPr/>
        </p:nvCxnSpPr>
        <p:spPr>
          <a:xfrm flipV="1">
            <a:off x="7982644" y="3026804"/>
            <a:ext cx="1086050" cy="2694138"/>
          </a:xfrm>
          <a:prstGeom prst="bentConnector3">
            <a:avLst>
              <a:gd name="adj1" fmla="val 62661"/>
            </a:avLst>
          </a:prstGeom>
          <a:noFill/>
          <a:ln w="38100" cap="flat" cmpd="sng" algn="ctr">
            <a:solidFill>
              <a:srgbClr val="00BCF2"/>
            </a:solidFill>
            <a:prstDash val="solid"/>
            <a:headEnd type="triangle" w="lg" len="med"/>
            <a:tailEnd type="triangle" w="lg" len="med"/>
          </a:ln>
          <a:effectLst/>
        </p:spPr>
      </p:cxnSp>
      <p:grpSp>
        <p:nvGrpSpPr>
          <p:cNvPr id="611" name="Group 610">
            <a:extLst>
              <a:ext uri="{FF2B5EF4-FFF2-40B4-BE49-F238E27FC236}">
                <a16:creationId xmlns:a16="http://schemas.microsoft.com/office/drawing/2014/main" id="{F46C3EC9-C1E1-4064-A642-E76211EC38E2}"/>
              </a:ext>
            </a:extLst>
          </p:cNvPr>
          <p:cNvGrpSpPr/>
          <p:nvPr/>
        </p:nvGrpSpPr>
        <p:grpSpPr>
          <a:xfrm>
            <a:off x="9409176" y="5249862"/>
            <a:ext cx="2620319" cy="1510816"/>
            <a:chOff x="9409176" y="5249862"/>
            <a:chExt cx="2620319" cy="1510816"/>
          </a:xfrm>
        </p:grpSpPr>
        <p:grpSp>
          <p:nvGrpSpPr>
            <p:cNvPr id="612" name="Group 611">
              <a:extLst>
                <a:ext uri="{FF2B5EF4-FFF2-40B4-BE49-F238E27FC236}">
                  <a16:creationId xmlns:a16="http://schemas.microsoft.com/office/drawing/2014/main" id="{6AA6D816-9E75-4DE8-9B2B-B614F37BD270}"/>
                </a:ext>
              </a:extLst>
            </p:cNvPr>
            <p:cNvGrpSpPr/>
            <p:nvPr/>
          </p:nvGrpSpPr>
          <p:grpSpPr>
            <a:xfrm>
              <a:off x="9409176" y="5249862"/>
              <a:ext cx="2620319" cy="1510816"/>
              <a:chOff x="4248046" y="490888"/>
              <a:chExt cx="8361830" cy="4821237"/>
            </a:xfrm>
          </p:grpSpPr>
          <p:sp>
            <p:nvSpPr>
              <p:cNvPr id="618" name="Freeform 5">
                <a:extLst>
                  <a:ext uri="{FF2B5EF4-FFF2-40B4-BE49-F238E27FC236}">
                    <a16:creationId xmlns:a16="http://schemas.microsoft.com/office/drawing/2014/main" id="{B63D059E-3829-4E51-9896-86739BD68AAB}"/>
                  </a:ext>
                </a:extLst>
              </p:cNvPr>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9" name="Freeform 5">
                <a:extLst>
                  <a:ext uri="{FF2B5EF4-FFF2-40B4-BE49-F238E27FC236}">
                    <a16:creationId xmlns:a16="http://schemas.microsoft.com/office/drawing/2014/main" id="{6A5EA0CB-3820-4C62-A83A-986FE33910C6}"/>
                  </a:ext>
                </a:extLst>
              </p:cNvPr>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0" name="Freeform 5">
                <a:extLst>
                  <a:ext uri="{FF2B5EF4-FFF2-40B4-BE49-F238E27FC236}">
                    <a16:creationId xmlns:a16="http://schemas.microsoft.com/office/drawing/2014/main" id="{49C79DEA-A762-4D2D-A2F8-95C9566F05E7}"/>
                  </a:ext>
                </a:extLst>
              </p:cNvPr>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pic>
          <p:nvPicPr>
            <p:cNvPr id="613" name="Picture 612">
              <a:extLst>
                <a:ext uri="{FF2B5EF4-FFF2-40B4-BE49-F238E27FC236}">
                  <a16:creationId xmlns:a16="http://schemas.microsoft.com/office/drawing/2014/main" id="{C6976EBB-07F8-48AF-916B-668F6E34F1D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256837" y="5686337"/>
              <a:ext cx="477518" cy="479210"/>
            </a:xfrm>
            <a:prstGeom prst="rect">
              <a:avLst/>
            </a:prstGeom>
          </p:spPr>
        </p:pic>
        <p:pic>
          <p:nvPicPr>
            <p:cNvPr id="614" name="Picture 613">
              <a:extLst>
                <a:ext uri="{FF2B5EF4-FFF2-40B4-BE49-F238E27FC236}">
                  <a16:creationId xmlns:a16="http://schemas.microsoft.com/office/drawing/2014/main" id="{DC9B08B2-9B0B-46EC-812E-7A5CBABC1A7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746516" y="6242583"/>
              <a:ext cx="380163" cy="381510"/>
            </a:xfrm>
            <a:prstGeom prst="rect">
              <a:avLst/>
            </a:prstGeom>
          </p:spPr>
        </p:pic>
        <p:pic>
          <p:nvPicPr>
            <p:cNvPr id="615" name="Picture 614">
              <a:extLst>
                <a:ext uri="{FF2B5EF4-FFF2-40B4-BE49-F238E27FC236}">
                  <a16:creationId xmlns:a16="http://schemas.microsoft.com/office/drawing/2014/main" id="{17D141BB-6786-4D51-80B8-8B97490AE4D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91859" y="6232670"/>
              <a:ext cx="400532" cy="401951"/>
            </a:xfrm>
            <a:prstGeom prst="rect">
              <a:avLst/>
            </a:prstGeom>
          </p:spPr>
        </p:pic>
        <p:pic>
          <p:nvPicPr>
            <p:cNvPr id="616" name="Picture 615">
              <a:extLst>
                <a:ext uri="{FF2B5EF4-FFF2-40B4-BE49-F238E27FC236}">
                  <a16:creationId xmlns:a16="http://schemas.microsoft.com/office/drawing/2014/main" id="{C6F01D0F-1309-47F9-B80F-7B9CF735E57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47292" y="6251022"/>
              <a:ext cx="371755" cy="373072"/>
            </a:xfrm>
            <a:prstGeom prst="rect">
              <a:avLst/>
            </a:prstGeom>
          </p:spPr>
        </p:pic>
        <p:pic>
          <p:nvPicPr>
            <p:cNvPr id="617" name="Picture 616">
              <a:extLst>
                <a:ext uri="{FF2B5EF4-FFF2-40B4-BE49-F238E27FC236}">
                  <a16:creationId xmlns:a16="http://schemas.microsoft.com/office/drawing/2014/main" id="{3F404AE3-992C-4F68-870F-8FB564D82E2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934974" y="5751721"/>
              <a:ext cx="388663" cy="385224"/>
            </a:xfrm>
            <a:prstGeom prst="rect">
              <a:avLst/>
            </a:prstGeom>
          </p:spPr>
        </p:pic>
      </p:grpSp>
      <p:sp>
        <p:nvSpPr>
          <p:cNvPr id="623" name="Title 622">
            <a:extLst>
              <a:ext uri="{FF2B5EF4-FFF2-40B4-BE49-F238E27FC236}">
                <a16:creationId xmlns:a16="http://schemas.microsoft.com/office/drawing/2014/main" id="{897806B5-1D4E-4472-BE92-53546F851449}"/>
              </a:ext>
            </a:extLst>
          </p:cNvPr>
          <p:cNvSpPr>
            <a:spLocks noGrp="1"/>
          </p:cNvSpPr>
          <p:nvPr>
            <p:ph type="title"/>
          </p:nvPr>
        </p:nvSpPr>
        <p:spPr/>
        <p:txBody>
          <a:bodyPr/>
          <a:lstStyle/>
          <a:p>
            <a:r>
              <a:rPr lang="en-US" dirty="0"/>
              <a:t>Cross-premises connectivity</a:t>
            </a:r>
          </a:p>
        </p:txBody>
      </p:sp>
    </p:spTree>
    <p:extLst>
      <p:ext uri="{BB962C8B-B14F-4D97-AF65-F5344CB8AC3E}">
        <p14:creationId xmlns:p14="http://schemas.microsoft.com/office/powerpoint/2010/main" val="16528661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A577A2-33A7-4C4E-AD39-07CAFE3AD1FA}"/>
              </a:ext>
            </a:extLst>
          </p:cNvPr>
          <p:cNvSpPr>
            <a:spLocks noGrp="1"/>
          </p:cNvSpPr>
          <p:nvPr>
            <p:ph type="title"/>
          </p:nvPr>
        </p:nvSpPr>
        <p:spPr/>
        <p:txBody>
          <a:bodyPr/>
          <a:lstStyle/>
          <a:p>
            <a:r>
              <a:rPr lang="en-US" dirty="0"/>
              <a:t>S2S VPN</a:t>
            </a:r>
          </a:p>
        </p:txBody>
      </p:sp>
    </p:spTree>
    <p:extLst>
      <p:ext uri="{BB962C8B-B14F-4D97-AF65-F5344CB8AC3E}">
        <p14:creationId xmlns:p14="http://schemas.microsoft.com/office/powerpoint/2010/main" val="427103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5687-2CA2-4776-9BBB-D451B6B0EA3B}"/>
              </a:ext>
            </a:extLst>
          </p:cNvPr>
          <p:cNvSpPr>
            <a:spLocks noGrp="1"/>
          </p:cNvSpPr>
          <p:nvPr>
            <p:ph type="title"/>
          </p:nvPr>
        </p:nvSpPr>
        <p:spPr/>
        <p:txBody>
          <a:bodyPr/>
          <a:lstStyle/>
          <a:p>
            <a:r>
              <a:rPr lang="en-US" dirty="0"/>
              <a:t>VPN Gateways</a:t>
            </a:r>
          </a:p>
        </p:txBody>
      </p:sp>
      <p:sp>
        <p:nvSpPr>
          <p:cNvPr id="4" name="Text Placeholder 3">
            <a:extLst>
              <a:ext uri="{FF2B5EF4-FFF2-40B4-BE49-F238E27FC236}">
                <a16:creationId xmlns:a16="http://schemas.microsoft.com/office/drawing/2014/main" id="{24955F79-9DCE-4FE1-BE03-C44C1AA0E42C}"/>
              </a:ext>
            </a:extLst>
          </p:cNvPr>
          <p:cNvSpPr>
            <a:spLocks noGrp="1"/>
          </p:cNvSpPr>
          <p:nvPr>
            <p:ph type="body" sz="quarter" idx="10"/>
          </p:nvPr>
        </p:nvSpPr>
        <p:spPr>
          <a:xfrm>
            <a:off x="269241" y="3024600"/>
            <a:ext cx="5378548" cy="3307316"/>
          </a:xfrm>
        </p:spPr>
        <p:txBody>
          <a:bodyPr/>
          <a:lstStyle/>
          <a:p>
            <a:r>
              <a:rPr lang="en-US" dirty="0"/>
              <a:t>Type</a:t>
            </a:r>
          </a:p>
          <a:p>
            <a:pPr lvl="1"/>
            <a:r>
              <a:rPr lang="en-US" dirty="0"/>
              <a:t>Route-based – router (IKEv2)</a:t>
            </a:r>
          </a:p>
          <a:p>
            <a:pPr lvl="1"/>
            <a:r>
              <a:rPr lang="en-US" dirty="0"/>
              <a:t>Policy-based – firewall (IKEv1)</a:t>
            </a:r>
          </a:p>
          <a:p>
            <a:r>
              <a:rPr lang="en-US" dirty="0"/>
              <a:t>SKUs</a:t>
            </a:r>
          </a:p>
          <a:p>
            <a:pPr lvl="1"/>
            <a:r>
              <a:rPr lang="en-US" dirty="0"/>
              <a:t>Mainly differentiate on throughputs</a:t>
            </a:r>
          </a:p>
          <a:p>
            <a:pPr lvl="1"/>
            <a:r>
              <a:rPr lang="en-US" dirty="0"/>
              <a:t>Same feature sets (except Basic)</a:t>
            </a:r>
          </a:p>
          <a:p>
            <a:endParaRPr lang="en-US" dirty="0"/>
          </a:p>
        </p:txBody>
      </p:sp>
      <p:sp>
        <p:nvSpPr>
          <p:cNvPr id="5" name="Text Placeholder 4">
            <a:extLst>
              <a:ext uri="{FF2B5EF4-FFF2-40B4-BE49-F238E27FC236}">
                <a16:creationId xmlns:a16="http://schemas.microsoft.com/office/drawing/2014/main" id="{64D80731-090A-4D5A-A4E5-8112A24DEDA0}"/>
              </a:ext>
            </a:extLst>
          </p:cNvPr>
          <p:cNvSpPr>
            <a:spLocks noGrp="1"/>
          </p:cNvSpPr>
          <p:nvPr>
            <p:ph type="body" sz="quarter" idx="11"/>
          </p:nvPr>
        </p:nvSpPr>
        <p:spPr>
          <a:xfrm>
            <a:off x="6544214" y="3024600"/>
            <a:ext cx="5378548" cy="2510816"/>
          </a:xfrm>
        </p:spPr>
        <p:txBody>
          <a:bodyPr/>
          <a:lstStyle/>
          <a:p>
            <a:r>
              <a:rPr lang="en-US" dirty="0"/>
              <a:t>Features</a:t>
            </a:r>
          </a:p>
          <a:p>
            <a:pPr lvl="1"/>
            <a:r>
              <a:rPr lang="en-US" dirty="0"/>
              <a:t>BGP, transit routing, </a:t>
            </a:r>
            <a:r>
              <a:rPr lang="en-US"/>
              <a:t>forced tunneling</a:t>
            </a:r>
            <a:endParaRPr lang="en-US" dirty="0"/>
          </a:p>
          <a:p>
            <a:pPr lvl="1"/>
            <a:r>
              <a:rPr lang="en-US" dirty="0"/>
              <a:t>Gateway transit (VNet peering)</a:t>
            </a:r>
          </a:p>
          <a:p>
            <a:pPr lvl="1"/>
            <a:r>
              <a:rPr lang="en-US" dirty="0"/>
              <a:t>Active-active</a:t>
            </a:r>
          </a:p>
          <a:p>
            <a:pPr lvl="1"/>
            <a:r>
              <a:rPr lang="en-US" dirty="0"/>
              <a:t>Custom policy – IPsec/IKE</a:t>
            </a:r>
          </a:p>
        </p:txBody>
      </p:sp>
      <p:graphicFrame>
        <p:nvGraphicFramePr>
          <p:cNvPr id="7" name="Table 6">
            <a:extLst>
              <a:ext uri="{FF2B5EF4-FFF2-40B4-BE49-F238E27FC236}">
                <a16:creationId xmlns:a16="http://schemas.microsoft.com/office/drawing/2014/main" id="{DA8E5D73-3198-466C-980F-50C8994A6B9A}"/>
              </a:ext>
            </a:extLst>
          </p:cNvPr>
          <p:cNvGraphicFramePr>
            <a:graphicFrameLocks noGrp="1"/>
          </p:cNvGraphicFramePr>
          <p:nvPr>
            <p:extLst/>
          </p:nvPr>
        </p:nvGraphicFramePr>
        <p:xfrm>
          <a:off x="1357594" y="1191344"/>
          <a:ext cx="7899280" cy="1817750"/>
        </p:xfrm>
        <a:graphic>
          <a:graphicData uri="http://schemas.openxmlformats.org/drawingml/2006/table">
            <a:tbl>
              <a:tblPr firstRow="1" bandRow="1"/>
              <a:tblGrid>
                <a:gridCol w="1579856">
                  <a:extLst>
                    <a:ext uri="{9D8B030D-6E8A-4147-A177-3AD203B41FA5}">
                      <a16:colId xmlns:a16="http://schemas.microsoft.com/office/drawing/2014/main" val="1073223025"/>
                    </a:ext>
                  </a:extLst>
                </a:gridCol>
                <a:gridCol w="1579856">
                  <a:extLst>
                    <a:ext uri="{9D8B030D-6E8A-4147-A177-3AD203B41FA5}">
                      <a16:colId xmlns:a16="http://schemas.microsoft.com/office/drawing/2014/main" val="894047555"/>
                    </a:ext>
                  </a:extLst>
                </a:gridCol>
                <a:gridCol w="1579856">
                  <a:extLst>
                    <a:ext uri="{9D8B030D-6E8A-4147-A177-3AD203B41FA5}">
                      <a16:colId xmlns:a16="http://schemas.microsoft.com/office/drawing/2014/main" val="2177338363"/>
                    </a:ext>
                  </a:extLst>
                </a:gridCol>
                <a:gridCol w="1579856">
                  <a:extLst>
                    <a:ext uri="{9D8B030D-6E8A-4147-A177-3AD203B41FA5}">
                      <a16:colId xmlns:a16="http://schemas.microsoft.com/office/drawing/2014/main" val="3542485207"/>
                    </a:ext>
                  </a:extLst>
                </a:gridCol>
                <a:gridCol w="1579856">
                  <a:extLst>
                    <a:ext uri="{9D8B030D-6E8A-4147-A177-3AD203B41FA5}">
                      <a16:colId xmlns:a16="http://schemas.microsoft.com/office/drawing/2014/main" val="1828469263"/>
                    </a:ext>
                  </a:extLst>
                </a:gridCol>
              </a:tblGrid>
              <a:tr h="363550">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a:t>SKU</a:t>
                      </a:r>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83B01"/>
                    </a:solidFill>
                  </a:tcPr>
                </a:tc>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dirty="0"/>
                        <a:t>Workload</a:t>
                      </a:r>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83B01"/>
                    </a:solidFill>
                  </a:tcPr>
                </a:tc>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a:t>Throughput*</a:t>
                      </a:r>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83B01"/>
                    </a:solidFill>
                  </a:tcPr>
                </a:tc>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dirty="0"/>
                        <a:t>S2S/V2V</a:t>
                      </a:r>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83B01"/>
                    </a:solidFill>
                  </a:tcPr>
                </a:tc>
                <a:tc>
                  <a:txBody>
                    <a:bodyPr/>
                    <a:lstStyle>
                      <a:lvl1pPr marL="0" algn="l" defTabSz="914367" rtl="0" eaLnBrk="1" latinLnBrk="0" hangingPunct="1">
                        <a:defRPr sz="1765" b="1" kern="1200">
                          <a:solidFill>
                            <a:schemeClr val="lt1"/>
                          </a:solidFill>
                          <a:latin typeface="Segoe UI Semilight"/>
                        </a:defRPr>
                      </a:lvl1pPr>
                      <a:lvl2pPr marL="457183" algn="l" defTabSz="914367" rtl="0" eaLnBrk="1" latinLnBrk="0" hangingPunct="1">
                        <a:defRPr sz="1765" b="1" kern="1200">
                          <a:solidFill>
                            <a:schemeClr val="lt1"/>
                          </a:solidFill>
                          <a:latin typeface="Segoe UI Semilight"/>
                        </a:defRPr>
                      </a:lvl2pPr>
                      <a:lvl3pPr marL="914367" algn="l" defTabSz="914367" rtl="0" eaLnBrk="1" latinLnBrk="0" hangingPunct="1">
                        <a:defRPr sz="1765" b="1" kern="1200">
                          <a:solidFill>
                            <a:schemeClr val="lt1"/>
                          </a:solidFill>
                          <a:latin typeface="Segoe UI Semilight"/>
                        </a:defRPr>
                      </a:lvl3pPr>
                      <a:lvl4pPr marL="1371550" algn="l" defTabSz="914367" rtl="0" eaLnBrk="1" latinLnBrk="0" hangingPunct="1">
                        <a:defRPr sz="1765" b="1" kern="1200">
                          <a:solidFill>
                            <a:schemeClr val="lt1"/>
                          </a:solidFill>
                          <a:latin typeface="Segoe UI Semilight"/>
                        </a:defRPr>
                      </a:lvl4pPr>
                      <a:lvl5pPr marL="1828734" algn="l" defTabSz="914367" rtl="0" eaLnBrk="1" latinLnBrk="0" hangingPunct="1">
                        <a:defRPr sz="1765" b="1" kern="1200">
                          <a:solidFill>
                            <a:schemeClr val="lt1"/>
                          </a:solidFill>
                          <a:latin typeface="Segoe UI Semilight"/>
                        </a:defRPr>
                      </a:lvl5pPr>
                      <a:lvl6pPr marL="2285918" algn="l" defTabSz="914367" rtl="0" eaLnBrk="1" latinLnBrk="0" hangingPunct="1">
                        <a:defRPr sz="1765" b="1" kern="1200">
                          <a:solidFill>
                            <a:schemeClr val="lt1"/>
                          </a:solidFill>
                          <a:latin typeface="Segoe UI Semilight"/>
                        </a:defRPr>
                      </a:lvl6pPr>
                      <a:lvl7pPr marL="2743101" algn="l" defTabSz="914367" rtl="0" eaLnBrk="1" latinLnBrk="0" hangingPunct="1">
                        <a:defRPr sz="1765" b="1" kern="1200">
                          <a:solidFill>
                            <a:schemeClr val="lt1"/>
                          </a:solidFill>
                          <a:latin typeface="Segoe UI Semilight"/>
                        </a:defRPr>
                      </a:lvl7pPr>
                      <a:lvl8pPr marL="3200284" algn="l" defTabSz="914367" rtl="0" eaLnBrk="1" latinLnBrk="0" hangingPunct="1">
                        <a:defRPr sz="1765" b="1" kern="1200">
                          <a:solidFill>
                            <a:schemeClr val="lt1"/>
                          </a:solidFill>
                          <a:latin typeface="Segoe UI Semilight"/>
                        </a:defRPr>
                      </a:lvl8pPr>
                      <a:lvl9pPr marL="3657469" algn="l" defTabSz="914367" rtl="0" eaLnBrk="1" latinLnBrk="0" hangingPunct="1">
                        <a:defRPr sz="1765" b="1" kern="1200">
                          <a:solidFill>
                            <a:schemeClr val="lt1"/>
                          </a:solidFill>
                          <a:latin typeface="Segoe UI Semilight"/>
                        </a:defRPr>
                      </a:lvl9pPr>
                    </a:lstStyle>
                    <a:p>
                      <a:pPr algn="ctr"/>
                      <a:r>
                        <a:rPr lang="en-US" sz="1700" dirty="0"/>
                        <a:t>SLA</a:t>
                      </a:r>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D83B01"/>
                    </a:solidFill>
                  </a:tcPr>
                </a:tc>
                <a:extLst>
                  <a:ext uri="{0D108BD9-81ED-4DB2-BD59-A6C34878D82A}">
                    <a16:rowId xmlns:a16="http://schemas.microsoft.com/office/drawing/2014/main" val="2257559678"/>
                  </a:ext>
                </a:extLst>
              </a:tr>
              <a:tr h="363550">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t>VpnGw1</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Production</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b="1"/>
                        <a:t>650 Mbps</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Max. 30</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99.95%</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extLst>
                  <a:ext uri="{0D108BD9-81ED-4DB2-BD59-A6C34878D82A}">
                    <a16:rowId xmlns:a16="http://schemas.microsoft.com/office/drawing/2014/main" val="3217705101"/>
                  </a:ext>
                </a:extLst>
              </a:tr>
              <a:tr h="363550">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VpnGw2</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Production</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b="1"/>
                        <a:t>1 Gbps</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Max. 30</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99.95%</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extLst>
                  <a:ext uri="{0D108BD9-81ED-4DB2-BD59-A6C34878D82A}">
                    <a16:rowId xmlns:a16="http://schemas.microsoft.com/office/drawing/2014/main" val="1330343623"/>
                  </a:ext>
                </a:extLst>
              </a:tr>
              <a:tr h="363550">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VpnGw3</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Production</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b="1"/>
                        <a:t>1.25 Gbps</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Max. 30</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99.95%</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40000"/>
                      </a:srgbClr>
                    </a:solidFill>
                  </a:tcPr>
                </a:tc>
                <a:extLst>
                  <a:ext uri="{0D108BD9-81ED-4DB2-BD59-A6C34878D82A}">
                    <a16:rowId xmlns:a16="http://schemas.microsoft.com/office/drawing/2014/main" val="672781145"/>
                  </a:ext>
                </a:extLst>
              </a:tr>
              <a:tr h="363550">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Basic</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Dev/Test</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100 Mbps</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a:t>Max. 10</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tc>
                  <a:txBody>
                    <a:bodyPr/>
                    <a:lstStyle>
                      <a:lvl1pPr marL="0" algn="l" defTabSz="914367" rtl="0" eaLnBrk="1" latinLnBrk="0" hangingPunct="1">
                        <a:defRPr sz="1765" kern="1200">
                          <a:solidFill>
                            <a:schemeClr val="dk1"/>
                          </a:solidFill>
                          <a:latin typeface="Segoe UI Semilight"/>
                        </a:defRPr>
                      </a:lvl1pPr>
                      <a:lvl2pPr marL="457183" algn="l" defTabSz="914367" rtl="0" eaLnBrk="1" latinLnBrk="0" hangingPunct="1">
                        <a:defRPr sz="1765" kern="1200">
                          <a:solidFill>
                            <a:schemeClr val="dk1"/>
                          </a:solidFill>
                          <a:latin typeface="Segoe UI Semilight"/>
                        </a:defRPr>
                      </a:lvl2pPr>
                      <a:lvl3pPr marL="914367" algn="l" defTabSz="914367" rtl="0" eaLnBrk="1" latinLnBrk="0" hangingPunct="1">
                        <a:defRPr sz="1765" kern="1200">
                          <a:solidFill>
                            <a:schemeClr val="dk1"/>
                          </a:solidFill>
                          <a:latin typeface="Segoe UI Semilight"/>
                        </a:defRPr>
                      </a:lvl3pPr>
                      <a:lvl4pPr marL="1371550" algn="l" defTabSz="914367" rtl="0" eaLnBrk="1" latinLnBrk="0" hangingPunct="1">
                        <a:defRPr sz="1765" kern="1200">
                          <a:solidFill>
                            <a:schemeClr val="dk1"/>
                          </a:solidFill>
                          <a:latin typeface="Segoe UI Semilight"/>
                        </a:defRPr>
                      </a:lvl4pPr>
                      <a:lvl5pPr marL="1828734" algn="l" defTabSz="914367" rtl="0" eaLnBrk="1" latinLnBrk="0" hangingPunct="1">
                        <a:defRPr sz="1765" kern="1200">
                          <a:solidFill>
                            <a:schemeClr val="dk1"/>
                          </a:solidFill>
                          <a:latin typeface="Segoe UI Semilight"/>
                        </a:defRPr>
                      </a:lvl5pPr>
                      <a:lvl6pPr marL="2285918" algn="l" defTabSz="914367" rtl="0" eaLnBrk="1" latinLnBrk="0" hangingPunct="1">
                        <a:defRPr sz="1765" kern="1200">
                          <a:solidFill>
                            <a:schemeClr val="dk1"/>
                          </a:solidFill>
                          <a:latin typeface="Segoe UI Semilight"/>
                        </a:defRPr>
                      </a:lvl6pPr>
                      <a:lvl7pPr marL="2743101" algn="l" defTabSz="914367" rtl="0" eaLnBrk="1" latinLnBrk="0" hangingPunct="1">
                        <a:defRPr sz="1765" kern="1200">
                          <a:solidFill>
                            <a:schemeClr val="dk1"/>
                          </a:solidFill>
                          <a:latin typeface="Segoe UI Semilight"/>
                        </a:defRPr>
                      </a:lvl7pPr>
                      <a:lvl8pPr marL="3200284" algn="l" defTabSz="914367" rtl="0" eaLnBrk="1" latinLnBrk="0" hangingPunct="1">
                        <a:defRPr sz="1765" kern="1200">
                          <a:solidFill>
                            <a:schemeClr val="dk1"/>
                          </a:solidFill>
                          <a:latin typeface="Segoe UI Semilight"/>
                        </a:defRPr>
                      </a:lvl8pPr>
                      <a:lvl9pPr marL="3657469" algn="l" defTabSz="914367" rtl="0" eaLnBrk="1" latinLnBrk="0" hangingPunct="1">
                        <a:defRPr sz="1765" kern="1200">
                          <a:solidFill>
                            <a:schemeClr val="dk1"/>
                          </a:solidFill>
                          <a:latin typeface="Segoe UI Semilight"/>
                        </a:defRPr>
                      </a:lvl9pPr>
                    </a:lstStyle>
                    <a:p>
                      <a:pPr algn="ctr"/>
                      <a:r>
                        <a:rPr lang="en-US" sz="1700" dirty="0"/>
                        <a:t>99.9%</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83B01">
                        <a:tint val="20000"/>
                      </a:srgbClr>
                    </a:solidFill>
                  </a:tcPr>
                </a:tc>
                <a:extLst>
                  <a:ext uri="{0D108BD9-81ED-4DB2-BD59-A6C34878D82A}">
                    <a16:rowId xmlns:a16="http://schemas.microsoft.com/office/drawing/2014/main" val="3009526900"/>
                  </a:ext>
                </a:extLst>
              </a:tr>
            </a:tbl>
          </a:graphicData>
        </a:graphic>
      </p:graphicFrame>
    </p:spTree>
    <p:extLst>
      <p:ext uri="{BB962C8B-B14F-4D97-AF65-F5344CB8AC3E}">
        <p14:creationId xmlns:p14="http://schemas.microsoft.com/office/powerpoint/2010/main" val="104701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6.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7.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D0C2E7D0-5C17-430B-90AA-64EE87CAC54C}"/>
    </a:ext>
  </a:extLst>
</a:theme>
</file>

<file path=ppt/theme/theme8.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9.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docProps/app.xml><?xml version="1.0" encoding="utf-8"?>
<Properties xmlns="http://schemas.openxmlformats.org/officeDocument/2006/extended-properties" xmlns:vt="http://schemas.openxmlformats.org/officeDocument/2006/docPropsVTypes">
  <TotalTime>44</TotalTime>
  <Words>6032</Words>
  <Application>Microsoft Office PowerPoint</Application>
  <PresentationFormat>Widescreen</PresentationFormat>
  <Paragraphs>1163</Paragraphs>
  <Slides>54</Slides>
  <Notes>40</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54</vt:i4>
      </vt:variant>
    </vt:vector>
  </HeadingPairs>
  <TitlesOfParts>
    <vt:vector size="72" baseType="lpstr">
      <vt:lpstr>MS PGothic</vt:lpstr>
      <vt:lpstr>Arial</vt:lpstr>
      <vt:lpstr>Calibri</vt:lpstr>
      <vt:lpstr>Consolas</vt:lpstr>
      <vt:lpstr>Segoe UI</vt:lpstr>
      <vt:lpstr>Segoe UI Light</vt:lpstr>
      <vt:lpstr>Segoe UI Semibold</vt:lpstr>
      <vt:lpstr>Segoe UI Semilight</vt:lpstr>
      <vt:lpstr>Wingdings</vt:lpstr>
      <vt:lpstr>5-50113_Microsoft_Ready_Light_Template</vt:lpstr>
      <vt:lpstr>5-50173_Microsoft_Ready_Light_Template</vt:lpstr>
      <vt:lpstr>5-50173_Microsoft_Ready_Dark_Template</vt:lpstr>
      <vt:lpstr>C+E Readiness Template</vt:lpstr>
      <vt:lpstr>5-50109_Microsoft_Dark_Template</vt:lpstr>
      <vt:lpstr>1_5-50109_Microsoft_Dark_Template</vt:lpstr>
      <vt:lpstr>6-30537_Envision 2016 Concurrent Template_Dark</vt:lpstr>
      <vt:lpstr>5-50109_Microsoft_Light_Template</vt:lpstr>
      <vt:lpstr>VLAB Template</vt:lpstr>
      <vt:lpstr>Azure Networking Overview</vt:lpstr>
      <vt:lpstr>Microsoft Global Network</vt:lpstr>
      <vt:lpstr>Software Defined Networking (SDN)</vt:lpstr>
      <vt:lpstr>Robust networking infrastructure services </vt:lpstr>
      <vt:lpstr>Connectivity to Azure</vt:lpstr>
      <vt:lpstr>Connectivity within Azure</vt:lpstr>
      <vt:lpstr>Cross-premises connectivity</vt:lpstr>
      <vt:lpstr>S2S VPN</vt:lpstr>
      <vt:lpstr>VPN Gateways</vt:lpstr>
      <vt:lpstr>Secure VPN transit</vt:lpstr>
      <vt:lpstr>Dual Redundancy with Active-Active gateways</vt:lpstr>
      <vt:lpstr>Configurable IPsec/IKE policy</vt:lpstr>
      <vt:lpstr>VPN download device scripts</vt:lpstr>
      <vt:lpstr>P2S VPN for Remote Access</vt:lpstr>
      <vt:lpstr>P2S for macOS/Linux &amp; AD authentication</vt:lpstr>
      <vt:lpstr>Large scale, multi-platform P2S VPN</vt:lpstr>
      <vt:lpstr>ExpressRoute</vt:lpstr>
      <vt:lpstr>ExpressRoute</vt:lpstr>
      <vt:lpstr>Terminology &amp; concepts</vt:lpstr>
      <vt:lpstr>ExpressRoute locations</vt:lpstr>
      <vt:lpstr>ExpressRoute Providers/Partners</vt:lpstr>
      <vt:lpstr>Routing in Azure</vt:lpstr>
      <vt:lpstr>Azure routing 101</vt:lpstr>
      <vt:lpstr>Azure routing 102</vt:lpstr>
      <vt:lpstr>Azure routing 103</vt:lpstr>
      <vt:lpstr>Azure routing 104</vt:lpstr>
      <vt:lpstr>Azure routing 400</vt:lpstr>
      <vt:lpstr>How do I know which route(s) to take?</vt:lpstr>
      <vt:lpstr>How do I control which route(s) to take?</vt:lpstr>
      <vt:lpstr>Common routing patterns problems</vt:lpstr>
      <vt:lpstr>Connection weight and BGP attributes</vt:lpstr>
      <vt:lpstr>Scale &amp; Availability</vt:lpstr>
      <vt:lpstr>Azure’s load balancing portfolio</vt:lpstr>
      <vt:lpstr>Traffic Manager</vt:lpstr>
      <vt:lpstr>Application Gateway</vt:lpstr>
      <vt:lpstr>Load Balancer</vt:lpstr>
      <vt:lpstr>Combine them as needed</vt:lpstr>
      <vt:lpstr>Standard LB for entire VNet</vt:lpstr>
      <vt:lpstr>Standard LB &amp; AZs: Zone-redundant by default</vt:lpstr>
      <vt:lpstr>Which SKU?</vt:lpstr>
      <vt:lpstr>Use internal HA Ports rules to scale NVA in VNet</vt:lpstr>
      <vt:lpstr>Build outbound stacks with HA Ports rules</vt:lpstr>
      <vt:lpstr>Diagnostics: Two major options, and more</vt:lpstr>
      <vt:lpstr>Example: Standard LB metrics</vt:lpstr>
      <vt:lpstr>Standard LB &amp; VIP Availability</vt:lpstr>
      <vt:lpstr>Network Watcher: Visualize and Troubleshoot</vt:lpstr>
      <vt:lpstr>Traffic View: TM-specific Visualization</vt:lpstr>
      <vt:lpstr>Security</vt:lpstr>
      <vt:lpstr>Protecting your application</vt:lpstr>
      <vt:lpstr>Protecting your application</vt:lpstr>
      <vt:lpstr>Protecting your application</vt:lpstr>
      <vt:lpstr>Protecting your application</vt:lpstr>
      <vt:lpstr>Connectivity</vt:lpstr>
      <vt:lpstr>PowerPoint Presentation</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Networking overview - basic and advanced network topologies in Azure, various connectivity options </dc:title>
  <dc:creator>Naveen Vasireddy</dc:creator>
  <cp:lastModifiedBy>Kirill Kotlyarenko</cp:lastModifiedBy>
  <cp:revision>7</cp:revision>
  <dcterms:created xsi:type="dcterms:W3CDTF">2018-05-31T22:20:34Z</dcterms:created>
  <dcterms:modified xsi:type="dcterms:W3CDTF">2018-06-05T19:59:58Z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2018-06-05T00:51:40.4663688Z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